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369"/>
  </p:notesMasterIdLst>
  <p:handoutMasterIdLst>
    <p:handoutMasterId r:id="rId370"/>
  </p:handoutMasterIdLst>
  <p:sldIdLst>
    <p:sldId id="544" r:id="rId2"/>
    <p:sldId id="263" r:id="rId3"/>
    <p:sldId id="545" r:id="rId4"/>
    <p:sldId id="877" r:id="rId5"/>
    <p:sldId id="878" r:id="rId6"/>
    <p:sldId id="880" r:id="rId7"/>
    <p:sldId id="882" r:id="rId8"/>
    <p:sldId id="879" r:id="rId9"/>
    <p:sldId id="881" r:id="rId10"/>
    <p:sldId id="872" r:id="rId11"/>
    <p:sldId id="883" r:id="rId12"/>
    <p:sldId id="884" r:id="rId13"/>
    <p:sldId id="885" r:id="rId14"/>
    <p:sldId id="886" r:id="rId15"/>
    <p:sldId id="887" r:id="rId16"/>
    <p:sldId id="888" r:id="rId17"/>
    <p:sldId id="890" r:id="rId18"/>
    <p:sldId id="891" r:id="rId19"/>
    <p:sldId id="892" r:id="rId20"/>
    <p:sldId id="893" r:id="rId21"/>
    <p:sldId id="896" r:id="rId22"/>
    <p:sldId id="897" r:id="rId23"/>
    <p:sldId id="898" r:id="rId24"/>
    <p:sldId id="894" r:id="rId25"/>
    <p:sldId id="895" r:id="rId26"/>
    <p:sldId id="899" r:id="rId27"/>
    <p:sldId id="900" r:id="rId28"/>
    <p:sldId id="902" r:id="rId29"/>
    <p:sldId id="903" r:id="rId30"/>
    <p:sldId id="901" r:id="rId31"/>
    <p:sldId id="904" r:id="rId32"/>
    <p:sldId id="905" r:id="rId33"/>
    <p:sldId id="907" r:id="rId34"/>
    <p:sldId id="908" r:id="rId35"/>
    <p:sldId id="909" r:id="rId36"/>
    <p:sldId id="910" r:id="rId37"/>
    <p:sldId id="911" r:id="rId38"/>
    <p:sldId id="913" r:id="rId39"/>
    <p:sldId id="912" r:id="rId40"/>
    <p:sldId id="906" r:id="rId41"/>
    <p:sldId id="914" r:id="rId42"/>
    <p:sldId id="915" r:id="rId43"/>
    <p:sldId id="919" r:id="rId44"/>
    <p:sldId id="920" r:id="rId45"/>
    <p:sldId id="921" r:id="rId46"/>
    <p:sldId id="922" r:id="rId47"/>
    <p:sldId id="916" r:id="rId48"/>
    <p:sldId id="923" r:id="rId49"/>
    <p:sldId id="917" r:id="rId50"/>
    <p:sldId id="924" r:id="rId51"/>
    <p:sldId id="918" r:id="rId52"/>
    <p:sldId id="925" r:id="rId53"/>
    <p:sldId id="928" r:id="rId54"/>
    <p:sldId id="926" r:id="rId55"/>
    <p:sldId id="929" r:id="rId56"/>
    <p:sldId id="927" r:id="rId57"/>
    <p:sldId id="930" r:id="rId58"/>
    <p:sldId id="931" r:id="rId59"/>
    <p:sldId id="932" r:id="rId60"/>
    <p:sldId id="933" r:id="rId61"/>
    <p:sldId id="936" r:id="rId62"/>
    <p:sldId id="937" r:id="rId63"/>
    <p:sldId id="938" r:id="rId64"/>
    <p:sldId id="939" r:id="rId65"/>
    <p:sldId id="940" r:id="rId66"/>
    <p:sldId id="941" r:id="rId67"/>
    <p:sldId id="942" r:id="rId68"/>
    <p:sldId id="943" r:id="rId69"/>
    <p:sldId id="944" r:id="rId70"/>
    <p:sldId id="946" r:id="rId71"/>
    <p:sldId id="873" r:id="rId72"/>
    <p:sldId id="948" r:id="rId73"/>
    <p:sldId id="949" r:id="rId74"/>
    <p:sldId id="950" r:id="rId75"/>
    <p:sldId id="951" r:id="rId76"/>
    <p:sldId id="952" r:id="rId77"/>
    <p:sldId id="1251" r:id="rId78"/>
    <p:sldId id="953" r:id="rId79"/>
    <p:sldId id="956" r:id="rId80"/>
    <p:sldId id="957" r:id="rId81"/>
    <p:sldId id="958" r:id="rId82"/>
    <p:sldId id="954" r:id="rId83"/>
    <p:sldId id="959" r:id="rId84"/>
    <p:sldId id="955" r:id="rId85"/>
    <p:sldId id="876" r:id="rId86"/>
    <p:sldId id="961" r:id="rId87"/>
    <p:sldId id="960" r:id="rId88"/>
    <p:sldId id="962" r:id="rId89"/>
    <p:sldId id="963" r:id="rId90"/>
    <p:sldId id="964" r:id="rId91"/>
    <p:sldId id="967" r:id="rId92"/>
    <p:sldId id="970" r:id="rId93"/>
    <p:sldId id="966" r:id="rId94"/>
    <p:sldId id="971" r:id="rId95"/>
    <p:sldId id="975" r:id="rId96"/>
    <p:sldId id="974" r:id="rId97"/>
    <p:sldId id="973" r:id="rId98"/>
    <p:sldId id="972" r:id="rId99"/>
    <p:sldId id="965" r:id="rId100"/>
    <p:sldId id="977" r:id="rId101"/>
    <p:sldId id="980" r:id="rId102"/>
    <p:sldId id="981" r:id="rId103"/>
    <p:sldId id="982" r:id="rId104"/>
    <p:sldId id="983" r:id="rId105"/>
    <p:sldId id="979" r:id="rId106"/>
    <p:sldId id="978" r:id="rId107"/>
    <p:sldId id="984" r:id="rId108"/>
    <p:sldId id="985" r:id="rId109"/>
    <p:sldId id="986" r:id="rId110"/>
    <p:sldId id="987" r:id="rId111"/>
    <p:sldId id="988" r:id="rId112"/>
    <p:sldId id="1252" r:id="rId113"/>
    <p:sldId id="993" r:id="rId114"/>
    <p:sldId id="994" r:id="rId115"/>
    <p:sldId id="989" r:id="rId116"/>
    <p:sldId id="990" r:id="rId117"/>
    <p:sldId id="991" r:id="rId118"/>
    <p:sldId id="992" r:id="rId119"/>
    <p:sldId id="976" r:id="rId120"/>
    <p:sldId id="996" r:id="rId121"/>
    <p:sldId id="875" r:id="rId122"/>
    <p:sldId id="997" r:id="rId123"/>
    <p:sldId id="1001" r:id="rId124"/>
    <p:sldId id="1000" r:id="rId125"/>
    <p:sldId id="999" r:id="rId126"/>
    <p:sldId id="998" r:id="rId127"/>
    <p:sldId id="1005" r:id="rId128"/>
    <p:sldId id="1004" r:id="rId129"/>
    <p:sldId id="1003" r:id="rId130"/>
    <p:sldId id="1002" r:id="rId131"/>
    <p:sldId id="1006" r:id="rId132"/>
    <p:sldId id="1007" r:id="rId133"/>
    <p:sldId id="874" r:id="rId134"/>
    <p:sldId id="1025" r:id="rId135"/>
    <p:sldId id="1008" r:id="rId136"/>
    <p:sldId id="1009" r:id="rId137"/>
    <p:sldId id="1011" r:id="rId138"/>
    <p:sldId id="1022" r:id="rId139"/>
    <p:sldId id="1012" r:id="rId140"/>
    <p:sldId id="1015" r:id="rId141"/>
    <p:sldId id="1021" r:id="rId142"/>
    <p:sldId id="1020" r:id="rId143"/>
    <p:sldId id="1019" r:id="rId144"/>
    <p:sldId id="1018" r:id="rId145"/>
    <p:sldId id="1017" r:id="rId146"/>
    <p:sldId id="1062" r:id="rId147"/>
    <p:sldId id="1016" r:id="rId148"/>
    <p:sldId id="1034" r:id="rId149"/>
    <p:sldId id="1035" r:id="rId150"/>
    <p:sldId id="1036" r:id="rId151"/>
    <p:sldId id="1037" r:id="rId152"/>
    <p:sldId id="1038" r:id="rId153"/>
    <p:sldId id="1039" r:id="rId154"/>
    <p:sldId id="1040" r:id="rId155"/>
    <p:sldId id="1041" r:id="rId156"/>
    <p:sldId id="1042" r:id="rId157"/>
    <p:sldId id="1044" r:id="rId158"/>
    <p:sldId id="1045" r:id="rId159"/>
    <p:sldId id="1043" r:id="rId160"/>
    <p:sldId id="1046" r:id="rId161"/>
    <p:sldId id="1047" r:id="rId162"/>
    <p:sldId id="1048" r:id="rId163"/>
    <p:sldId id="1049" r:id="rId164"/>
    <p:sldId id="1050" r:id="rId165"/>
    <p:sldId id="1051" r:id="rId166"/>
    <p:sldId id="1052" r:id="rId167"/>
    <p:sldId id="1053" r:id="rId168"/>
    <p:sldId id="1057" r:id="rId169"/>
    <p:sldId id="1054" r:id="rId170"/>
    <p:sldId id="1055" r:id="rId171"/>
    <p:sldId id="1056" r:id="rId172"/>
    <p:sldId id="1058" r:id="rId173"/>
    <p:sldId id="1060" r:id="rId174"/>
    <p:sldId id="1059" r:id="rId175"/>
    <p:sldId id="1061" r:id="rId176"/>
    <p:sldId id="1068" r:id="rId177"/>
    <p:sldId id="1069" r:id="rId178"/>
    <p:sldId id="1067" r:id="rId179"/>
    <p:sldId id="1066" r:id="rId180"/>
    <p:sldId id="1065" r:id="rId181"/>
    <p:sldId id="1064" r:id="rId182"/>
    <p:sldId id="1070" r:id="rId183"/>
    <p:sldId id="1073" r:id="rId184"/>
    <p:sldId id="1072" r:id="rId185"/>
    <p:sldId id="1071" r:id="rId186"/>
    <p:sldId id="1074" r:id="rId187"/>
    <p:sldId id="1075" r:id="rId188"/>
    <p:sldId id="1076" r:id="rId189"/>
    <p:sldId id="1077" r:id="rId190"/>
    <p:sldId id="1013" r:id="rId191"/>
    <p:sldId id="1026" r:id="rId192"/>
    <p:sldId id="1027" r:id="rId193"/>
    <p:sldId id="1028" r:id="rId194"/>
    <p:sldId id="1029" r:id="rId195"/>
    <p:sldId id="1030" r:id="rId196"/>
    <p:sldId id="1031" r:id="rId197"/>
    <p:sldId id="1032" r:id="rId198"/>
    <p:sldId id="1033" r:id="rId199"/>
    <p:sldId id="1082" r:id="rId200"/>
    <p:sldId id="1081" r:id="rId201"/>
    <p:sldId id="1080" r:id="rId202"/>
    <p:sldId id="1078" r:id="rId203"/>
    <p:sldId id="1079" r:id="rId204"/>
    <p:sldId id="1084" r:id="rId205"/>
    <p:sldId id="1083" r:id="rId206"/>
    <p:sldId id="1086" r:id="rId207"/>
    <p:sldId id="1088" r:id="rId208"/>
    <p:sldId id="1089" r:id="rId209"/>
    <p:sldId id="1087" r:id="rId210"/>
    <p:sldId id="1085" r:id="rId211"/>
    <p:sldId id="1094" r:id="rId212"/>
    <p:sldId id="1093" r:id="rId213"/>
    <p:sldId id="1092" r:id="rId214"/>
    <p:sldId id="1091" r:id="rId215"/>
    <p:sldId id="1090" r:id="rId216"/>
    <p:sldId id="1096" r:id="rId217"/>
    <p:sldId id="1095" r:id="rId218"/>
    <p:sldId id="1097" r:id="rId219"/>
    <p:sldId id="1098" r:id="rId220"/>
    <p:sldId id="1099" r:id="rId221"/>
    <p:sldId id="1100" r:id="rId222"/>
    <p:sldId id="1102" r:id="rId223"/>
    <p:sldId id="1101" r:id="rId224"/>
    <p:sldId id="1111" r:id="rId225"/>
    <p:sldId id="1110" r:id="rId226"/>
    <p:sldId id="1109" r:id="rId227"/>
    <p:sldId id="1108" r:id="rId228"/>
    <p:sldId id="1107" r:id="rId229"/>
    <p:sldId id="1106" r:id="rId230"/>
    <p:sldId id="1105" r:id="rId231"/>
    <p:sldId id="1104" r:id="rId232"/>
    <p:sldId id="1118" r:id="rId233"/>
    <p:sldId id="1117" r:id="rId234"/>
    <p:sldId id="1116" r:id="rId235"/>
    <p:sldId id="1115" r:id="rId236"/>
    <p:sldId id="1114" r:id="rId237"/>
    <p:sldId id="1113" r:id="rId238"/>
    <p:sldId id="1112" r:id="rId239"/>
    <p:sldId id="1121" r:id="rId240"/>
    <p:sldId id="1103" r:id="rId241"/>
    <p:sldId id="1122" r:id="rId242"/>
    <p:sldId id="1123" r:id="rId243"/>
    <p:sldId id="1129" r:id="rId244"/>
    <p:sldId id="1128" r:id="rId245"/>
    <p:sldId id="1127" r:id="rId246"/>
    <p:sldId id="1126" r:id="rId247"/>
    <p:sldId id="1125" r:id="rId248"/>
    <p:sldId id="1124" r:id="rId249"/>
    <p:sldId id="1130" r:id="rId250"/>
    <p:sldId id="1132" r:id="rId251"/>
    <p:sldId id="1131" r:id="rId252"/>
    <p:sldId id="1136" r:id="rId253"/>
    <p:sldId id="1135" r:id="rId254"/>
    <p:sldId id="1134" r:id="rId255"/>
    <p:sldId id="1133" r:id="rId256"/>
    <p:sldId id="1137" r:id="rId257"/>
    <p:sldId id="1139" r:id="rId258"/>
    <p:sldId id="1138" r:id="rId259"/>
    <p:sldId id="1140" r:id="rId260"/>
    <p:sldId id="1141" r:id="rId261"/>
    <p:sldId id="1142" r:id="rId262"/>
    <p:sldId id="1144" r:id="rId263"/>
    <p:sldId id="1146" r:id="rId264"/>
    <p:sldId id="1143" r:id="rId265"/>
    <p:sldId id="1145" r:id="rId266"/>
    <p:sldId id="1149" r:id="rId267"/>
    <p:sldId id="1147" r:id="rId268"/>
    <p:sldId id="1148" r:id="rId269"/>
    <p:sldId id="1151" r:id="rId270"/>
    <p:sldId id="1150" r:id="rId271"/>
    <p:sldId id="1152" r:id="rId272"/>
    <p:sldId id="1153" r:id="rId273"/>
    <p:sldId id="1154" r:id="rId274"/>
    <p:sldId id="1156" r:id="rId275"/>
    <p:sldId id="1155" r:id="rId276"/>
    <p:sldId id="1157" r:id="rId277"/>
    <p:sldId id="1158" r:id="rId278"/>
    <p:sldId id="1161" r:id="rId279"/>
    <p:sldId id="1160" r:id="rId280"/>
    <p:sldId id="1162" r:id="rId281"/>
    <p:sldId id="1159" r:id="rId282"/>
    <p:sldId id="1163" r:id="rId283"/>
    <p:sldId id="1168" r:id="rId284"/>
    <p:sldId id="1167" r:id="rId285"/>
    <p:sldId id="1166" r:id="rId286"/>
    <p:sldId id="1165" r:id="rId287"/>
    <p:sldId id="1164" r:id="rId288"/>
    <p:sldId id="1169" r:id="rId289"/>
    <p:sldId id="1170" r:id="rId290"/>
    <p:sldId id="1171" r:id="rId291"/>
    <p:sldId id="1172" r:id="rId292"/>
    <p:sldId id="1173" r:id="rId293"/>
    <p:sldId id="1174" r:id="rId294"/>
    <p:sldId id="1175" r:id="rId295"/>
    <p:sldId id="1176" r:id="rId296"/>
    <p:sldId id="1179" r:id="rId297"/>
    <p:sldId id="1178" r:id="rId298"/>
    <p:sldId id="1177" r:id="rId299"/>
    <p:sldId id="1180" r:id="rId300"/>
    <p:sldId id="1183" r:id="rId301"/>
    <p:sldId id="1184" r:id="rId302"/>
    <p:sldId id="1188" r:id="rId303"/>
    <p:sldId id="1187" r:id="rId304"/>
    <p:sldId id="1186" r:id="rId305"/>
    <p:sldId id="1185" r:id="rId306"/>
    <p:sldId id="1189" r:id="rId307"/>
    <p:sldId id="1195" r:id="rId308"/>
    <p:sldId id="1194" r:id="rId309"/>
    <p:sldId id="1193" r:id="rId310"/>
    <p:sldId id="1192" r:id="rId311"/>
    <p:sldId id="1191" r:id="rId312"/>
    <p:sldId id="1196" r:id="rId313"/>
    <p:sldId id="1197" r:id="rId314"/>
    <p:sldId id="1198" r:id="rId315"/>
    <p:sldId id="1199" r:id="rId316"/>
    <p:sldId id="1200" r:id="rId317"/>
    <p:sldId id="1201" r:id="rId318"/>
    <p:sldId id="1202" r:id="rId319"/>
    <p:sldId id="1190" r:id="rId320"/>
    <p:sldId id="1203" r:id="rId321"/>
    <p:sldId id="1204" r:id="rId322"/>
    <p:sldId id="1205" r:id="rId323"/>
    <p:sldId id="1206" r:id="rId324"/>
    <p:sldId id="1207" r:id="rId325"/>
    <p:sldId id="1223" r:id="rId326"/>
    <p:sldId id="1208" r:id="rId327"/>
    <p:sldId id="1213" r:id="rId328"/>
    <p:sldId id="1212" r:id="rId329"/>
    <p:sldId id="1211" r:id="rId330"/>
    <p:sldId id="1210" r:id="rId331"/>
    <p:sldId id="1216" r:id="rId332"/>
    <p:sldId id="1215" r:id="rId333"/>
    <p:sldId id="1214" r:id="rId334"/>
    <p:sldId id="1217" r:id="rId335"/>
    <p:sldId id="1219" r:id="rId336"/>
    <p:sldId id="1218" r:id="rId337"/>
    <p:sldId id="1209" r:id="rId338"/>
    <p:sldId id="1220" r:id="rId339"/>
    <p:sldId id="1221" r:id="rId340"/>
    <p:sldId id="1222" r:id="rId341"/>
    <p:sldId id="1224" r:id="rId342"/>
    <p:sldId id="1225" r:id="rId343"/>
    <p:sldId id="1228" r:id="rId344"/>
    <p:sldId id="1227" r:id="rId345"/>
    <p:sldId id="1226" r:id="rId346"/>
    <p:sldId id="1231" r:id="rId347"/>
    <p:sldId id="1230" r:id="rId348"/>
    <p:sldId id="1229" r:id="rId349"/>
    <p:sldId id="1233" r:id="rId350"/>
    <p:sldId id="1234" r:id="rId351"/>
    <p:sldId id="1235" r:id="rId352"/>
    <p:sldId id="1236" r:id="rId353"/>
    <p:sldId id="1237" r:id="rId354"/>
    <p:sldId id="1232" r:id="rId355"/>
    <p:sldId id="1238" r:id="rId356"/>
    <p:sldId id="1239" r:id="rId357"/>
    <p:sldId id="1242" r:id="rId358"/>
    <p:sldId id="1245" r:id="rId359"/>
    <p:sldId id="1244" r:id="rId360"/>
    <p:sldId id="1241" r:id="rId361"/>
    <p:sldId id="1243" r:id="rId362"/>
    <p:sldId id="1246" r:id="rId363"/>
    <p:sldId id="1247" r:id="rId364"/>
    <p:sldId id="1248" r:id="rId365"/>
    <p:sldId id="1249" r:id="rId366"/>
    <p:sldId id="1250" r:id="rId367"/>
    <p:sldId id="871" r:id="rId368"/>
  </p:sldIdLst>
  <p:sldSz cx="9144000" cy="6858000" type="screen4x3"/>
  <p:notesSz cx="6858000" cy="9144000"/>
  <p:defaultTextStyle>
    <a:defPPr>
      <a:defRPr lang="en-US"/>
    </a:defPPr>
    <a:lvl1pPr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1pPr>
    <a:lvl2pPr marL="4572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2pPr>
    <a:lvl3pPr marL="9144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3pPr>
    <a:lvl4pPr marL="13716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4pPr>
    <a:lvl5pPr marL="1828800" algn="l" rtl="0" fontAlgn="base">
      <a:spcBef>
        <a:spcPct val="20000"/>
      </a:spcBef>
      <a:spcAft>
        <a:spcPct val="0"/>
      </a:spcAft>
      <a:buClr>
        <a:schemeClr val="accent2"/>
      </a:buClr>
      <a:buFont typeface="Wingdings" pitchFamily="2" charset="2"/>
      <a:defRPr kumimoji="1" sz="28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8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8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8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800"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99FF99"/>
    <a:srgbClr val="C5A1C1"/>
    <a:srgbClr val="FFFF00"/>
    <a:srgbClr val="FF0000"/>
    <a:srgbClr val="008000"/>
    <a:srgbClr val="000000"/>
    <a:srgbClr val="3333FF"/>
    <a:srgbClr val="000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8" autoAdjust="0"/>
    <p:restoredTop sz="86443" autoAdjust="0"/>
  </p:normalViewPr>
  <p:slideViewPr>
    <p:cSldViewPr>
      <p:cViewPr varScale="1">
        <p:scale>
          <a:sx n="111" d="100"/>
          <a:sy n="111" d="100"/>
        </p:scale>
        <p:origin x="-173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588"/>
    </p:cViewPr>
  </p:sorterViewPr>
  <p:notesViewPr>
    <p:cSldViewPr>
      <p:cViewPr varScale="1">
        <p:scale>
          <a:sx n="57" d="100"/>
          <a:sy n="57" d="100"/>
        </p:scale>
        <p:origin x="-175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notesMaster" Target="notesMasters/notesMaster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handoutMaster" Target="handoutMasters/handoutMaster1.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viewProps" Target="viewProp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126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1126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126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34F4C3F8-111B-4254-A4FB-60FD6F0EC2E7}" type="slidenum">
              <a:rPr lang="zh-CN" altLang="en-US"/>
              <a:pPr>
                <a:defRPr/>
              </a:pPr>
              <a:t>‹#›</a:t>
            </a:fld>
            <a:endParaRPr lang="en-US" altLang="zh-CN"/>
          </a:p>
        </p:txBody>
      </p:sp>
    </p:spTree>
    <p:extLst>
      <p:ext uri="{BB962C8B-B14F-4D97-AF65-F5344CB8AC3E}">
        <p14:creationId xmlns:p14="http://schemas.microsoft.com/office/powerpoint/2010/main" val="4101438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buClrTx/>
              <a:buFontTx/>
              <a:buNone/>
              <a:defRPr sz="1200"/>
            </a:lvl1pPr>
          </a:lstStyle>
          <a:p>
            <a:pPr>
              <a:defRPr/>
            </a:pPr>
            <a:endParaRPr lang="zh-CN" altLang="en-US"/>
          </a:p>
        </p:txBody>
      </p:sp>
      <p:sp>
        <p:nvSpPr>
          <p:cNvPr id="1331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buClrTx/>
              <a:buFontTx/>
              <a:buNone/>
              <a:defRPr sz="1200"/>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331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buClrTx/>
              <a:buFontTx/>
              <a:buNone/>
              <a:defRPr sz="1200"/>
            </a:lvl1pPr>
          </a:lstStyle>
          <a:p>
            <a:pPr>
              <a:defRPr/>
            </a:pPr>
            <a:endParaRPr lang="en-US" altLang="zh-CN"/>
          </a:p>
        </p:txBody>
      </p:sp>
      <p:sp>
        <p:nvSpPr>
          <p:cNvPr id="1331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buClrTx/>
              <a:buFontTx/>
              <a:buNone/>
              <a:defRPr sz="1200"/>
            </a:lvl1pPr>
          </a:lstStyle>
          <a:p>
            <a:pPr>
              <a:defRPr/>
            </a:pPr>
            <a:fld id="{42516544-FD37-4867-9FD9-A56EAE7B5985}" type="slidenum">
              <a:rPr lang="zh-CN" altLang="en-US"/>
              <a:pPr>
                <a:defRPr/>
              </a:pPr>
              <a:t>‹#›</a:t>
            </a:fld>
            <a:endParaRPr lang="en-US" altLang="zh-CN"/>
          </a:p>
        </p:txBody>
      </p:sp>
    </p:spTree>
    <p:extLst>
      <p:ext uri="{BB962C8B-B14F-4D97-AF65-F5344CB8AC3E}">
        <p14:creationId xmlns:p14="http://schemas.microsoft.com/office/powerpoint/2010/main" val="11624758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图片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3"/>
          <p:cNvGrpSpPr>
            <a:grpSpLocks/>
          </p:cNvGrpSpPr>
          <p:nvPr/>
        </p:nvGrpSpPr>
        <p:grpSpPr bwMode="auto">
          <a:xfrm>
            <a:off x="0" y="38100"/>
            <a:ext cx="647700" cy="6769100"/>
            <a:chOff x="0" y="43"/>
            <a:chExt cx="5760" cy="4229"/>
          </a:xfrm>
        </p:grpSpPr>
        <p:sp>
          <p:nvSpPr>
            <p:cNvPr id="6"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04" name="Picture 110" descr="tongji"/>
          <p:cNvPicPr>
            <a:picLocks noChangeAspect="1" noChangeArrowheads="1"/>
          </p:cNvPicPr>
          <p:nvPr/>
        </p:nvPicPr>
        <p:blipFill>
          <a:blip r:embed="rId4">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298" name="Rectangle 106"/>
          <p:cNvSpPr>
            <a:spLocks noGrp="1" noChangeArrowheads="1"/>
          </p:cNvSpPr>
          <p:nvPr>
            <p:ph type="subTitle" idx="1"/>
          </p:nvPr>
        </p:nvSpPr>
        <p:spPr>
          <a:xfrm>
            <a:off x="1371600" y="3716338"/>
            <a:ext cx="6400800" cy="1922462"/>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392299" name="Rectangle 107"/>
          <p:cNvSpPr>
            <a:spLocks noGrp="1" noChangeArrowheads="1"/>
          </p:cNvSpPr>
          <p:nvPr>
            <p:ph type="ctrTitle"/>
          </p:nvPr>
        </p:nvSpPr>
        <p:spPr>
          <a:xfrm>
            <a:off x="755650" y="1412875"/>
            <a:ext cx="7772400" cy="1944688"/>
          </a:xfrm>
        </p:spPr>
        <p:txBody>
          <a:bodyPr/>
          <a:lstStyle>
            <a:lvl1pPr>
              <a:defRPr/>
            </a:lvl1pPr>
          </a:lstStyle>
          <a:p>
            <a:pPr lvl="0"/>
            <a:r>
              <a:rPr lang="zh-CN" altLang="en-US" noProof="0" smtClean="0"/>
              <a:t>单击此处编辑母版标题样式</a:t>
            </a:r>
          </a:p>
        </p:txBody>
      </p:sp>
    </p:spTree>
    <p:extLst>
      <p:ext uri="{BB962C8B-B14F-4D97-AF65-F5344CB8AC3E}">
        <p14:creationId xmlns:p14="http://schemas.microsoft.com/office/powerpoint/2010/main" val="3088579888"/>
      </p:ext>
    </p:extLst>
  </p:cSld>
  <p:clrMapOvr>
    <a:masterClrMapping/>
  </p:clrMapOvr>
  <p:transition spd="slow">
    <p:random/>
    <p:sndAc>
      <p:stSnd>
        <p:snd r:embed="rId1" name="camera.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2861492"/>
      </p:ext>
    </p:extLst>
  </p:cSld>
  <p:clrMapOvr>
    <a:masterClrMapping/>
  </p:clrMapOvr>
  <p:transition spd="slow">
    <p:random/>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78625" y="476250"/>
            <a:ext cx="1989138" cy="57610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09625" y="476250"/>
            <a:ext cx="5816600" cy="57610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1462367"/>
      </p:ext>
    </p:extLst>
  </p:cSld>
  <p:clrMapOvr>
    <a:masterClrMapping/>
  </p:clrMapOvr>
  <p:transition spd="slow">
    <p:random/>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09625" y="1773238"/>
            <a:ext cx="3902075"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15669202"/>
      </p:ext>
    </p:extLst>
  </p:cSld>
  <p:clrMapOvr>
    <a:masterClrMapping/>
  </p:clrMapOvr>
  <p:transition spd="slow">
    <p:random/>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03350" y="476250"/>
            <a:ext cx="5867400" cy="10080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09625" y="1773238"/>
            <a:ext cx="7958138" cy="4464050"/>
          </a:xfrm>
        </p:spPr>
        <p:txBody>
          <a:bodyPr/>
          <a:lstStyle/>
          <a:p>
            <a:pPr lvl="0"/>
            <a:endParaRPr lang="zh-CN" altLang="en-US" noProof="0" smtClean="0"/>
          </a:p>
        </p:txBody>
      </p:sp>
    </p:spTree>
    <p:extLst>
      <p:ext uri="{BB962C8B-B14F-4D97-AF65-F5344CB8AC3E}">
        <p14:creationId xmlns:p14="http://schemas.microsoft.com/office/powerpoint/2010/main" val="4010222505"/>
      </p:ext>
    </p:extLst>
  </p:cSld>
  <p:clrMapOvr>
    <a:masterClrMapping/>
  </p:clrMapOvr>
  <p:transition spd="slow">
    <p:random/>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64853069"/>
      </p:ext>
    </p:extLst>
  </p:cSld>
  <p:clrMapOvr>
    <a:masterClrMapping/>
  </p:clrMapOvr>
  <p:transition spd="slow">
    <p:random/>
    <p:sndAc>
      <p:stSnd>
        <p:snd r:embed="rId1" name="camera.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391943489"/>
      </p:ext>
    </p:extLst>
  </p:cSld>
  <p:clrMapOvr>
    <a:masterClrMapping/>
  </p:clrMapOvr>
  <p:transition spd="slow">
    <p:random/>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09625" y="1773238"/>
            <a:ext cx="3902075"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64100" y="1773238"/>
            <a:ext cx="3903663" cy="4464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19736782"/>
      </p:ext>
    </p:extLst>
  </p:cSld>
  <p:clrMapOvr>
    <a:masterClrMapping/>
  </p:clrMapOvr>
  <p:transition spd="slow">
    <p:random/>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3590951"/>
      </p:ext>
    </p:extLst>
  </p:cSld>
  <p:clrMapOvr>
    <a:masterClrMapping/>
  </p:clrMapOvr>
  <p:transition spd="slow">
    <p:random/>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754784984"/>
      </p:ext>
    </p:extLst>
  </p:cSld>
  <p:clrMapOvr>
    <a:masterClrMapping/>
  </p:clrMapOvr>
  <p:transition spd="slow">
    <p:random/>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489993"/>
      </p:ext>
    </p:extLst>
  </p:cSld>
  <p:clrMapOvr>
    <a:masterClrMapping/>
  </p:clrMapOvr>
  <p:transition spd="slow">
    <p:random/>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364341803"/>
      </p:ext>
    </p:extLst>
  </p:cSld>
  <p:clrMapOvr>
    <a:masterClrMapping/>
  </p:clrMapOvr>
  <p:transition spd="slow">
    <p:random/>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54406773"/>
      </p:ext>
    </p:extLst>
  </p:cSld>
  <p:clrMapOvr>
    <a:masterClrMapping/>
  </p:clrMapOvr>
  <p:transition spd="slow">
    <p:random/>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6" descr="图片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7" name="Group 3"/>
          <p:cNvGrpSpPr>
            <a:grpSpLocks/>
          </p:cNvGrpSpPr>
          <p:nvPr/>
        </p:nvGrpSpPr>
        <p:grpSpPr bwMode="auto">
          <a:xfrm>
            <a:off x="0" y="38100"/>
            <a:ext cx="647700" cy="6769100"/>
            <a:chOff x="0" y="43"/>
            <a:chExt cx="5760" cy="4229"/>
          </a:xfrm>
        </p:grpSpPr>
        <p:sp>
          <p:nvSpPr>
            <p:cNvPr id="1037" name="Line 4"/>
            <p:cNvSpPr>
              <a:spLocks noChangeShapeType="1"/>
            </p:cNvSpPr>
            <p:nvPr userDrawn="1"/>
          </p:nvSpPr>
          <p:spPr bwMode="auto">
            <a:xfrm>
              <a:off x="0" y="420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Line 5"/>
            <p:cNvSpPr>
              <a:spLocks noChangeShapeType="1"/>
            </p:cNvSpPr>
            <p:nvPr userDrawn="1"/>
          </p:nvSpPr>
          <p:spPr bwMode="auto">
            <a:xfrm>
              <a:off x="0" y="42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9" name="Line 6"/>
            <p:cNvSpPr>
              <a:spLocks noChangeShapeType="1"/>
            </p:cNvSpPr>
            <p:nvPr userDrawn="1"/>
          </p:nvSpPr>
          <p:spPr bwMode="auto">
            <a:xfrm>
              <a:off x="0" y="427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0" name="Line 7"/>
            <p:cNvSpPr>
              <a:spLocks noChangeShapeType="1"/>
            </p:cNvSpPr>
            <p:nvPr userDrawn="1"/>
          </p:nvSpPr>
          <p:spPr bwMode="auto">
            <a:xfrm>
              <a:off x="0" y="4113"/>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1" name="Line 8"/>
            <p:cNvSpPr>
              <a:spLocks noChangeShapeType="1"/>
            </p:cNvSpPr>
            <p:nvPr userDrawn="1"/>
          </p:nvSpPr>
          <p:spPr bwMode="auto">
            <a:xfrm>
              <a:off x="0" y="406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9"/>
            <p:cNvSpPr>
              <a:spLocks noChangeShapeType="1"/>
            </p:cNvSpPr>
            <p:nvPr userDrawn="1"/>
          </p:nvSpPr>
          <p:spPr bwMode="auto">
            <a:xfrm>
              <a:off x="0" y="41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10"/>
            <p:cNvSpPr>
              <a:spLocks noChangeShapeType="1"/>
            </p:cNvSpPr>
            <p:nvPr userDrawn="1"/>
          </p:nvSpPr>
          <p:spPr bwMode="auto">
            <a:xfrm>
              <a:off x="0" y="366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11"/>
            <p:cNvSpPr>
              <a:spLocks noChangeShapeType="1"/>
            </p:cNvSpPr>
            <p:nvPr userDrawn="1"/>
          </p:nvSpPr>
          <p:spPr bwMode="auto">
            <a:xfrm>
              <a:off x="0" y="363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12"/>
            <p:cNvSpPr>
              <a:spLocks noChangeShapeType="1"/>
            </p:cNvSpPr>
            <p:nvPr userDrawn="1"/>
          </p:nvSpPr>
          <p:spPr bwMode="auto">
            <a:xfrm>
              <a:off x="0" y="402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13"/>
            <p:cNvSpPr>
              <a:spLocks noChangeShapeType="1"/>
            </p:cNvSpPr>
            <p:nvPr userDrawn="1"/>
          </p:nvSpPr>
          <p:spPr bwMode="auto">
            <a:xfrm>
              <a:off x="0" y="389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14"/>
            <p:cNvSpPr>
              <a:spLocks noChangeShapeType="1"/>
            </p:cNvSpPr>
            <p:nvPr userDrawn="1"/>
          </p:nvSpPr>
          <p:spPr bwMode="auto">
            <a:xfrm>
              <a:off x="0" y="381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15"/>
            <p:cNvSpPr>
              <a:spLocks noChangeShapeType="1"/>
            </p:cNvSpPr>
            <p:nvPr userDrawn="1"/>
          </p:nvSpPr>
          <p:spPr bwMode="auto">
            <a:xfrm>
              <a:off x="0" y="399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16"/>
            <p:cNvSpPr>
              <a:spLocks noChangeShapeType="1"/>
            </p:cNvSpPr>
            <p:nvPr userDrawn="1"/>
          </p:nvSpPr>
          <p:spPr bwMode="auto">
            <a:xfrm>
              <a:off x="0" y="368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17"/>
            <p:cNvSpPr>
              <a:spLocks noChangeShapeType="1"/>
            </p:cNvSpPr>
            <p:nvPr userDrawn="1"/>
          </p:nvSpPr>
          <p:spPr bwMode="auto">
            <a:xfrm>
              <a:off x="0" y="374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18"/>
            <p:cNvSpPr>
              <a:spLocks noChangeShapeType="1"/>
            </p:cNvSpPr>
            <p:nvPr userDrawn="1"/>
          </p:nvSpPr>
          <p:spPr bwMode="auto">
            <a:xfrm>
              <a:off x="0" y="39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19"/>
            <p:cNvSpPr>
              <a:spLocks noChangeShapeType="1"/>
            </p:cNvSpPr>
            <p:nvPr userDrawn="1"/>
          </p:nvSpPr>
          <p:spPr bwMode="auto">
            <a:xfrm>
              <a:off x="0" y="39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20"/>
            <p:cNvSpPr>
              <a:spLocks noChangeShapeType="1"/>
            </p:cNvSpPr>
            <p:nvPr userDrawn="1"/>
          </p:nvSpPr>
          <p:spPr bwMode="auto">
            <a:xfrm>
              <a:off x="0" y="351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21"/>
            <p:cNvSpPr>
              <a:spLocks noChangeShapeType="1"/>
            </p:cNvSpPr>
            <p:nvPr userDrawn="1"/>
          </p:nvSpPr>
          <p:spPr bwMode="auto">
            <a:xfrm>
              <a:off x="0" y="35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22"/>
            <p:cNvSpPr>
              <a:spLocks noChangeShapeType="1"/>
            </p:cNvSpPr>
            <p:nvPr userDrawn="1"/>
          </p:nvSpPr>
          <p:spPr bwMode="auto">
            <a:xfrm>
              <a:off x="0" y="357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23"/>
            <p:cNvSpPr>
              <a:spLocks noChangeShapeType="1"/>
            </p:cNvSpPr>
            <p:nvPr userDrawn="1"/>
          </p:nvSpPr>
          <p:spPr bwMode="auto">
            <a:xfrm>
              <a:off x="0" y="342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24"/>
            <p:cNvSpPr>
              <a:spLocks noChangeShapeType="1"/>
            </p:cNvSpPr>
            <p:nvPr userDrawn="1"/>
          </p:nvSpPr>
          <p:spPr bwMode="auto">
            <a:xfrm>
              <a:off x="0" y="337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25"/>
            <p:cNvSpPr>
              <a:spLocks noChangeShapeType="1"/>
            </p:cNvSpPr>
            <p:nvPr userDrawn="1"/>
          </p:nvSpPr>
          <p:spPr bwMode="auto">
            <a:xfrm>
              <a:off x="0" y="346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26"/>
            <p:cNvSpPr>
              <a:spLocks noChangeShapeType="1"/>
            </p:cNvSpPr>
            <p:nvPr userDrawn="1"/>
          </p:nvSpPr>
          <p:spPr bwMode="auto">
            <a:xfrm>
              <a:off x="0" y="297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27"/>
            <p:cNvSpPr>
              <a:spLocks noChangeShapeType="1"/>
            </p:cNvSpPr>
            <p:nvPr userDrawn="1"/>
          </p:nvSpPr>
          <p:spPr bwMode="auto">
            <a:xfrm>
              <a:off x="0" y="294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28"/>
            <p:cNvSpPr>
              <a:spLocks noChangeShapeType="1"/>
            </p:cNvSpPr>
            <p:nvPr userDrawn="1"/>
          </p:nvSpPr>
          <p:spPr bwMode="auto">
            <a:xfrm>
              <a:off x="0" y="332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29"/>
            <p:cNvSpPr>
              <a:spLocks noChangeShapeType="1"/>
            </p:cNvSpPr>
            <p:nvPr userDrawn="1"/>
          </p:nvSpPr>
          <p:spPr bwMode="auto">
            <a:xfrm>
              <a:off x="0" y="320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30"/>
            <p:cNvSpPr>
              <a:spLocks noChangeShapeType="1"/>
            </p:cNvSpPr>
            <p:nvPr userDrawn="1"/>
          </p:nvSpPr>
          <p:spPr bwMode="auto">
            <a:xfrm>
              <a:off x="0" y="312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31"/>
            <p:cNvSpPr>
              <a:spLocks noChangeShapeType="1"/>
            </p:cNvSpPr>
            <p:nvPr userDrawn="1"/>
          </p:nvSpPr>
          <p:spPr bwMode="auto">
            <a:xfrm>
              <a:off x="0" y="330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32"/>
            <p:cNvSpPr>
              <a:spLocks noChangeShapeType="1"/>
            </p:cNvSpPr>
            <p:nvPr userDrawn="1"/>
          </p:nvSpPr>
          <p:spPr bwMode="auto">
            <a:xfrm>
              <a:off x="0" y="299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33"/>
            <p:cNvSpPr>
              <a:spLocks noChangeShapeType="1"/>
            </p:cNvSpPr>
            <p:nvPr userDrawn="1"/>
          </p:nvSpPr>
          <p:spPr bwMode="auto">
            <a:xfrm>
              <a:off x="0" y="304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34"/>
            <p:cNvSpPr>
              <a:spLocks noChangeShapeType="1"/>
            </p:cNvSpPr>
            <p:nvPr userDrawn="1"/>
          </p:nvSpPr>
          <p:spPr bwMode="auto">
            <a:xfrm>
              <a:off x="0" y="324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35"/>
            <p:cNvSpPr>
              <a:spLocks noChangeShapeType="1"/>
            </p:cNvSpPr>
            <p:nvPr userDrawn="1"/>
          </p:nvSpPr>
          <p:spPr bwMode="auto">
            <a:xfrm>
              <a:off x="0" y="322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36"/>
            <p:cNvSpPr>
              <a:spLocks noChangeShapeType="1"/>
            </p:cNvSpPr>
            <p:nvPr userDrawn="1"/>
          </p:nvSpPr>
          <p:spPr bwMode="auto">
            <a:xfrm>
              <a:off x="0" y="283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Line 37"/>
            <p:cNvSpPr>
              <a:spLocks noChangeShapeType="1"/>
            </p:cNvSpPr>
            <p:nvPr userDrawn="1"/>
          </p:nvSpPr>
          <p:spPr bwMode="auto">
            <a:xfrm>
              <a:off x="0" y="275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38"/>
            <p:cNvSpPr>
              <a:spLocks noChangeShapeType="1"/>
            </p:cNvSpPr>
            <p:nvPr userDrawn="1"/>
          </p:nvSpPr>
          <p:spPr bwMode="auto">
            <a:xfrm>
              <a:off x="0" y="267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39"/>
            <p:cNvSpPr>
              <a:spLocks noChangeShapeType="1"/>
            </p:cNvSpPr>
            <p:nvPr userDrawn="1"/>
          </p:nvSpPr>
          <p:spPr bwMode="auto">
            <a:xfrm>
              <a:off x="0" y="287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40"/>
            <p:cNvSpPr>
              <a:spLocks noChangeShapeType="1"/>
            </p:cNvSpPr>
            <p:nvPr userDrawn="1"/>
          </p:nvSpPr>
          <p:spPr bwMode="auto">
            <a:xfrm>
              <a:off x="0" y="285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41"/>
            <p:cNvSpPr>
              <a:spLocks noChangeShapeType="1"/>
            </p:cNvSpPr>
            <p:nvPr userDrawn="1"/>
          </p:nvSpPr>
          <p:spPr bwMode="auto">
            <a:xfrm>
              <a:off x="0" y="2554"/>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42"/>
            <p:cNvSpPr>
              <a:spLocks noChangeShapeType="1"/>
            </p:cNvSpPr>
            <p:nvPr userDrawn="1"/>
          </p:nvSpPr>
          <p:spPr bwMode="auto">
            <a:xfrm>
              <a:off x="0" y="2590"/>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43"/>
            <p:cNvSpPr>
              <a:spLocks noChangeShapeType="1"/>
            </p:cNvSpPr>
            <p:nvPr userDrawn="1"/>
          </p:nvSpPr>
          <p:spPr bwMode="auto">
            <a:xfrm>
              <a:off x="0" y="2623"/>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44"/>
            <p:cNvSpPr>
              <a:spLocks noChangeShapeType="1"/>
            </p:cNvSpPr>
            <p:nvPr userDrawn="1"/>
          </p:nvSpPr>
          <p:spPr bwMode="auto">
            <a:xfrm>
              <a:off x="0" y="246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45"/>
            <p:cNvSpPr>
              <a:spLocks noChangeShapeType="1"/>
            </p:cNvSpPr>
            <p:nvPr userDrawn="1"/>
          </p:nvSpPr>
          <p:spPr bwMode="auto">
            <a:xfrm>
              <a:off x="0" y="241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46"/>
            <p:cNvSpPr>
              <a:spLocks noChangeShapeType="1"/>
            </p:cNvSpPr>
            <p:nvPr userDrawn="1"/>
          </p:nvSpPr>
          <p:spPr bwMode="auto">
            <a:xfrm>
              <a:off x="0" y="250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47"/>
            <p:cNvSpPr>
              <a:spLocks noChangeShapeType="1"/>
            </p:cNvSpPr>
            <p:nvPr userDrawn="1"/>
          </p:nvSpPr>
          <p:spPr bwMode="auto">
            <a:xfrm>
              <a:off x="0" y="237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48"/>
            <p:cNvSpPr>
              <a:spLocks noChangeShapeType="1"/>
            </p:cNvSpPr>
            <p:nvPr userDrawn="1"/>
          </p:nvSpPr>
          <p:spPr bwMode="auto">
            <a:xfrm>
              <a:off x="0" y="2245"/>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49"/>
            <p:cNvSpPr>
              <a:spLocks noChangeShapeType="1"/>
            </p:cNvSpPr>
            <p:nvPr userDrawn="1"/>
          </p:nvSpPr>
          <p:spPr bwMode="auto">
            <a:xfrm>
              <a:off x="0" y="235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50"/>
            <p:cNvSpPr>
              <a:spLocks noChangeShapeType="1"/>
            </p:cNvSpPr>
            <p:nvPr userDrawn="1"/>
          </p:nvSpPr>
          <p:spPr bwMode="auto">
            <a:xfrm>
              <a:off x="0" y="2290"/>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51"/>
            <p:cNvSpPr>
              <a:spLocks noChangeShapeType="1"/>
            </p:cNvSpPr>
            <p:nvPr userDrawn="1"/>
          </p:nvSpPr>
          <p:spPr bwMode="auto">
            <a:xfrm>
              <a:off x="0" y="2269"/>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52"/>
            <p:cNvSpPr>
              <a:spLocks noChangeShapeType="1"/>
            </p:cNvSpPr>
            <p:nvPr userDrawn="1"/>
          </p:nvSpPr>
          <p:spPr bwMode="auto">
            <a:xfrm>
              <a:off x="0" y="213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53"/>
            <p:cNvSpPr>
              <a:spLocks noChangeShapeType="1"/>
            </p:cNvSpPr>
            <p:nvPr userDrawn="1"/>
          </p:nvSpPr>
          <p:spPr bwMode="auto">
            <a:xfrm>
              <a:off x="0" y="21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54"/>
            <p:cNvSpPr>
              <a:spLocks noChangeShapeType="1"/>
            </p:cNvSpPr>
            <p:nvPr userDrawn="1"/>
          </p:nvSpPr>
          <p:spPr bwMode="auto">
            <a:xfrm>
              <a:off x="0" y="219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55"/>
            <p:cNvSpPr>
              <a:spLocks noChangeShapeType="1"/>
            </p:cNvSpPr>
            <p:nvPr userDrawn="1"/>
          </p:nvSpPr>
          <p:spPr bwMode="auto">
            <a:xfrm>
              <a:off x="0" y="204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56"/>
            <p:cNvSpPr>
              <a:spLocks noChangeShapeType="1"/>
            </p:cNvSpPr>
            <p:nvPr userDrawn="1"/>
          </p:nvSpPr>
          <p:spPr bwMode="auto">
            <a:xfrm>
              <a:off x="0" y="1992"/>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57"/>
            <p:cNvSpPr>
              <a:spLocks noChangeShapeType="1"/>
            </p:cNvSpPr>
            <p:nvPr userDrawn="1"/>
          </p:nvSpPr>
          <p:spPr bwMode="auto">
            <a:xfrm>
              <a:off x="0" y="208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58"/>
            <p:cNvSpPr>
              <a:spLocks noChangeShapeType="1"/>
            </p:cNvSpPr>
            <p:nvPr userDrawn="1"/>
          </p:nvSpPr>
          <p:spPr bwMode="auto">
            <a:xfrm>
              <a:off x="0" y="1593"/>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2" name="Line 59"/>
            <p:cNvSpPr>
              <a:spLocks noChangeShapeType="1"/>
            </p:cNvSpPr>
            <p:nvPr userDrawn="1"/>
          </p:nvSpPr>
          <p:spPr bwMode="auto">
            <a:xfrm>
              <a:off x="0" y="156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Line 60"/>
            <p:cNvSpPr>
              <a:spLocks noChangeShapeType="1"/>
            </p:cNvSpPr>
            <p:nvPr userDrawn="1"/>
          </p:nvSpPr>
          <p:spPr bwMode="auto">
            <a:xfrm>
              <a:off x="0" y="194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Line 61"/>
            <p:cNvSpPr>
              <a:spLocks noChangeShapeType="1"/>
            </p:cNvSpPr>
            <p:nvPr userDrawn="1"/>
          </p:nvSpPr>
          <p:spPr bwMode="auto">
            <a:xfrm>
              <a:off x="0" y="1821"/>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Line 62"/>
            <p:cNvSpPr>
              <a:spLocks noChangeShapeType="1"/>
            </p:cNvSpPr>
            <p:nvPr userDrawn="1"/>
          </p:nvSpPr>
          <p:spPr bwMode="auto">
            <a:xfrm>
              <a:off x="0" y="1740"/>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6" name="Line 63"/>
            <p:cNvSpPr>
              <a:spLocks noChangeShapeType="1"/>
            </p:cNvSpPr>
            <p:nvPr userDrawn="1"/>
          </p:nvSpPr>
          <p:spPr bwMode="auto">
            <a:xfrm>
              <a:off x="0" y="192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Line 64"/>
            <p:cNvSpPr>
              <a:spLocks noChangeShapeType="1"/>
            </p:cNvSpPr>
            <p:nvPr userDrawn="1"/>
          </p:nvSpPr>
          <p:spPr bwMode="auto">
            <a:xfrm>
              <a:off x="0" y="161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Line 65"/>
            <p:cNvSpPr>
              <a:spLocks noChangeShapeType="1"/>
            </p:cNvSpPr>
            <p:nvPr userDrawn="1"/>
          </p:nvSpPr>
          <p:spPr bwMode="auto">
            <a:xfrm>
              <a:off x="0" y="166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Line 66"/>
            <p:cNvSpPr>
              <a:spLocks noChangeShapeType="1"/>
            </p:cNvSpPr>
            <p:nvPr userDrawn="1"/>
          </p:nvSpPr>
          <p:spPr bwMode="auto">
            <a:xfrm>
              <a:off x="0" y="186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0" name="Line 67"/>
            <p:cNvSpPr>
              <a:spLocks noChangeShapeType="1"/>
            </p:cNvSpPr>
            <p:nvPr userDrawn="1"/>
          </p:nvSpPr>
          <p:spPr bwMode="auto">
            <a:xfrm>
              <a:off x="0" y="1845"/>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Line 68"/>
            <p:cNvSpPr>
              <a:spLocks noChangeShapeType="1"/>
            </p:cNvSpPr>
            <p:nvPr userDrawn="1"/>
          </p:nvSpPr>
          <p:spPr bwMode="auto">
            <a:xfrm>
              <a:off x="0" y="1437"/>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Line 69"/>
            <p:cNvSpPr>
              <a:spLocks noChangeShapeType="1"/>
            </p:cNvSpPr>
            <p:nvPr userDrawn="1"/>
          </p:nvSpPr>
          <p:spPr bwMode="auto">
            <a:xfrm>
              <a:off x="0" y="147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Line 70"/>
            <p:cNvSpPr>
              <a:spLocks noChangeShapeType="1"/>
            </p:cNvSpPr>
            <p:nvPr userDrawn="1"/>
          </p:nvSpPr>
          <p:spPr bwMode="auto">
            <a:xfrm>
              <a:off x="0" y="1506"/>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4" name="Line 71"/>
            <p:cNvSpPr>
              <a:spLocks noChangeShapeType="1"/>
            </p:cNvSpPr>
            <p:nvPr userDrawn="1"/>
          </p:nvSpPr>
          <p:spPr bwMode="auto">
            <a:xfrm>
              <a:off x="0" y="1347"/>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 name="Line 72"/>
            <p:cNvSpPr>
              <a:spLocks noChangeShapeType="1"/>
            </p:cNvSpPr>
            <p:nvPr userDrawn="1"/>
          </p:nvSpPr>
          <p:spPr bwMode="auto">
            <a:xfrm>
              <a:off x="0" y="1392"/>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 name="Line 73"/>
            <p:cNvSpPr>
              <a:spLocks noChangeShapeType="1"/>
            </p:cNvSpPr>
            <p:nvPr userDrawn="1"/>
          </p:nvSpPr>
          <p:spPr bwMode="auto">
            <a:xfrm>
              <a:off x="0" y="1016"/>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7" name="Line 74"/>
            <p:cNvSpPr>
              <a:spLocks noChangeShapeType="1"/>
            </p:cNvSpPr>
            <p:nvPr userDrawn="1"/>
          </p:nvSpPr>
          <p:spPr bwMode="auto">
            <a:xfrm>
              <a:off x="0" y="989"/>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8" name="Line 75"/>
            <p:cNvSpPr>
              <a:spLocks noChangeShapeType="1"/>
            </p:cNvSpPr>
            <p:nvPr userDrawn="1"/>
          </p:nvSpPr>
          <p:spPr bwMode="auto">
            <a:xfrm>
              <a:off x="0" y="1244"/>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9" name="Line 76"/>
            <p:cNvSpPr>
              <a:spLocks noChangeShapeType="1"/>
            </p:cNvSpPr>
            <p:nvPr userDrawn="1"/>
          </p:nvSpPr>
          <p:spPr bwMode="auto">
            <a:xfrm>
              <a:off x="0" y="1163"/>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0" name="Line 77"/>
            <p:cNvSpPr>
              <a:spLocks noChangeShapeType="1"/>
            </p:cNvSpPr>
            <p:nvPr userDrawn="1"/>
          </p:nvSpPr>
          <p:spPr bwMode="auto">
            <a:xfrm>
              <a:off x="0" y="1037"/>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1" name="Line 78"/>
            <p:cNvSpPr>
              <a:spLocks noChangeShapeType="1"/>
            </p:cNvSpPr>
            <p:nvPr userDrawn="1"/>
          </p:nvSpPr>
          <p:spPr bwMode="auto">
            <a:xfrm>
              <a:off x="0" y="10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2" name="Line 79"/>
            <p:cNvSpPr>
              <a:spLocks noChangeShapeType="1"/>
            </p:cNvSpPr>
            <p:nvPr userDrawn="1"/>
          </p:nvSpPr>
          <p:spPr bwMode="auto">
            <a:xfrm>
              <a:off x="0" y="128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3" name="Line 80"/>
            <p:cNvSpPr>
              <a:spLocks noChangeShapeType="1"/>
            </p:cNvSpPr>
            <p:nvPr userDrawn="1"/>
          </p:nvSpPr>
          <p:spPr bwMode="auto">
            <a:xfrm>
              <a:off x="0" y="126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4" name="Line 81"/>
            <p:cNvSpPr>
              <a:spLocks noChangeShapeType="1"/>
            </p:cNvSpPr>
            <p:nvPr userDrawn="1"/>
          </p:nvSpPr>
          <p:spPr bwMode="auto">
            <a:xfrm>
              <a:off x="0" y="86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5" name="Line 82"/>
            <p:cNvSpPr>
              <a:spLocks noChangeShapeType="1"/>
            </p:cNvSpPr>
            <p:nvPr userDrawn="1"/>
          </p:nvSpPr>
          <p:spPr bwMode="auto">
            <a:xfrm>
              <a:off x="0" y="896"/>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 name="Line 83"/>
            <p:cNvSpPr>
              <a:spLocks noChangeShapeType="1"/>
            </p:cNvSpPr>
            <p:nvPr userDrawn="1"/>
          </p:nvSpPr>
          <p:spPr bwMode="auto">
            <a:xfrm>
              <a:off x="0" y="92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7" name="Line 84"/>
            <p:cNvSpPr>
              <a:spLocks noChangeShapeType="1"/>
            </p:cNvSpPr>
            <p:nvPr userDrawn="1"/>
          </p:nvSpPr>
          <p:spPr bwMode="auto">
            <a:xfrm>
              <a:off x="0" y="770"/>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8" name="Line 85"/>
            <p:cNvSpPr>
              <a:spLocks noChangeShapeType="1"/>
            </p:cNvSpPr>
            <p:nvPr userDrawn="1"/>
          </p:nvSpPr>
          <p:spPr bwMode="auto">
            <a:xfrm>
              <a:off x="0" y="815"/>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9" name="Line 86"/>
            <p:cNvSpPr>
              <a:spLocks noChangeShapeType="1"/>
            </p:cNvSpPr>
            <p:nvPr userDrawn="1"/>
          </p:nvSpPr>
          <p:spPr bwMode="auto">
            <a:xfrm>
              <a:off x="0" y="718"/>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0" name="Line 87"/>
            <p:cNvSpPr>
              <a:spLocks noChangeShapeType="1"/>
            </p:cNvSpPr>
            <p:nvPr userDrawn="1"/>
          </p:nvSpPr>
          <p:spPr bwMode="auto">
            <a:xfrm>
              <a:off x="0" y="646"/>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1" name="Line 88"/>
            <p:cNvSpPr>
              <a:spLocks noChangeShapeType="1"/>
            </p:cNvSpPr>
            <p:nvPr userDrawn="1"/>
          </p:nvSpPr>
          <p:spPr bwMode="auto">
            <a:xfrm>
              <a:off x="0" y="522"/>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2" name="Line 89"/>
            <p:cNvSpPr>
              <a:spLocks noChangeShapeType="1"/>
            </p:cNvSpPr>
            <p:nvPr userDrawn="1"/>
          </p:nvSpPr>
          <p:spPr bwMode="auto">
            <a:xfrm>
              <a:off x="0" y="558"/>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3" name="Line 90"/>
            <p:cNvSpPr>
              <a:spLocks noChangeShapeType="1"/>
            </p:cNvSpPr>
            <p:nvPr userDrawn="1"/>
          </p:nvSpPr>
          <p:spPr bwMode="auto">
            <a:xfrm>
              <a:off x="0" y="591"/>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4" name="Line 91"/>
            <p:cNvSpPr>
              <a:spLocks noChangeShapeType="1"/>
            </p:cNvSpPr>
            <p:nvPr userDrawn="1"/>
          </p:nvSpPr>
          <p:spPr bwMode="auto">
            <a:xfrm>
              <a:off x="0" y="432"/>
              <a:ext cx="576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5" name="Line 92"/>
            <p:cNvSpPr>
              <a:spLocks noChangeShapeType="1"/>
            </p:cNvSpPr>
            <p:nvPr userDrawn="1"/>
          </p:nvSpPr>
          <p:spPr bwMode="auto">
            <a:xfrm>
              <a:off x="0" y="384"/>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 name="Line 93"/>
            <p:cNvSpPr>
              <a:spLocks noChangeShapeType="1"/>
            </p:cNvSpPr>
            <p:nvPr userDrawn="1"/>
          </p:nvSpPr>
          <p:spPr bwMode="auto">
            <a:xfrm>
              <a:off x="0" y="477"/>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 name="Line 94"/>
            <p:cNvSpPr>
              <a:spLocks noChangeShapeType="1"/>
            </p:cNvSpPr>
            <p:nvPr userDrawn="1"/>
          </p:nvSpPr>
          <p:spPr bwMode="auto">
            <a:xfrm>
              <a:off x="0" y="339"/>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 name="Line 95"/>
            <p:cNvSpPr>
              <a:spLocks noChangeShapeType="1"/>
            </p:cNvSpPr>
            <p:nvPr userDrawn="1"/>
          </p:nvSpPr>
          <p:spPr bwMode="auto">
            <a:xfrm>
              <a:off x="0" y="318"/>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 name="Line 96"/>
            <p:cNvSpPr>
              <a:spLocks noChangeShapeType="1"/>
            </p:cNvSpPr>
            <p:nvPr userDrawn="1"/>
          </p:nvSpPr>
          <p:spPr bwMode="auto">
            <a:xfrm>
              <a:off x="0" y="258"/>
              <a:ext cx="5760"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 name="Line 97"/>
            <p:cNvSpPr>
              <a:spLocks noChangeShapeType="1"/>
            </p:cNvSpPr>
            <p:nvPr userDrawn="1"/>
          </p:nvSpPr>
          <p:spPr bwMode="auto">
            <a:xfrm>
              <a:off x="0" y="70"/>
              <a:ext cx="576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 name="Line 98"/>
            <p:cNvSpPr>
              <a:spLocks noChangeShapeType="1"/>
            </p:cNvSpPr>
            <p:nvPr userDrawn="1"/>
          </p:nvSpPr>
          <p:spPr bwMode="auto">
            <a:xfrm>
              <a:off x="0" y="43"/>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 name="Line 99"/>
            <p:cNvSpPr>
              <a:spLocks noChangeShapeType="1"/>
            </p:cNvSpPr>
            <p:nvPr userDrawn="1"/>
          </p:nvSpPr>
          <p:spPr bwMode="auto">
            <a:xfrm>
              <a:off x="0" y="91"/>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 name="Line 100"/>
            <p:cNvSpPr>
              <a:spLocks noChangeShapeType="1"/>
            </p:cNvSpPr>
            <p:nvPr userDrawn="1"/>
          </p:nvSpPr>
          <p:spPr bwMode="auto">
            <a:xfrm>
              <a:off x="0" y="145"/>
              <a:ext cx="576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4" name="Line 101"/>
            <p:cNvSpPr>
              <a:spLocks noChangeShapeType="1"/>
            </p:cNvSpPr>
            <p:nvPr userDrawn="1"/>
          </p:nvSpPr>
          <p:spPr bwMode="auto">
            <a:xfrm>
              <a:off x="0" y="202"/>
              <a:ext cx="5760" cy="0"/>
            </a:xfrm>
            <a:prstGeom prst="line">
              <a:avLst/>
            </a:prstGeom>
            <a:noFill/>
            <a:ln w="381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8" name="Rectangle 103"/>
          <p:cNvSpPr>
            <a:spLocks noChangeArrowheads="1"/>
          </p:cNvSpPr>
          <p:nvPr/>
        </p:nvSpPr>
        <p:spPr bwMode="auto">
          <a:xfrm>
            <a:off x="884238" y="257175"/>
            <a:ext cx="496887" cy="1371600"/>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29" name="Rectangle 104"/>
          <p:cNvSpPr>
            <a:spLocks noChangeArrowheads="1"/>
          </p:cNvSpPr>
          <p:nvPr/>
        </p:nvSpPr>
        <p:spPr bwMode="auto">
          <a:xfrm>
            <a:off x="635000" y="388938"/>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0" name="Rectangle 105"/>
          <p:cNvSpPr>
            <a:spLocks noChangeArrowheads="1"/>
          </p:cNvSpPr>
          <p:nvPr/>
        </p:nvSpPr>
        <p:spPr bwMode="auto">
          <a:xfrm>
            <a:off x="7308850" y="1341438"/>
            <a:ext cx="1474788" cy="338137"/>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1" name="Rectangle 106"/>
          <p:cNvSpPr>
            <a:spLocks noChangeArrowheads="1"/>
          </p:cNvSpPr>
          <p:nvPr/>
        </p:nvSpPr>
        <p:spPr bwMode="auto">
          <a:xfrm>
            <a:off x="3276600" y="1484313"/>
            <a:ext cx="5662613" cy="77787"/>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a:solidFill>
                  <a:schemeClr val="tx1"/>
                </a:solidFill>
                <a:latin typeface="Times New Roman" pitchFamily="18" charset="0"/>
                <a:ea typeface="宋体" pitchFamily="2" charset="-122"/>
              </a:defRPr>
            </a:lvl1pPr>
            <a:lvl2pPr marL="742950" indent="-285750" eaLnBrk="0" hangingPunct="0">
              <a:defRPr kumimoji="1" sz="2800">
                <a:solidFill>
                  <a:schemeClr val="tx1"/>
                </a:solidFill>
                <a:latin typeface="Times New Roman" pitchFamily="18" charset="0"/>
                <a:ea typeface="宋体" pitchFamily="2" charset="-122"/>
              </a:defRPr>
            </a:lvl2pPr>
            <a:lvl3pPr marL="1143000" indent="-228600" eaLnBrk="0" hangingPunct="0">
              <a:defRPr kumimoji="1" sz="2800">
                <a:solidFill>
                  <a:schemeClr val="tx1"/>
                </a:solidFill>
                <a:latin typeface="Times New Roman" pitchFamily="18" charset="0"/>
                <a:ea typeface="宋体" pitchFamily="2" charset="-122"/>
              </a:defRPr>
            </a:lvl3pPr>
            <a:lvl4pPr marL="1600200" indent="-228600" eaLnBrk="0" hangingPunct="0">
              <a:defRPr kumimoji="1" sz="2800">
                <a:solidFill>
                  <a:schemeClr val="tx1"/>
                </a:solidFill>
                <a:latin typeface="Times New Roman" pitchFamily="18" charset="0"/>
                <a:ea typeface="宋体" pitchFamily="2" charset="-122"/>
              </a:defRPr>
            </a:lvl4pPr>
            <a:lvl5pPr marL="2057400" indent="-228600" eaLnBrk="0" hangingPunct="0">
              <a:defRPr kumimoji="1" sz="28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lr>
                <a:schemeClr val="accent2"/>
              </a:buClr>
              <a:buFont typeface="Wingdings" pitchFamily="2" charset="2"/>
              <a:defRPr kumimoji="1" sz="2800">
                <a:solidFill>
                  <a:schemeClr val="tx1"/>
                </a:solidFill>
                <a:latin typeface="Times New Roman" pitchFamily="18" charset="0"/>
                <a:ea typeface="宋体" pitchFamily="2" charset="-122"/>
              </a:defRPr>
            </a:lvl9pPr>
          </a:lstStyle>
          <a:p>
            <a:pPr eaLnBrk="1" hangingPunct="1">
              <a:defRPr/>
            </a:pPr>
            <a:endParaRPr lang="zh-CN" altLang="en-US" smtClean="0"/>
          </a:p>
        </p:txBody>
      </p:sp>
      <p:sp>
        <p:nvSpPr>
          <p:cNvPr id="1032" name="Rectangle 107"/>
          <p:cNvSpPr>
            <a:spLocks noGrp="1" noChangeArrowheads="1"/>
          </p:cNvSpPr>
          <p:nvPr>
            <p:ph type="body" idx="1"/>
          </p:nvPr>
        </p:nvSpPr>
        <p:spPr bwMode="auto">
          <a:xfrm>
            <a:off x="809625" y="1773238"/>
            <a:ext cx="79581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279" name="Rectangle 111"/>
          <p:cNvSpPr>
            <a:spLocks noGrp="1" noChangeArrowheads="1"/>
          </p:cNvSpPr>
          <p:nvPr>
            <p:ph type="title"/>
          </p:nvPr>
        </p:nvSpPr>
        <p:spPr bwMode="auto">
          <a:xfrm>
            <a:off x="1403350" y="476250"/>
            <a:ext cx="5867400" cy="1008063"/>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7281" name="Rectangle 113"/>
          <p:cNvSpPr>
            <a:spLocks noChangeArrowheads="1"/>
          </p:cNvSpPr>
          <p:nvPr/>
        </p:nvSpPr>
        <p:spPr bwMode="auto">
          <a:xfrm>
            <a:off x="685800" y="6315075"/>
            <a:ext cx="3525838"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dirty="0" smtClean="0">
                <a:solidFill>
                  <a:srgbClr val="000000"/>
                </a:solidFill>
                <a:latin typeface="Arial" charset="0"/>
              </a:rPr>
              <a:t>《</a:t>
            </a:r>
            <a:r>
              <a:rPr lang="en-US" altLang="zh-CN" sz="1200" dirty="0" smtClean="0">
                <a:solidFill>
                  <a:srgbClr val="000000"/>
                </a:solidFill>
                <a:latin typeface="Arial" charset="0"/>
              </a:rPr>
              <a:t>Computer Networks》V5     </a:t>
            </a:r>
            <a:r>
              <a:rPr lang="zh-CN" altLang="en-US" sz="1200" dirty="0" smtClean="0">
                <a:solidFill>
                  <a:srgbClr val="000000"/>
                </a:solidFill>
                <a:latin typeface="Arial" charset="0"/>
              </a:rPr>
              <a:t>（</a:t>
            </a:r>
            <a:fld id="{F4674B00-5B41-4245-AAB1-4EC8854172B7}" type="slidenum">
              <a:rPr lang="zh-CN" altLang="en-US" sz="1200" smtClean="0">
                <a:solidFill>
                  <a:srgbClr val="000000"/>
                </a:solidFill>
                <a:latin typeface="Arial" charset="0"/>
              </a:rPr>
              <a:pPr>
                <a:lnSpc>
                  <a:spcPct val="85000"/>
                </a:lnSpc>
                <a:buClrTx/>
                <a:buFontTx/>
                <a:buNone/>
                <a:defRPr/>
              </a:pPr>
              <a:t>‹#›</a:t>
            </a:fld>
            <a:r>
              <a:rPr lang="en-US" altLang="zh-CN" sz="1200" dirty="0" smtClean="0">
                <a:solidFill>
                  <a:srgbClr val="000000"/>
                </a:solidFill>
                <a:latin typeface="Arial" charset="0"/>
              </a:rPr>
              <a:t>/367</a:t>
            </a:r>
            <a:r>
              <a:rPr lang="zh-CN" altLang="en-US" sz="1200" dirty="0" smtClean="0">
                <a:solidFill>
                  <a:srgbClr val="000000"/>
                </a:solidFill>
                <a:latin typeface="Arial" charset="0"/>
              </a:rPr>
              <a:t>）</a:t>
            </a:r>
          </a:p>
        </p:txBody>
      </p:sp>
      <p:sp>
        <p:nvSpPr>
          <p:cNvPr id="7282" name="Rectangle 114"/>
          <p:cNvSpPr>
            <a:spLocks noChangeArrowheads="1"/>
          </p:cNvSpPr>
          <p:nvPr/>
        </p:nvSpPr>
        <p:spPr bwMode="auto">
          <a:xfrm>
            <a:off x="5334000" y="6315075"/>
            <a:ext cx="3810000" cy="5334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itchFamily="18" charset="0"/>
                <a:ea typeface="宋体" pitchFamily="2" charset="-122"/>
              </a:defRPr>
            </a:lvl1pPr>
            <a:lvl2pPr>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85000"/>
              </a:lnSpc>
              <a:buClrTx/>
              <a:buFontTx/>
              <a:buNone/>
              <a:defRPr/>
            </a:pPr>
            <a:r>
              <a:rPr lang="zh-CN" altLang="en-US" sz="1200" smtClean="0">
                <a:solidFill>
                  <a:srgbClr val="000000"/>
                </a:solidFill>
              </a:rPr>
              <a:t>同济大学.电子与信息工程学院.计算机科学与工程系</a:t>
            </a:r>
          </a:p>
        </p:txBody>
      </p:sp>
      <p:pic>
        <p:nvPicPr>
          <p:cNvPr id="1036" name="Picture 119" descr="tongji"/>
          <p:cNvPicPr>
            <a:picLocks noChangeAspect="1" noChangeArrowheads="1"/>
          </p:cNvPicPr>
          <p:nvPr/>
        </p:nvPicPr>
        <p:blipFill>
          <a:blip r:embed="rId17">
            <a:clrChange>
              <a:clrFrom>
                <a:srgbClr val="7187C3"/>
              </a:clrFrom>
              <a:clrTo>
                <a:srgbClr val="7187C3">
                  <a:alpha val="0"/>
                </a:srgbClr>
              </a:clrTo>
            </a:clrChange>
            <a:extLst>
              <a:ext uri="{28A0092B-C50C-407E-A947-70E740481C1C}">
                <a14:useLocalDpi xmlns:a14="http://schemas.microsoft.com/office/drawing/2010/main" val="0"/>
              </a:ext>
            </a:extLst>
          </a:blip>
          <a:srcRect/>
          <a:stretch>
            <a:fillRect/>
          </a:stretch>
        </p:blipFill>
        <p:spPr bwMode="auto">
          <a:xfrm>
            <a:off x="7524750" y="333375"/>
            <a:ext cx="10080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75"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transition spd="slow">
    <p:random/>
    <p:sndAc>
      <p:stSnd>
        <p:snd r:embed="rId15" name="camera.wav"/>
      </p:stSnd>
    </p:sndAc>
  </p:transition>
  <p:timing>
    <p:tnLst>
      <p:par>
        <p:cTn id="1" dur="indefinite" restart="never" nodeType="tmRoot"/>
      </p:par>
    </p:tnLst>
  </p:timing>
  <p:txStyles>
    <p:titleStyle>
      <a:lvl1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mj-lt"/>
          <a:ea typeface="+mj-ea"/>
          <a:cs typeface="+mj-cs"/>
        </a:defRPr>
      </a:lvl1pPr>
      <a:lvl2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2pPr>
      <a:lvl3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3pPr>
      <a:lvl4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4pPr>
      <a:lvl5pPr algn="ctr" rtl="0" eaLnBrk="0" fontAlgn="base" hangingPunct="0">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5pPr>
      <a:lvl6pPr marL="4572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6pPr>
      <a:lvl7pPr marL="9144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7pPr>
      <a:lvl8pPr marL="13716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8pPr>
      <a:lvl9pPr marL="1828800" algn="ctr" rtl="0" fontAlgn="base">
        <a:lnSpc>
          <a:spcPct val="85000"/>
        </a:lnSpc>
        <a:spcBef>
          <a:spcPct val="0"/>
        </a:spcBef>
        <a:spcAft>
          <a:spcPct val="0"/>
        </a:spcAft>
        <a:defRPr kumimoji="1" sz="4400">
          <a:solidFill>
            <a:srgbClr val="000000"/>
          </a:solidFill>
          <a:effectLst>
            <a:outerShdw blurRad="38100" dist="38100" dir="2700000" algn="tl">
              <a:srgbClr val="C0C0C0"/>
            </a:outerShdw>
          </a:effectLst>
          <a:latin typeface="Arial" charset="0"/>
          <a:ea typeface="隶书" pitchFamily="49" charset="-122"/>
        </a:defRPr>
      </a:lvl9pPr>
    </p:titleStyle>
    <p:body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18"/>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19"/>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jlyj@tongji.edu.cn" TargetMode="External"/><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slide" Target="slide56.xml"/><Relationship Id="rId3" Type="http://schemas.openxmlformats.org/officeDocument/2006/relationships/slide" Target="slide11.xml"/><Relationship Id="rId7" Type="http://schemas.openxmlformats.org/officeDocument/2006/relationships/slide" Target="slide27.xml"/><Relationship Id="rId12" Type="http://schemas.openxmlformats.org/officeDocument/2006/relationships/slide" Target="slide54.xml"/><Relationship Id="rId17" Type="http://schemas.openxmlformats.org/officeDocument/2006/relationships/slide" Target="slide2.xml"/><Relationship Id="rId2" Type="http://schemas.openxmlformats.org/officeDocument/2006/relationships/audio" Target="../media/audio1.wav"/><Relationship Id="rId16"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slide" Target="slide25.xml"/><Relationship Id="rId11" Type="http://schemas.openxmlformats.org/officeDocument/2006/relationships/slide" Target="slide47.xml"/><Relationship Id="rId5" Type="http://schemas.openxmlformats.org/officeDocument/2006/relationships/slide" Target="slide20.xml"/><Relationship Id="rId15" Type="http://schemas.openxmlformats.org/officeDocument/2006/relationships/image" Target="../media/image3.png"/><Relationship Id="rId10" Type="http://schemas.openxmlformats.org/officeDocument/2006/relationships/slide" Target="slide42.xml"/><Relationship Id="rId4" Type="http://schemas.openxmlformats.org/officeDocument/2006/relationships/slide" Target="slide18.xml"/><Relationship Id="rId9" Type="http://schemas.openxmlformats.org/officeDocument/2006/relationships/slide" Target="slide40.xml"/><Relationship Id="rId14" Type="http://schemas.openxmlformats.org/officeDocument/2006/relationships/slide" Target="slide57.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audio" Target="../media/audio1.wav"/><Relationship Id="rId7" Type="http://schemas.openxmlformats.org/officeDocument/2006/relationships/slide" Target="slide86.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0.wmf"/></Relationships>
</file>

<file path=ppt/slides/_rels/slide10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audio" Target="../media/audio1.wav"/><Relationship Id="rId7" Type="http://schemas.openxmlformats.org/officeDocument/2006/relationships/slide" Target="slide86.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41.wmf"/><Relationship Id="rId4" Type="http://schemas.openxmlformats.org/officeDocument/2006/relationships/image" Target="../media/image3.png"/><Relationship Id="rId9"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3.png"/><Relationship Id="rId7" Type="http://schemas.openxmlformats.org/officeDocument/2006/relationships/image" Target="../media/image20.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3.png"/><Relationship Id="rId7" Type="http://schemas.openxmlformats.org/officeDocument/2006/relationships/image" Target="../media/image19.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slide" Target="slide2.xml"/><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slide" Target="slide2.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2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slide" Target="slide2.xml"/><Relationship Id="rId4" Type="http://schemas.openxmlformats.org/officeDocument/2006/relationships/image" Target="../media/image4.png"/></Relationships>
</file>

<file path=ppt/slides/_rels/slide1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55.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slide" Target="slide2.xml"/><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slide" Target="slide2.xml"/><Relationship Id="rId4" Type="http://schemas.openxmlformats.org/officeDocument/2006/relationships/image" Target="../media/image4.png"/></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137.xml.rels><?xml version="1.0" encoding="UTF-8" standalone="yes"?>
<Relationships xmlns="http://schemas.openxmlformats.org/package/2006/relationships"><Relationship Id="rId8" Type="http://schemas.openxmlformats.org/officeDocument/2006/relationships/slide" Target="slide320.xml"/><Relationship Id="rId3" Type="http://schemas.openxmlformats.org/officeDocument/2006/relationships/slide" Target="slide138.xml"/><Relationship Id="rId7" Type="http://schemas.openxmlformats.org/officeDocument/2006/relationships/slide" Target="slide299.xml"/><Relationship Id="rId12"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55.xml"/><Relationship Id="rId11" Type="http://schemas.openxmlformats.org/officeDocument/2006/relationships/image" Target="../media/image4.png"/><Relationship Id="rId5" Type="http://schemas.openxmlformats.org/officeDocument/2006/relationships/slide" Target="slide219.xml"/><Relationship Id="rId10" Type="http://schemas.openxmlformats.org/officeDocument/2006/relationships/image" Target="../media/image3.png"/><Relationship Id="rId4" Type="http://schemas.openxmlformats.org/officeDocument/2006/relationships/slide" Target="slide190.xml"/><Relationship Id="rId9" Type="http://schemas.openxmlformats.org/officeDocument/2006/relationships/slide" Target="slide354.xml"/></Relationships>
</file>

<file path=ppt/slides/_rels/slide1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39.xml"/><Relationship Id="rId7" Type="http://schemas.openxmlformats.org/officeDocument/2006/relationships/slide" Target="slide18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75.xml"/><Relationship Id="rId11" Type="http://schemas.openxmlformats.org/officeDocument/2006/relationships/slide" Target="slide137.xml"/><Relationship Id="rId5" Type="http://schemas.openxmlformats.org/officeDocument/2006/relationships/slide" Target="slide164.xml"/><Relationship Id="rId10" Type="http://schemas.openxmlformats.org/officeDocument/2006/relationships/slide" Target="slide2.xml"/><Relationship Id="rId4" Type="http://schemas.openxmlformats.org/officeDocument/2006/relationships/slide" Target="slide145.xml"/><Relationship Id="rId9" Type="http://schemas.openxmlformats.org/officeDocument/2006/relationships/image" Target="../media/image4.png"/></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4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41.xml.rels><?xml version="1.0" encoding="UTF-8" standalone="yes"?>
<Relationships xmlns="http://schemas.openxmlformats.org/package/2006/relationships"><Relationship Id="rId8" Type="http://schemas.openxmlformats.org/officeDocument/2006/relationships/slide" Target="slide138.xml"/><Relationship Id="rId3" Type="http://schemas.openxmlformats.org/officeDocument/2006/relationships/image" Target="../media/image59.png"/><Relationship Id="rId7" Type="http://schemas.openxmlformats.org/officeDocument/2006/relationships/slide" Target="slide1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4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147.xml"/><Relationship Id="rId7" Type="http://schemas.openxmlformats.org/officeDocument/2006/relationships/slide" Target="slide161.xml"/><Relationship Id="rId12"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60.xml"/><Relationship Id="rId11" Type="http://schemas.openxmlformats.org/officeDocument/2006/relationships/slide" Target="slide137.xml"/><Relationship Id="rId5" Type="http://schemas.openxmlformats.org/officeDocument/2006/relationships/slide" Target="slide153.xml"/><Relationship Id="rId10" Type="http://schemas.openxmlformats.org/officeDocument/2006/relationships/slide" Target="slide2.xml"/><Relationship Id="rId4" Type="http://schemas.openxmlformats.org/officeDocument/2006/relationships/slide" Target="slide149.xml"/><Relationship Id="rId9" Type="http://schemas.openxmlformats.org/officeDocument/2006/relationships/image" Target="../media/image4.png"/></Relationships>
</file>

<file path=ppt/slides/_rels/slide147.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3.png"/></Relationships>
</file>

<file path=ppt/slides/_rels/slide148.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4.png"/></Relationships>
</file>

<file path=ppt/slides/_rels/slide149.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66.png"/></Relationships>
</file>

<file path=ppt/slides/_rels/slide151.xml.rels><?xml version="1.0" encoding="UTF-8" standalone="yes"?>
<Relationships xmlns="http://schemas.openxmlformats.org/package/2006/relationships"><Relationship Id="rId8" Type="http://schemas.openxmlformats.org/officeDocument/2006/relationships/slide" Target="slide138.xml"/><Relationship Id="rId3" Type="http://schemas.openxmlformats.org/officeDocument/2006/relationships/image" Target="../media/image67.png"/><Relationship Id="rId7" Type="http://schemas.openxmlformats.org/officeDocument/2006/relationships/slide" Target="slide1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slide" Target="slide146.xml"/></Relationships>
</file>

<file path=ppt/slides/_rels/slide152.xml.rels><?xml version="1.0" encoding="UTF-8" standalone="yes"?>
<Relationships xmlns="http://schemas.openxmlformats.org/package/2006/relationships"><Relationship Id="rId8" Type="http://schemas.openxmlformats.org/officeDocument/2006/relationships/slide" Target="slide138.xml"/><Relationship Id="rId3" Type="http://schemas.openxmlformats.org/officeDocument/2006/relationships/image" Target="../media/image68.png"/><Relationship Id="rId7" Type="http://schemas.openxmlformats.org/officeDocument/2006/relationships/slide" Target="slide1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slide" Target="slide146.xml"/></Relationships>
</file>

<file path=ppt/slides/_rels/slide153.xml.rels><?xml version="1.0" encoding="UTF-8" standalone="yes"?>
<Relationships xmlns="http://schemas.openxmlformats.org/package/2006/relationships"><Relationship Id="rId8" Type="http://schemas.openxmlformats.org/officeDocument/2006/relationships/slide" Target="slide146.xml"/><Relationship Id="rId13" Type="http://schemas.openxmlformats.org/officeDocument/2006/relationships/slide" Target="slide158.xml"/><Relationship Id="rId3" Type="http://schemas.openxmlformats.org/officeDocument/2006/relationships/image" Target="../media/image3.png"/><Relationship Id="rId7" Type="http://schemas.openxmlformats.org/officeDocument/2006/relationships/slide" Target="slide138.xml"/><Relationship Id="rId12" Type="http://schemas.openxmlformats.org/officeDocument/2006/relationships/slide" Target="slide15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11" Type="http://schemas.openxmlformats.org/officeDocument/2006/relationships/slide" Target="slide156.xml"/><Relationship Id="rId5" Type="http://schemas.openxmlformats.org/officeDocument/2006/relationships/slide" Target="slide2.xml"/><Relationship Id="rId10" Type="http://schemas.openxmlformats.org/officeDocument/2006/relationships/slide" Target="slide155.xml"/><Relationship Id="rId4" Type="http://schemas.openxmlformats.org/officeDocument/2006/relationships/image" Target="../media/image4.png"/><Relationship Id="rId9" Type="http://schemas.openxmlformats.org/officeDocument/2006/relationships/slide" Target="slide154.xml"/><Relationship Id="rId14" Type="http://schemas.openxmlformats.org/officeDocument/2006/relationships/slide" Target="slide159.xml"/></Relationships>
</file>

<file path=ppt/slides/_rels/slide154.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69.png"/><Relationship Id="rId4" Type="http://schemas.openxmlformats.org/officeDocument/2006/relationships/image" Target="../media/image4.png"/><Relationship Id="rId9" Type="http://schemas.openxmlformats.org/officeDocument/2006/relationships/slide" Target="slide153.xml"/></Relationships>
</file>

<file path=ppt/slides/_rels/slide155.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70.png"/><Relationship Id="rId4" Type="http://schemas.openxmlformats.org/officeDocument/2006/relationships/image" Target="../media/image4.png"/><Relationship Id="rId9" Type="http://schemas.openxmlformats.org/officeDocument/2006/relationships/slide" Target="slide153.xml"/></Relationships>
</file>

<file path=ppt/slides/_rels/slide156.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71.png"/><Relationship Id="rId4" Type="http://schemas.openxmlformats.org/officeDocument/2006/relationships/image" Target="../media/image4.png"/><Relationship Id="rId9" Type="http://schemas.openxmlformats.org/officeDocument/2006/relationships/slide" Target="slide153.xml"/></Relationships>
</file>

<file path=ppt/slides/_rels/slide157.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72.png"/><Relationship Id="rId4" Type="http://schemas.openxmlformats.org/officeDocument/2006/relationships/image" Target="../media/image4.png"/><Relationship Id="rId9" Type="http://schemas.openxmlformats.org/officeDocument/2006/relationships/slide" Target="slide153.xml"/></Relationships>
</file>

<file path=ppt/slides/_rels/slide158.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73.png"/><Relationship Id="rId4" Type="http://schemas.openxmlformats.org/officeDocument/2006/relationships/image" Target="../media/image4.png"/><Relationship Id="rId9" Type="http://schemas.openxmlformats.org/officeDocument/2006/relationships/slide" Target="slide153.xml"/></Relationships>
</file>

<file path=ppt/slides/_rels/slide159.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74.png"/><Relationship Id="rId4" Type="http://schemas.openxmlformats.org/officeDocument/2006/relationships/image" Target="../media/image4.png"/><Relationship Id="rId9" Type="http://schemas.openxmlformats.org/officeDocument/2006/relationships/slide" Target="slide15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61.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75.wmf"/></Relationships>
</file>

<file path=ppt/slides/_rels/slide162.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63.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67.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0.wmf"/></Relationships>
</file>

<file path=ppt/slides/_rels/slide16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0.wmf"/></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7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7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7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7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7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7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7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8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8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87.xml.rels><?xml version="1.0" encoding="UTF-8" standalone="yes"?>
<Relationships xmlns="http://schemas.openxmlformats.org/package/2006/relationships"><Relationship Id="rId8" Type="http://schemas.openxmlformats.org/officeDocument/2006/relationships/slide" Target="slide138.xml"/><Relationship Id="rId13" Type="http://schemas.openxmlformats.org/officeDocument/2006/relationships/image" Target="../media/image20.wmf"/><Relationship Id="rId3" Type="http://schemas.openxmlformats.org/officeDocument/2006/relationships/audio" Target="../media/audio1.wav"/><Relationship Id="rId7" Type="http://schemas.openxmlformats.org/officeDocument/2006/relationships/slide" Target="slide137.xml"/><Relationship Id="rId12"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2.xml"/><Relationship Id="rId11" Type="http://schemas.openxmlformats.org/officeDocument/2006/relationships/oleObject" Target="../embeddings/oleObject6.bin"/><Relationship Id="rId5" Type="http://schemas.openxmlformats.org/officeDocument/2006/relationships/image" Target="../media/image4.png"/><Relationship Id="rId10" Type="http://schemas.openxmlformats.org/officeDocument/2006/relationships/image" Target="../media/image80.wmf"/><Relationship Id="rId4" Type="http://schemas.openxmlformats.org/officeDocument/2006/relationships/image" Target="../media/image3.png"/><Relationship Id="rId9" Type="http://schemas.openxmlformats.org/officeDocument/2006/relationships/oleObject" Target="../embeddings/oleObject5.bin"/></Relationships>
</file>

<file path=ppt/slides/_rels/slide188.xml.rels><?xml version="1.0" encoding="UTF-8" standalone="yes"?>
<Relationships xmlns="http://schemas.openxmlformats.org/package/2006/relationships"><Relationship Id="rId8" Type="http://schemas.openxmlformats.org/officeDocument/2006/relationships/slide" Target="slide138.xml"/><Relationship Id="rId13" Type="http://schemas.openxmlformats.org/officeDocument/2006/relationships/image" Target="../media/image20.wmf"/><Relationship Id="rId3" Type="http://schemas.openxmlformats.org/officeDocument/2006/relationships/audio" Target="../media/audio1.wav"/><Relationship Id="rId7" Type="http://schemas.openxmlformats.org/officeDocument/2006/relationships/slide" Target="slide137.xml"/><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slide" Target="slide2.xml"/><Relationship Id="rId11" Type="http://schemas.openxmlformats.org/officeDocument/2006/relationships/oleObject" Target="../embeddings/oleObject9.bin"/><Relationship Id="rId5" Type="http://schemas.openxmlformats.org/officeDocument/2006/relationships/image" Target="../media/image4.png"/><Relationship Id="rId10" Type="http://schemas.openxmlformats.org/officeDocument/2006/relationships/image" Target="../media/image80.wmf"/><Relationship Id="rId4" Type="http://schemas.openxmlformats.org/officeDocument/2006/relationships/image" Target="../media/image3.png"/><Relationship Id="rId9" Type="http://schemas.openxmlformats.org/officeDocument/2006/relationships/oleObject" Target="../embeddings/oleObject8.bin"/></Relationships>
</file>

<file path=ppt/slides/_rels/slide18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3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190.xml.rels><?xml version="1.0" encoding="UTF-8" standalone="yes"?>
<Relationships xmlns="http://schemas.openxmlformats.org/package/2006/relationships"><Relationship Id="rId8" Type="http://schemas.openxmlformats.org/officeDocument/2006/relationships/slide" Target="slide137.xml"/><Relationship Id="rId3" Type="http://schemas.openxmlformats.org/officeDocument/2006/relationships/slide" Target="slide191.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205.xml"/></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92.xml.rels><?xml version="1.0" encoding="UTF-8" standalone="yes"?>
<Relationships xmlns="http://schemas.openxmlformats.org/package/2006/relationships"><Relationship Id="rId8" Type="http://schemas.openxmlformats.org/officeDocument/2006/relationships/slide" Target="slide193.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04.xml"/></Relationships>
</file>

<file path=ppt/slides/_rels/slide193.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94.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1.png"/></Relationships>
</file>

<file path=ppt/slides/_rels/slide195.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96.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97.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98.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199.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3.xml"/><Relationship Id="rId7" Type="http://schemas.openxmlformats.org/officeDocument/2006/relationships/slide" Target="slide12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85.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00.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01.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02.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4.xml.rels><?xml version="1.0" encoding="UTF-8" standalone="yes"?>
<Relationships xmlns="http://schemas.openxmlformats.org/package/2006/relationships"><Relationship Id="rId8" Type="http://schemas.openxmlformats.org/officeDocument/2006/relationships/slide" Target="slide192.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05.xml.rels><?xml version="1.0" encoding="UTF-8" standalone="yes"?>
<Relationships xmlns="http://schemas.openxmlformats.org/package/2006/relationships"><Relationship Id="rId8" Type="http://schemas.openxmlformats.org/officeDocument/2006/relationships/slide" Target="slide206.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14.xml"/></Relationships>
</file>

<file path=ppt/slides/_rels/slide206.xml.rels><?xml version="1.0" encoding="UTF-8" standalone="yes"?>
<Relationships xmlns="http://schemas.openxmlformats.org/package/2006/relationships"><Relationship Id="rId8" Type="http://schemas.openxmlformats.org/officeDocument/2006/relationships/slide" Target="slide205.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2.png"/></Relationships>
</file>

<file path=ppt/slides/_rels/slide207.xml.rels><?xml version="1.0" encoding="UTF-8" standalone="yes"?>
<Relationships xmlns="http://schemas.openxmlformats.org/package/2006/relationships"><Relationship Id="rId8" Type="http://schemas.openxmlformats.org/officeDocument/2006/relationships/slide" Target="slide205.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3.png"/></Relationships>
</file>

<file path=ppt/slides/_rels/slide208.xml.rels><?xml version="1.0" encoding="UTF-8" standalone="yes"?>
<Relationships xmlns="http://schemas.openxmlformats.org/package/2006/relationships"><Relationship Id="rId8" Type="http://schemas.openxmlformats.org/officeDocument/2006/relationships/slide" Target="slide205.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4.png"/></Relationships>
</file>

<file path=ppt/slides/_rels/slide209.xml.rels><?xml version="1.0" encoding="UTF-8" standalone="yes"?>
<Relationships xmlns="http://schemas.openxmlformats.org/package/2006/relationships"><Relationship Id="rId8" Type="http://schemas.openxmlformats.org/officeDocument/2006/relationships/slide" Target="slide205.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audio" Target="../media/audio1.wav"/><Relationship Id="rId7" Type="http://schemas.openxmlformats.org/officeDocument/2006/relationships/slide" Target="slide1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2.wmf"/></Relationships>
</file>

<file path=ppt/slides/_rels/slide210.xml.rels><?xml version="1.0" encoding="UTF-8" standalone="yes"?>
<Relationships xmlns="http://schemas.openxmlformats.org/package/2006/relationships"><Relationship Id="rId8" Type="http://schemas.openxmlformats.org/officeDocument/2006/relationships/slide" Target="slide205.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11.xml.rels><?xml version="1.0" encoding="UTF-8" standalone="yes"?>
<Relationships xmlns="http://schemas.openxmlformats.org/package/2006/relationships"><Relationship Id="rId8" Type="http://schemas.openxmlformats.org/officeDocument/2006/relationships/slide" Target="slide205.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12.xml.rels><?xml version="1.0" encoding="UTF-8" standalone="yes"?>
<Relationships xmlns="http://schemas.openxmlformats.org/package/2006/relationships"><Relationship Id="rId8" Type="http://schemas.openxmlformats.org/officeDocument/2006/relationships/slide" Target="slide205.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20.wmf"/><Relationship Id="rId4" Type="http://schemas.openxmlformats.org/officeDocument/2006/relationships/image" Target="../media/image4.png"/><Relationship Id="rId9" Type="http://schemas.openxmlformats.org/officeDocument/2006/relationships/image" Target="../media/image19.wmf"/></Relationships>
</file>

<file path=ppt/slides/_rels/slide213.xml.rels><?xml version="1.0" encoding="UTF-8" standalone="yes"?>
<Relationships xmlns="http://schemas.openxmlformats.org/package/2006/relationships"><Relationship Id="rId8" Type="http://schemas.openxmlformats.org/officeDocument/2006/relationships/slide" Target="slide205.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14.xml.rels><?xml version="1.0" encoding="UTF-8" standalone="yes"?>
<Relationships xmlns="http://schemas.openxmlformats.org/package/2006/relationships"><Relationship Id="rId8" Type="http://schemas.openxmlformats.org/officeDocument/2006/relationships/slide" Target="slide205.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7.xml.rels><?xml version="1.0" encoding="UTF-8" standalone="yes"?>
<Relationships xmlns="http://schemas.openxmlformats.org/package/2006/relationships"><Relationship Id="rId8" Type="http://schemas.openxmlformats.org/officeDocument/2006/relationships/slide" Target="slide205.xml"/><Relationship Id="rId3" Type="http://schemas.openxmlformats.org/officeDocument/2006/relationships/image" Target="../media/image3.png"/><Relationship Id="rId7" Type="http://schemas.openxmlformats.org/officeDocument/2006/relationships/slide" Target="slide1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18.xml.rels><?xml version="1.0" encoding="UTF-8" standalone="yes"?>
<Relationships xmlns="http://schemas.openxmlformats.org/package/2006/relationships"><Relationship Id="rId8" Type="http://schemas.openxmlformats.org/officeDocument/2006/relationships/slide" Target="slide205.xml"/><Relationship Id="rId13" Type="http://schemas.openxmlformats.org/officeDocument/2006/relationships/image" Target="../media/image91.png"/><Relationship Id="rId3" Type="http://schemas.openxmlformats.org/officeDocument/2006/relationships/image" Target="../media/image3.png"/><Relationship Id="rId7" Type="http://schemas.openxmlformats.org/officeDocument/2006/relationships/slide" Target="slide190.xml"/><Relationship Id="rId12" Type="http://schemas.openxmlformats.org/officeDocument/2006/relationships/image" Target="../media/image9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11" Type="http://schemas.openxmlformats.org/officeDocument/2006/relationships/image" Target="../media/image89.png"/><Relationship Id="rId5" Type="http://schemas.openxmlformats.org/officeDocument/2006/relationships/slide" Target="slide2.xml"/><Relationship Id="rId10" Type="http://schemas.openxmlformats.org/officeDocument/2006/relationships/image" Target="../media/image88.png"/><Relationship Id="rId4" Type="http://schemas.openxmlformats.org/officeDocument/2006/relationships/image" Target="../media/image4.png"/><Relationship Id="rId9" Type="http://schemas.openxmlformats.org/officeDocument/2006/relationships/image" Target="../media/image87.png"/></Relationships>
</file>

<file path=ppt/slides/_rels/slide219.xml.rels><?xml version="1.0" encoding="UTF-8" standalone="yes"?>
<Relationships xmlns="http://schemas.openxmlformats.org/package/2006/relationships"><Relationship Id="rId8" Type="http://schemas.openxmlformats.org/officeDocument/2006/relationships/slide" Target="slide240.xml"/><Relationship Id="rId3" Type="http://schemas.openxmlformats.org/officeDocument/2006/relationships/image" Target="../media/image3.png"/><Relationship Id="rId7" Type="http://schemas.openxmlformats.org/officeDocument/2006/relationships/slide" Target="slide2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49.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audio" Target="../media/audio1.wav"/><Relationship Id="rId7" Type="http://schemas.openxmlformats.org/officeDocument/2006/relationships/slide" Target="slide1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3.wmf"/></Relationships>
</file>

<file path=ppt/slides/_rels/slide2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22.xml.rels><?xml version="1.0" encoding="UTF-8" standalone="yes"?>
<Relationships xmlns="http://schemas.openxmlformats.org/package/2006/relationships"><Relationship Id="rId8" Type="http://schemas.openxmlformats.org/officeDocument/2006/relationships/slide" Target="slide223.xml"/><Relationship Id="rId13" Type="http://schemas.openxmlformats.org/officeDocument/2006/relationships/slide" Target="slide233.xml"/><Relationship Id="rId3" Type="http://schemas.openxmlformats.org/officeDocument/2006/relationships/image" Target="../media/image3.png"/><Relationship Id="rId7" Type="http://schemas.openxmlformats.org/officeDocument/2006/relationships/slide" Target="slide219.xml"/><Relationship Id="rId12" Type="http://schemas.openxmlformats.org/officeDocument/2006/relationships/slide" Target="slide230.xml"/><Relationship Id="rId2" Type="http://schemas.openxmlformats.org/officeDocument/2006/relationships/audio" Target="../media/audio1.wav"/><Relationship Id="rId16" Type="http://schemas.openxmlformats.org/officeDocument/2006/relationships/slide" Target="slide239.xml"/><Relationship Id="rId1" Type="http://schemas.openxmlformats.org/officeDocument/2006/relationships/slideLayout" Target="../slideLayouts/slideLayout2.xml"/><Relationship Id="rId6" Type="http://schemas.openxmlformats.org/officeDocument/2006/relationships/slide" Target="slide137.xml"/><Relationship Id="rId11" Type="http://schemas.openxmlformats.org/officeDocument/2006/relationships/slide" Target="slide229.xml"/><Relationship Id="rId5" Type="http://schemas.openxmlformats.org/officeDocument/2006/relationships/slide" Target="slide2.xml"/><Relationship Id="rId15" Type="http://schemas.openxmlformats.org/officeDocument/2006/relationships/slide" Target="slide238.xml"/><Relationship Id="rId10" Type="http://schemas.openxmlformats.org/officeDocument/2006/relationships/slide" Target="slide227.xml"/><Relationship Id="rId4" Type="http://schemas.openxmlformats.org/officeDocument/2006/relationships/image" Target="../media/image4.png"/><Relationship Id="rId9" Type="http://schemas.openxmlformats.org/officeDocument/2006/relationships/slide" Target="slide225.xml"/><Relationship Id="rId14" Type="http://schemas.openxmlformats.org/officeDocument/2006/relationships/slide" Target="slide235.xml"/></Relationships>
</file>

<file path=ppt/slides/_rels/slide223.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24.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25.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26.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27.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28.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2.png"/></Relationships>
</file>

<file path=ppt/slides/_rels/slide229.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30.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31.xml.rels><?xml version="1.0" encoding="UTF-8" standalone="yes"?>
<Relationships xmlns="http://schemas.openxmlformats.org/package/2006/relationships"><Relationship Id="rId8" Type="http://schemas.openxmlformats.org/officeDocument/2006/relationships/slide" Target="slide219.xml"/><Relationship Id="rId3" Type="http://schemas.openxmlformats.org/officeDocument/2006/relationships/audio" Target="../media/audio2.wav"/><Relationship Id="rId7" Type="http://schemas.openxmlformats.org/officeDocument/2006/relationships/slide" Target="slide1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19.wmf"/><Relationship Id="rId5" Type="http://schemas.openxmlformats.org/officeDocument/2006/relationships/image" Target="../media/image4.png"/><Relationship Id="rId10" Type="http://schemas.openxmlformats.org/officeDocument/2006/relationships/image" Target="../media/image20.wmf"/><Relationship Id="rId4" Type="http://schemas.openxmlformats.org/officeDocument/2006/relationships/image" Target="../media/image3.png"/><Relationship Id="rId9" Type="http://schemas.openxmlformats.org/officeDocument/2006/relationships/slide" Target="slide222.xml"/></Relationships>
</file>

<file path=ppt/slides/_rels/slide232.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33.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34.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93.png"/></Relationships>
</file>

<file path=ppt/slides/_rels/slide235.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36.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37.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38.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39.xml.rels><?xml version="1.0" encoding="UTF-8" standalone="yes"?>
<Relationships xmlns="http://schemas.openxmlformats.org/package/2006/relationships"><Relationship Id="rId8" Type="http://schemas.openxmlformats.org/officeDocument/2006/relationships/slide" Target="slide222.xml"/><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4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0.wmf"/></Relationships>
</file>

<file path=ppt/slides/_rels/slide2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4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4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51.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52.xml.rels><?xml version="1.0" encoding="UTF-8" standalone="yes"?>
<Relationships xmlns="http://schemas.openxmlformats.org/package/2006/relationships"><Relationship Id="rId8" Type="http://schemas.openxmlformats.org/officeDocument/2006/relationships/slide" Target="slide219.xml"/><Relationship Id="rId3" Type="http://schemas.openxmlformats.org/officeDocument/2006/relationships/audio" Target="../media/audio1.wav"/><Relationship Id="rId7" Type="http://schemas.openxmlformats.org/officeDocument/2006/relationships/slide" Target="slide137.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97.emf"/><Relationship Id="rId4" Type="http://schemas.openxmlformats.org/officeDocument/2006/relationships/image" Target="../media/image3.png"/><Relationship Id="rId9" Type="http://schemas.openxmlformats.org/officeDocument/2006/relationships/oleObject" Target="../embeddings/oleObject11.bin"/></Relationships>
</file>

<file path=ppt/slides/_rels/slide2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5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3.png"/><Relationship Id="rId7" Type="http://schemas.openxmlformats.org/officeDocument/2006/relationships/slide" Target="slide21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55.xml.rels><?xml version="1.0" encoding="UTF-8" standalone="yes"?>
<Relationships xmlns="http://schemas.openxmlformats.org/package/2006/relationships"><Relationship Id="rId8" Type="http://schemas.openxmlformats.org/officeDocument/2006/relationships/slide" Target="slide289.xml"/><Relationship Id="rId3" Type="http://schemas.openxmlformats.org/officeDocument/2006/relationships/image" Target="../media/image3.png"/><Relationship Id="rId7" Type="http://schemas.openxmlformats.org/officeDocument/2006/relationships/slide" Target="slide25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58.xml.rels><?xml version="1.0" encoding="UTF-8" standalone="yes"?>
<Relationships xmlns="http://schemas.openxmlformats.org/package/2006/relationships"><Relationship Id="rId8" Type="http://schemas.openxmlformats.org/officeDocument/2006/relationships/slide" Target="slide259.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slide" Target="slide281.xml"/><Relationship Id="rId4" Type="http://schemas.openxmlformats.org/officeDocument/2006/relationships/image" Target="../media/image4.png"/><Relationship Id="rId9" Type="http://schemas.openxmlformats.org/officeDocument/2006/relationships/slide" Target="slide275.xml"/></Relationships>
</file>

<file path=ppt/slides/_rels/slide259.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99.wmf"/><Relationship Id="rId4" Type="http://schemas.openxmlformats.org/officeDocument/2006/relationships/image" Target="../media/image4.png"/><Relationship Id="rId9" Type="http://schemas.openxmlformats.org/officeDocument/2006/relationships/image" Target="../media/image20.wmf"/></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60.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11" Type="http://schemas.openxmlformats.org/officeDocument/2006/relationships/slide" Target="slide272.xml"/><Relationship Id="rId5" Type="http://schemas.openxmlformats.org/officeDocument/2006/relationships/slide" Target="slide2.xml"/><Relationship Id="rId10" Type="http://schemas.openxmlformats.org/officeDocument/2006/relationships/slide" Target="slide268.xml"/><Relationship Id="rId4" Type="http://schemas.openxmlformats.org/officeDocument/2006/relationships/image" Target="../media/image4.png"/><Relationship Id="rId9" Type="http://schemas.openxmlformats.org/officeDocument/2006/relationships/slide" Target="slide261.xml"/></Relationships>
</file>

<file path=ppt/slides/_rels/slide261.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60.xml"/></Relationships>
</file>

<file path=ppt/slides/_rels/slide262.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20.wmf"/><Relationship Id="rId4" Type="http://schemas.openxmlformats.org/officeDocument/2006/relationships/image" Target="../media/image4.png"/><Relationship Id="rId9" Type="http://schemas.openxmlformats.org/officeDocument/2006/relationships/slide" Target="slide260.xml"/></Relationships>
</file>

<file path=ppt/slides/_rels/slide263.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20.wmf"/><Relationship Id="rId4" Type="http://schemas.openxmlformats.org/officeDocument/2006/relationships/image" Target="../media/image4.png"/><Relationship Id="rId9" Type="http://schemas.openxmlformats.org/officeDocument/2006/relationships/slide" Target="slide260.xml"/></Relationships>
</file>

<file path=ppt/slides/_rels/slide264.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20.wmf"/><Relationship Id="rId4" Type="http://schemas.openxmlformats.org/officeDocument/2006/relationships/image" Target="../media/image4.png"/><Relationship Id="rId9" Type="http://schemas.openxmlformats.org/officeDocument/2006/relationships/slide" Target="slide260.xml"/></Relationships>
</file>

<file path=ppt/slides/_rels/slide265.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20.wmf"/><Relationship Id="rId4" Type="http://schemas.openxmlformats.org/officeDocument/2006/relationships/image" Target="../media/image4.png"/><Relationship Id="rId9" Type="http://schemas.openxmlformats.org/officeDocument/2006/relationships/slide" Target="slide260.xml"/></Relationships>
</file>

<file path=ppt/slides/_rels/slide266.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20.wmf"/><Relationship Id="rId4" Type="http://schemas.openxmlformats.org/officeDocument/2006/relationships/image" Target="../media/image4.png"/><Relationship Id="rId9" Type="http://schemas.openxmlformats.org/officeDocument/2006/relationships/slide" Target="slide260.xml"/></Relationships>
</file>

<file path=ppt/slides/_rels/slide267.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11" Type="http://schemas.openxmlformats.org/officeDocument/2006/relationships/image" Target="../media/image99.wmf"/><Relationship Id="rId5" Type="http://schemas.openxmlformats.org/officeDocument/2006/relationships/slide" Target="slide2.xml"/><Relationship Id="rId10" Type="http://schemas.openxmlformats.org/officeDocument/2006/relationships/image" Target="../media/image20.wmf"/><Relationship Id="rId4" Type="http://schemas.openxmlformats.org/officeDocument/2006/relationships/image" Target="../media/image4.png"/><Relationship Id="rId9" Type="http://schemas.openxmlformats.org/officeDocument/2006/relationships/slide" Target="slide260.xml"/></Relationships>
</file>

<file path=ppt/slides/_rels/slide268.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100.png"/><Relationship Id="rId4" Type="http://schemas.openxmlformats.org/officeDocument/2006/relationships/image" Target="../media/image4.png"/><Relationship Id="rId9" Type="http://schemas.openxmlformats.org/officeDocument/2006/relationships/slide" Target="slide260.xml"/></Relationships>
</file>

<file path=ppt/slides/_rels/slide269.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101.png"/><Relationship Id="rId4" Type="http://schemas.openxmlformats.org/officeDocument/2006/relationships/image" Target="../media/image4.png"/><Relationship Id="rId9" Type="http://schemas.openxmlformats.org/officeDocument/2006/relationships/slide" Target="slide260.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70.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60.xml"/></Relationships>
</file>

<file path=ppt/slides/_rels/slide271.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20.wmf"/><Relationship Id="rId4" Type="http://schemas.openxmlformats.org/officeDocument/2006/relationships/image" Target="../media/image4.png"/><Relationship Id="rId9" Type="http://schemas.openxmlformats.org/officeDocument/2006/relationships/slide" Target="slide260.xml"/></Relationships>
</file>

<file path=ppt/slides/_rels/slide272.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60.xml"/></Relationships>
</file>

<file path=ppt/slides/_rels/slide273.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20.wmf"/><Relationship Id="rId4" Type="http://schemas.openxmlformats.org/officeDocument/2006/relationships/image" Target="../media/image4.png"/><Relationship Id="rId9" Type="http://schemas.openxmlformats.org/officeDocument/2006/relationships/slide" Target="slide260.xml"/></Relationships>
</file>

<file path=ppt/slides/_rels/slide274.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260.xml"/></Relationships>
</file>

<file path=ppt/slides/_rels/slide275.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76.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0.wmf"/></Relationships>
</file>

<file path=ppt/slides/_rels/slide277.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78.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79.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80.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03.png"/></Relationships>
</file>

<file path=ppt/slides/_rels/slide281.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82.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83.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84.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85.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86.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0.wmf"/></Relationships>
</file>

<file path=ppt/slides/_rels/slide287.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88.xml.rels><?xml version="1.0" encoding="UTF-8" standalone="yes"?>
<Relationships xmlns="http://schemas.openxmlformats.org/package/2006/relationships"><Relationship Id="rId8" Type="http://schemas.openxmlformats.org/officeDocument/2006/relationships/slide" Target="slide258.xml"/><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20.wmf"/></Relationships>
</file>

<file path=ppt/slides/_rels/slide28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29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9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9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93.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9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9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9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9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9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299.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30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3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00.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9.wmf"/></Relationships>
</file>

<file path=ppt/slides/_rels/slide301.xml.rels><?xml version="1.0" encoding="UTF-8" standalone="yes"?>
<Relationships xmlns="http://schemas.openxmlformats.org/package/2006/relationships"><Relationship Id="rId8" Type="http://schemas.openxmlformats.org/officeDocument/2006/relationships/slide" Target="slide299.xml"/><Relationship Id="rId3" Type="http://schemas.openxmlformats.org/officeDocument/2006/relationships/audio" Target="../media/audio1.wav"/><Relationship Id="rId7" Type="http://schemas.openxmlformats.org/officeDocument/2006/relationships/slide" Target="slide137.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image" Target="../media/image106.emf"/><Relationship Id="rId4" Type="http://schemas.openxmlformats.org/officeDocument/2006/relationships/image" Target="../media/image3.png"/><Relationship Id="rId9" Type="http://schemas.openxmlformats.org/officeDocument/2006/relationships/oleObject" Target="../embeddings/oleObject12.bin"/></Relationships>
</file>

<file path=ppt/slides/_rels/slide30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0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04.xml.rels><?xml version="1.0" encoding="UTF-8" standalone="yes"?>
<Relationships xmlns="http://schemas.openxmlformats.org/package/2006/relationships"><Relationship Id="rId8" Type="http://schemas.openxmlformats.org/officeDocument/2006/relationships/slide" Target="slide305.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slide" Target="slide310.xml"/><Relationship Id="rId4" Type="http://schemas.openxmlformats.org/officeDocument/2006/relationships/image" Target="../media/image4.png"/><Relationship Id="rId9" Type="http://schemas.openxmlformats.org/officeDocument/2006/relationships/slide" Target="slide307.xml"/></Relationships>
</file>

<file path=ppt/slides/_rels/slide305.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19.wmf"/><Relationship Id="rId4" Type="http://schemas.openxmlformats.org/officeDocument/2006/relationships/image" Target="../media/image4.png"/><Relationship Id="rId9" Type="http://schemas.openxmlformats.org/officeDocument/2006/relationships/image" Target="../media/image20.wmf"/></Relationships>
</file>

<file path=ppt/slides/_rels/slide306.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07.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08.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09.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1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11.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304.xml"/><Relationship Id="rId5" Type="http://schemas.openxmlformats.org/officeDocument/2006/relationships/slide" Target="slide315.xml"/><Relationship Id="rId10" Type="http://schemas.openxmlformats.org/officeDocument/2006/relationships/slide" Target="slide299.xml"/><Relationship Id="rId4" Type="http://schemas.openxmlformats.org/officeDocument/2006/relationships/slide" Target="slide313.xml"/><Relationship Id="rId9" Type="http://schemas.openxmlformats.org/officeDocument/2006/relationships/slide" Target="slide137.xml"/></Relationships>
</file>

<file path=ppt/slides/_rels/slide311.xml.rels><?xml version="1.0" encoding="UTF-8" standalone="yes"?>
<Relationships xmlns="http://schemas.openxmlformats.org/package/2006/relationships"><Relationship Id="rId8" Type="http://schemas.openxmlformats.org/officeDocument/2006/relationships/slide" Target="slide299.xml"/><Relationship Id="rId3" Type="http://schemas.openxmlformats.org/officeDocument/2006/relationships/image" Target="../media/image107.png"/><Relationship Id="rId7" Type="http://schemas.openxmlformats.org/officeDocument/2006/relationships/slide" Target="slide13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10" Type="http://schemas.openxmlformats.org/officeDocument/2006/relationships/slide" Target="slide310.xml"/><Relationship Id="rId4" Type="http://schemas.openxmlformats.org/officeDocument/2006/relationships/image" Target="../media/image3.png"/><Relationship Id="rId9" Type="http://schemas.openxmlformats.org/officeDocument/2006/relationships/slide" Target="slide304.xml"/></Relationships>
</file>

<file path=ppt/slides/_rels/slide312.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108.png"/><Relationship Id="rId4" Type="http://schemas.openxmlformats.org/officeDocument/2006/relationships/image" Target="../media/image4.png"/><Relationship Id="rId9" Type="http://schemas.openxmlformats.org/officeDocument/2006/relationships/slide" Target="slide310.xml"/></Relationships>
</file>

<file path=ppt/slides/_rels/slide313.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310.xml"/></Relationships>
</file>

<file path=ppt/slides/_rels/slide3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15.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310.xml"/></Relationships>
</file>

<file path=ppt/slides/_rels/slide316.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110.png"/><Relationship Id="rId4" Type="http://schemas.openxmlformats.org/officeDocument/2006/relationships/image" Target="../media/image4.png"/><Relationship Id="rId9" Type="http://schemas.openxmlformats.org/officeDocument/2006/relationships/slide" Target="slide310.xml"/></Relationships>
</file>

<file path=ppt/slides/_rels/slide317.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310.xml"/></Relationships>
</file>

<file path=ppt/slides/_rels/slide318.xml.rels><?xml version="1.0" encoding="UTF-8" standalone="yes"?>
<Relationships xmlns="http://schemas.openxmlformats.org/package/2006/relationships"><Relationship Id="rId8" Type="http://schemas.openxmlformats.org/officeDocument/2006/relationships/slide" Target="slide304.xml"/><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111.png"/><Relationship Id="rId4" Type="http://schemas.openxmlformats.org/officeDocument/2006/relationships/image" Target="../media/image4.png"/><Relationship Id="rId9" Type="http://schemas.openxmlformats.org/officeDocument/2006/relationships/slide" Target="slide310.xml"/></Relationships>
</file>

<file path=ppt/slides/_rels/slide3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9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20.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21.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48.xml"/><Relationship Id="rId4" Type="http://schemas.openxmlformats.org/officeDocument/2006/relationships/slide" Target="slide340.xml"/><Relationship Id="rId9" Type="http://schemas.openxmlformats.org/officeDocument/2006/relationships/slide" Target="slide137.xml"/></Relationships>
</file>

<file path=ppt/slides/_rels/slide3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24.xml.rels><?xml version="1.0" encoding="UTF-8" standalone="yes"?>
<Relationships xmlns="http://schemas.openxmlformats.org/package/2006/relationships"><Relationship Id="rId8" Type="http://schemas.openxmlformats.org/officeDocument/2006/relationships/slide" Target="slide137.xml"/><Relationship Id="rId3" Type="http://schemas.openxmlformats.org/officeDocument/2006/relationships/slide" Target="slide325.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330.xml"/><Relationship Id="rId9" Type="http://schemas.openxmlformats.org/officeDocument/2006/relationships/slide" Target="slide320.xml"/></Relationships>
</file>

<file path=ppt/slides/_rels/slide325.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26.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27.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28.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29.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30.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12.png"/></Relationships>
</file>

<file path=ppt/slides/_rels/slide331.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32.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13.png"/></Relationships>
</file>

<file path=ppt/slides/_rels/slide333.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115.png"/><Relationship Id="rId4" Type="http://schemas.openxmlformats.org/officeDocument/2006/relationships/image" Target="../media/image4.png"/><Relationship Id="rId9" Type="http://schemas.openxmlformats.org/officeDocument/2006/relationships/image" Target="../media/image114.png"/></Relationships>
</file>

<file path=ppt/slides/_rels/slide334.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16.png"/></Relationships>
</file>

<file path=ppt/slides/_rels/slide335.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17.png"/></Relationships>
</file>

<file path=ppt/slides/_rels/slide336.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37.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18.png"/></Relationships>
</file>

<file path=ppt/slides/_rels/slide338.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39.xml.rels><?xml version="1.0" encoding="UTF-8" standalone="yes"?>
<Relationships xmlns="http://schemas.openxmlformats.org/package/2006/relationships"><Relationship Id="rId8" Type="http://schemas.openxmlformats.org/officeDocument/2006/relationships/slide" Target="slide324.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4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349.xml"/><Relationship Id="rId7"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slide" Target="slide353.xml"/><Relationship Id="rId10" Type="http://schemas.openxmlformats.org/officeDocument/2006/relationships/slide" Target="slide320.xml"/><Relationship Id="rId4" Type="http://schemas.openxmlformats.org/officeDocument/2006/relationships/slide" Target="slide352.xml"/><Relationship Id="rId9" Type="http://schemas.openxmlformats.org/officeDocument/2006/relationships/slide" Target="slide137.xml"/></Relationships>
</file>

<file path=ppt/slides/_rels/slide349.xml.rels><?xml version="1.0" encoding="UTF-8" standalone="yes"?>
<Relationships xmlns="http://schemas.openxmlformats.org/package/2006/relationships"><Relationship Id="rId8" Type="http://schemas.openxmlformats.org/officeDocument/2006/relationships/slide" Target="slide348.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50.xml.rels><?xml version="1.0" encoding="UTF-8" standalone="yes"?>
<Relationships xmlns="http://schemas.openxmlformats.org/package/2006/relationships"><Relationship Id="rId8" Type="http://schemas.openxmlformats.org/officeDocument/2006/relationships/slide" Target="slide348.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51.xml.rels><?xml version="1.0" encoding="UTF-8" standalone="yes"?>
<Relationships xmlns="http://schemas.openxmlformats.org/package/2006/relationships"><Relationship Id="rId8" Type="http://schemas.openxmlformats.org/officeDocument/2006/relationships/slide" Target="slide348.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20.wmf"/><Relationship Id="rId4" Type="http://schemas.openxmlformats.org/officeDocument/2006/relationships/image" Target="../media/image4.png"/><Relationship Id="rId9" Type="http://schemas.openxmlformats.org/officeDocument/2006/relationships/image" Target="../media/image19.wmf"/></Relationships>
</file>

<file path=ppt/slides/_rels/slide35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353.xml.rels><?xml version="1.0" encoding="UTF-8" standalone="yes"?>
<Relationships xmlns="http://schemas.openxmlformats.org/package/2006/relationships"><Relationship Id="rId8" Type="http://schemas.openxmlformats.org/officeDocument/2006/relationships/slide" Target="slide348.xml"/><Relationship Id="rId3" Type="http://schemas.openxmlformats.org/officeDocument/2006/relationships/image" Target="../media/image3.png"/><Relationship Id="rId7" Type="http://schemas.openxmlformats.org/officeDocument/2006/relationships/slide" Target="slide32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20.png"/></Relationships>
</file>

<file path=ppt/slides/_rels/slide3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55.xml.rels><?xml version="1.0" encoding="UTF-8" standalone="yes"?>
<Relationships xmlns="http://schemas.openxmlformats.org/package/2006/relationships"><Relationship Id="rId8" Type="http://schemas.openxmlformats.org/officeDocument/2006/relationships/slide" Target="slide137.xml"/><Relationship Id="rId3" Type="http://schemas.openxmlformats.org/officeDocument/2006/relationships/slide" Target="slide356.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360.xml"/></Relationships>
</file>

<file path=ppt/slides/_rels/slide356.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3.png"/><Relationship Id="rId7" Type="http://schemas.openxmlformats.org/officeDocument/2006/relationships/slide" Target="slide3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121.wmf"/><Relationship Id="rId4" Type="http://schemas.openxmlformats.org/officeDocument/2006/relationships/image" Target="../media/image4.png"/><Relationship Id="rId9" Type="http://schemas.openxmlformats.org/officeDocument/2006/relationships/image" Target="../media/image19.wmf"/></Relationships>
</file>

<file path=ppt/slides/_rels/slide35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3.png"/><Relationship Id="rId7" Type="http://schemas.openxmlformats.org/officeDocument/2006/relationships/slide" Target="slide3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5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3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5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3.png"/><Relationship Id="rId7" Type="http://schemas.openxmlformats.org/officeDocument/2006/relationships/slide" Target="slide3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60.xml.rels><?xml version="1.0" encoding="UTF-8" standalone="yes"?>
<Relationships xmlns="http://schemas.openxmlformats.org/package/2006/relationships"><Relationship Id="rId8" Type="http://schemas.openxmlformats.org/officeDocument/2006/relationships/slide" Target="slide361.xml"/><Relationship Id="rId3" Type="http://schemas.openxmlformats.org/officeDocument/2006/relationships/image" Target="../media/image3.png"/><Relationship Id="rId7" Type="http://schemas.openxmlformats.org/officeDocument/2006/relationships/slide" Target="slide3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slide" Target="slide365.xml"/></Relationships>
</file>

<file path=ppt/slides/_rels/slide361.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image" Target="../media/image3.png"/><Relationship Id="rId7" Type="http://schemas.openxmlformats.org/officeDocument/2006/relationships/slide" Target="slide3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62.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image" Target="../media/image3.png"/><Relationship Id="rId7" Type="http://schemas.openxmlformats.org/officeDocument/2006/relationships/slide" Target="slide3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63.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image" Target="../media/image3.png"/><Relationship Id="rId7" Type="http://schemas.openxmlformats.org/officeDocument/2006/relationships/slide" Target="slide3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121.wmf"/></Relationships>
</file>

<file path=ppt/slides/_rels/slide364.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image" Target="../media/image3.png"/><Relationship Id="rId7" Type="http://schemas.openxmlformats.org/officeDocument/2006/relationships/slide" Target="slide3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11" Type="http://schemas.openxmlformats.org/officeDocument/2006/relationships/image" Target="../media/image121.wmf"/><Relationship Id="rId5" Type="http://schemas.openxmlformats.org/officeDocument/2006/relationships/slide" Target="slide2.xml"/><Relationship Id="rId10" Type="http://schemas.openxmlformats.org/officeDocument/2006/relationships/image" Target="../media/image19.wmf"/><Relationship Id="rId4" Type="http://schemas.openxmlformats.org/officeDocument/2006/relationships/image" Target="../media/image4.png"/><Relationship Id="rId9" Type="http://schemas.openxmlformats.org/officeDocument/2006/relationships/image" Target="../media/image20.wmf"/></Relationships>
</file>

<file path=ppt/slides/_rels/slide365.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image" Target="../media/image3.png"/><Relationship Id="rId7" Type="http://schemas.openxmlformats.org/officeDocument/2006/relationships/slide" Target="slide3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4" Type="http://schemas.openxmlformats.org/officeDocument/2006/relationships/image" Target="../media/image4.png"/></Relationships>
</file>

<file path=ppt/slides/_rels/slide366.xml.rels><?xml version="1.0" encoding="UTF-8" standalone="yes"?>
<Relationships xmlns="http://schemas.openxmlformats.org/package/2006/relationships"><Relationship Id="rId8" Type="http://schemas.openxmlformats.org/officeDocument/2006/relationships/slide" Target="slide360.xml"/><Relationship Id="rId3" Type="http://schemas.openxmlformats.org/officeDocument/2006/relationships/image" Target="../media/image3.png"/><Relationship Id="rId7" Type="http://schemas.openxmlformats.org/officeDocument/2006/relationships/slide" Target="slide35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37.xml"/><Relationship Id="rId5" Type="http://schemas.openxmlformats.org/officeDocument/2006/relationships/slide" Target="slide2.xml"/><Relationship Id="rId10" Type="http://schemas.openxmlformats.org/officeDocument/2006/relationships/image" Target="../media/image121.wmf"/><Relationship Id="rId4" Type="http://schemas.openxmlformats.org/officeDocument/2006/relationships/image" Target="../media/image4.png"/><Relationship Id="rId9" Type="http://schemas.openxmlformats.org/officeDocument/2006/relationships/image" Target="../media/image124.wmf"/></Relationships>
</file>

<file path=ppt/slides/_rels/slide367.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2.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 Target="slide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3.png"/><Relationship Id="rId7" Type="http://schemas.openxmlformats.org/officeDocument/2006/relationships/image" Target="../media/image19.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3.png"/><Relationship Id="rId7" Type="http://schemas.openxmlformats.org/officeDocument/2006/relationships/image" Target="../media/image19.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3.png"/><Relationship Id="rId7" Type="http://schemas.openxmlformats.org/officeDocument/2006/relationships/image" Target="../media/image19.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3.png"/><Relationship Id="rId7" Type="http://schemas.openxmlformats.org/officeDocument/2006/relationships/image" Target="../media/image19.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3.png"/><Relationship Id="rId7" Type="http://schemas.openxmlformats.org/officeDocument/2006/relationships/image" Target="../media/image19.wmf"/><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slide" Target="slide4.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3.png"/><Relationship Id="rId7" Type="http://schemas.openxmlformats.org/officeDocument/2006/relationships/slide" Target="slide7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slide" Target="slide2.xml"/><Relationship Id="rId10" Type="http://schemas.openxmlformats.org/officeDocument/2006/relationships/slide" Target="slide82.xml"/><Relationship Id="rId4" Type="http://schemas.openxmlformats.org/officeDocument/2006/relationships/image" Target="../media/image4.png"/><Relationship Id="rId9" Type="http://schemas.openxmlformats.org/officeDocument/2006/relationships/slide" Target="slide78.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8" Type="http://schemas.openxmlformats.org/officeDocument/2006/relationships/slide" Target="slide115.xml"/><Relationship Id="rId3" Type="http://schemas.openxmlformats.org/officeDocument/2006/relationships/slide" Target="slide87.xml"/><Relationship Id="rId7" Type="http://schemas.openxmlformats.org/officeDocument/2006/relationships/slide" Target="slide11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106.xml"/><Relationship Id="rId11" Type="http://schemas.openxmlformats.org/officeDocument/2006/relationships/slide" Target="slide2.xml"/><Relationship Id="rId5" Type="http://schemas.openxmlformats.org/officeDocument/2006/relationships/slide" Target="slide99.xml"/><Relationship Id="rId10" Type="http://schemas.openxmlformats.org/officeDocument/2006/relationships/image" Target="../media/image4.png"/><Relationship Id="rId4" Type="http://schemas.openxmlformats.org/officeDocument/2006/relationships/slide" Target="slide88.xml"/><Relationship Id="rId9"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image" Target="../media/image3.png"/><Relationship Id="rId7" Type="http://schemas.openxmlformats.org/officeDocument/2006/relationships/slide" Target="slide90.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slide" Target="slide8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8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slide" Target="slide8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slide" Target="slide8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8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png"/><Relationship Id="rId7" Type="http://schemas.openxmlformats.org/officeDocument/2006/relationships/slide" Target="slide8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slide" Target="slide8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 Id="rId9" Type="http://schemas.openxmlformats.org/officeDocument/2006/relationships/image" Target="../media/image37.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8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slide" Target="slide8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slide" Target="slide86.xml"/><Relationship Id="rId5" Type="http://schemas.openxmlformats.org/officeDocument/2006/relationships/slide" Target="slide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55650" y="1628775"/>
            <a:ext cx="7772400" cy="2305050"/>
          </a:xfrm>
        </p:spPr>
        <p:txBody>
          <a:bodyPr/>
          <a:lstStyle/>
          <a:p>
            <a:pPr eaLnBrk="1" hangingPunct="1">
              <a:lnSpc>
                <a:spcPct val="120000"/>
              </a:lnSpc>
              <a:defRPr/>
            </a:pPr>
            <a:r>
              <a:rPr lang="zh-CN" altLang="en-US" sz="5400" dirty="0" smtClean="0"/>
              <a:t>第</a:t>
            </a:r>
            <a:r>
              <a:rPr lang="zh-CN" altLang="en-US" sz="5400" dirty="0"/>
              <a:t>五</a:t>
            </a:r>
            <a:r>
              <a:rPr lang="zh-CN" altLang="en-US" sz="5400" dirty="0" smtClean="0"/>
              <a:t>章  </a:t>
            </a:r>
            <a:br>
              <a:rPr lang="zh-CN" altLang="en-US" sz="5400" dirty="0" smtClean="0"/>
            </a:br>
            <a:r>
              <a:rPr lang="zh-CN" altLang="en-US" sz="5400" dirty="0" smtClean="0"/>
              <a:t>网络层</a:t>
            </a:r>
            <a:endParaRPr lang="zh-CN" altLang="en-US" sz="5400" dirty="0" smtClean="0"/>
          </a:p>
        </p:txBody>
      </p:sp>
      <p:sp>
        <p:nvSpPr>
          <p:cNvPr id="3075" name="Rectangle 3"/>
          <p:cNvSpPr>
            <a:spLocks noGrp="1" noChangeArrowheads="1"/>
          </p:cNvSpPr>
          <p:nvPr>
            <p:ph type="subTitle" idx="1"/>
          </p:nvPr>
        </p:nvSpPr>
        <p:spPr>
          <a:xfrm>
            <a:off x="1476375" y="4868863"/>
            <a:ext cx="6513513" cy="1008062"/>
          </a:xfrm>
        </p:spPr>
        <p:txBody>
          <a:bodyPr/>
          <a:lstStyle/>
          <a:p>
            <a:pPr eaLnBrk="1" hangingPunct="1">
              <a:lnSpc>
                <a:spcPct val="150000"/>
              </a:lnSpc>
            </a:pPr>
            <a:r>
              <a:rPr lang="zh-CN" altLang="en-US" dirty="0" smtClean="0"/>
              <a:t>陆有军    </a:t>
            </a:r>
            <a:r>
              <a:rPr lang="en-US" altLang="zh-CN" dirty="0" smtClean="0">
                <a:latin typeface="华文新魏" pitchFamily="2" charset="-122"/>
                <a:ea typeface="华文新魏" pitchFamily="2" charset="-122"/>
                <a:hlinkClick r:id="rId3"/>
              </a:rPr>
              <a:t>tjlyj@tongji.edu.cn</a:t>
            </a:r>
            <a:endParaRPr lang="zh-CN" altLang="en-US" dirty="0" smtClean="0">
              <a:latin typeface="华文新魏" pitchFamily="2" charset="-122"/>
              <a:ea typeface="华文新魏" pitchFamily="2" charset="-122"/>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路由选择</a:t>
            </a:r>
          </a:p>
        </p:txBody>
      </p:sp>
      <p:sp>
        <p:nvSpPr>
          <p:cNvPr id="5123" name="内容占位符 3"/>
          <p:cNvSpPr>
            <a:spLocks noGrp="1"/>
          </p:cNvSpPr>
          <p:nvPr>
            <p:ph sz="half" idx="1"/>
          </p:nvPr>
        </p:nvSpPr>
        <p:spPr/>
        <p:txBody>
          <a:bodyPr/>
          <a:lstStyle/>
          <a:p>
            <a:pPr>
              <a:lnSpc>
                <a:spcPct val="150000"/>
              </a:lnSpc>
            </a:pPr>
            <a:r>
              <a:rPr lang="zh-CN" altLang="en-US" dirty="0" smtClean="0">
                <a:hlinkClick r:id="rId3" action="ppaction://hlinksldjump"/>
              </a:rPr>
              <a:t>基本概念</a:t>
            </a:r>
            <a:endParaRPr lang="en-US" altLang="zh-CN" dirty="0" smtClean="0"/>
          </a:p>
          <a:p>
            <a:pPr>
              <a:lnSpc>
                <a:spcPct val="150000"/>
              </a:lnSpc>
            </a:pPr>
            <a:r>
              <a:rPr lang="zh-CN" altLang="en-US" dirty="0" smtClean="0">
                <a:hlinkClick r:id="rId4" action="ppaction://hlinksldjump"/>
              </a:rPr>
              <a:t>最优化</a:t>
            </a:r>
            <a:r>
              <a:rPr lang="zh-CN" altLang="en-US" dirty="0">
                <a:hlinkClick r:id="rId4" action="ppaction://hlinksldjump"/>
              </a:rPr>
              <a:t>原则</a:t>
            </a:r>
            <a:endParaRPr lang="en-US" altLang="zh-CN" dirty="0" smtClean="0"/>
          </a:p>
          <a:p>
            <a:pPr>
              <a:lnSpc>
                <a:spcPct val="150000"/>
              </a:lnSpc>
            </a:pPr>
            <a:r>
              <a:rPr lang="zh-CN" altLang="en-US" dirty="0" smtClean="0">
                <a:hlinkClick r:id="rId5" action="ppaction://hlinksldjump"/>
              </a:rPr>
              <a:t>最短路径算法</a:t>
            </a:r>
            <a:endParaRPr lang="en-US" altLang="zh-CN" dirty="0" smtClean="0"/>
          </a:p>
          <a:p>
            <a:pPr>
              <a:lnSpc>
                <a:spcPct val="150000"/>
              </a:lnSpc>
            </a:pPr>
            <a:r>
              <a:rPr lang="zh-CN" altLang="en-US" dirty="0">
                <a:hlinkClick r:id="rId6" action="ppaction://hlinksldjump"/>
              </a:rPr>
              <a:t>洪泛</a:t>
            </a:r>
            <a:r>
              <a:rPr lang="zh-CN" altLang="en-US" dirty="0" smtClean="0">
                <a:hlinkClick r:id="rId6" action="ppaction://hlinksldjump"/>
              </a:rPr>
              <a:t>算法</a:t>
            </a:r>
            <a:endParaRPr lang="en-US" altLang="zh-CN" dirty="0" smtClean="0"/>
          </a:p>
          <a:p>
            <a:pPr>
              <a:lnSpc>
                <a:spcPct val="150000"/>
              </a:lnSpc>
            </a:pPr>
            <a:r>
              <a:rPr lang="zh-CN" altLang="en-US" dirty="0" smtClean="0">
                <a:hlinkClick r:id="rId7" action="ppaction://hlinksldjump"/>
              </a:rPr>
              <a:t>距离矢量算法</a:t>
            </a:r>
            <a:endParaRPr lang="en-US" altLang="zh-CN" dirty="0" smtClean="0"/>
          </a:p>
          <a:p>
            <a:pPr>
              <a:lnSpc>
                <a:spcPct val="150000"/>
              </a:lnSpc>
            </a:pPr>
            <a:r>
              <a:rPr lang="zh-CN" altLang="en-US" dirty="0">
                <a:hlinkClick r:id="rId8" action="ppaction://hlinksldjump"/>
              </a:rPr>
              <a:t>链路</a:t>
            </a:r>
            <a:r>
              <a:rPr lang="zh-CN" altLang="en-US" dirty="0" smtClean="0">
                <a:hlinkClick r:id="rId8" action="ppaction://hlinksldjump"/>
              </a:rPr>
              <a:t>状态算法</a:t>
            </a:r>
            <a:endParaRPr lang="zh-CN" altLang="en-US" dirty="0" smtClean="0"/>
          </a:p>
        </p:txBody>
      </p:sp>
      <p:sp>
        <p:nvSpPr>
          <p:cNvPr id="2" name="内容占位符 1"/>
          <p:cNvSpPr>
            <a:spLocks noGrp="1"/>
          </p:cNvSpPr>
          <p:nvPr>
            <p:ph sz="half" idx="2"/>
          </p:nvPr>
        </p:nvSpPr>
        <p:spPr/>
        <p:txBody>
          <a:bodyPr/>
          <a:lstStyle/>
          <a:p>
            <a:pPr>
              <a:lnSpc>
                <a:spcPct val="150000"/>
              </a:lnSpc>
            </a:pPr>
            <a:r>
              <a:rPr lang="zh-CN" altLang="en-US" dirty="0" smtClean="0">
                <a:hlinkClick r:id="rId9" action="ppaction://hlinksldjump"/>
              </a:rPr>
              <a:t>层次路由</a:t>
            </a:r>
            <a:endParaRPr lang="en-US" altLang="zh-CN" dirty="0" smtClean="0"/>
          </a:p>
          <a:p>
            <a:pPr>
              <a:lnSpc>
                <a:spcPct val="150000"/>
              </a:lnSpc>
            </a:pPr>
            <a:r>
              <a:rPr lang="zh-CN" altLang="en-US" dirty="0" smtClean="0">
                <a:hlinkClick r:id="rId10" action="ppaction://hlinksldjump"/>
              </a:rPr>
              <a:t>广播路由</a:t>
            </a:r>
            <a:endParaRPr lang="en-US" altLang="zh-CN" dirty="0" smtClean="0"/>
          </a:p>
          <a:p>
            <a:pPr>
              <a:lnSpc>
                <a:spcPct val="150000"/>
              </a:lnSpc>
            </a:pPr>
            <a:r>
              <a:rPr lang="zh-CN" altLang="en-US" dirty="0" smtClean="0">
                <a:hlinkClick r:id="rId11" action="ppaction://hlinksldjump"/>
              </a:rPr>
              <a:t>组播路由</a:t>
            </a:r>
            <a:endParaRPr lang="en-US" altLang="zh-CN" dirty="0" smtClean="0"/>
          </a:p>
          <a:p>
            <a:pPr>
              <a:lnSpc>
                <a:spcPct val="150000"/>
              </a:lnSpc>
            </a:pPr>
            <a:r>
              <a:rPr lang="zh-CN" altLang="en-US" dirty="0" smtClean="0">
                <a:hlinkClick r:id="rId12" action="ppaction://hlinksldjump"/>
              </a:rPr>
              <a:t>任播路由</a:t>
            </a:r>
            <a:endParaRPr lang="en-US" altLang="zh-CN" dirty="0" smtClean="0"/>
          </a:p>
          <a:p>
            <a:pPr>
              <a:lnSpc>
                <a:spcPct val="150000"/>
              </a:lnSpc>
            </a:pPr>
            <a:r>
              <a:rPr lang="zh-CN" altLang="en-US" dirty="0">
                <a:hlinkClick r:id="rId13" action="ppaction://hlinksldjump"/>
              </a:rPr>
              <a:t>移动主机</a:t>
            </a:r>
            <a:r>
              <a:rPr lang="zh-CN" altLang="en-US" dirty="0" smtClean="0">
                <a:hlinkClick r:id="rId13" action="ppaction://hlinksldjump"/>
              </a:rPr>
              <a:t>路由</a:t>
            </a:r>
            <a:endParaRPr lang="en-US" altLang="zh-CN" dirty="0" smtClean="0"/>
          </a:p>
          <a:p>
            <a:pPr>
              <a:lnSpc>
                <a:spcPct val="150000"/>
              </a:lnSpc>
            </a:pPr>
            <a:r>
              <a:rPr lang="zh-CN" altLang="en-US" dirty="0" smtClean="0">
                <a:hlinkClick r:id="rId14" action="ppaction://hlinksldjump"/>
              </a:rPr>
              <a:t>自组织网络路由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5"/>
              </a:buBlip>
              <a:defRPr kumimoji="1" sz="2800" b="1">
                <a:solidFill>
                  <a:srgbClr val="000000"/>
                </a:solidFill>
                <a:latin typeface="Arial" charset="0"/>
                <a:ea typeface="华文楷体" pitchFamily="2" charset="-122"/>
              </a:defRPr>
            </a:lvl2pPr>
            <a:lvl3pPr marL="1143000" indent="-228600" eaLnBrk="0" hangingPunct="0">
              <a:buSzPct val="65000"/>
              <a:buBlip>
                <a:blip r:embed="rId1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7"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5"/>
              </a:buBlip>
              <a:defRPr kumimoji="1" sz="2800" b="1">
                <a:solidFill>
                  <a:srgbClr val="000000"/>
                </a:solidFill>
                <a:latin typeface="Arial" charset="0"/>
                <a:ea typeface="华文楷体" pitchFamily="2" charset="-122"/>
              </a:defRPr>
            </a:lvl2pPr>
            <a:lvl3pPr marL="1143000" indent="-228600" eaLnBrk="0" hangingPunct="0">
              <a:buSzPct val="65000"/>
              <a:buBlip>
                <a:blip r:embed="rId1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5056173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先入先出</a:t>
            </a:r>
            <a:r>
              <a:rPr lang="zh-CN" altLang="en-US" dirty="0" smtClean="0"/>
              <a:t>算法</a:t>
            </a:r>
            <a:r>
              <a:rPr lang="en-US" altLang="zh-CN" dirty="0" smtClean="0"/>
              <a:t/>
            </a:r>
            <a:br>
              <a:rPr lang="en-US" altLang="zh-CN" dirty="0" smtClean="0"/>
            </a:br>
            <a:r>
              <a:rPr lang="zh-CN" altLang="en-US" sz="3200" b="1" dirty="0" smtClean="0"/>
              <a:t>（</a:t>
            </a:r>
            <a:r>
              <a:rPr lang="en-US" altLang="zh-CN" sz="3200" b="1" dirty="0">
                <a:latin typeface="华文新魏" panose="02010800040101010101" pitchFamily="2" charset="-122"/>
                <a:ea typeface="华文新魏" panose="02010800040101010101" pitchFamily="2" charset="-122"/>
              </a:rPr>
              <a:t>FIFO</a:t>
            </a:r>
            <a:r>
              <a:rPr lang="zh-CN" altLang="en-US" sz="3200" b="1" dirty="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p:txBody>
          <a:bodyPr/>
          <a:lstStyle/>
          <a:p>
            <a:pPr>
              <a:lnSpc>
                <a:spcPct val="125000"/>
              </a:lnSpc>
            </a:pPr>
            <a:r>
              <a:rPr lang="zh-CN" altLang="en-US" sz="2800" dirty="0" smtClean="0">
                <a:solidFill>
                  <a:srgbClr val="FF0000"/>
                </a:solidFill>
              </a:rPr>
              <a:t>算法</a:t>
            </a:r>
            <a:endParaRPr lang="en-US" altLang="zh-CN" sz="2800" dirty="0" smtClean="0">
              <a:solidFill>
                <a:srgbClr val="FF0000"/>
              </a:solidFill>
            </a:endParaRPr>
          </a:p>
          <a:p>
            <a:pPr lvl="1">
              <a:lnSpc>
                <a:spcPct val="125000"/>
              </a:lnSpc>
            </a:pPr>
            <a:r>
              <a:rPr lang="zh-CN" altLang="en-US" dirty="0" smtClean="0"/>
              <a:t>路由器</a:t>
            </a:r>
            <a:r>
              <a:rPr lang="zh-CN" altLang="en-US" dirty="0"/>
              <a:t>上每条输出</a:t>
            </a:r>
            <a:r>
              <a:rPr lang="zh-CN" altLang="en-US" dirty="0" smtClean="0"/>
              <a:t>线路都设置一个队列；</a:t>
            </a:r>
            <a:endParaRPr lang="en-US" altLang="zh-CN" dirty="0" smtClean="0"/>
          </a:p>
          <a:p>
            <a:pPr lvl="1">
              <a:lnSpc>
                <a:spcPct val="125000"/>
              </a:lnSpc>
            </a:pPr>
            <a:r>
              <a:rPr lang="zh-CN" altLang="en-US" dirty="0" smtClean="0"/>
              <a:t>队列的发送顺序与到达顺序相同；</a:t>
            </a:r>
            <a:endParaRPr lang="en-US" altLang="zh-CN" dirty="0" smtClean="0"/>
          </a:p>
          <a:p>
            <a:pPr lvl="1">
              <a:lnSpc>
                <a:spcPct val="125000"/>
              </a:lnSpc>
            </a:pPr>
            <a:r>
              <a:rPr lang="zh-CN" altLang="en-US" dirty="0" smtClean="0"/>
              <a:t>队列满时通常丢弃新到达的分组。</a:t>
            </a:r>
            <a:endParaRPr lang="en-US" altLang="zh-CN" dirty="0" smtClean="0"/>
          </a:p>
          <a:p>
            <a:pPr>
              <a:lnSpc>
                <a:spcPct val="125000"/>
              </a:lnSpc>
            </a:pPr>
            <a:r>
              <a:rPr lang="zh-CN" altLang="en-US" sz="2800" dirty="0" smtClean="0">
                <a:solidFill>
                  <a:srgbClr val="FF0000"/>
                </a:solidFill>
              </a:rPr>
              <a:t>优点</a:t>
            </a:r>
            <a:r>
              <a:rPr lang="zh-CN" altLang="en-US" sz="2800" dirty="0" smtClean="0"/>
              <a:t>：易于实现</a:t>
            </a:r>
            <a:endParaRPr lang="en-US" altLang="zh-CN" sz="2800" dirty="0" smtClean="0"/>
          </a:p>
          <a:p>
            <a:pPr>
              <a:lnSpc>
                <a:spcPct val="125000"/>
              </a:lnSpc>
            </a:pPr>
            <a:r>
              <a:rPr lang="zh-CN" altLang="en-US" sz="2800" dirty="0" smtClean="0">
                <a:solidFill>
                  <a:srgbClr val="FF0000"/>
                </a:solidFill>
              </a:rPr>
              <a:t>缺点</a:t>
            </a:r>
            <a:r>
              <a:rPr lang="zh-CN" altLang="en-US" sz="2800" dirty="0" smtClean="0"/>
              <a:t>：无法提供良好的服务质量，因为当存在多个流</a:t>
            </a:r>
            <a:r>
              <a:rPr lang="zh-CN" altLang="en-US" sz="2800" dirty="0"/>
              <a:t>时，一个</a:t>
            </a:r>
            <a:r>
              <a:rPr lang="zh-CN" altLang="en-US" sz="2800" dirty="0" smtClean="0"/>
              <a:t>流会抢占</a:t>
            </a:r>
            <a:r>
              <a:rPr lang="zh-CN" altLang="en-US" sz="2800" dirty="0"/>
              <a:t>其它流的</a:t>
            </a:r>
            <a:r>
              <a:rPr lang="zh-CN" altLang="en-US" sz="2800" dirty="0" smtClean="0"/>
              <a:t>资源。</a:t>
            </a:r>
            <a:endParaRPr lang="zh-CN" altLang="en-US" sz="2800" dirty="0"/>
          </a:p>
        </p:txBody>
      </p:sp>
    </p:spTree>
    <p:extLst>
      <p:ext uri="{BB962C8B-B14F-4D97-AF65-F5344CB8AC3E}">
        <p14:creationId xmlns:p14="http://schemas.microsoft.com/office/powerpoint/2010/main" val="25894617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公平队列</a:t>
            </a:r>
            <a:r>
              <a:rPr lang="zh-CN" altLang="en-US" dirty="0" smtClean="0"/>
              <a:t>算法</a:t>
            </a:r>
            <a:r>
              <a:rPr lang="en-US" altLang="zh-CN" dirty="0" smtClean="0"/>
              <a:t/>
            </a:r>
            <a:br>
              <a:rPr lang="en-US" altLang="zh-CN" dirty="0" smtClean="0"/>
            </a:br>
            <a:r>
              <a:rPr lang="zh-CN" altLang="en-US" sz="3200" b="1" dirty="0" smtClean="0"/>
              <a:t>（</a:t>
            </a:r>
            <a:r>
              <a:rPr lang="en-US" altLang="zh-CN" sz="3200" b="1" dirty="0" smtClean="0">
                <a:latin typeface="华文新魏" panose="02010800040101010101" pitchFamily="2" charset="-122"/>
                <a:ea typeface="华文新魏" panose="02010800040101010101" pitchFamily="2" charset="-122"/>
              </a:rPr>
              <a:t>FQ</a:t>
            </a:r>
            <a:r>
              <a:rPr lang="zh-CN" altLang="en-US" sz="3200" b="1" dirty="0" smtClean="0"/>
              <a:t>）</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a:xfrm>
            <a:off x="809625" y="1773238"/>
            <a:ext cx="7958138" cy="2015802"/>
          </a:xfrm>
        </p:spPr>
        <p:txBody>
          <a:bodyPr/>
          <a:lstStyle/>
          <a:p>
            <a:r>
              <a:rPr lang="zh-CN" altLang="en-US" sz="2400" dirty="0" smtClean="0">
                <a:solidFill>
                  <a:srgbClr val="FF0000"/>
                </a:solidFill>
              </a:rPr>
              <a:t>算法</a:t>
            </a:r>
            <a:endParaRPr lang="en-US" altLang="zh-CN" sz="2400" dirty="0" smtClean="0">
              <a:solidFill>
                <a:srgbClr val="FF0000"/>
              </a:solidFill>
            </a:endParaRPr>
          </a:p>
          <a:p>
            <a:pPr lvl="1"/>
            <a:r>
              <a:rPr lang="zh-CN" altLang="en-US" sz="2400" dirty="0" smtClean="0"/>
              <a:t>路由器</a:t>
            </a:r>
            <a:r>
              <a:rPr lang="zh-CN" altLang="en-US" sz="2400" dirty="0"/>
              <a:t>上每条输出</a:t>
            </a:r>
            <a:r>
              <a:rPr lang="zh-CN" altLang="en-US" sz="2400" dirty="0" smtClean="0"/>
              <a:t>线路设有</a:t>
            </a:r>
            <a:r>
              <a:rPr lang="zh-CN" altLang="en-US" sz="2400" dirty="0"/>
              <a:t>多个队列，每个流一个</a:t>
            </a:r>
            <a:r>
              <a:rPr lang="zh-CN" altLang="en-US" sz="2400" dirty="0" smtClean="0"/>
              <a:t>队列；</a:t>
            </a:r>
            <a:endParaRPr lang="zh-CN" altLang="en-US" sz="2400" dirty="0"/>
          </a:p>
          <a:p>
            <a:pPr lvl="1"/>
            <a:r>
              <a:rPr lang="zh-CN" altLang="en-US" sz="2400" dirty="0" smtClean="0"/>
              <a:t>发送</a:t>
            </a:r>
            <a:r>
              <a:rPr lang="zh-CN" altLang="en-US" sz="2400" dirty="0"/>
              <a:t>时，循环扫描各队列，每次取一个分组</a:t>
            </a:r>
            <a:r>
              <a:rPr lang="zh-CN" altLang="en-US" sz="2400" dirty="0" smtClean="0"/>
              <a:t>输出。</a:t>
            </a:r>
            <a:endParaRPr lang="en-US" altLang="zh-CN" sz="2400" dirty="0" smtClean="0"/>
          </a:p>
        </p:txBody>
      </p:sp>
      <p:sp>
        <p:nvSpPr>
          <p:cNvPr id="3" name="矩形 2"/>
          <p:cNvSpPr/>
          <p:nvPr/>
        </p:nvSpPr>
        <p:spPr bwMode="auto">
          <a:xfrm>
            <a:off x="2915816" y="4045845"/>
            <a:ext cx="288032"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9" name="矩形 18"/>
          <p:cNvSpPr/>
          <p:nvPr/>
        </p:nvSpPr>
        <p:spPr bwMode="auto">
          <a:xfrm>
            <a:off x="2699792" y="4045845"/>
            <a:ext cx="144016"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0" name="矩形 19"/>
          <p:cNvSpPr/>
          <p:nvPr/>
        </p:nvSpPr>
        <p:spPr bwMode="auto">
          <a:xfrm>
            <a:off x="2290618" y="4045844"/>
            <a:ext cx="337166" cy="2175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3059832" y="4766832"/>
            <a:ext cx="144016"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矩形 21"/>
          <p:cNvSpPr/>
          <p:nvPr/>
        </p:nvSpPr>
        <p:spPr bwMode="auto">
          <a:xfrm>
            <a:off x="2699792" y="4766832"/>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3" name="矩形 22"/>
          <p:cNvSpPr/>
          <p:nvPr/>
        </p:nvSpPr>
        <p:spPr bwMode="auto">
          <a:xfrm>
            <a:off x="2915816" y="5486912"/>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矩形 23"/>
          <p:cNvSpPr/>
          <p:nvPr/>
        </p:nvSpPr>
        <p:spPr bwMode="auto">
          <a:xfrm>
            <a:off x="2555776" y="5486912"/>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5" name="矩形 24"/>
          <p:cNvSpPr/>
          <p:nvPr/>
        </p:nvSpPr>
        <p:spPr bwMode="auto">
          <a:xfrm>
            <a:off x="2339752" y="5495099"/>
            <a:ext cx="144016"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28" name="组合 27"/>
          <p:cNvGrpSpPr/>
          <p:nvPr/>
        </p:nvGrpSpPr>
        <p:grpSpPr>
          <a:xfrm>
            <a:off x="971600" y="3944423"/>
            <a:ext cx="2376265" cy="420681"/>
            <a:chOff x="971600" y="3800407"/>
            <a:chExt cx="2376265" cy="420681"/>
          </a:xfrm>
        </p:grpSpPr>
        <p:cxnSp>
          <p:nvCxnSpPr>
            <p:cNvPr id="17" name="直接连接符 16"/>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33"/>
          <p:cNvGrpSpPr/>
          <p:nvPr/>
        </p:nvGrpSpPr>
        <p:grpSpPr>
          <a:xfrm>
            <a:off x="971600" y="4664503"/>
            <a:ext cx="2376265" cy="420681"/>
            <a:chOff x="971600" y="3800407"/>
            <a:chExt cx="2376265" cy="420681"/>
          </a:xfrm>
        </p:grpSpPr>
        <p:cxnSp>
          <p:nvCxnSpPr>
            <p:cNvPr id="35" name="直接连接符 34"/>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 name="组合 37"/>
          <p:cNvGrpSpPr/>
          <p:nvPr/>
        </p:nvGrpSpPr>
        <p:grpSpPr>
          <a:xfrm>
            <a:off x="962642" y="5384583"/>
            <a:ext cx="2376265" cy="420681"/>
            <a:chOff x="971600" y="3800407"/>
            <a:chExt cx="2376265" cy="420681"/>
          </a:xfrm>
        </p:grpSpPr>
        <p:cxnSp>
          <p:nvCxnSpPr>
            <p:cNvPr id="39" name="直接连接符 38"/>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Box 28"/>
          <p:cNvSpPr txBox="1"/>
          <p:nvPr/>
        </p:nvSpPr>
        <p:spPr>
          <a:xfrm>
            <a:off x="813898" y="3951030"/>
            <a:ext cx="315404" cy="369332"/>
          </a:xfrm>
          <a:prstGeom prst="rect">
            <a:avLst/>
          </a:prstGeom>
          <a:noFill/>
        </p:spPr>
        <p:txBody>
          <a:bodyPr wrap="square" rtlCol="0">
            <a:spAutoFit/>
          </a:bodyPr>
          <a:lstStyle/>
          <a:p>
            <a:r>
              <a:rPr lang="en-US" altLang="zh-CN" sz="1800" b="1" dirty="0" smtClean="0">
                <a:latin typeface="+mn-lt"/>
              </a:rPr>
              <a:t>1</a:t>
            </a:r>
            <a:endParaRPr lang="zh-CN" altLang="en-US" sz="1800" b="1" dirty="0">
              <a:latin typeface="+mn-lt"/>
            </a:endParaRPr>
          </a:p>
        </p:txBody>
      </p:sp>
      <p:sp>
        <p:nvSpPr>
          <p:cNvPr id="43" name="TextBox 42"/>
          <p:cNvSpPr txBox="1"/>
          <p:nvPr/>
        </p:nvSpPr>
        <p:spPr>
          <a:xfrm>
            <a:off x="795324" y="4690178"/>
            <a:ext cx="315404" cy="369332"/>
          </a:xfrm>
          <a:prstGeom prst="rect">
            <a:avLst/>
          </a:prstGeom>
          <a:noFill/>
        </p:spPr>
        <p:txBody>
          <a:bodyPr wrap="square" rtlCol="0">
            <a:spAutoFit/>
          </a:bodyPr>
          <a:lstStyle/>
          <a:p>
            <a:r>
              <a:rPr lang="en-US" altLang="zh-CN" sz="1800" b="1" dirty="0" smtClean="0">
                <a:latin typeface="+mn-lt"/>
              </a:rPr>
              <a:t>2</a:t>
            </a:r>
            <a:endParaRPr lang="zh-CN" altLang="en-US" sz="1800" b="1" dirty="0">
              <a:latin typeface="+mn-lt"/>
            </a:endParaRPr>
          </a:p>
        </p:txBody>
      </p:sp>
      <p:sp>
        <p:nvSpPr>
          <p:cNvPr id="44" name="TextBox 43"/>
          <p:cNvSpPr txBox="1"/>
          <p:nvPr/>
        </p:nvSpPr>
        <p:spPr>
          <a:xfrm>
            <a:off x="804940" y="5389767"/>
            <a:ext cx="315404" cy="369332"/>
          </a:xfrm>
          <a:prstGeom prst="rect">
            <a:avLst/>
          </a:prstGeom>
          <a:noFill/>
        </p:spPr>
        <p:txBody>
          <a:bodyPr wrap="square" rtlCol="0">
            <a:spAutoFit/>
          </a:bodyPr>
          <a:lstStyle/>
          <a:p>
            <a:r>
              <a:rPr lang="en-US" altLang="zh-CN" sz="1800" b="1" dirty="0" smtClean="0">
                <a:latin typeface="+mn-lt"/>
              </a:rPr>
              <a:t>3</a:t>
            </a:r>
            <a:endParaRPr lang="zh-CN" altLang="en-US" sz="1800" b="1" dirty="0">
              <a:latin typeface="+mn-lt"/>
            </a:endParaRPr>
          </a:p>
        </p:txBody>
      </p:sp>
      <p:sp>
        <p:nvSpPr>
          <p:cNvPr id="45" name="TextBox 44"/>
          <p:cNvSpPr txBox="1"/>
          <p:nvPr/>
        </p:nvSpPr>
        <p:spPr>
          <a:xfrm>
            <a:off x="1475656" y="3933056"/>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6" name="TextBox 45"/>
          <p:cNvSpPr txBox="1"/>
          <p:nvPr/>
        </p:nvSpPr>
        <p:spPr>
          <a:xfrm>
            <a:off x="1484614" y="4643844"/>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7" name="TextBox 46"/>
          <p:cNvSpPr txBox="1"/>
          <p:nvPr/>
        </p:nvSpPr>
        <p:spPr>
          <a:xfrm>
            <a:off x="1475655" y="5373216"/>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8" name="TextBox 47"/>
          <p:cNvSpPr txBox="1"/>
          <p:nvPr/>
        </p:nvSpPr>
        <p:spPr>
          <a:xfrm>
            <a:off x="1833043" y="5877272"/>
            <a:ext cx="650725" cy="369332"/>
          </a:xfrm>
          <a:prstGeom prst="rect">
            <a:avLst/>
          </a:prstGeom>
          <a:noFill/>
        </p:spPr>
        <p:txBody>
          <a:bodyPr wrap="square" rtlCol="0">
            <a:spAutoFit/>
          </a:bodyPr>
          <a:lstStyle/>
          <a:p>
            <a:r>
              <a:rPr lang="zh-CN" altLang="en-US" sz="1800" b="1" dirty="0" smtClean="0">
                <a:latin typeface="+mn-ea"/>
                <a:ea typeface="+mn-ea"/>
              </a:rPr>
              <a:t>队列</a:t>
            </a:r>
            <a:endParaRPr lang="zh-CN" altLang="en-US" sz="1800" b="1" dirty="0">
              <a:latin typeface="+mn-ea"/>
              <a:ea typeface="+mn-ea"/>
            </a:endParaRPr>
          </a:p>
        </p:txBody>
      </p:sp>
      <p:sp>
        <p:nvSpPr>
          <p:cNvPr id="49" name="矩形 48"/>
          <p:cNvSpPr/>
          <p:nvPr/>
        </p:nvSpPr>
        <p:spPr bwMode="auto">
          <a:xfrm>
            <a:off x="7956376" y="4653136"/>
            <a:ext cx="288032"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矩形 49"/>
          <p:cNvSpPr/>
          <p:nvPr/>
        </p:nvSpPr>
        <p:spPr bwMode="auto">
          <a:xfrm>
            <a:off x="7740352" y="4653136"/>
            <a:ext cx="144016"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矩形 50"/>
          <p:cNvSpPr/>
          <p:nvPr/>
        </p:nvSpPr>
        <p:spPr bwMode="auto">
          <a:xfrm>
            <a:off x="7380312" y="4653136"/>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矩形 51"/>
          <p:cNvSpPr/>
          <p:nvPr/>
        </p:nvSpPr>
        <p:spPr bwMode="auto">
          <a:xfrm>
            <a:off x="7164288" y="4653136"/>
            <a:ext cx="144016" cy="21602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3" name="矩形 52"/>
          <p:cNvSpPr/>
          <p:nvPr/>
        </p:nvSpPr>
        <p:spPr bwMode="auto">
          <a:xfrm>
            <a:off x="6804248" y="4653887"/>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4" name="矩形 53"/>
          <p:cNvSpPr/>
          <p:nvPr/>
        </p:nvSpPr>
        <p:spPr bwMode="auto">
          <a:xfrm>
            <a:off x="6444208" y="4664503"/>
            <a:ext cx="288032"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5" name="TextBox 54"/>
          <p:cNvSpPr txBox="1"/>
          <p:nvPr/>
        </p:nvSpPr>
        <p:spPr>
          <a:xfrm>
            <a:off x="5701561" y="4509120"/>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grpSp>
        <p:nvGrpSpPr>
          <p:cNvPr id="56" name="组合 55"/>
          <p:cNvGrpSpPr/>
          <p:nvPr/>
        </p:nvGrpSpPr>
        <p:grpSpPr>
          <a:xfrm>
            <a:off x="5508104" y="4550805"/>
            <a:ext cx="3024336" cy="420681"/>
            <a:chOff x="442824" y="3800407"/>
            <a:chExt cx="3024336" cy="420681"/>
          </a:xfrm>
        </p:grpSpPr>
        <p:cxnSp>
          <p:nvCxnSpPr>
            <p:cNvPr id="57" name="直接连接符 56"/>
            <p:cNvCxnSpPr/>
            <p:nvPr/>
          </p:nvCxnSpPr>
          <p:spPr bwMode="auto">
            <a:xfrm>
              <a:off x="442824" y="3800407"/>
              <a:ext cx="3024336"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a:off x="442824" y="4221088"/>
              <a:ext cx="3024336"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4" name="TextBox 63"/>
          <p:cNvSpPr txBox="1"/>
          <p:nvPr/>
        </p:nvSpPr>
        <p:spPr>
          <a:xfrm>
            <a:off x="6818684" y="5085184"/>
            <a:ext cx="1123255" cy="369332"/>
          </a:xfrm>
          <a:prstGeom prst="rect">
            <a:avLst/>
          </a:prstGeom>
          <a:noFill/>
        </p:spPr>
        <p:txBody>
          <a:bodyPr wrap="square" rtlCol="0">
            <a:spAutoFit/>
          </a:bodyPr>
          <a:lstStyle/>
          <a:p>
            <a:r>
              <a:rPr lang="zh-CN" altLang="en-US" sz="1800" b="1" dirty="0" smtClean="0">
                <a:latin typeface="+mn-ea"/>
                <a:ea typeface="+mn-ea"/>
              </a:rPr>
              <a:t>输</a:t>
            </a:r>
            <a:r>
              <a:rPr lang="zh-CN" altLang="en-US" sz="1800" b="1" dirty="0">
                <a:latin typeface="+mn-ea"/>
                <a:ea typeface="+mn-ea"/>
              </a:rPr>
              <a:t>出</a:t>
            </a:r>
            <a:r>
              <a:rPr lang="zh-CN" altLang="en-US" sz="1800" b="1" dirty="0" smtClean="0">
                <a:latin typeface="+mn-ea"/>
                <a:ea typeface="+mn-ea"/>
              </a:rPr>
              <a:t>线路</a:t>
            </a:r>
            <a:endParaRPr lang="zh-CN" altLang="en-US" sz="1800" b="1" dirty="0">
              <a:latin typeface="+mn-ea"/>
              <a:ea typeface="+mn-ea"/>
            </a:endParaRPr>
          </a:p>
        </p:txBody>
      </p:sp>
      <p:sp>
        <p:nvSpPr>
          <p:cNvPr id="70" name="弧形 69"/>
          <p:cNvSpPr/>
          <p:nvPr/>
        </p:nvSpPr>
        <p:spPr bwMode="auto">
          <a:xfrm>
            <a:off x="4067944" y="4355450"/>
            <a:ext cx="622920" cy="914400"/>
          </a:xfrm>
          <a:prstGeom prst="arc">
            <a:avLst>
              <a:gd name="adj1" fmla="val 2776382"/>
              <a:gd name="adj2" fmla="val 19470960"/>
            </a:avLst>
          </a:prstGeom>
          <a:noFill/>
          <a:ln w="19050" cap="flat" cmpd="sng" algn="ctr">
            <a:solidFill>
              <a:schemeClr val="tx1"/>
            </a:solidFill>
            <a:prstDash val="solid"/>
            <a:round/>
            <a:headEnd type="none" w="med" len="med"/>
            <a:tailEnd type="triangl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4" name="TextBox 73"/>
          <p:cNvSpPr txBox="1"/>
          <p:nvPr/>
        </p:nvSpPr>
        <p:spPr>
          <a:xfrm>
            <a:off x="4067944" y="4625583"/>
            <a:ext cx="1123255" cy="369332"/>
          </a:xfrm>
          <a:prstGeom prst="rect">
            <a:avLst/>
          </a:prstGeom>
          <a:noFill/>
        </p:spPr>
        <p:txBody>
          <a:bodyPr wrap="square" rtlCol="0">
            <a:spAutoFit/>
          </a:bodyPr>
          <a:lstStyle/>
          <a:p>
            <a:r>
              <a:rPr lang="zh-CN" altLang="en-US" sz="1800" b="1" dirty="0" smtClean="0">
                <a:latin typeface="+mn-ea"/>
                <a:ea typeface="+mn-ea"/>
              </a:rPr>
              <a:t>循环服务</a:t>
            </a:r>
            <a:endParaRPr lang="zh-CN" altLang="en-US" sz="1800" b="1" dirty="0">
              <a:latin typeface="+mn-ea"/>
              <a:ea typeface="+mn-ea"/>
            </a:endParaRPr>
          </a:p>
        </p:txBody>
      </p:sp>
    </p:spTree>
    <p:extLst>
      <p:ext uri="{BB962C8B-B14F-4D97-AF65-F5344CB8AC3E}">
        <p14:creationId xmlns:p14="http://schemas.microsoft.com/office/powerpoint/2010/main" val="15651943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smtClean="0">
                <a:latin typeface="华文新魏" panose="02010800040101010101" pitchFamily="2" charset="-122"/>
                <a:ea typeface="华文新魏" panose="02010800040101010101" pitchFamily="2" charset="-122"/>
              </a:rPr>
              <a:t>FQ</a:t>
            </a:r>
            <a:r>
              <a:rPr lang="zh-CN" altLang="en-US" dirty="0" smtClean="0"/>
              <a:t>的改进</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a:xfrm>
            <a:off x="809625" y="1773238"/>
            <a:ext cx="7958138" cy="2447850"/>
          </a:xfrm>
        </p:spPr>
        <p:txBody>
          <a:bodyPr/>
          <a:lstStyle/>
          <a:p>
            <a:r>
              <a:rPr lang="zh-CN" altLang="en-US" sz="2400" dirty="0" smtClean="0">
                <a:solidFill>
                  <a:srgbClr val="FF0000"/>
                </a:solidFill>
              </a:rPr>
              <a:t>缺点</a:t>
            </a:r>
            <a:r>
              <a:rPr lang="zh-CN" altLang="en-US" sz="2400" dirty="0" smtClean="0">
                <a:solidFill>
                  <a:schemeClr val="tx1"/>
                </a:solidFill>
              </a:rPr>
              <a:t>：</a:t>
            </a:r>
            <a:r>
              <a:rPr lang="zh-CN" altLang="en-US" sz="2400" dirty="0">
                <a:solidFill>
                  <a:schemeClr val="tx1"/>
                </a:solidFill>
              </a:rPr>
              <a:t>大分组流得到的带宽大于小分组流得到的带宽，导致不公</a:t>
            </a:r>
            <a:r>
              <a:rPr lang="zh-CN" altLang="en-US" sz="2400" dirty="0" smtClean="0">
                <a:solidFill>
                  <a:schemeClr val="tx1"/>
                </a:solidFill>
              </a:rPr>
              <a:t>。</a:t>
            </a:r>
          </a:p>
          <a:p>
            <a:r>
              <a:rPr lang="zh-CN" altLang="en-US" sz="2400" dirty="0" smtClean="0">
                <a:solidFill>
                  <a:srgbClr val="FF0000"/>
                </a:solidFill>
              </a:rPr>
              <a:t>改进</a:t>
            </a:r>
            <a:r>
              <a:rPr lang="zh-CN" altLang="en-US" sz="2400" dirty="0" smtClean="0">
                <a:solidFill>
                  <a:schemeClr val="tx1"/>
                </a:solidFill>
              </a:rPr>
              <a:t>：一字节一字节地扫描各队列（</a:t>
            </a:r>
            <a:r>
              <a:rPr lang="zh-CN" altLang="en-US" sz="2400" dirty="0" smtClean="0">
                <a:solidFill>
                  <a:srgbClr val="0000FF"/>
                </a:solidFill>
              </a:rPr>
              <a:t>一轮</a:t>
            </a:r>
            <a:r>
              <a:rPr lang="zh-CN" altLang="en-US" sz="2400" dirty="0" smtClean="0">
                <a:solidFill>
                  <a:schemeClr val="tx1"/>
                </a:solidFill>
              </a:rPr>
              <a:t>），反复进行直至每个分组结尾，分组以它们结束时间（</a:t>
            </a:r>
            <a:r>
              <a:rPr lang="zh-CN" altLang="en-US" sz="2400" dirty="0" smtClean="0">
                <a:solidFill>
                  <a:srgbClr val="0000FF"/>
                </a:solidFill>
              </a:rPr>
              <a:t>轮数</a:t>
            </a:r>
            <a:r>
              <a:rPr lang="zh-CN" altLang="en-US" sz="2400" dirty="0" smtClean="0">
                <a:solidFill>
                  <a:schemeClr val="tx1"/>
                </a:solidFill>
              </a:rPr>
              <a:t>）的先后进行排序，并以此顺序进行发送。</a:t>
            </a:r>
            <a:r>
              <a:rPr lang="zh-CN" altLang="en-US" sz="2400" dirty="0" smtClean="0">
                <a:solidFill>
                  <a:srgbClr val="0000FF"/>
                </a:solidFill>
              </a:rPr>
              <a:t>分组的启动时间要么是前一个分组的完成时间，要么是</a:t>
            </a:r>
            <a:r>
              <a:rPr lang="zh-CN" altLang="en-US" sz="2400" dirty="0">
                <a:solidFill>
                  <a:srgbClr val="0000FF"/>
                </a:solidFill>
              </a:rPr>
              <a:t>本</a:t>
            </a:r>
            <a:r>
              <a:rPr lang="zh-CN" altLang="en-US" sz="2400" dirty="0" smtClean="0">
                <a:solidFill>
                  <a:srgbClr val="0000FF"/>
                </a:solidFill>
              </a:rPr>
              <a:t>分组的到达时间</a:t>
            </a:r>
            <a:endParaRPr lang="zh-CN" altLang="en-US" sz="2400" dirty="0">
              <a:solidFill>
                <a:srgbClr val="0000FF"/>
              </a:solidFill>
            </a:endParaRPr>
          </a:p>
        </p:txBody>
      </p:sp>
      <p:sp>
        <p:nvSpPr>
          <p:cNvPr id="3" name="矩形 2"/>
          <p:cNvSpPr/>
          <p:nvPr/>
        </p:nvSpPr>
        <p:spPr bwMode="auto">
          <a:xfrm>
            <a:off x="2843808" y="4837933"/>
            <a:ext cx="360040" cy="21758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20" name="矩形 19"/>
          <p:cNvSpPr/>
          <p:nvPr/>
        </p:nvSpPr>
        <p:spPr bwMode="auto">
          <a:xfrm>
            <a:off x="2423883" y="4843332"/>
            <a:ext cx="337166" cy="2175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2699792" y="5558920"/>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矩形 21"/>
          <p:cNvSpPr/>
          <p:nvPr/>
        </p:nvSpPr>
        <p:spPr bwMode="auto">
          <a:xfrm>
            <a:off x="2155253" y="5558920"/>
            <a:ext cx="472531"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28" name="组合 27"/>
          <p:cNvGrpSpPr/>
          <p:nvPr/>
        </p:nvGrpSpPr>
        <p:grpSpPr>
          <a:xfrm>
            <a:off x="971600" y="4736511"/>
            <a:ext cx="2376265" cy="420681"/>
            <a:chOff x="971600" y="3800407"/>
            <a:chExt cx="2376265" cy="420681"/>
          </a:xfrm>
        </p:grpSpPr>
        <p:cxnSp>
          <p:nvCxnSpPr>
            <p:cNvPr id="17" name="直接连接符 16"/>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33"/>
          <p:cNvGrpSpPr/>
          <p:nvPr/>
        </p:nvGrpSpPr>
        <p:grpSpPr>
          <a:xfrm>
            <a:off x="971600" y="5456591"/>
            <a:ext cx="2376265" cy="420681"/>
            <a:chOff x="971600" y="3800407"/>
            <a:chExt cx="2376265" cy="420681"/>
          </a:xfrm>
        </p:grpSpPr>
        <p:cxnSp>
          <p:nvCxnSpPr>
            <p:cNvPr id="35" name="直接连接符 34"/>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Box 28"/>
          <p:cNvSpPr txBox="1"/>
          <p:nvPr/>
        </p:nvSpPr>
        <p:spPr>
          <a:xfrm>
            <a:off x="813898" y="4743118"/>
            <a:ext cx="315404" cy="369332"/>
          </a:xfrm>
          <a:prstGeom prst="rect">
            <a:avLst/>
          </a:prstGeom>
          <a:noFill/>
        </p:spPr>
        <p:txBody>
          <a:bodyPr wrap="square" rtlCol="0">
            <a:spAutoFit/>
          </a:bodyPr>
          <a:lstStyle/>
          <a:p>
            <a:r>
              <a:rPr lang="en-US" altLang="zh-CN" sz="1800" b="1" dirty="0" smtClean="0">
                <a:latin typeface="+mn-lt"/>
              </a:rPr>
              <a:t>1</a:t>
            </a:r>
            <a:endParaRPr lang="zh-CN" altLang="en-US" sz="1800" b="1" dirty="0">
              <a:latin typeface="+mn-lt"/>
            </a:endParaRPr>
          </a:p>
        </p:txBody>
      </p:sp>
      <p:sp>
        <p:nvSpPr>
          <p:cNvPr id="43" name="TextBox 42"/>
          <p:cNvSpPr txBox="1"/>
          <p:nvPr/>
        </p:nvSpPr>
        <p:spPr>
          <a:xfrm>
            <a:off x="795324" y="5482266"/>
            <a:ext cx="315404" cy="369332"/>
          </a:xfrm>
          <a:prstGeom prst="rect">
            <a:avLst/>
          </a:prstGeom>
          <a:noFill/>
        </p:spPr>
        <p:txBody>
          <a:bodyPr wrap="square" rtlCol="0">
            <a:spAutoFit/>
          </a:bodyPr>
          <a:lstStyle/>
          <a:p>
            <a:r>
              <a:rPr lang="en-US" altLang="zh-CN" sz="1800" b="1" dirty="0" smtClean="0">
                <a:latin typeface="+mn-lt"/>
              </a:rPr>
              <a:t>2</a:t>
            </a:r>
            <a:endParaRPr lang="zh-CN" altLang="en-US" sz="1800" b="1" dirty="0">
              <a:latin typeface="+mn-lt"/>
            </a:endParaRPr>
          </a:p>
        </p:txBody>
      </p:sp>
      <p:sp>
        <p:nvSpPr>
          <p:cNvPr id="45" name="TextBox 44"/>
          <p:cNvSpPr txBox="1"/>
          <p:nvPr/>
        </p:nvSpPr>
        <p:spPr>
          <a:xfrm>
            <a:off x="1475656" y="4725144"/>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6" name="TextBox 45"/>
          <p:cNvSpPr txBox="1"/>
          <p:nvPr/>
        </p:nvSpPr>
        <p:spPr>
          <a:xfrm>
            <a:off x="1484614" y="5435932"/>
            <a:ext cx="670639" cy="369332"/>
          </a:xfrm>
          <a:prstGeom prst="rect">
            <a:avLst/>
          </a:prstGeom>
          <a:noFill/>
        </p:spPr>
        <p:txBody>
          <a:bodyPr wrap="square" rtlCol="0">
            <a:spAutoFit/>
          </a:bodyPr>
          <a:lstStyle/>
          <a:p>
            <a:r>
              <a:rPr lang="en-US" altLang="zh-CN" sz="1800" b="1" dirty="0" smtClean="0">
                <a:latin typeface="+mn-lt"/>
              </a:rPr>
              <a:t>……</a:t>
            </a:r>
            <a:endParaRPr lang="zh-CN" altLang="en-US" sz="1800" b="1" dirty="0">
              <a:latin typeface="+mn-lt"/>
            </a:endParaRPr>
          </a:p>
        </p:txBody>
      </p:sp>
      <p:sp>
        <p:nvSpPr>
          <p:cNvPr id="48" name="TextBox 47"/>
          <p:cNvSpPr txBox="1"/>
          <p:nvPr/>
        </p:nvSpPr>
        <p:spPr>
          <a:xfrm>
            <a:off x="1845154" y="5939988"/>
            <a:ext cx="710622" cy="369332"/>
          </a:xfrm>
          <a:prstGeom prst="rect">
            <a:avLst/>
          </a:prstGeom>
          <a:noFill/>
        </p:spPr>
        <p:txBody>
          <a:bodyPr wrap="square" rtlCol="0">
            <a:spAutoFit/>
          </a:bodyPr>
          <a:lstStyle/>
          <a:p>
            <a:r>
              <a:rPr lang="zh-CN" altLang="en-US" sz="1800" b="1" dirty="0" smtClean="0">
                <a:latin typeface="+mn-ea"/>
                <a:ea typeface="+mn-ea"/>
              </a:rPr>
              <a:t>队列</a:t>
            </a:r>
            <a:endParaRPr lang="zh-CN" altLang="en-US" sz="1800" b="1" dirty="0">
              <a:latin typeface="+mn-ea"/>
              <a:ea typeface="+mn-ea"/>
            </a:endParaRPr>
          </a:p>
        </p:txBody>
      </p:sp>
      <p:sp>
        <p:nvSpPr>
          <p:cNvPr id="70" name="弧形 69"/>
          <p:cNvSpPr/>
          <p:nvPr/>
        </p:nvSpPr>
        <p:spPr bwMode="auto">
          <a:xfrm>
            <a:off x="3635896" y="4860544"/>
            <a:ext cx="622920" cy="914400"/>
          </a:xfrm>
          <a:prstGeom prst="arc">
            <a:avLst>
              <a:gd name="adj1" fmla="val 2776382"/>
              <a:gd name="adj2" fmla="val 19470960"/>
            </a:avLst>
          </a:prstGeom>
          <a:noFill/>
          <a:ln w="19050" cap="flat" cmpd="sng" algn="ctr">
            <a:solidFill>
              <a:schemeClr val="tx1"/>
            </a:solidFill>
            <a:prstDash val="solid"/>
            <a:round/>
            <a:headEnd type="none" w="med" len="med"/>
            <a:tailEnd type="triangl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4" name="TextBox 73"/>
          <p:cNvSpPr txBox="1"/>
          <p:nvPr/>
        </p:nvSpPr>
        <p:spPr>
          <a:xfrm>
            <a:off x="3635896" y="5130677"/>
            <a:ext cx="1123255" cy="369332"/>
          </a:xfrm>
          <a:prstGeom prst="rect">
            <a:avLst/>
          </a:prstGeom>
          <a:noFill/>
        </p:spPr>
        <p:txBody>
          <a:bodyPr wrap="square" rtlCol="0">
            <a:spAutoFit/>
          </a:bodyPr>
          <a:lstStyle/>
          <a:p>
            <a:r>
              <a:rPr lang="zh-CN" altLang="en-US" sz="1800" b="1" dirty="0" smtClean="0">
                <a:latin typeface="+mn-ea"/>
                <a:ea typeface="+mn-ea"/>
              </a:rPr>
              <a:t>公平队列</a:t>
            </a:r>
            <a:endParaRPr lang="zh-CN" altLang="en-US" sz="1800" b="1" dirty="0">
              <a:latin typeface="+mn-ea"/>
              <a:ea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1041496465"/>
              </p:ext>
            </p:extLst>
          </p:nvPr>
        </p:nvGraphicFramePr>
        <p:xfrm>
          <a:off x="4850383" y="4230092"/>
          <a:ext cx="3840090" cy="2062480"/>
        </p:xfrm>
        <a:graphic>
          <a:graphicData uri="http://schemas.openxmlformats.org/drawingml/2006/table">
            <a:tbl>
              <a:tblPr firstRow="1" bandRow="1">
                <a:tableStyleId>{5C22544A-7EE6-4342-B048-85BDC9FD1C3A}</a:tableStyleId>
              </a:tblPr>
              <a:tblGrid>
                <a:gridCol w="768018"/>
                <a:gridCol w="768018"/>
                <a:gridCol w="768018"/>
                <a:gridCol w="768018"/>
                <a:gridCol w="768018"/>
              </a:tblGrid>
              <a:tr h="370840">
                <a:tc>
                  <a:txBody>
                    <a:bodyPr/>
                    <a:lstStyle/>
                    <a:p>
                      <a:pPr algn="ctr"/>
                      <a:r>
                        <a:rPr lang="zh-CN" altLang="en-US" sz="1600" b="1" dirty="0" smtClean="0">
                          <a:solidFill>
                            <a:srgbClr val="000000"/>
                          </a:solidFill>
                        </a:rPr>
                        <a:t>分组</a:t>
                      </a:r>
                      <a:endParaRPr lang="zh-CN" altLang="en-US" sz="1600" b="1" dirty="0">
                        <a:solidFill>
                          <a:srgbClr val="000000"/>
                        </a:solidFill>
                      </a:endParaRPr>
                    </a:p>
                  </a:txBody>
                  <a:tcPr anchor="ctr"/>
                </a:tc>
                <a:tc>
                  <a:txBody>
                    <a:bodyPr/>
                    <a:lstStyle/>
                    <a:p>
                      <a:pPr algn="ctr"/>
                      <a:r>
                        <a:rPr lang="zh-CN" altLang="en-US" sz="1600" b="1" dirty="0" smtClean="0">
                          <a:solidFill>
                            <a:srgbClr val="000000"/>
                          </a:solidFill>
                        </a:rPr>
                        <a:t>到达时间</a:t>
                      </a:r>
                      <a:endParaRPr lang="zh-CN" altLang="en-US" sz="1600" b="1" dirty="0">
                        <a:solidFill>
                          <a:srgbClr val="000000"/>
                        </a:solidFill>
                      </a:endParaRPr>
                    </a:p>
                  </a:txBody>
                  <a:tcPr anchor="ctr"/>
                </a:tc>
                <a:tc>
                  <a:txBody>
                    <a:bodyPr/>
                    <a:lstStyle/>
                    <a:p>
                      <a:pPr algn="ctr"/>
                      <a:r>
                        <a:rPr lang="zh-CN" altLang="en-US" sz="1600" b="1" dirty="0" smtClean="0">
                          <a:solidFill>
                            <a:srgbClr val="000000"/>
                          </a:solidFill>
                        </a:rPr>
                        <a:t>长度</a:t>
                      </a:r>
                      <a:endParaRPr lang="zh-CN" altLang="en-US" sz="1600" b="1" dirty="0">
                        <a:solidFill>
                          <a:srgbClr val="000000"/>
                        </a:solidFill>
                      </a:endParaRPr>
                    </a:p>
                  </a:txBody>
                  <a:tcPr anchor="ctr"/>
                </a:tc>
                <a:tc>
                  <a:txBody>
                    <a:bodyPr/>
                    <a:lstStyle/>
                    <a:p>
                      <a:pPr algn="ctr"/>
                      <a:r>
                        <a:rPr lang="zh-CN" altLang="en-US" sz="1600" b="1" dirty="0" smtClean="0">
                          <a:solidFill>
                            <a:srgbClr val="000000"/>
                          </a:solidFill>
                        </a:rPr>
                        <a:t>完成时间</a:t>
                      </a:r>
                      <a:endParaRPr lang="zh-CN" altLang="en-US" sz="1600" b="1" dirty="0">
                        <a:solidFill>
                          <a:srgbClr val="000000"/>
                        </a:solidFill>
                      </a:endParaRPr>
                    </a:p>
                  </a:txBody>
                  <a:tcPr anchor="ctr"/>
                </a:tc>
                <a:tc>
                  <a:txBody>
                    <a:bodyPr/>
                    <a:lstStyle/>
                    <a:p>
                      <a:pPr algn="ctr"/>
                      <a:r>
                        <a:rPr lang="zh-CN" altLang="en-US" sz="1600" b="1" dirty="0" smtClean="0">
                          <a:solidFill>
                            <a:srgbClr val="FF0000"/>
                          </a:solidFill>
                        </a:rPr>
                        <a:t>输出次序</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A</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0</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1</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B</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5</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11</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2</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C</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9</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20</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4</a:t>
                      </a:r>
                      <a:endParaRPr lang="zh-CN" altLang="en-US" sz="1600" b="1" dirty="0">
                        <a:solidFill>
                          <a:srgbClr val="FF0000"/>
                        </a:solidFill>
                      </a:endParaRPr>
                    </a:p>
                  </a:txBody>
                  <a:tcPr anchor="ctr"/>
                </a:tc>
              </a:tr>
              <a:tr h="370840">
                <a:tc>
                  <a:txBody>
                    <a:bodyPr/>
                    <a:lstStyle/>
                    <a:p>
                      <a:pPr algn="ctr"/>
                      <a:r>
                        <a:rPr lang="en-US" altLang="zh-CN" sz="1600" b="1" dirty="0" smtClean="0">
                          <a:solidFill>
                            <a:srgbClr val="000000"/>
                          </a:solidFill>
                        </a:rPr>
                        <a:t>D</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tc>
                <a:tc>
                  <a:txBody>
                    <a:bodyPr/>
                    <a:lstStyle/>
                    <a:p>
                      <a:pPr algn="ctr"/>
                      <a:r>
                        <a:rPr lang="en-US" altLang="zh-CN" sz="1600" b="1" dirty="0" smtClean="0">
                          <a:solidFill>
                            <a:srgbClr val="000000"/>
                          </a:solidFill>
                        </a:rPr>
                        <a:t>16</a:t>
                      </a:r>
                      <a:endParaRPr lang="zh-CN" altLang="en-US" sz="1600" b="1" dirty="0">
                        <a:solidFill>
                          <a:srgbClr val="000000"/>
                        </a:solidFill>
                      </a:endParaRPr>
                    </a:p>
                  </a:txBody>
                  <a:tcPr anchor="ctr"/>
                </a:tc>
                <a:tc>
                  <a:txBody>
                    <a:bodyPr/>
                    <a:lstStyle/>
                    <a:p>
                      <a:pPr algn="ctr"/>
                      <a:r>
                        <a:rPr lang="en-US" altLang="zh-CN" sz="1600" b="1" dirty="0" smtClean="0">
                          <a:solidFill>
                            <a:srgbClr val="FF0000"/>
                          </a:solidFill>
                        </a:rPr>
                        <a:t>3</a:t>
                      </a:r>
                      <a:endParaRPr lang="zh-CN" altLang="en-US" sz="1600" b="1" dirty="0">
                        <a:solidFill>
                          <a:srgbClr val="FF0000"/>
                        </a:solidFill>
                      </a:endParaRPr>
                    </a:p>
                  </a:txBody>
                  <a:tcPr anchor="ctr"/>
                </a:tc>
              </a:tr>
            </a:tbl>
          </a:graphicData>
        </a:graphic>
      </p:graphicFrame>
      <p:sp>
        <p:nvSpPr>
          <p:cNvPr id="59" name="TextBox 58"/>
          <p:cNvSpPr txBox="1"/>
          <p:nvPr/>
        </p:nvSpPr>
        <p:spPr>
          <a:xfrm>
            <a:off x="2866126" y="4795437"/>
            <a:ext cx="315404" cy="307777"/>
          </a:xfrm>
          <a:prstGeom prst="rect">
            <a:avLst/>
          </a:prstGeom>
          <a:noFill/>
        </p:spPr>
        <p:txBody>
          <a:bodyPr wrap="square" rtlCol="0">
            <a:spAutoFit/>
          </a:bodyPr>
          <a:lstStyle/>
          <a:p>
            <a:r>
              <a:rPr lang="en-US" altLang="zh-CN" sz="1400" b="1" dirty="0" smtClean="0">
                <a:latin typeface="+mn-lt"/>
              </a:rPr>
              <a:t>A</a:t>
            </a:r>
            <a:endParaRPr lang="zh-CN" altLang="en-US" sz="1400" b="1" dirty="0">
              <a:latin typeface="+mn-lt"/>
            </a:endParaRPr>
          </a:p>
        </p:txBody>
      </p:sp>
      <p:sp>
        <p:nvSpPr>
          <p:cNvPr id="60" name="TextBox 59"/>
          <p:cNvSpPr txBox="1"/>
          <p:nvPr/>
        </p:nvSpPr>
        <p:spPr>
          <a:xfrm>
            <a:off x="2699792" y="5513043"/>
            <a:ext cx="315404" cy="307777"/>
          </a:xfrm>
          <a:prstGeom prst="rect">
            <a:avLst/>
          </a:prstGeom>
          <a:noFill/>
        </p:spPr>
        <p:txBody>
          <a:bodyPr wrap="square" rtlCol="0">
            <a:spAutoFit/>
          </a:bodyPr>
          <a:lstStyle/>
          <a:p>
            <a:r>
              <a:rPr lang="en-US" altLang="zh-CN" sz="1400" b="1" dirty="0" smtClean="0">
                <a:latin typeface="+mn-lt"/>
              </a:rPr>
              <a:t>B</a:t>
            </a:r>
            <a:endParaRPr lang="zh-CN" altLang="en-US" sz="1400" b="1" dirty="0">
              <a:latin typeface="+mn-lt"/>
            </a:endParaRPr>
          </a:p>
        </p:txBody>
      </p:sp>
      <p:sp>
        <p:nvSpPr>
          <p:cNvPr id="61" name="TextBox 60"/>
          <p:cNvSpPr txBox="1"/>
          <p:nvPr/>
        </p:nvSpPr>
        <p:spPr>
          <a:xfrm>
            <a:off x="2215150" y="5513043"/>
            <a:ext cx="315404" cy="307777"/>
          </a:xfrm>
          <a:prstGeom prst="rect">
            <a:avLst/>
          </a:prstGeom>
          <a:noFill/>
        </p:spPr>
        <p:txBody>
          <a:bodyPr wrap="square" rtlCol="0">
            <a:spAutoFit/>
          </a:bodyPr>
          <a:lstStyle/>
          <a:p>
            <a:r>
              <a:rPr lang="en-US" altLang="zh-CN" sz="1400" b="1" dirty="0" smtClean="0">
                <a:latin typeface="+mn-lt"/>
              </a:rPr>
              <a:t>C</a:t>
            </a:r>
            <a:endParaRPr lang="zh-CN" altLang="en-US" sz="1400" b="1" dirty="0">
              <a:latin typeface="+mn-lt"/>
            </a:endParaRPr>
          </a:p>
        </p:txBody>
      </p:sp>
      <p:sp>
        <p:nvSpPr>
          <p:cNvPr id="62" name="TextBox 61"/>
          <p:cNvSpPr txBox="1"/>
          <p:nvPr/>
        </p:nvSpPr>
        <p:spPr>
          <a:xfrm>
            <a:off x="2434764" y="4795437"/>
            <a:ext cx="315404" cy="307777"/>
          </a:xfrm>
          <a:prstGeom prst="rect">
            <a:avLst/>
          </a:prstGeom>
          <a:noFill/>
        </p:spPr>
        <p:txBody>
          <a:bodyPr wrap="square" rtlCol="0">
            <a:spAutoFit/>
          </a:bodyPr>
          <a:lstStyle/>
          <a:p>
            <a:r>
              <a:rPr lang="en-US" altLang="zh-CN" sz="1400" b="1" dirty="0" smtClean="0">
                <a:latin typeface="+mn-lt"/>
              </a:rPr>
              <a:t>D</a:t>
            </a:r>
            <a:endParaRPr lang="zh-CN" altLang="en-US" sz="1400" b="1" dirty="0">
              <a:latin typeface="+mn-lt"/>
            </a:endParaRPr>
          </a:p>
        </p:txBody>
      </p:sp>
    </p:spTree>
    <p:extLst>
      <p:ext uri="{BB962C8B-B14F-4D97-AF65-F5344CB8AC3E}">
        <p14:creationId xmlns:p14="http://schemas.microsoft.com/office/powerpoint/2010/main" val="15285926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加权公平</a:t>
            </a:r>
            <a:r>
              <a:rPr lang="zh-CN" altLang="en-US" dirty="0"/>
              <a:t>队列</a:t>
            </a:r>
            <a:r>
              <a:rPr lang="zh-CN" altLang="en-US" dirty="0" smtClean="0"/>
              <a:t>算法</a:t>
            </a:r>
            <a:r>
              <a:rPr lang="en-US" altLang="zh-CN" dirty="0" smtClean="0"/>
              <a:t/>
            </a:r>
            <a:br>
              <a:rPr lang="en-US" altLang="zh-CN" dirty="0" smtClean="0"/>
            </a:br>
            <a:r>
              <a:rPr lang="zh-CN" altLang="en-US" sz="3200" b="1" dirty="0" smtClean="0"/>
              <a:t>（</a:t>
            </a:r>
            <a:r>
              <a:rPr lang="en-US" altLang="zh-CN" sz="3200" b="1" dirty="0" smtClean="0">
                <a:latin typeface="华文新魏" panose="02010800040101010101" pitchFamily="2" charset="-122"/>
                <a:ea typeface="华文新魏" panose="02010800040101010101" pitchFamily="2" charset="-122"/>
              </a:rPr>
              <a:t>WFQ</a:t>
            </a:r>
            <a:r>
              <a:rPr lang="zh-CN" altLang="en-US" sz="3200" b="1" dirty="0" smtClean="0"/>
              <a:t>）</a:t>
            </a:r>
            <a:endParaRPr lang="zh-CN" altLang="en-US" sz="3200"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a:xfrm>
            <a:off x="809625" y="1773238"/>
            <a:ext cx="7958138" cy="4536082"/>
          </a:xfrm>
        </p:spPr>
        <p:txBody>
          <a:bodyPr/>
          <a:lstStyle/>
          <a:p>
            <a:pPr>
              <a:lnSpc>
                <a:spcPct val="125000"/>
              </a:lnSpc>
            </a:pPr>
            <a:r>
              <a:rPr lang="zh-CN" altLang="en-US" sz="2400" dirty="0" smtClean="0">
                <a:solidFill>
                  <a:srgbClr val="FF0000"/>
                </a:solidFill>
              </a:rPr>
              <a:t>算法</a:t>
            </a:r>
            <a:r>
              <a:rPr lang="zh-CN" altLang="en-US" sz="2400" dirty="0" smtClean="0">
                <a:solidFill>
                  <a:schemeClr val="tx1"/>
                </a:solidFill>
              </a:rPr>
              <a:t>：</a:t>
            </a:r>
            <a:endParaRPr lang="en-US" altLang="zh-CN" sz="2400" dirty="0" smtClean="0">
              <a:solidFill>
                <a:schemeClr val="tx1"/>
              </a:solidFill>
            </a:endParaRPr>
          </a:p>
          <a:p>
            <a:pPr lvl="1">
              <a:lnSpc>
                <a:spcPct val="125000"/>
              </a:lnSpc>
            </a:pPr>
            <a:r>
              <a:rPr lang="zh-CN" altLang="en-US" sz="2400" dirty="0" smtClean="0">
                <a:solidFill>
                  <a:schemeClr val="tx1"/>
                </a:solidFill>
              </a:rPr>
              <a:t>路由器</a:t>
            </a:r>
            <a:r>
              <a:rPr lang="zh-CN" altLang="en-US" sz="2400" dirty="0">
                <a:solidFill>
                  <a:schemeClr val="tx1"/>
                </a:solidFill>
              </a:rPr>
              <a:t>上每条输出线路有多个队列，每个流一个</a:t>
            </a:r>
            <a:r>
              <a:rPr lang="zh-CN" altLang="en-US" sz="2400" dirty="0" smtClean="0">
                <a:solidFill>
                  <a:schemeClr val="tx1"/>
                </a:solidFill>
              </a:rPr>
              <a:t>队列；</a:t>
            </a:r>
            <a:endParaRPr lang="en-US" altLang="zh-CN" sz="2400" dirty="0" smtClean="0">
              <a:solidFill>
                <a:schemeClr val="tx1"/>
              </a:solidFill>
            </a:endParaRPr>
          </a:p>
          <a:p>
            <a:pPr lvl="1">
              <a:lnSpc>
                <a:spcPct val="125000"/>
              </a:lnSpc>
            </a:pPr>
            <a:r>
              <a:rPr lang="zh-CN" altLang="en-US" sz="2400" dirty="0">
                <a:solidFill>
                  <a:schemeClr val="tx1"/>
                </a:solidFill>
              </a:rPr>
              <a:t>一</a:t>
            </a:r>
            <a:r>
              <a:rPr lang="zh-CN" altLang="en-US" sz="2400" dirty="0" smtClean="0">
                <a:solidFill>
                  <a:schemeClr val="tx1"/>
                </a:solidFill>
              </a:rPr>
              <a:t>字节</a:t>
            </a:r>
            <a:r>
              <a:rPr lang="en-US" altLang="zh-CN" sz="2400" dirty="0" smtClean="0">
                <a:solidFill>
                  <a:schemeClr val="tx1"/>
                </a:solidFill>
              </a:rPr>
              <a:t>/</a:t>
            </a:r>
            <a:r>
              <a:rPr lang="zh-CN" altLang="en-US" sz="2400" dirty="0" smtClean="0">
                <a:solidFill>
                  <a:schemeClr val="tx1"/>
                </a:solidFill>
              </a:rPr>
              <a:t>多字节（取决于流的权重</a:t>
            </a:r>
            <a:r>
              <a:rPr lang="en-US" altLang="zh-CN" sz="2400" dirty="0">
                <a:solidFill>
                  <a:schemeClr val="tx1"/>
                </a:solidFill>
              </a:rPr>
              <a:t>W</a:t>
            </a:r>
            <a:r>
              <a:rPr lang="zh-CN" altLang="en-US" sz="2400" dirty="0" smtClean="0">
                <a:solidFill>
                  <a:schemeClr val="tx1"/>
                </a:solidFill>
              </a:rPr>
              <a:t>）地扫描</a:t>
            </a:r>
            <a:r>
              <a:rPr lang="zh-CN" altLang="en-US" sz="2400" dirty="0">
                <a:solidFill>
                  <a:schemeClr val="tx1"/>
                </a:solidFill>
              </a:rPr>
              <a:t>各</a:t>
            </a:r>
            <a:r>
              <a:rPr lang="zh-CN" altLang="en-US" sz="2400" dirty="0" smtClean="0">
                <a:solidFill>
                  <a:schemeClr val="tx1"/>
                </a:solidFill>
              </a:rPr>
              <a:t>队列（</a:t>
            </a:r>
            <a:r>
              <a:rPr lang="zh-CN" altLang="en-US" sz="2400" dirty="0" smtClean="0">
                <a:solidFill>
                  <a:srgbClr val="0000FF"/>
                </a:solidFill>
              </a:rPr>
              <a:t>一轮</a:t>
            </a:r>
            <a:r>
              <a:rPr lang="zh-CN" altLang="en-US" sz="2400" dirty="0" smtClean="0">
                <a:solidFill>
                  <a:schemeClr val="tx1"/>
                </a:solidFill>
              </a:rPr>
              <a:t>），反复进行直至</a:t>
            </a:r>
            <a:r>
              <a:rPr lang="zh-CN" altLang="en-US" sz="2400" dirty="0">
                <a:solidFill>
                  <a:schemeClr val="tx1"/>
                </a:solidFill>
              </a:rPr>
              <a:t>每个分组结尾，分组以它们结束</a:t>
            </a:r>
            <a:r>
              <a:rPr lang="zh-CN" altLang="en-US" sz="2400" dirty="0" smtClean="0">
                <a:solidFill>
                  <a:schemeClr val="tx1"/>
                </a:solidFill>
              </a:rPr>
              <a:t>时间（</a:t>
            </a:r>
            <a:r>
              <a:rPr lang="zh-CN" altLang="en-US" sz="2400" dirty="0" smtClean="0">
                <a:solidFill>
                  <a:srgbClr val="0000FF"/>
                </a:solidFill>
              </a:rPr>
              <a:t>轮数</a:t>
            </a:r>
            <a:r>
              <a:rPr lang="zh-CN" altLang="en-US" sz="2400" dirty="0" smtClean="0">
                <a:solidFill>
                  <a:schemeClr val="tx1"/>
                </a:solidFill>
              </a:rPr>
              <a:t>，计算公式如下）的</a:t>
            </a:r>
            <a:r>
              <a:rPr lang="zh-CN" altLang="en-US" sz="2400" dirty="0">
                <a:solidFill>
                  <a:schemeClr val="tx1"/>
                </a:solidFill>
              </a:rPr>
              <a:t>先后进行排序</a:t>
            </a:r>
            <a:r>
              <a:rPr lang="zh-CN" altLang="en-US" sz="2400" dirty="0" smtClean="0">
                <a:solidFill>
                  <a:schemeClr val="tx1"/>
                </a:solidFill>
              </a:rPr>
              <a:t>，并</a:t>
            </a:r>
            <a:r>
              <a:rPr lang="zh-CN" altLang="en-US" sz="2400" dirty="0">
                <a:solidFill>
                  <a:schemeClr val="tx1"/>
                </a:solidFill>
              </a:rPr>
              <a:t>以此顺序进行</a:t>
            </a:r>
            <a:r>
              <a:rPr lang="zh-CN" altLang="en-US" sz="2400" dirty="0" smtClean="0">
                <a:solidFill>
                  <a:schemeClr val="tx1"/>
                </a:solidFill>
              </a:rPr>
              <a:t>发送。</a:t>
            </a:r>
            <a:endParaRPr lang="en-US" altLang="zh-CN" sz="2400" dirty="0" smtClean="0">
              <a:solidFill>
                <a:schemeClr val="tx1"/>
              </a:solidFill>
            </a:endParaRPr>
          </a:p>
          <a:p>
            <a:pPr marL="623888" lvl="1" indent="0" algn="ctr">
              <a:lnSpc>
                <a:spcPct val="125000"/>
              </a:lnSpc>
              <a:buNone/>
            </a:pPr>
            <a:r>
              <a:rPr lang="en-US" altLang="zh-CN" sz="2400" dirty="0" smtClean="0">
                <a:solidFill>
                  <a:srgbClr val="0000FF"/>
                </a:solidFill>
              </a:rPr>
              <a:t>F</a:t>
            </a:r>
            <a:r>
              <a:rPr lang="en-US" altLang="zh-CN" sz="2400" baseline="-25000" dirty="0" smtClean="0">
                <a:solidFill>
                  <a:srgbClr val="0000FF"/>
                </a:solidFill>
              </a:rPr>
              <a:t>i</a:t>
            </a:r>
            <a:r>
              <a:rPr lang="en-US" altLang="zh-CN" sz="2400" dirty="0" smtClean="0">
                <a:solidFill>
                  <a:srgbClr val="0000FF"/>
                </a:solidFill>
              </a:rPr>
              <a:t>=max(A</a:t>
            </a:r>
            <a:r>
              <a:rPr lang="en-US" altLang="zh-CN" sz="2400" baseline="-25000" dirty="0" smtClean="0">
                <a:solidFill>
                  <a:srgbClr val="0000FF"/>
                </a:solidFill>
              </a:rPr>
              <a:t>i</a:t>
            </a:r>
            <a:r>
              <a:rPr lang="en-US" altLang="zh-CN" sz="2400" dirty="0" smtClean="0">
                <a:solidFill>
                  <a:srgbClr val="0000FF"/>
                </a:solidFill>
              </a:rPr>
              <a:t>,F</a:t>
            </a:r>
            <a:r>
              <a:rPr lang="en-US" altLang="zh-CN" sz="2400" baseline="-25000" dirty="0" smtClean="0">
                <a:solidFill>
                  <a:srgbClr val="0000FF"/>
                </a:solidFill>
              </a:rPr>
              <a:t>i-1</a:t>
            </a:r>
            <a:r>
              <a:rPr lang="en-US" altLang="zh-CN" sz="2400" dirty="0" smtClean="0">
                <a:solidFill>
                  <a:srgbClr val="0000FF"/>
                </a:solidFill>
              </a:rPr>
              <a:t>)+L</a:t>
            </a:r>
            <a:r>
              <a:rPr lang="en-US" altLang="zh-CN" sz="2400" baseline="-25000" dirty="0" smtClean="0">
                <a:solidFill>
                  <a:srgbClr val="0000FF"/>
                </a:solidFill>
              </a:rPr>
              <a:t>i</a:t>
            </a:r>
            <a:r>
              <a:rPr lang="en-US" altLang="zh-CN" sz="2400" dirty="0" smtClean="0">
                <a:solidFill>
                  <a:srgbClr val="0000FF"/>
                </a:solidFill>
              </a:rPr>
              <a:t>/W  </a:t>
            </a:r>
          </a:p>
          <a:p>
            <a:pPr marL="623888" lvl="1" indent="0">
              <a:lnSpc>
                <a:spcPct val="125000"/>
              </a:lnSpc>
              <a:buNone/>
            </a:pPr>
            <a:r>
              <a:rPr lang="en-US" altLang="zh-CN" sz="2400" dirty="0" smtClean="0">
                <a:solidFill>
                  <a:schemeClr val="tx1"/>
                </a:solidFill>
              </a:rPr>
              <a:t>     (</a:t>
            </a:r>
            <a:r>
              <a:rPr lang="en-US" altLang="zh-CN" sz="2400" dirty="0">
                <a:solidFill>
                  <a:schemeClr val="tx1"/>
                </a:solidFill>
              </a:rPr>
              <a:t>A</a:t>
            </a:r>
            <a:r>
              <a:rPr lang="en-US" altLang="zh-CN" sz="2400" baseline="-25000" dirty="0">
                <a:solidFill>
                  <a:schemeClr val="tx1"/>
                </a:solidFill>
              </a:rPr>
              <a:t>i</a:t>
            </a:r>
            <a:r>
              <a:rPr lang="zh-CN" altLang="en-US" sz="2400" dirty="0" smtClean="0">
                <a:solidFill>
                  <a:schemeClr val="tx1"/>
                </a:solidFill>
              </a:rPr>
              <a:t>为到达时间，</a:t>
            </a:r>
            <a:r>
              <a:rPr lang="en-US" altLang="zh-CN" sz="2400" dirty="0">
                <a:solidFill>
                  <a:schemeClr val="tx1"/>
                </a:solidFill>
              </a:rPr>
              <a:t>F</a:t>
            </a:r>
            <a:r>
              <a:rPr lang="en-US" altLang="zh-CN" sz="2400" baseline="-25000" dirty="0">
                <a:solidFill>
                  <a:schemeClr val="tx1"/>
                </a:solidFill>
              </a:rPr>
              <a:t>i</a:t>
            </a:r>
            <a:r>
              <a:rPr lang="zh-CN" altLang="en-US" sz="2400" dirty="0" smtClean="0">
                <a:solidFill>
                  <a:schemeClr val="tx1"/>
                </a:solidFill>
              </a:rPr>
              <a:t>为完成时间，</a:t>
            </a:r>
            <a:r>
              <a:rPr lang="en-US" altLang="zh-CN" sz="2400" dirty="0">
                <a:solidFill>
                  <a:schemeClr val="tx1"/>
                </a:solidFill>
              </a:rPr>
              <a:t>L</a:t>
            </a:r>
            <a:r>
              <a:rPr lang="en-US" altLang="zh-CN" sz="2400" baseline="-25000" dirty="0">
                <a:solidFill>
                  <a:schemeClr val="tx1"/>
                </a:solidFill>
              </a:rPr>
              <a:t>i</a:t>
            </a:r>
            <a:r>
              <a:rPr lang="zh-CN" altLang="en-US" sz="2400" dirty="0" smtClean="0">
                <a:solidFill>
                  <a:schemeClr val="tx1"/>
                </a:solidFill>
              </a:rPr>
              <a:t>为分组</a:t>
            </a:r>
            <a:r>
              <a:rPr lang="en-US" altLang="zh-CN" sz="2400" dirty="0" err="1" smtClean="0">
                <a:solidFill>
                  <a:schemeClr val="tx1"/>
                </a:solidFill>
              </a:rPr>
              <a:t>i</a:t>
            </a:r>
            <a:r>
              <a:rPr lang="zh-CN" altLang="en-US" sz="2400" dirty="0" smtClean="0">
                <a:solidFill>
                  <a:schemeClr val="tx1"/>
                </a:solidFill>
              </a:rPr>
              <a:t>的长度</a:t>
            </a:r>
            <a:r>
              <a:rPr lang="en-US" altLang="zh-CN" sz="2400" dirty="0" smtClean="0">
                <a:solidFill>
                  <a:schemeClr val="tx1"/>
                </a:solidFill>
              </a:rPr>
              <a:t>)</a:t>
            </a:r>
            <a:endParaRPr lang="zh-CN" altLang="en-US" sz="2400" dirty="0">
              <a:solidFill>
                <a:schemeClr val="tx1"/>
              </a:solidFill>
            </a:endParaRPr>
          </a:p>
        </p:txBody>
      </p:sp>
    </p:spTree>
    <p:extLst>
      <p:ext uri="{BB962C8B-B14F-4D97-AF65-F5344CB8AC3E}">
        <p14:creationId xmlns:p14="http://schemas.microsoft.com/office/powerpoint/2010/main" val="16846740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图示</a:t>
            </a:r>
            <a:r>
              <a:rPr lang="en-US" altLang="zh-CN" b="1" dirty="0" smtClean="0">
                <a:latin typeface="华文新魏" panose="02010800040101010101" pitchFamily="2" charset="-122"/>
                <a:ea typeface="华文新魏" panose="02010800040101010101" pitchFamily="2" charset="-122"/>
              </a:rPr>
              <a:t>WFQ</a:t>
            </a:r>
            <a:endParaRPr lang="zh-CN" altLang="en-US" b="1"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3" name="矩形 2"/>
          <p:cNvSpPr/>
          <p:nvPr/>
        </p:nvSpPr>
        <p:spPr bwMode="auto">
          <a:xfrm>
            <a:off x="2736193" y="3335398"/>
            <a:ext cx="576064" cy="21758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20" name="矩形 19"/>
          <p:cNvSpPr/>
          <p:nvPr/>
        </p:nvSpPr>
        <p:spPr bwMode="auto">
          <a:xfrm>
            <a:off x="2339752" y="3340797"/>
            <a:ext cx="337166" cy="2175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2808201" y="4056385"/>
            <a:ext cx="288032"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矩形 21"/>
          <p:cNvSpPr/>
          <p:nvPr/>
        </p:nvSpPr>
        <p:spPr bwMode="auto">
          <a:xfrm>
            <a:off x="2263662" y="4056385"/>
            <a:ext cx="508138"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28" name="组合 27"/>
          <p:cNvGrpSpPr/>
          <p:nvPr/>
        </p:nvGrpSpPr>
        <p:grpSpPr>
          <a:xfrm>
            <a:off x="1080009" y="3233976"/>
            <a:ext cx="2376265" cy="420681"/>
            <a:chOff x="971600" y="3800407"/>
            <a:chExt cx="2376265" cy="420681"/>
          </a:xfrm>
        </p:grpSpPr>
        <p:cxnSp>
          <p:nvCxnSpPr>
            <p:cNvPr id="17" name="直接连接符 16"/>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33"/>
          <p:cNvGrpSpPr/>
          <p:nvPr/>
        </p:nvGrpSpPr>
        <p:grpSpPr>
          <a:xfrm>
            <a:off x="1080009" y="3954056"/>
            <a:ext cx="2376265" cy="420681"/>
            <a:chOff x="971600" y="3800407"/>
            <a:chExt cx="2376265" cy="420681"/>
          </a:xfrm>
        </p:grpSpPr>
        <p:cxnSp>
          <p:nvCxnSpPr>
            <p:cNvPr id="35" name="直接连接符 34"/>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9" name="TextBox 28"/>
          <p:cNvSpPr txBox="1"/>
          <p:nvPr/>
        </p:nvSpPr>
        <p:spPr>
          <a:xfrm>
            <a:off x="922307" y="3240583"/>
            <a:ext cx="315404" cy="369332"/>
          </a:xfrm>
          <a:prstGeom prst="rect">
            <a:avLst/>
          </a:prstGeom>
          <a:noFill/>
        </p:spPr>
        <p:txBody>
          <a:bodyPr wrap="square" rtlCol="0">
            <a:spAutoFit/>
          </a:bodyPr>
          <a:lstStyle/>
          <a:p>
            <a:r>
              <a:rPr lang="en-US" altLang="zh-CN" sz="1800" b="1" dirty="0" smtClean="0">
                <a:latin typeface="+mn-lt"/>
              </a:rPr>
              <a:t>1</a:t>
            </a:r>
            <a:endParaRPr lang="zh-CN" altLang="en-US" sz="1800" b="1" dirty="0">
              <a:latin typeface="+mn-lt"/>
            </a:endParaRPr>
          </a:p>
        </p:txBody>
      </p:sp>
      <p:sp>
        <p:nvSpPr>
          <p:cNvPr id="43" name="TextBox 42"/>
          <p:cNvSpPr txBox="1"/>
          <p:nvPr/>
        </p:nvSpPr>
        <p:spPr>
          <a:xfrm>
            <a:off x="903733" y="3979731"/>
            <a:ext cx="315404" cy="369332"/>
          </a:xfrm>
          <a:prstGeom prst="rect">
            <a:avLst/>
          </a:prstGeom>
          <a:noFill/>
        </p:spPr>
        <p:txBody>
          <a:bodyPr wrap="square" rtlCol="0">
            <a:spAutoFit/>
          </a:bodyPr>
          <a:lstStyle/>
          <a:p>
            <a:r>
              <a:rPr lang="en-US" altLang="zh-CN" sz="1800" b="1" dirty="0" smtClean="0">
                <a:latin typeface="+mn-lt"/>
              </a:rPr>
              <a:t>2</a:t>
            </a:r>
            <a:endParaRPr lang="zh-CN" altLang="en-US" sz="1800" b="1" dirty="0">
              <a:latin typeface="+mn-lt"/>
            </a:endParaRPr>
          </a:p>
        </p:txBody>
      </p:sp>
      <p:sp>
        <p:nvSpPr>
          <p:cNvPr id="48" name="TextBox 47"/>
          <p:cNvSpPr txBox="1"/>
          <p:nvPr/>
        </p:nvSpPr>
        <p:spPr>
          <a:xfrm>
            <a:off x="1975293" y="5178192"/>
            <a:ext cx="652491" cy="369332"/>
          </a:xfrm>
          <a:prstGeom prst="rect">
            <a:avLst/>
          </a:prstGeom>
          <a:noFill/>
        </p:spPr>
        <p:txBody>
          <a:bodyPr wrap="square" rtlCol="0">
            <a:spAutoFit/>
          </a:bodyPr>
          <a:lstStyle/>
          <a:p>
            <a:r>
              <a:rPr lang="zh-CN" altLang="en-US" sz="1800" b="1" dirty="0" smtClean="0">
                <a:latin typeface="+mn-ea"/>
                <a:ea typeface="+mn-ea"/>
              </a:rPr>
              <a:t>队列</a:t>
            </a:r>
            <a:endParaRPr lang="zh-CN" altLang="en-US" sz="1800" b="1" dirty="0">
              <a:latin typeface="+mn-ea"/>
              <a:ea typeface="+mn-ea"/>
            </a:endParaRPr>
          </a:p>
        </p:txBody>
      </p:sp>
      <p:sp>
        <p:nvSpPr>
          <p:cNvPr id="70" name="弧形 69"/>
          <p:cNvSpPr/>
          <p:nvPr/>
        </p:nvSpPr>
        <p:spPr bwMode="auto">
          <a:xfrm>
            <a:off x="3832904" y="3649576"/>
            <a:ext cx="622920" cy="914400"/>
          </a:xfrm>
          <a:prstGeom prst="arc">
            <a:avLst>
              <a:gd name="adj1" fmla="val 2776382"/>
              <a:gd name="adj2" fmla="val 19470960"/>
            </a:avLst>
          </a:prstGeom>
          <a:noFill/>
          <a:ln w="19050" cap="flat" cmpd="sng" algn="ctr">
            <a:solidFill>
              <a:schemeClr val="tx1"/>
            </a:solidFill>
            <a:prstDash val="solid"/>
            <a:round/>
            <a:headEnd type="none" w="med" len="med"/>
            <a:tailEnd type="triangl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4" name="TextBox 73"/>
          <p:cNvSpPr txBox="1"/>
          <p:nvPr/>
        </p:nvSpPr>
        <p:spPr>
          <a:xfrm>
            <a:off x="4038212" y="3928656"/>
            <a:ext cx="730796" cy="369332"/>
          </a:xfrm>
          <a:prstGeom prst="rect">
            <a:avLst/>
          </a:prstGeom>
          <a:noFill/>
        </p:spPr>
        <p:txBody>
          <a:bodyPr wrap="square" rtlCol="0">
            <a:spAutoFit/>
          </a:bodyPr>
          <a:lstStyle/>
          <a:p>
            <a:r>
              <a:rPr lang="en-US" altLang="zh-CN" sz="1800" b="1" dirty="0" smtClean="0">
                <a:latin typeface="+mn-lt"/>
                <a:ea typeface="+mn-ea"/>
              </a:rPr>
              <a:t>WFQ</a:t>
            </a:r>
            <a:endParaRPr lang="zh-CN" altLang="en-US" sz="1800" b="1" dirty="0">
              <a:latin typeface="+mn-lt"/>
              <a:ea typeface="+mn-ea"/>
            </a:endParaRPr>
          </a:p>
        </p:txBody>
      </p:sp>
      <p:graphicFrame>
        <p:nvGraphicFramePr>
          <p:cNvPr id="2" name="表格 1"/>
          <p:cNvGraphicFramePr>
            <a:graphicFrameLocks noGrp="1"/>
          </p:cNvGraphicFramePr>
          <p:nvPr>
            <p:extLst>
              <p:ext uri="{D42A27DB-BD31-4B8C-83A1-F6EECF244321}">
                <p14:modId xmlns:p14="http://schemas.microsoft.com/office/powerpoint/2010/main" val="2093197018"/>
              </p:ext>
            </p:extLst>
          </p:nvPr>
        </p:nvGraphicFramePr>
        <p:xfrm>
          <a:off x="4836366" y="2348880"/>
          <a:ext cx="3840090" cy="3261360"/>
        </p:xfrm>
        <a:graphic>
          <a:graphicData uri="http://schemas.openxmlformats.org/drawingml/2006/table">
            <a:tbl>
              <a:tblPr firstRow="1" bandRow="1">
                <a:tableStyleId>{5C22544A-7EE6-4342-B048-85BDC9FD1C3A}</a:tableStyleId>
              </a:tblPr>
              <a:tblGrid>
                <a:gridCol w="768018"/>
                <a:gridCol w="768018"/>
                <a:gridCol w="768018"/>
                <a:gridCol w="768018"/>
                <a:gridCol w="768018"/>
              </a:tblGrid>
              <a:tr h="392591">
                <a:tc>
                  <a:txBody>
                    <a:bodyPr/>
                    <a:lstStyle/>
                    <a:p>
                      <a:pPr algn="ctr"/>
                      <a:r>
                        <a:rPr lang="zh-CN" altLang="en-US" sz="1600" b="1" dirty="0" smtClean="0">
                          <a:solidFill>
                            <a:srgbClr val="000000"/>
                          </a:solidFill>
                        </a:rPr>
                        <a:t>分组</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000000"/>
                          </a:solidFill>
                        </a:rPr>
                        <a:t>到达时间</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000000"/>
                          </a:solidFill>
                        </a:rPr>
                        <a:t>长度</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000000"/>
                          </a:solidFill>
                        </a:rPr>
                        <a:t>完成时间</a:t>
                      </a:r>
                      <a:endParaRPr lang="zh-CN" altLang="en-US" sz="1600" b="1" dirty="0">
                        <a:solidFill>
                          <a:srgbClr val="000000"/>
                        </a:solidFill>
                      </a:endParaRPr>
                    </a:p>
                  </a:txBody>
                  <a:tcPr anchor="ctr">
                    <a:solidFill>
                      <a:srgbClr val="FFC000"/>
                    </a:solidFill>
                  </a:tcPr>
                </a:tc>
                <a:tc>
                  <a:txBody>
                    <a:bodyPr/>
                    <a:lstStyle/>
                    <a:p>
                      <a:pPr algn="ctr"/>
                      <a:r>
                        <a:rPr lang="zh-CN" altLang="en-US" sz="1600" b="1" dirty="0" smtClean="0">
                          <a:solidFill>
                            <a:srgbClr val="FF0000"/>
                          </a:solidFill>
                        </a:rPr>
                        <a:t>输出次序</a:t>
                      </a:r>
                      <a:endParaRPr lang="zh-CN" altLang="en-US" sz="1600" b="1" dirty="0">
                        <a:solidFill>
                          <a:srgbClr val="FF0000"/>
                        </a:solidFill>
                      </a:endParaRPr>
                    </a:p>
                  </a:txBody>
                  <a:tcPr anchor="ctr">
                    <a:solidFill>
                      <a:srgbClr val="FFC000"/>
                    </a:solidFill>
                  </a:tcPr>
                </a:tc>
              </a:tr>
              <a:tr h="227290">
                <a:tc>
                  <a:txBody>
                    <a:bodyPr/>
                    <a:lstStyle/>
                    <a:p>
                      <a:pPr algn="ctr"/>
                      <a:r>
                        <a:rPr lang="en-US" altLang="zh-CN" sz="1600" b="1" dirty="0" smtClean="0">
                          <a:solidFill>
                            <a:srgbClr val="000000"/>
                          </a:solidFill>
                        </a:rPr>
                        <a:t>A</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0</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FF0000"/>
                          </a:solidFill>
                        </a:rPr>
                        <a:t>1</a:t>
                      </a:r>
                      <a:endParaRPr lang="zh-CN" altLang="en-US" sz="1600" b="1" dirty="0">
                        <a:solidFill>
                          <a:srgbClr val="FF0000"/>
                        </a:solidFill>
                      </a:endParaRPr>
                    </a:p>
                  </a:txBody>
                  <a:tcPr anchor="ctr">
                    <a:solidFill>
                      <a:schemeClr val="bg2">
                        <a:lumMod val="75000"/>
                      </a:schemeClr>
                    </a:solidFill>
                  </a:tcPr>
                </a:tc>
              </a:tr>
              <a:tr h="227290">
                <a:tc>
                  <a:txBody>
                    <a:bodyPr/>
                    <a:lstStyle/>
                    <a:p>
                      <a:pPr algn="ctr"/>
                      <a:r>
                        <a:rPr lang="en-US" altLang="zh-CN" sz="1600" b="1" dirty="0" smtClean="0">
                          <a:solidFill>
                            <a:srgbClr val="000000"/>
                          </a:solidFill>
                        </a:rPr>
                        <a:t>B</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5</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11</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FF0000"/>
                          </a:solidFill>
                        </a:rPr>
                        <a:t>3</a:t>
                      </a:r>
                      <a:endParaRPr lang="zh-CN" altLang="en-US" sz="1600" b="1" dirty="0">
                        <a:solidFill>
                          <a:srgbClr val="FF0000"/>
                        </a:solidFill>
                      </a:endParaRPr>
                    </a:p>
                  </a:txBody>
                  <a:tcPr anchor="ctr">
                    <a:solidFill>
                      <a:srgbClr val="99FF99"/>
                    </a:solidFill>
                  </a:tcPr>
                </a:tc>
              </a:tr>
              <a:tr h="227290">
                <a:tc>
                  <a:txBody>
                    <a:bodyPr/>
                    <a:lstStyle/>
                    <a:p>
                      <a:pPr algn="ctr"/>
                      <a:r>
                        <a:rPr lang="en-US" altLang="zh-CN" sz="1600" b="1" dirty="0" smtClean="0">
                          <a:solidFill>
                            <a:srgbClr val="000000"/>
                          </a:solidFill>
                        </a:rPr>
                        <a:t>C</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5</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FF0000"/>
                          </a:solidFill>
                        </a:rPr>
                        <a:t>2</a:t>
                      </a:r>
                      <a:endParaRPr lang="zh-CN" altLang="en-US" sz="1600" b="1" dirty="0">
                        <a:solidFill>
                          <a:srgbClr val="FF0000"/>
                        </a:solidFill>
                      </a:endParaRPr>
                    </a:p>
                  </a:txBody>
                  <a:tcPr anchor="ctr">
                    <a:solidFill>
                      <a:srgbClr val="C5A1C1"/>
                    </a:solidFill>
                  </a:tcPr>
                </a:tc>
              </a:tr>
              <a:tr h="227290">
                <a:tc>
                  <a:txBody>
                    <a:bodyPr/>
                    <a:lstStyle/>
                    <a:p>
                      <a:pPr algn="ctr"/>
                      <a:r>
                        <a:rPr lang="en-US" altLang="zh-CN" sz="1600" b="1" dirty="0" smtClean="0">
                          <a:solidFill>
                            <a:srgbClr val="000000"/>
                          </a:solidFill>
                        </a:rPr>
                        <a:t>D</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9</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20</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FF0000"/>
                          </a:solidFill>
                        </a:rPr>
                        <a:t>7</a:t>
                      </a:r>
                      <a:endParaRPr lang="zh-CN" altLang="en-US" sz="1600" b="1" dirty="0">
                        <a:solidFill>
                          <a:srgbClr val="FF0000"/>
                        </a:solidFill>
                      </a:endParaRPr>
                    </a:p>
                  </a:txBody>
                  <a:tcPr anchor="ctr">
                    <a:solidFill>
                      <a:srgbClr val="99FF99"/>
                    </a:solidFill>
                  </a:tcPr>
                </a:tc>
              </a:tr>
              <a:tr h="227290">
                <a:tc>
                  <a:txBody>
                    <a:bodyPr/>
                    <a:lstStyle/>
                    <a:p>
                      <a:pPr algn="ctr"/>
                      <a:r>
                        <a:rPr lang="en-US" altLang="zh-CN" sz="1600" b="1" dirty="0" smtClean="0">
                          <a:solidFill>
                            <a:srgbClr val="000000"/>
                          </a:solidFill>
                        </a:rPr>
                        <a:t>E</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14</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FF0000"/>
                          </a:solidFill>
                        </a:rPr>
                        <a:t>4</a:t>
                      </a:r>
                      <a:endParaRPr lang="zh-CN" altLang="en-US" sz="1600" b="1" dirty="0">
                        <a:solidFill>
                          <a:srgbClr val="FF0000"/>
                        </a:solidFill>
                      </a:endParaRPr>
                    </a:p>
                  </a:txBody>
                  <a:tcPr anchor="ctr">
                    <a:solidFill>
                      <a:srgbClr val="C5A1C1"/>
                    </a:solidFill>
                  </a:tcPr>
                </a:tc>
              </a:tr>
              <a:tr h="227290">
                <a:tc>
                  <a:txBody>
                    <a:bodyPr/>
                    <a:lstStyle/>
                    <a:p>
                      <a:pPr algn="ctr"/>
                      <a:r>
                        <a:rPr lang="en-US" altLang="zh-CN" sz="1600" b="1" dirty="0" smtClean="0">
                          <a:solidFill>
                            <a:srgbClr val="000000"/>
                          </a:solidFill>
                        </a:rPr>
                        <a:t>F</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6</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000000"/>
                          </a:solidFill>
                        </a:rPr>
                        <a:t>16</a:t>
                      </a:r>
                      <a:endParaRPr lang="zh-CN" altLang="en-US" sz="1600" b="1" dirty="0">
                        <a:solidFill>
                          <a:srgbClr val="000000"/>
                        </a:solidFill>
                      </a:endParaRPr>
                    </a:p>
                  </a:txBody>
                  <a:tcPr anchor="ctr">
                    <a:solidFill>
                      <a:schemeClr val="bg2">
                        <a:lumMod val="75000"/>
                      </a:schemeClr>
                    </a:solidFill>
                  </a:tcPr>
                </a:tc>
                <a:tc>
                  <a:txBody>
                    <a:bodyPr/>
                    <a:lstStyle/>
                    <a:p>
                      <a:pPr algn="ctr"/>
                      <a:r>
                        <a:rPr lang="en-US" altLang="zh-CN" sz="1600" b="1" dirty="0" smtClean="0">
                          <a:solidFill>
                            <a:srgbClr val="FF0000"/>
                          </a:solidFill>
                        </a:rPr>
                        <a:t>5</a:t>
                      </a:r>
                      <a:endParaRPr lang="zh-CN" altLang="en-US" sz="1600" b="1" dirty="0">
                        <a:solidFill>
                          <a:srgbClr val="FF0000"/>
                        </a:solidFill>
                      </a:endParaRPr>
                    </a:p>
                  </a:txBody>
                  <a:tcPr anchor="ctr">
                    <a:solidFill>
                      <a:schemeClr val="bg2">
                        <a:lumMod val="75000"/>
                      </a:schemeClr>
                    </a:solidFill>
                  </a:tcPr>
                </a:tc>
              </a:tr>
              <a:tr h="227290">
                <a:tc>
                  <a:txBody>
                    <a:bodyPr/>
                    <a:lstStyle/>
                    <a:p>
                      <a:pPr algn="ctr"/>
                      <a:r>
                        <a:rPr lang="en-US" altLang="zh-CN" sz="1600" b="1" dirty="0" smtClean="0">
                          <a:solidFill>
                            <a:srgbClr val="000000"/>
                          </a:solidFill>
                        </a:rPr>
                        <a:t>G</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11</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10</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000000"/>
                          </a:solidFill>
                        </a:rPr>
                        <a:t>19</a:t>
                      </a:r>
                      <a:endParaRPr lang="zh-CN" altLang="en-US" sz="1600" b="1" dirty="0">
                        <a:solidFill>
                          <a:srgbClr val="000000"/>
                        </a:solidFill>
                      </a:endParaRPr>
                    </a:p>
                  </a:txBody>
                  <a:tcPr anchor="ctr">
                    <a:solidFill>
                      <a:srgbClr val="C5A1C1"/>
                    </a:solidFill>
                  </a:tcPr>
                </a:tc>
                <a:tc>
                  <a:txBody>
                    <a:bodyPr/>
                    <a:lstStyle/>
                    <a:p>
                      <a:pPr algn="ctr"/>
                      <a:r>
                        <a:rPr lang="en-US" altLang="zh-CN" sz="1600" b="1" dirty="0" smtClean="0">
                          <a:solidFill>
                            <a:srgbClr val="FF0000"/>
                          </a:solidFill>
                        </a:rPr>
                        <a:t>6</a:t>
                      </a:r>
                      <a:endParaRPr lang="zh-CN" altLang="en-US" sz="1600" b="1" dirty="0">
                        <a:solidFill>
                          <a:srgbClr val="FF0000"/>
                        </a:solidFill>
                      </a:endParaRPr>
                    </a:p>
                  </a:txBody>
                  <a:tcPr anchor="ctr">
                    <a:solidFill>
                      <a:srgbClr val="C5A1C1"/>
                    </a:solidFill>
                  </a:tcPr>
                </a:tc>
              </a:tr>
              <a:tr h="227290">
                <a:tc>
                  <a:txBody>
                    <a:bodyPr/>
                    <a:lstStyle/>
                    <a:p>
                      <a:pPr algn="ctr"/>
                      <a:r>
                        <a:rPr lang="en-US" altLang="zh-CN" sz="1600" b="1" dirty="0" smtClean="0">
                          <a:solidFill>
                            <a:srgbClr val="000000"/>
                          </a:solidFill>
                        </a:rPr>
                        <a:t>H</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20</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8</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000000"/>
                          </a:solidFill>
                        </a:rPr>
                        <a:t>28</a:t>
                      </a:r>
                      <a:endParaRPr lang="zh-CN" altLang="en-US" sz="1600" b="1" dirty="0">
                        <a:solidFill>
                          <a:srgbClr val="000000"/>
                        </a:solidFill>
                      </a:endParaRPr>
                    </a:p>
                  </a:txBody>
                  <a:tcPr anchor="ctr">
                    <a:solidFill>
                      <a:srgbClr val="99FF99"/>
                    </a:solidFill>
                  </a:tcPr>
                </a:tc>
                <a:tc>
                  <a:txBody>
                    <a:bodyPr/>
                    <a:lstStyle/>
                    <a:p>
                      <a:pPr algn="ctr"/>
                      <a:r>
                        <a:rPr lang="en-US" altLang="zh-CN" sz="1600" b="1" dirty="0" smtClean="0">
                          <a:solidFill>
                            <a:srgbClr val="FF0000"/>
                          </a:solidFill>
                        </a:rPr>
                        <a:t>8</a:t>
                      </a:r>
                      <a:endParaRPr lang="zh-CN" altLang="en-US" sz="1600" b="1" dirty="0">
                        <a:solidFill>
                          <a:srgbClr val="FF0000"/>
                        </a:solidFill>
                      </a:endParaRPr>
                    </a:p>
                  </a:txBody>
                  <a:tcPr anchor="ctr">
                    <a:solidFill>
                      <a:srgbClr val="99FF99"/>
                    </a:solidFill>
                  </a:tcPr>
                </a:tc>
              </a:tr>
            </a:tbl>
          </a:graphicData>
        </a:graphic>
      </p:graphicFrame>
      <p:sp>
        <p:nvSpPr>
          <p:cNvPr id="59" name="TextBox 58"/>
          <p:cNvSpPr txBox="1"/>
          <p:nvPr/>
        </p:nvSpPr>
        <p:spPr>
          <a:xfrm>
            <a:off x="2893498" y="3292902"/>
            <a:ext cx="310350" cy="307777"/>
          </a:xfrm>
          <a:prstGeom prst="rect">
            <a:avLst/>
          </a:prstGeom>
          <a:noFill/>
        </p:spPr>
        <p:txBody>
          <a:bodyPr wrap="square" rtlCol="0">
            <a:spAutoFit/>
          </a:bodyPr>
          <a:lstStyle/>
          <a:p>
            <a:r>
              <a:rPr lang="en-US" altLang="zh-CN" sz="1400" b="1" dirty="0" smtClean="0">
                <a:latin typeface="+mn-lt"/>
              </a:rPr>
              <a:t>A</a:t>
            </a:r>
            <a:endParaRPr lang="zh-CN" altLang="en-US" sz="1400" b="1" dirty="0">
              <a:latin typeface="+mn-lt"/>
            </a:endParaRPr>
          </a:p>
        </p:txBody>
      </p:sp>
      <p:sp>
        <p:nvSpPr>
          <p:cNvPr id="60" name="TextBox 59"/>
          <p:cNvSpPr txBox="1"/>
          <p:nvPr/>
        </p:nvSpPr>
        <p:spPr>
          <a:xfrm>
            <a:off x="2808201" y="4010508"/>
            <a:ext cx="315404" cy="307777"/>
          </a:xfrm>
          <a:prstGeom prst="rect">
            <a:avLst/>
          </a:prstGeom>
          <a:noFill/>
        </p:spPr>
        <p:txBody>
          <a:bodyPr wrap="square" rtlCol="0">
            <a:spAutoFit/>
          </a:bodyPr>
          <a:lstStyle/>
          <a:p>
            <a:r>
              <a:rPr lang="en-US" altLang="zh-CN" sz="1400" b="1" dirty="0" smtClean="0">
                <a:latin typeface="+mn-lt"/>
              </a:rPr>
              <a:t>B</a:t>
            </a:r>
            <a:endParaRPr lang="zh-CN" altLang="en-US" sz="1400" b="1" dirty="0">
              <a:latin typeface="+mn-lt"/>
            </a:endParaRPr>
          </a:p>
        </p:txBody>
      </p:sp>
      <p:sp>
        <p:nvSpPr>
          <p:cNvPr id="61" name="TextBox 60"/>
          <p:cNvSpPr txBox="1"/>
          <p:nvPr/>
        </p:nvSpPr>
        <p:spPr>
          <a:xfrm>
            <a:off x="2384388" y="4010508"/>
            <a:ext cx="315404" cy="307777"/>
          </a:xfrm>
          <a:prstGeom prst="rect">
            <a:avLst/>
          </a:prstGeom>
          <a:noFill/>
        </p:spPr>
        <p:txBody>
          <a:bodyPr wrap="square" rtlCol="0">
            <a:spAutoFit/>
          </a:bodyPr>
          <a:lstStyle/>
          <a:p>
            <a:r>
              <a:rPr lang="en-US" altLang="zh-CN" sz="1400" b="1" dirty="0" smtClean="0">
                <a:latin typeface="+mn-lt"/>
              </a:rPr>
              <a:t>D</a:t>
            </a:r>
            <a:endParaRPr lang="zh-CN" altLang="en-US" sz="1400" b="1" dirty="0">
              <a:latin typeface="+mn-lt"/>
            </a:endParaRPr>
          </a:p>
        </p:txBody>
      </p:sp>
      <p:sp>
        <p:nvSpPr>
          <p:cNvPr id="62" name="TextBox 61"/>
          <p:cNvSpPr txBox="1"/>
          <p:nvPr/>
        </p:nvSpPr>
        <p:spPr>
          <a:xfrm>
            <a:off x="2363236" y="3292902"/>
            <a:ext cx="315404" cy="307777"/>
          </a:xfrm>
          <a:prstGeom prst="rect">
            <a:avLst/>
          </a:prstGeom>
          <a:noFill/>
        </p:spPr>
        <p:txBody>
          <a:bodyPr wrap="square" rtlCol="0">
            <a:spAutoFit/>
          </a:bodyPr>
          <a:lstStyle/>
          <a:p>
            <a:r>
              <a:rPr lang="en-US" altLang="zh-CN" sz="1400" b="1" dirty="0" smtClean="0">
                <a:latin typeface="+mn-lt"/>
              </a:rPr>
              <a:t>F</a:t>
            </a:r>
            <a:endParaRPr lang="zh-CN" altLang="en-US" sz="1400" b="1" dirty="0">
              <a:latin typeface="+mn-lt"/>
            </a:endParaRPr>
          </a:p>
        </p:txBody>
      </p:sp>
      <p:sp>
        <p:nvSpPr>
          <p:cNvPr id="32" name="矩形 31"/>
          <p:cNvSpPr/>
          <p:nvPr/>
        </p:nvSpPr>
        <p:spPr bwMode="auto">
          <a:xfrm>
            <a:off x="2638963" y="4767849"/>
            <a:ext cx="458084"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3" name="矩形 32"/>
          <p:cNvSpPr/>
          <p:nvPr/>
        </p:nvSpPr>
        <p:spPr bwMode="auto">
          <a:xfrm>
            <a:off x="2230531" y="4767847"/>
            <a:ext cx="348013"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38" name="组合 37"/>
          <p:cNvGrpSpPr/>
          <p:nvPr/>
        </p:nvGrpSpPr>
        <p:grpSpPr>
          <a:xfrm>
            <a:off x="1080823" y="4665520"/>
            <a:ext cx="2376265" cy="420681"/>
            <a:chOff x="971600" y="3800407"/>
            <a:chExt cx="2376265" cy="420681"/>
          </a:xfrm>
        </p:grpSpPr>
        <p:cxnSp>
          <p:nvCxnSpPr>
            <p:cNvPr id="39" name="直接连接符 38"/>
            <p:cNvCxnSpPr/>
            <p:nvPr/>
          </p:nvCxnSpPr>
          <p:spPr bwMode="auto">
            <a:xfrm>
              <a:off x="971600" y="3800407"/>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971600" y="4221088"/>
              <a:ext cx="2367307"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a:off x="3347864" y="3800407"/>
              <a:ext cx="1" cy="42068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2" name="TextBox 41"/>
          <p:cNvSpPr txBox="1"/>
          <p:nvPr/>
        </p:nvSpPr>
        <p:spPr>
          <a:xfrm>
            <a:off x="904547" y="4691195"/>
            <a:ext cx="315404" cy="369332"/>
          </a:xfrm>
          <a:prstGeom prst="rect">
            <a:avLst/>
          </a:prstGeom>
          <a:noFill/>
        </p:spPr>
        <p:txBody>
          <a:bodyPr wrap="square" rtlCol="0">
            <a:spAutoFit/>
          </a:bodyPr>
          <a:lstStyle/>
          <a:p>
            <a:r>
              <a:rPr lang="en-US" altLang="zh-CN" sz="1800" b="1" dirty="0" smtClean="0">
                <a:latin typeface="+mn-lt"/>
              </a:rPr>
              <a:t>3</a:t>
            </a:r>
            <a:endParaRPr lang="zh-CN" altLang="en-US" sz="1800" b="1" dirty="0">
              <a:latin typeface="+mn-lt"/>
            </a:endParaRPr>
          </a:p>
        </p:txBody>
      </p:sp>
      <p:sp>
        <p:nvSpPr>
          <p:cNvPr id="47" name="TextBox 46"/>
          <p:cNvSpPr txBox="1"/>
          <p:nvPr/>
        </p:nvSpPr>
        <p:spPr>
          <a:xfrm>
            <a:off x="2713265" y="4721971"/>
            <a:ext cx="290623" cy="307777"/>
          </a:xfrm>
          <a:prstGeom prst="rect">
            <a:avLst/>
          </a:prstGeom>
          <a:noFill/>
        </p:spPr>
        <p:txBody>
          <a:bodyPr wrap="square" rtlCol="0">
            <a:spAutoFit/>
          </a:bodyPr>
          <a:lstStyle/>
          <a:p>
            <a:r>
              <a:rPr lang="en-US" altLang="zh-CN" sz="1400" b="1" dirty="0" smtClean="0">
                <a:latin typeface="+mn-lt"/>
              </a:rPr>
              <a:t>C</a:t>
            </a:r>
            <a:endParaRPr lang="zh-CN" altLang="en-US" sz="1400" b="1" dirty="0">
              <a:latin typeface="+mn-lt"/>
            </a:endParaRPr>
          </a:p>
        </p:txBody>
      </p:sp>
      <p:sp>
        <p:nvSpPr>
          <p:cNvPr id="49" name="TextBox 48"/>
          <p:cNvSpPr txBox="1"/>
          <p:nvPr/>
        </p:nvSpPr>
        <p:spPr>
          <a:xfrm>
            <a:off x="2234903" y="4721972"/>
            <a:ext cx="315404" cy="307777"/>
          </a:xfrm>
          <a:prstGeom prst="rect">
            <a:avLst/>
          </a:prstGeom>
          <a:noFill/>
        </p:spPr>
        <p:txBody>
          <a:bodyPr wrap="square" rtlCol="0">
            <a:spAutoFit/>
          </a:bodyPr>
          <a:lstStyle/>
          <a:p>
            <a:r>
              <a:rPr lang="en-US" altLang="zh-CN" sz="1400" b="1" dirty="0" smtClean="0">
                <a:latin typeface="+mn-lt"/>
              </a:rPr>
              <a:t>E</a:t>
            </a:r>
            <a:endParaRPr lang="zh-CN" altLang="en-US" sz="1400" b="1" dirty="0">
              <a:latin typeface="+mn-lt"/>
            </a:endParaRPr>
          </a:p>
        </p:txBody>
      </p:sp>
      <p:sp>
        <p:nvSpPr>
          <p:cNvPr id="50" name="TextBox 49"/>
          <p:cNvSpPr txBox="1"/>
          <p:nvPr/>
        </p:nvSpPr>
        <p:spPr>
          <a:xfrm>
            <a:off x="3472864" y="4721971"/>
            <a:ext cx="602083" cy="307777"/>
          </a:xfrm>
          <a:prstGeom prst="rect">
            <a:avLst/>
          </a:prstGeom>
          <a:noFill/>
        </p:spPr>
        <p:txBody>
          <a:bodyPr wrap="square" rtlCol="0">
            <a:spAutoFit/>
          </a:bodyPr>
          <a:lstStyle/>
          <a:p>
            <a:r>
              <a:rPr lang="en-US" altLang="zh-CN" sz="1400" b="1" dirty="0" smtClean="0">
                <a:latin typeface="+mn-lt"/>
              </a:rPr>
              <a:t>W=2</a:t>
            </a:r>
            <a:endParaRPr lang="zh-CN" altLang="en-US" sz="1400" b="1" dirty="0">
              <a:latin typeface="+mn-lt"/>
            </a:endParaRPr>
          </a:p>
        </p:txBody>
      </p:sp>
      <p:sp>
        <p:nvSpPr>
          <p:cNvPr id="51" name="矩形 50"/>
          <p:cNvSpPr/>
          <p:nvPr/>
        </p:nvSpPr>
        <p:spPr bwMode="auto">
          <a:xfrm>
            <a:off x="1699300" y="4765144"/>
            <a:ext cx="458084" cy="216024"/>
          </a:xfrm>
          <a:prstGeom prst="rect">
            <a:avLst/>
          </a:prstGeom>
          <a:solidFill>
            <a:srgbClr val="C5A1C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TextBox 51"/>
          <p:cNvSpPr txBox="1"/>
          <p:nvPr/>
        </p:nvSpPr>
        <p:spPr>
          <a:xfrm>
            <a:off x="1783030" y="4721971"/>
            <a:ext cx="290623" cy="307777"/>
          </a:xfrm>
          <a:prstGeom prst="rect">
            <a:avLst/>
          </a:prstGeom>
          <a:noFill/>
        </p:spPr>
        <p:txBody>
          <a:bodyPr wrap="square" rtlCol="0">
            <a:spAutoFit/>
          </a:bodyPr>
          <a:lstStyle/>
          <a:p>
            <a:r>
              <a:rPr lang="en-US" altLang="zh-CN" sz="1400" b="1" dirty="0" smtClean="0">
                <a:latin typeface="+mn-lt"/>
              </a:rPr>
              <a:t>G</a:t>
            </a:r>
            <a:endParaRPr lang="zh-CN" altLang="en-US" sz="1400" b="1" dirty="0">
              <a:latin typeface="+mn-lt"/>
            </a:endParaRPr>
          </a:p>
        </p:txBody>
      </p:sp>
      <p:sp>
        <p:nvSpPr>
          <p:cNvPr id="53" name="矩形 52"/>
          <p:cNvSpPr/>
          <p:nvPr/>
        </p:nvSpPr>
        <p:spPr bwMode="auto">
          <a:xfrm>
            <a:off x="1208085" y="4081964"/>
            <a:ext cx="472531" cy="216024"/>
          </a:xfrm>
          <a:prstGeom prst="rect">
            <a:avLst/>
          </a:prstGeom>
          <a:solidFill>
            <a:srgbClr val="99FF99"/>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4" name="TextBox 53"/>
          <p:cNvSpPr txBox="1"/>
          <p:nvPr/>
        </p:nvSpPr>
        <p:spPr>
          <a:xfrm>
            <a:off x="1261651" y="4031968"/>
            <a:ext cx="315404" cy="307777"/>
          </a:xfrm>
          <a:prstGeom prst="rect">
            <a:avLst/>
          </a:prstGeom>
          <a:noFill/>
        </p:spPr>
        <p:txBody>
          <a:bodyPr wrap="square" rtlCol="0">
            <a:spAutoFit/>
          </a:bodyPr>
          <a:lstStyle/>
          <a:p>
            <a:r>
              <a:rPr lang="en-US" altLang="zh-CN" sz="1400" b="1" dirty="0" smtClean="0">
                <a:latin typeface="+mn-lt"/>
              </a:rPr>
              <a:t>H</a:t>
            </a:r>
            <a:endParaRPr lang="zh-CN" altLang="en-US" sz="1400" b="1" dirty="0">
              <a:latin typeface="+mn-lt"/>
            </a:endParaRPr>
          </a:p>
        </p:txBody>
      </p:sp>
      <p:sp>
        <p:nvSpPr>
          <p:cNvPr id="5" name="线形标注 1(无边框) 4"/>
          <p:cNvSpPr/>
          <p:nvPr/>
        </p:nvSpPr>
        <p:spPr bwMode="auto">
          <a:xfrm>
            <a:off x="2771800" y="2441888"/>
            <a:ext cx="1338755" cy="648512"/>
          </a:xfrm>
          <a:prstGeom prst="callout1">
            <a:avLst>
              <a:gd name="adj1" fmla="val 94235"/>
              <a:gd name="adj2" fmla="val 1326"/>
              <a:gd name="adj3" fmla="val 138136"/>
              <a:gd name="adj4" fmla="val -13496"/>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R="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zh-CN" altLang="en-US" sz="1800" b="1" i="0" u="none" strike="noStrike" cap="none" normalizeH="0" baseline="0" dirty="0" smtClean="0">
                <a:ln>
                  <a:noFill/>
                </a:ln>
                <a:solidFill>
                  <a:schemeClr val="tx1"/>
                </a:solidFill>
                <a:effectLst/>
                <a:latin typeface="+mn-lt"/>
                <a:ea typeface="+mn-ea"/>
              </a:rPr>
              <a:t>比</a:t>
            </a:r>
            <a:r>
              <a:rPr kumimoji="1" lang="en-US" altLang="zh-CN" sz="1800" b="1" i="0" u="none" strike="noStrike" cap="none" normalizeH="0" baseline="0" dirty="0" smtClean="0">
                <a:ln>
                  <a:noFill/>
                </a:ln>
                <a:solidFill>
                  <a:schemeClr val="tx1"/>
                </a:solidFill>
                <a:effectLst/>
                <a:latin typeface="+mn-lt"/>
                <a:ea typeface="+mn-ea"/>
              </a:rPr>
              <a:t>D</a:t>
            </a:r>
            <a:r>
              <a:rPr kumimoji="1" lang="zh-CN" altLang="en-US" sz="1800" b="1" i="0" u="none" strike="noStrike" cap="none" normalizeH="0" baseline="0" dirty="0" smtClean="0">
                <a:ln>
                  <a:noFill/>
                </a:ln>
                <a:solidFill>
                  <a:schemeClr val="tx1"/>
                </a:solidFill>
                <a:effectLst/>
                <a:latin typeface="+mn-lt"/>
                <a:ea typeface="+mn-ea"/>
              </a:rPr>
              <a:t>晚到达，但先出发</a:t>
            </a:r>
          </a:p>
        </p:txBody>
      </p:sp>
      <p:sp>
        <p:nvSpPr>
          <p:cNvPr id="55" name="线形标注 1(无边框) 54"/>
          <p:cNvSpPr/>
          <p:nvPr/>
        </p:nvSpPr>
        <p:spPr bwMode="auto">
          <a:xfrm>
            <a:off x="891777" y="2580387"/>
            <a:ext cx="1140928" cy="371513"/>
          </a:xfrm>
          <a:prstGeom prst="callout1">
            <a:avLst>
              <a:gd name="adj1" fmla="val 99932"/>
              <a:gd name="adj2" fmla="val 44791"/>
              <a:gd name="adj3" fmla="val 401320"/>
              <a:gd name="adj4" fmla="val 4679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R="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zh-CN" altLang="en-US" sz="1800" b="1" i="0" u="none" strike="noStrike" cap="none" normalizeH="0" baseline="0" dirty="0" smtClean="0">
                <a:ln>
                  <a:noFill/>
                </a:ln>
                <a:solidFill>
                  <a:schemeClr val="tx1"/>
                </a:solidFill>
                <a:effectLst/>
                <a:latin typeface="+mn-lt"/>
                <a:ea typeface="+mn-ea"/>
              </a:rPr>
              <a:t>最后到达</a:t>
            </a:r>
          </a:p>
        </p:txBody>
      </p:sp>
      <p:sp>
        <p:nvSpPr>
          <p:cNvPr id="56" name="线形标注 1(无边框) 55"/>
          <p:cNvSpPr/>
          <p:nvPr/>
        </p:nvSpPr>
        <p:spPr bwMode="auto">
          <a:xfrm>
            <a:off x="3472864" y="5598767"/>
            <a:ext cx="1140928" cy="371513"/>
          </a:xfrm>
          <a:prstGeom prst="callout1">
            <a:avLst>
              <a:gd name="adj1" fmla="val -2000"/>
              <a:gd name="adj2" fmla="val 48839"/>
              <a:gd name="adj3" fmla="val -155577"/>
              <a:gd name="adj4" fmla="val 3222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R="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zh-CN" altLang="en-US" sz="1800" b="1" i="0" u="none" strike="noStrike" cap="none" normalizeH="0" baseline="0" dirty="0" smtClean="0">
                <a:ln>
                  <a:noFill/>
                </a:ln>
                <a:solidFill>
                  <a:schemeClr val="tx1"/>
                </a:solidFill>
                <a:effectLst/>
                <a:latin typeface="+mn-lt"/>
                <a:ea typeface="+mn-ea"/>
              </a:rPr>
              <a:t>权重是</a:t>
            </a:r>
            <a:r>
              <a:rPr kumimoji="1" lang="en-US" altLang="zh-CN" sz="1800" b="1" i="0" u="none" strike="noStrike" cap="none" normalizeH="0" baseline="0" dirty="0" smtClean="0">
                <a:ln>
                  <a:noFill/>
                </a:ln>
                <a:solidFill>
                  <a:schemeClr val="tx1"/>
                </a:solidFill>
                <a:effectLst/>
                <a:latin typeface="+mn-lt"/>
                <a:ea typeface="+mn-ea"/>
              </a:rPr>
              <a:t>2</a:t>
            </a:r>
            <a:endParaRPr kumimoji="1" lang="zh-CN" altLang="en-US" sz="1800" b="1" i="0" u="none" strike="noStrike" cap="none" normalizeH="0" baseline="0" dirty="0" smtClean="0">
              <a:ln>
                <a:noFill/>
              </a:ln>
              <a:solidFill>
                <a:schemeClr val="tx1"/>
              </a:solidFill>
              <a:effectLst/>
              <a:latin typeface="+mn-lt"/>
              <a:ea typeface="+mn-ea"/>
            </a:endParaRPr>
          </a:p>
        </p:txBody>
      </p:sp>
    </p:spTree>
    <p:extLst>
      <p:ext uri="{BB962C8B-B14F-4D97-AF65-F5344CB8AC3E}">
        <p14:creationId xmlns:p14="http://schemas.microsoft.com/office/powerpoint/2010/main" val="420336593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其他分组调度算法</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p:txBody>
          <a:bodyPr/>
          <a:lstStyle/>
          <a:p>
            <a:pPr>
              <a:lnSpc>
                <a:spcPct val="110000"/>
              </a:lnSpc>
            </a:pPr>
            <a:r>
              <a:rPr lang="zh-CN" altLang="en-US" sz="2800" dirty="0" smtClean="0">
                <a:solidFill>
                  <a:srgbClr val="FF0000"/>
                </a:solidFill>
              </a:rPr>
              <a:t>赤字循环（</a:t>
            </a:r>
            <a:r>
              <a:rPr lang="en-US" altLang="zh-CN" sz="2800" dirty="0" smtClean="0">
                <a:solidFill>
                  <a:srgbClr val="FF0000"/>
                </a:solidFill>
              </a:rPr>
              <a:t>DRR</a:t>
            </a:r>
            <a:r>
              <a:rPr lang="zh-CN" altLang="en-US" sz="2800" dirty="0" smtClean="0">
                <a:solidFill>
                  <a:srgbClr val="FF0000"/>
                </a:solidFill>
              </a:rPr>
              <a:t>）算法</a:t>
            </a:r>
            <a:endParaRPr lang="en-US" altLang="zh-CN" sz="2800" dirty="0" smtClean="0">
              <a:solidFill>
                <a:srgbClr val="FF0000"/>
              </a:solidFill>
            </a:endParaRPr>
          </a:p>
          <a:p>
            <a:pPr lvl="1">
              <a:lnSpc>
                <a:spcPct val="110000"/>
              </a:lnSpc>
            </a:pPr>
            <a:r>
              <a:rPr lang="en-US" altLang="zh-CN" dirty="0" smtClean="0"/>
              <a:t>WFQ</a:t>
            </a:r>
            <a:r>
              <a:rPr lang="zh-CN" altLang="en-US" dirty="0" smtClean="0"/>
              <a:t>算法的变种；</a:t>
            </a:r>
            <a:endParaRPr lang="en-US" altLang="zh-CN" dirty="0" smtClean="0"/>
          </a:p>
          <a:p>
            <a:pPr lvl="1">
              <a:lnSpc>
                <a:spcPct val="110000"/>
              </a:lnSpc>
            </a:pPr>
            <a:r>
              <a:rPr lang="zh-CN" altLang="en-US" dirty="0" smtClean="0"/>
              <a:t>对于</a:t>
            </a:r>
            <a:r>
              <a:rPr lang="en-US" altLang="zh-CN" dirty="0" smtClean="0"/>
              <a:t>N</a:t>
            </a:r>
            <a:r>
              <a:rPr lang="zh-CN" altLang="en-US" dirty="0" smtClean="0"/>
              <a:t>个流，</a:t>
            </a:r>
            <a:r>
              <a:rPr lang="en-US" altLang="zh-CN" dirty="0" smtClean="0"/>
              <a:t>WFQ</a:t>
            </a:r>
            <a:r>
              <a:rPr lang="zh-CN" altLang="en-US" dirty="0" smtClean="0"/>
              <a:t>算法针对每个分组至少需要</a:t>
            </a:r>
            <a:r>
              <a:rPr lang="en-US" altLang="zh-CN" dirty="0" smtClean="0"/>
              <a:t>O(</a:t>
            </a:r>
            <a:r>
              <a:rPr lang="en-US" altLang="zh-CN" dirty="0" err="1" smtClean="0"/>
              <a:t>logN</a:t>
            </a:r>
            <a:r>
              <a:rPr lang="en-US" altLang="zh-CN" dirty="0" smtClean="0"/>
              <a:t>)</a:t>
            </a:r>
            <a:r>
              <a:rPr lang="zh-CN" altLang="en-US" dirty="0" smtClean="0"/>
              <a:t>次操作；而</a:t>
            </a:r>
            <a:r>
              <a:rPr lang="en-US" altLang="zh-CN" dirty="0" smtClean="0"/>
              <a:t>DRR</a:t>
            </a:r>
            <a:r>
              <a:rPr lang="zh-CN" altLang="en-US" dirty="0" smtClean="0"/>
              <a:t>算法</a:t>
            </a:r>
            <a:r>
              <a:rPr lang="zh-CN" altLang="en-US" dirty="0"/>
              <a:t>针对每个</a:t>
            </a:r>
            <a:r>
              <a:rPr lang="zh-CN" altLang="en-US" dirty="0" smtClean="0"/>
              <a:t>分组只需要</a:t>
            </a:r>
            <a:r>
              <a:rPr lang="en-US" altLang="zh-CN" dirty="0" smtClean="0"/>
              <a:t>O(1)</a:t>
            </a:r>
            <a:r>
              <a:rPr lang="zh-CN" altLang="en-US" dirty="0" smtClean="0"/>
              <a:t>次操作；</a:t>
            </a:r>
            <a:endParaRPr lang="en-US" altLang="zh-CN" dirty="0" smtClean="0"/>
          </a:p>
          <a:p>
            <a:pPr lvl="1">
              <a:lnSpc>
                <a:spcPct val="110000"/>
              </a:lnSpc>
            </a:pPr>
            <a:r>
              <a:rPr lang="en-US" altLang="zh-CN" dirty="0" smtClean="0"/>
              <a:t>WFQ</a:t>
            </a:r>
            <a:r>
              <a:rPr lang="zh-CN" altLang="en-US" dirty="0" smtClean="0"/>
              <a:t>广泛使用了这个近似算法。</a:t>
            </a:r>
            <a:endParaRPr lang="en-US" altLang="zh-CN" dirty="0" smtClean="0"/>
          </a:p>
          <a:p>
            <a:pPr>
              <a:lnSpc>
                <a:spcPct val="110000"/>
              </a:lnSpc>
            </a:pPr>
            <a:r>
              <a:rPr lang="zh-CN" altLang="en-US" sz="2800" dirty="0" smtClean="0">
                <a:solidFill>
                  <a:srgbClr val="FF0000"/>
                </a:solidFill>
              </a:rPr>
              <a:t>优先级调度算法</a:t>
            </a:r>
            <a:endParaRPr lang="en-US" altLang="zh-CN" sz="2800" dirty="0" smtClean="0">
              <a:solidFill>
                <a:srgbClr val="FF0000"/>
              </a:solidFill>
            </a:endParaRPr>
          </a:p>
          <a:p>
            <a:pPr>
              <a:lnSpc>
                <a:spcPct val="110000"/>
              </a:lnSpc>
            </a:pPr>
            <a:r>
              <a:rPr lang="zh-CN" altLang="en-US" sz="2800" dirty="0" smtClean="0">
                <a:solidFill>
                  <a:srgbClr val="FF0000"/>
                </a:solidFill>
              </a:rPr>
              <a:t>分组携带时间戳并且按照时间戳顺序发送</a:t>
            </a:r>
            <a:endParaRPr lang="zh-CN" altLang="en-US" sz="2800" dirty="0">
              <a:solidFill>
                <a:srgbClr val="FF0000"/>
              </a:solidFill>
            </a:endParaRPr>
          </a:p>
        </p:txBody>
      </p:sp>
    </p:spTree>
    <p:extLst>
      <p:ext uri="{BB962C8B-B14F-4D97-AF65-F5344CB8AC3E}">
        <p14:creationId xmlns:p14="http://schemas.microsoft.com/office/powerpoint/2010/main" val="20253032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准入控制</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p:txBody>
          <a:bodyPr/>
          <a:lstStyle/>
          <a:p>
            <a:pPr>
              <a:lnSpc>
                <a:spcPct val="120000"/>
              </a:lnSpc>
            </a:pPr>
            <a:r>
              <a:rPr lang="zh-CN" altLang="en-US" sz="2400" dirty="0">
                <a:solidFill>
                  <a:srgbClr val="FF0000"/>
                </a:solidFill>
              </a:rPr>
              <a:t>准入</a:t>
            </a:r>
            <a:r>
              <a:rPr lang="zh-CN" altLang="en-US" sz="2400" dirty="0" smtClean="0">
                <a:solidFill>
                  <a:srgbClr val="FF0000"/>
                </a:solidFill>
              </a:rPr>
              <a:t>控制</a:t>
            </a:r>
            <a:r>
              <a:rPr lang="zh-CN" altLang="en-US" sz="2400" dirty="0" smtClean="0"/>
              <a:t>：用户向网络提供一个有</a:t>
            </a:r>
            <a:r>
              <a:rPr lang="en-US" altLang="zh-CN" sz="2400" dirty="0" err="1" smtClean="0"/>
              <a:t>Qos</a:t>
            </a:r>
            <a:r>
              <a:rPr lang="zh-CN" altLang="en-US" sz="2400" dirty="0" smtClean="0"/>
              <a:t>需求的流量；然后，网络根据自己的容量以及向其他流做出的承诺决定是否接受或拒绝该流。如果接受，网络就要提前在路由器上预留容量，以便保证新流发送时的服务质量。</a:t>
            </a:r>
            <a:endParaRPr lang="en-US" altLang="zh-CN" sz="2400" dirty="0" smtClean="0"/>
          </a:p>
          <a:p>
            <a:pPr>
              <a:lnSpc>
                <a:spcPct val="120000"/>
              </a:lnSpc>
            </a:pPr>
            <a:r>
              <a:rPr lang="zh-CN" altLang="en-US" sz="2400" dirty="0">
                <a:solidFill>
                  <a:srgbClr val="0000FF"/>
                </a:solidFill>
              </a:rPr>
              <a:t>确定接收或拒绝一个流并非易</a:t>
            </a:r>
            <a:r>
              <a:rPr lang="zh-CN" altLang="en-US" sz="2400" dirty="0" smtClean="0">
                <a:solidFill>
                  <a:srgbClr val="0000FF"/>
                </a:solidFill>
              </a:rPr>
              <a:t>事</a:t>
            </a:r>
            <a:r>
              <a:rPr lang="zh-CN" altLang="en-US" sz="2400" dirty="0" smtClean="0"/>
              <a:t>，原因</a:t>
            </a:r>
            <a:r>
              <a:rPr lang="zh-CN" altLang="en-US" sz="2400" dirty="0"/>
              <a:t>：</a:t>
            </a:r>
          </a:p>
          <a:p>
            <a:pPr lvl="1">
              <a:lnSpc>
                <a:spcPct val="120000"/>
              </a:lnSpc>
            </a:pPr>
            <a:r>
              <a:rPr lang="zh-CN" altLang="en-US" sz="2400" dirty="0" smtClean="0"/>
              <a:t>由于</a:t>
            </a:r>
            <a:r>
              <a:rPr lang="zh-CN" altLang="en-US" sz="2400" dirty="0"/>
              <a:t>有些应用可能知道带宽需求，但不知道缓冲区和</a:t>
            </a:r>
            <a:r>
              <a:rPr lang="en-US" altLang="zh-CN" sz="2400" dirty="0"/>
              <a:t>CPU</a:t>
            </a:r>
            <a:r>
              <a:rPr lang="zh-CN" altLang="en-US" sz="2400" dirty="0"/>
              <a:t>时钟周期的</a:t>
            </a:r>
            <a:r>
              <a:rPr lang="zh-CN" altLang="en-US" sz="2400" dirty="0" smtClean="0"/>
              <a:t>需求；</a:t>
            </a:r>
            <a:endParaRPr lang="zh-CN" altLang="en-US" sz="2400" dirty="0"/>
          </a:p>
          <a:p>
            <a:pPr lvl="1">
              <a:lnSpc>
                <a:spcPct val="120000"/>
              </a:lnSpc>
            </a:pPr>
            <a:r>
              <a:rPr lang="zh-CN" altLang="en-US" sz="2400" dirty="0" smtClean="0"/>
              <a:t>有些</a:t>
            </a:r>
            <a:r>
              <a:rPr lang="zh-CN" altLang="en-US" sz="2400" dirty="0"/>
              <a:t>应用需要更高的容错</a:t>
            </a:r>
            <a:r>
              <a:rPr lang="zh-CN" altLang="en-US" sz="2400" dirty="0" smtClean="0"/>
              <a:t>能力；</a:t>
            </a:r>
            <a:endParaRPr lang="zh-CN" altLang="en-US" sz="2400" dirty="0"/>
          </a:p>
          <a:p>
            <a:pPr lvl="1">
              <a:lnSpc>
                <a:spcPct val="120000"/>
              </a:lnSpc>
            </a:pPr>
            <a:r>
              <a:rPr lang="zh-CN" altLang="en-US" sz="2400" dirty="0" smtClean="0"/>
              <a:t>有些</a:t>
            </a:r>
            <a:r>
              <a:rPr lang="zh-CN" altLang="en-US" sz="2400" dirty="0"/>
              <a:t>应用希望讨价还价流的参数。</a:t>
            </a:r>
          </a:p>
          <a:p>
            <a:pPr marL="465138" lvl="1" indent="0">
              <a:lnSpc>
                <a:spcPct val="120000"/>
              </a:lnSpc>
              <a:buNone/>
            </a:pPr>
            <a:endParaRPr lang="zh-CN" altLang="en-US" sz="2400" dirty="0"/>
          </a:p>
        </p:txBody>
      </p:sp>
    </p:spTree>
    <p:extLst>
      <p:ext uri="{BB962C8B-B14F-4D97-AF65-F5344CB8AC3E}">
        <p14:creationId xmlns:p14="http://schemas.microsoft.com/office/powerpoint/2010/main" val="384867246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流规范</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807890"/>
          </a:xfrm>
        </p:spPr>
        <p:txBody>
          <a:bodyPr/>
          <a:lstStyle/>
          <a:p>
            <a:r>
              <a:rPr lang="zh-CN" altLang="en-US" sz="2400" dirty="0" smtClean="0">
                <a:solidFill>
                  <a:srgbClr val="FF0000"/>
                </a:solidFill>
              </a:rPr>
              <a:t>流规范</a:t>
            </a:r>
            <a:r>
              <a:rPr lang="zh-CN" altLang="en-US" sz="2400" dirty="0" smtClean="0"/>
              <a:t>：能够</a:t>
            </a:r>
            <a:r>
              <a:rPr lang="zh-CN" altLang="en-US" sz="2400" dirty="0"/>
              <a:t>准确</a:t>
            </a:r>
            <a:r>
              <a:rPr lang="zh-CN" altLang="en-US" sz="2400" dirty="0" smtClean="0"/>
              <a:t>描述流</a:t>
            </a:r>
            <a:r>
              <a:rPr lang="en-US" altLang="zh-CN" sz="2400" dirty="0" err="1" smtClean="0"/>
              <a:t>Qos</a:t>
            </a:r>
            <a:r>
              <a:rPr lang="zh-CN" altLang="en-US" sz="2400" dirty="0" smtClean="0"/>
              <a:t>需求的一组参数</a:t>
            </a:r>
            <a:r>
              <a:rPr lang="zh-CN" altLang="en-US" sz="2400" dirty="0"/>
              <a:t>。</a:t>
            </a:r>
          </a:p>
          <a:p>
            <a:pPr lvl="1"/>
            <a:r>
              <a:rPr lang="zh-CN" altLang="en-US" sz="2400" dirty="0" smtClean="0"/>
              <a:t>发送方生成一个流规范；</a:t>
            </a:r>
            <a:endParaRPr lang="en-US" altLang="zh-CN" sz="2400" dirty="0" smtClean="0"/>
          </a:p>
          <a:p>
            <a:pPr lvl="1"/>
            <a:r>
              <a:rPr lang="zh-CN" altLang="en-US" sz="2400" dirty="0" smtClean="0"/>
              <a:t>从</a:t>
            </a:r>
            <a:r>
              <a:rPr lang="zh-CN" altLang="en-US" sz="2400" dirty="0"/>
              <a:t>源端到目的端沿途路由器可修改这些</a:t>
            </a:r>
            <a:r>
              <a:rPr lang="zh-CN" altLang="en-US" sz="2400" dirty="0" smtClean="0"/>
              <a:t>参数（只能降低质量）；</a:t>
            </a:r>
            <a:endParaRPr lang="en-US" altLang="zh-CN" sz="2400" dirty="0" smtClean="0"/>
          </a:p>
          <a:p>
            <a:pPr lvl="1"/>
            <a:r>
              <a:rPr lang="zh-CN" altLang="en-US" sz="2400" dirty="0" smtClean="0"/>
              <a:t>到达接收方，流规范就建立起来了。</a:t>
            </a:r>
            <a:endParaRPr lang="en-US" altLang="zh-CN" sz="2400" dirty="0" smtClean="0"/>
          </a:p>
          <a:p>
            <a:r>
              <a:rPr lang="zh-CN" altLang="en-US" sz="2400" dirty="0" smtClean="0">
                <a:solidFill>
                  <a:srgbClr val="0000FF"/>
                </a:solidFill>
              </a:rPr>
              <a:t>例</a:t>
            </a:r>
            <a:r>
              <a:rPr lang="zh-CN" altLang="en-US" sz="2400" dirty="0" smtClean="0"/>
              <a:t>：</a:t>
            </a:r>
            <a:endParaRPr lang="zh-CN" altLang="en-US" sz="2400" dirty="0"/>
          </a:p>
        </p:txBody>
      </p:sp>
      <p:pic>
        <p:nvPicPr>
          <p:cNvPr id="7"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5696" y="4069579"/>
            <a:ext cx="3917950"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8"/>
          <p:cNvSpPr>
            <a:spLocks noChangeArrowheads="1"/>
          </p:cNvSpPr>
          <p:nvPr/>
        </p:nvSpPr>
        <p:spPr bwMode="auto">
          <a:xfrm>
            <a:off x="5753647" y="3861048"/>
            <a:ext cx="3161754" cy="489799"/>
          </a:xfrm>
          <a:prstGeom prst="wedgeRoundRectCallout">
            <a:avLst>
              <a:gd name="adj1" fmla="val -58489"/>
              <a:gd name="adj2" fmla="val 111151"/>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长时间间隔内的平均速率</a:t>
            </a:r>
            <a:endParaRPr lang="zh-CN" altLang="en-US" sz="2000" b="1" dirty="0">
              <a:latin typeface="+mn-lt"/>
              <a:ea typeface="+mn-ea"/>
            </a:endParaRPr>
          </a:p>
        </p:txBody>
      </p:sp>
      <p:sp>
        <p:nvSpPr>
          <p:cNvPr id="9" name="AutoShape 8"/>
          <p:cNvSpPr>
            <a:spLocks noChangeArrowheads="1"/>
          </p:cNvSpPr>
          <p:nvPr/>
        </p:nvSpPr>
        <p:spPr bwMode="auto">
          <a:xfrm>
            <a:off x="5772697" y="4509120"/>
            <a:ext cx="3161754" cy="782549"/>
          </a:xfrm>
          <a:prstGeom prst="wedgeRoundRectCallout">
            <a:avLst>
              <a:gd name="adj1" fmla="val -64364"/>
              <a:gd name="adj2" fmla="val 15875"/>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短时间间隔内可以发送的最大突发量</a:t>
            </a:r>
            <a:endParaRPr lang="zh-CN" altLang="en-US" sz="2000" b="1" dirty="0">
              <a:latin typeface="+mn-lt"/>
              <a:ea typeface="+mn-ea"/>
            </a:endParaRPr>
          </a:p>
        </p:txBody>
      </p:sp>
      <p:sp>
        <p:nvSpPr>
          <p:cNvPr id="10" name="AutoShape 8"/>
          <p:cNvSpPr>
            <a:spLocks noChangeArrowheads="1"/>
          </p:cNvSpPr>
          <p:nvPr/>
        </p:nvSpPr>
        <p:spPr bwMode="auto">
          <a:xfrm>
            <a:off x="5804049" y="5673313"/>
            <a:ext cx="3161754" cy="542109"/>
          </a:xfrm>
          <a:prstGeom prst="wedgeRoundRectCallout">
            <a:avLst>
              <a:gd name="adj1" fmla="val -62556"/>
              <a:gd name="adj2" fmla="val -104374"/>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网络能容忍的最大传输速率</a:t>
            </a:r>
            <a:endParaRPr lang="zh-CN" altLang="en-US" sz="2000" b="1" dirty="0">
              <a:latin typeface="+mn-lt"/>
              <a:ea typeface="+mn-ea"/>
            </a:endParaRPr>
          </a:p>
        </p:txBody>
      </p:sp>
    </p:spTree>
    <p:extLst>
      <p:ext uri="{BB962C8B-B14F-4D97-AF65-F5344CB8AC3E}">
        <p14:creationId xmlns:p14="http://schemas.microsoft.com/office/powerpoint/2010/main" val="175197916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资源预留</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a:t>
            </a:r>
            <a:r>
              <a:rPr lang="zh-CN" altLang="en-US" sz="1200" b="0" dirty="0" smtClean="0">
                <a:solidFill>
                  <a:schemeClr val="tx1"/>
                </a:solidFill>
                <a:latin typeface="Times New Roman" pitchFamily="18" charset="0"/>
                <a:ea typeface="幼圆" pitchFamily="49" charset="-122"/>
                <a:hlinkClick r:id="rId6"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104034"/>
          </a:xfrm>
        </p:spPr>
        <p:txBody>
          <a:bodyPr/>
          <a:lstStyle/>
          <a:p>
            <a:r>
              <a:rPr lang="zh-CN" altLang="en-US" sz="2400" dirty="0" smtClean="0">
                <a:solidFill>
                  <a:srgbClr val="FF0000"/>
                </a:solidFill>
              </a:rPr>
              <a:t>问题</a:t>
            </a:r>
            <a:r>
              <a:rPr lang="zh-CN" altLang="en-US" sz="2400" dirty="0" smtClean="0"/>
              <a:t>：路由器如何将一个流规范转变成一组特定的资源而进行预留？</a:t>
            </a:r>
            <a:endParaRPr lang="en-US" altLang="zh-CN" sz="2400" dirty="0" smtClean="0"/>
          </a:p>
          <a:p>
            <a:r>
              <a:rPr lang="zh-CN" altLang="en-US" sz="2400" dirty="0">
                <a:solidFill>
                  <a:srgbClr val="FF0000"/>
                </a:solidFill>
              </a:rPr>
              <a:t>解决</a:t>
            </a:r>
            <a:r>
              <a:rPr lang="zh-CN" altLang="en-US" sz="2400" dirty="0"/>
              <a:t>：以一个分组在经过路由器的</a:t>
            </a:r>
            <a:r>
              <a:rPr lang="zh-CN" altLang="en-US" sz="2400" dirty="0" smtClean="0">
                <a:solidFill>
                  <a:srgbClr val="0000FF"/>
                </a:solidFill>
              </a:rPr>
              <a:t>平均延迟</a:t>
            </a:r>
            <a:r>
              <a:rPr lang="en-US" altLang="zh-CN" sz="2400" dirty="0" smtClean="0">
                <a:solidFill>
                  <a:srgbClr val="0000FF"/>
                </a:solidFill>
              </a:rPr>
              <a:t>T</a:t>
            </a:r>
            <a:r>
              <a:rPr lang="zh-CN" altLang="en-US" sz="2400" dirty="0" smtClean="0"/>
              <a:t>（排队时延</a:t>
            </a:r>
            <a:r>
              <a:rPr lang="en-US" altLang="zh-CN" sz="2400" dirty="0" smtClean="0"/>
              <a:t>+</a:t>
            </a:r>
            <a:r>
              <a:rPr lang="zh-CN" altLang="en-US" sz="2400" dirty="0" smtClean="0"/>
              <a:t>处理时延）为例</a:t>
            </a:r>
            <a:endParaRPr lang="en-US" altLang="zh-CN" sz="2400" dirty="0" smtClean="0"/>
          </a:p>
          <a:p>
            <a:pPr lvl="1"/>
            <a:r>
              <a:rPr lang="zh-CN" altLang="en-US" sz="2400" dirty="0" smtClean="0"/>
              <a:t>分组随机到达，平均到达率为每秒</a:t>
            </a:r>
            <a:r>
              <a:rPr lang="en-US" altLang="zh-CN" sz="2400" dirty="0" smtClean="0">
                <a:latin typeface="+mj-ea"/>
                <a:ea typeface="+mj-ea"/>
              </a:rPr>
              <a:t>λ</a:t>
            </a:r>
            <a:r>
              <a:rPr lang="zh-CN" altLang="en-US" sz="2400" dirty="0" smtClean="0"/>
              <a:t>个分组（</a:t>
            </a:r>
            <a:r>
              <a:rPr lang="zh-CN" altLang="en-US" sz="2400" dirty="0" smtClean="0">
                <a:solidFill>
                  <a:srgbClr val="0000FF"/>
                </a:solidFill>
              </a:rPr>
              <a:t>由流规范</a:t>
            </a:r>
            <a:r>
              <a:rPr lang="zh-CN" altLang="en-US" sz="2400" dirty="0">
                <a:solidFill>
                  <a:srgbClr val="0000FF"/>
                </a:solidFill>
              </a:rPr>
              <a:t>确定</a:t>
            </a:r>
            <a:r>
              <a:rPr lang="zh-CN" altLang="en-US" sz="2400" dirty="0"/>
              <a:t>）；</a:t>
            </a:r>
            <a:endParaRPr lang="en-US" altLang="zh-CN" sz="2400" dirty="0" smtClean="0"/>
          </a:p>
          <a:p>
            <a:pPr lvl="1"/>
            <a:r>
              <a:rPr lang="zh-CN" altLang="en-US" sz="2400" dirty="0" smtClean="0"/>
              <a:t>分组具有随机长度，且以平均速率每秒</a:t>
            </a:r>
            <a:r>
              <a:rPr lang="en-US" altLang="zh-CN" sz="2400" dirty="0" smtClean="0">
                <a:latin typeface="+mj-ea"/>
                <a:ea typeface="+mj-ea"/>
              </a:rPr>
              <a:t>μ</a:t>
            </a:r>
            <a:r>
              <a:rPr lang="zh-CN" altLang="en-US" sz="2400" dirty="0" smtClean="0"/>
              <a:t>个分组发送到链路上（</a:t>
            </a:r>
            <a:r>
              <a:rPr lang="zh-CN" altLang="en-US" sz="2400" dirty="0">
                <a:solidFill>
                  <a:srgbClr val="0000FF"/>
                </a:solidFill>
              </a:rPr>
              <a:t>由预留</a:t>
            </a:r>
            <a:r>
              <a:rPr lang="zh-CN" altLang="en-US" sz="2400" dirty="0" smtClean="0">
                <a:solidFill>
                  <a:srgbClr val="0000FF"/>
                </a:solidFill>
              </a:rPr>
              <a:t>的资源确定</a:t>
            </a:r>
            <a:r>
              <a:rPr lang="zh-CN" altLang="en-US" sz="2400" dirty="0" smtClean="0"/>
              <a:t>）；</a:t>
            </a:r>
            <a:endParaRPr lang="en-US" altLang="zh-CN" sz="2400" dirty="0" smtClean="0"/>
          </a:p>
          <a:p>
            <a:pPr lvl="1"/>
            <a:r>
              <a:rPr lang="zh-CN" altLang="en-US" sz="2400" dirty="0" smtClean="0"/>
              <a:t>分组的到达和服务均服从泊松分布（</a:t>
            </a:r>
            <a:r>
              <a:rPr lang="en-US" altLang="zh-CN" sz="2400" dirty="0" smtClean="0"/>
              <a:t>M/M/1</a:t>
            </a:r>
            <a:r>
              <a:rPr lang="zh-CN" altLang="en-US" sz="2400" dirty="0" smtClean="0"/>
              <a:t>排队系统），利用排队论可得</a:t>
            </a:r>
            <a:r>
              <a:rPr lang="zh-CN" altLang="en-US" sz="2400" dirty="0" smtClean="0">
                <a:sym typeface="Wingdings" pitchFamily="2" charset="2"/>
              </a:rPr>
              <a:t>：（</a:t>
            </a:r>
            <a:r>
              <a:rPr lang="en-US" altLang="zh-CN" sz="2400" dirty="0" smtClean="0">
                <a:solidFill>
                  <a:srgbClr val="0000FF"/>
                </a:solidFill>
                <a:latin typeface="+mj-ea"/>
                <a:ea typeface="+mj-ea"/>
                <a:sym typeface="Wingdings" pitchFamily="2" charset="2"/>
              </a:rPr>
              <a:t>ρ</a:t>
            </a:r>
            <a:r>
              <a:rPr lang="zh-CN" altLang="en-US" sz="2400" dirty="0" smtClean="0">
                <a:solidFill>
                  <a:srgbClr val="0000FF"/>
                </a:solidFill>
                <a:sym typeface="Wingdings" pitchFamily="2" charset="2"/>
              </a:rPr>
              <a:t>是</a:t>
            </a:r>
            <a:r>
              <a:rPr lang="en-US" altLang="zh-CN" sz="2400" dirty="0" smtClean="0">
                <a:solidFill>
                  <a:srgbClr val="0000FF"/>
                </a:solidFill>
                <a:sym typeface="Wingdings" pitchFamily="2" charset="2"/>
              </a:rPr>
              <a:t>CPU</a:t>
            </a:r>
            <a:r>
              <a:rPr lang="zh-CN" altLang="en-US" sz="2400" dirty="0" smtClean="0">
                <a:solidFill>
                  <a:srgbClr val="0000FF"/>
                </a:solidFill>
                <a:sym typeface="Wingdings" pitchFamily="2" charset="2"/>
              </a:rPr>
              <a:t>的利用率</a:t>
            </a:r>
            <a:r>
              <a:rPr lang="zh-CN" altLang="en-US" sz="2400" dirty="0" smtClean="0">
                <a:sym typeface="Wingdings" pitchFamily="2" charset="2"/>
              </a:rPr>
              <a:t>）</a:t>
            </a:r>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lvl="1"/>
            <a:endParaRPr lang="en-US" altLang="zh-CN" sz="2400" dirty="0" smtClean="0"/>
          </a:p>
          <a:p>
            <a:pPr lvl="1"/>
            <a:endParaRPr lang="en-US" altLang="zh-CN" sz="2400" dirty="0"/>
          </a:p>
          <a:p>
            <a:pPr marL="623888" lvl="1" indent="0">
              <a:buNone/>
            </a:pPr>
            <a:endParaRPr lang="zh-CN" altLang="en-US" sz="2400" dirty="0"/>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7007089"/>
              </p:ext>
            </p:extLst>
          </p:nvPr>
        </p:nvGraphicFramePr>
        <p:xfrm>
          <a:off x="2411760" y="5733256"/>
          <a:ext cx="4198938" cy="850900"/>
        </p:xfrm>
        <a:graphic>
          <a:graphicData uri="http://schemas.openxmlformats.org/presentationml/2006/ole">
            <mc:AlternateContent xmlns:mc="http://schemas.openxmlformats.org/markup-compatibility/2006">
              <mc:Choice xmlns:v="urn:schemas-microsoft-com:vml" Requires="v">
                <p:oleObj spid="_x0000_s3259" name="公式" r:id="rId8" imgW="2781000" imgH="558720" progId="Equation.3">
                  <p:embed/>
                </p:oleObj>
              </mc:Choice>
              <mc:Fallback>
                <p:oleObj name="公式" r:id="rId8" imgW="2781000" imgH="558720" progId="Equation.3">
                  <p:embed/>
                  <p:pic>
                    <p:nvPicPr>
                      <p:cNvPr id="0" name="Object 1"/>
                      <p:cNvPicPr>
                        <a:picLocks noChangeAspect="1" noChangeArrowheads="1"/>
                      </p:cNvPicPr>
                      <p:nvPr/>
                    </p:nvPicPr>
                    <p:blipFill>
                      <a:blip r:embed="rId9"/>
                      <a:srcRect/>
                      <a:stretch>
                        <a:fillRect/>
                      </a:stretch>
                    </p:blipFill>
                    <p:spPr bwMode="auto">
                      <a:xfrm>
                        <a:off x="2411760" y="5733256"/>
                        <a:ext cx="4198938" cy="850900"/>
                      </a:xfrm>
                      <a:prstGeom prst="rect">
                        <a:avLst/>
                      </a:prstGeom>
                      <a:noFill/>
                    </p:spPr>
                  </p:pic>
                </p:oleObj>
              </mc:Fallback>
            </mc:AlternateContent>
          </a:graphicData>
        </a:graphic>
      </p:graphicFrame>
    </p:spTree>
    <p:extLst>
      <p:ext uri="{BB962C8B-B14F-4D97-AF65-F5344CB8AC3E}">
        <p14:creationId xmlns:p14="http://schemas.microsoft.com/office/powerpoint/2010/main" val="4181886789"/>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409010" cy="1008063"/>
          </a:xfrm>
        </p:spPr>
        <p:txBody>
          <a:bodyPr/>
          <a:lstStyle/>
          <a:p>
            <a:pPr eaLnBrk="1" hangingPunct="1">
              <a:lnSpc>
                <a:spcPct val="90000"/>
              </a:lnSpc>
            </a:pPr>
            <a:r>
              <a:rPr lang="zh-CN" altLang="en-US" dirty="0" smtClean="0"/>
              <a:t>例</a:t>
            </a:r>
            <a:r>
              <a:rPr lang="en-US" altLang="zh-CN" dirty="0" smtClean="0"/>
              <a:t>:</a:t>
            </a:r>
            <a:r>
              <a:rPr lang="zh-CN" altLang="en-US" dirty="0" smtClean="0"/>
              <a:t>保证带宽和延迟性能</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a:t>
            </a:r>
            <a:r>
              <a:rPr lang="zh-CN" altLang="en-US" sz="1200" b="0" dirty="0" smtClean="0">
                <a:solidFill>
                  <a:schemeClr val="tx1"/>
                </a:solidFill>
                <a:latin typeface="Times New Roman" pitchFamily="18" charset="0"/>
                <a:ea typeface="幼圆" pitchFamily="49" charset="-122"/>
                <a:hlinkClick r:id="rId6"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591866"/>
          </a:xfrm>
        </p:spPr>
        <p:txBody>
          <a:bodyPr/>
          <a:lstStyle/>
          <a:p>
            <a:r>
              <a:rPr lang="zh-CN" altLang="en-US" sz="2400" dirty="0" smtClean="0">
                <a:solidFill>
                  <a:srgbClr val="FF0000"/>
                </a:solidFill>
              </a:rPr>
              <a:t>令牌桶</a:t>
            </a:r>
            <a:r>
              <a:rPr lang="en-US" altLang="zh-CN" sz="2400" dirty="0" smtClean="0">
                <a:solidFill>
                  <a:srgbClr val="FF0000"/>
                </a:solidFill>
              </a:rPr>
              <a:t>+ WFQ</a:t>
            </a:r>
          </a:p>
          <a:p>
            <a:pPr lvl="1"/>
            <a:r>
              <a:rPr lang="zh-CN" altLang="en-US" sz="2400" dirty="0">
                <a:solidFill>
                  <a:srgbClr val="0000FF"/>
                </a:solidFill>
              </a:rPr>
              <a:t>令牌</a:t>
            </a:r>
            <a:r>
              <a:rPr lang="zh-CN" altLang="en-US" sz="2400" dirty="0" smtClean="0">
                <a:solidFill>
                  <a:srgbClr val="0000FF"/>
                </a:solidFill>
              </a:rPr>
              <a:t>桶（</a:t>
            </a:r>
            <a:r>
              <a:rPr lang="en-US" altLang="zh-CN" sz="2400" dirty="0" smtClean="0">
                <a:solidFill>
                  <a:srgbClr val="0000FF"/>
                </a:solidFill>
              </a:rPr>
              <a:t>R,B</a:t>
            </a:r>
            <a:r>
              <a:rPr lang="zh-CN" altLang="en-US" sz="2400" dirty="0" smtClean="0">
                <a:solidFill>
                  <a:srgbClr val="0000FF"/>
                </a:solidFill>
              </a:rPr>
              <a:t>）</a:t>
            </a:r>
            <a:r>
              <a:rPr lang="zh-CN" altLang="en-US" sz="2400" dirty="0" smtClean="0"/>
              <a:t>对源端流量进行整形，约束了源端的突发性（</a:t>
            </a:r>
            <a:r>
              <a:rPr lang="zh-CN" altLang="en-US" sz="2400" dirty="0" smtClean="0">
                <a:solidFill>
                  <a:srgbClr val="0000FF"/>
                </a:solidFill>
              </a:rPr>
              <a:t>流规范</a:t>
            </a:r>
            <a:r>
              <a:rPr lang="zh-CN" altLang="en-US" sz="2400" dirty="0" smtClean="0"/>
              <a:t>）；</a:t>
            </a:r>
            <a:endParaRPr lang="en-US" altLang="zh-CN" sz="2400" dirty="0" smtClean="0"/>
          </a:p>
          <a:p>
            <a:pPr lvl="1"/>
            <a:r>
              <a:rPr lang="zh-CN" altLang="en-US" sz="2400" dirty="0" smtClean="0"/>
              <a:t>路由器采用</a:t>
            </a:r>
            <a:r>
              <a:rPr lang="en-US" altLang="zh-CN" sz="2400" dirty="0" smtClean="0">
                <a:solidFill>
                  <a:srgbClr val="0000FF"/>
                </a:solidFill>
              </a:rPr>
              <a:t>WFQ</a:t>
            </a:r>
            <a:r>
              <a:rPr lang="zh-CN" altLang="en-US" sz="2400" dirty="0" smtClean="0"/>
              <a:t>，对每个流都分配一个权重</a:t>
            </a:r>
            <a:r>
              <a:rPr lang="en-US" altLang="zh-CN" sz="2400" dirty="0" smtClean="0"/>
              <a:t>W</a:t>
            </a:r>
            <a:r>
              <a:rPr lang="zh-CN" altLang="en-US" sz="2400" dirty="0" smtClean="0"/>
              <a:t>（</a:t>
            </a:r>
            <a:r>
              <a:rPr lang="zh-CN" altLang="en-US" sz="2400" dirty="0" smtClean="0">
                <a:solidFill>
                  <a:srgbClr val="0000FF"/>
                </a:solidFill>
              </a:rPr>
              <a:t>资源预留</a:t>
            </a:r>
            <a:r>
              <a:rPr lang="zh-CN" altLang="en-US" sz="2400" dirty="0" smtClean="0"/>
              <a:t>），权重值大到能排空速率为</a:t>
            </a:r>
            <a:r>
              <a:rPr lang="en-US" altLang="zh-CN" sz="2400" dirty="0" smtClean="0"/>
              <a:t>R</a:t>
            </a:r>
            <a:r>
              <a:rPr lang="zh-CN" altLang="en-US" sz="2400" dirty="0" smtClean="0"/>
              <a:t>的令牌桶，保证了该流具有的最低带宽和最大延迟。</a:t>
            </a:r>
            <a:endParaRPr lang="en-US" altLang="zh-CN" sz="2400" dirty="0" smtClean="0"/>
          </a:p>
          <a:p>
            <a:pPr lvl="1"/>
            <a:endParaRPr lang="zh-CN" altLang="en-US" sz="2400" dirty="0"/>
          </a:p>
        </p:txBody>
      </p:sp>
      <p:pic>
        <p:nvPicPr>
          <p:cNvPr id="6"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043608" y="4293096"/>
            <a:ext cx="6318250" cy="2187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3" name="对象 2"/>
          <p:cNvGraphicFramePr>
            <a:graphicFrameLocks noChangeAspect="1"/>
          </p:cNvGraphicFramePr>
          <p:nvPr>
            <p:extLst>
              <p:ext uri="{D42A27DB-BD31-4B8C-83A1-F6EECF244321}">
                <p14:modId xmlns:p14="http://schemas.microsoft.com/office/powerpoint/2010/main" val="1369943655"/>
              </p:ext>
            </p:extLst>
          </p:nvPr>
        </p:nvGraphicFramePr>
        <p:xfrm>
          <a:off x="7183028" y="5013176"/>
          <a:ext cx="1853468" cy="860026"/>
        </p:xfrm>
        <a:graphic>
          <a:graphicData uri="http://schemas.openxmlformats.org/presentationml/2006/ole">
            <mc:AlternateContent xmlns:mc="http://schemas.openxmlformats.org/markup-compatibility/2006">
              <mc:Choice xmlns:v="urn:schemas-microsoft-com:vml" Requires="v">
                <p:oleObj spid="_x0000_s5304" name="公式" r:id="rId9" imgW="1396800" imgH="647640" progId="Equation.3">
                  <p:embed/>
                </p:oleObj>
              </mc:Choice>
              <mc:Fallback>
                <p:oleObj name="公式" r:id="rId9" imgW="1396800" imgH="647640" progId="Equation.3">
                  <p:embed/>
                  <p:pic>
                    <p:nvPicPr>
                      <p:cNvPr id="0" name="Object 4"/>
                      <p:cNvPicPr>
                        <a:picLocks noChangeAspect="1" noChangeArrowheads="1"/>
                      </p:cNvPicPr>
                      <p:nvPr/>
                    </p:nvPicPr>
                    <p:blipFill>
                      <a:blip r:embed="rId10"/>
                      <a:srcRect/>
                      <a:stretch>
                        <a:fillRect/>
                      </a:stretch>
                    </p:blipFill>
                    <p:spPr bwMode="auto">
                      <a:xfrm>
                        <a:off x="7183028" y="5013176"/>
                        <a:ext cx="1853468" cy="86002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56887967"/>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路由器</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6" name="Rectangle 4"/>
          <p:cNvSpPr>
            <a:spLocks noChangeArrowheads="1"/>
          </p:cNvSpPr>
          <p:nvPr/>
        </p:nvSpPr>
        <p:spPr bwMode="auto">
          <a:xfrm>
            <a:off x="3420938" y="1700808"/>
            <a:ext cx="2232025" cy="1716087"/>
          </a:xfrm>
          <a:prstGeom prst="rect">
            <a:avLst/>
          </a:prstGeom>
          <a:solidFill>
            <a:srgbClr val="FFFF99"/>
          </a:solidFill>
          <a:ln w="28575">
            <a:solidFill>
              <a:schemeClr val="tx1"/>
            </a:solidFill>
            <a:miter lim="800000"/>
            <a:headEnd/>
            <a:tailEnd/>
          </a:ln>
          <a:effectLst>
            <a:outerShdw dist="53882" dir="2700000" algn="ctr" rotWithShape="0">
              <a:schemeClr val="bg2"/>
            </a:outerShdw>
          </a:effectLst>
        </p:spPr>
        <p:txBody>
          <a:bodyPr wrap="none" anchor="ctr"/>
          <a:lstStyle/>
          <a:p>
            <a:pPr>
              <a:spcBef>
                <a:spcPct val="0"/>
              </a:spcBef>
              <a:buSzTx/>
              <a:buFontTx/>
              <a:buNone/>
            </a:pPr>
            <a:endParaRPr lang="zh-CN" altLang="en-US" sz="2000" b="1">
              <a:latin typeface="+mn-lt"/>
              <a:ea typeface="+mn-ea"/>
            </a:endParaRPr>
          </a:p>
        </p:txBody>
      </p:sp>
      <p:sp>
        <p:nvSpPr>
          <p:cNvPr id="7" name="AutoShape 5"/>
          <p:cNvSpPr>
            <a:spLocks noChangeArrowheads="1"/>
          </p:cNvSpPr>
          <p:nvPr/>
        </p:nvSpPr>
        <p:spPr bwMode="auto">
          <a:xfrm>
            <a:off x="4321051" y="3429595"/>
            <a:ext cx="431800" cy="576263"/>
          </a:xfrm>
          <a:prstGeom prst="upDownArrow">
            <a:avLst>
              <a:gd name="adj1" fmla="val 50000"/>
              <a:gd name="adj2" fmla="val 26691"/>
            </a:avLst>
          </a:prstGeom>
          <a:solidFill>
            <a:srgbClr val="CC0099"/>
          </a:solidFill>
          <a:ln w="28575">
            <a:solidFill>
              <a:srgbClr val="CC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 name="Line 6"/>
          <p:cNvSpPr>
            <a:spLocks noChangeShapeType="1"/>
          </p:cNvSpPr>
          <p:nvPr/>
        </p:nvSpPr>
        <p:spPr bwMode="auto">
          <a:xfrm>
            <a:off x="8429501" y="1772245"/>
            <a:ext cx="0" cy="1922463"/>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 name="Text Box 7"/>
          <p:cNvSpPr txBox="1">
            <a:spLocks noChangeArrowheads="1"/>
          </p:cNvSpPr>
          <p:nvPr/>
        </p:nvSpPr>
        <p:spPr bwMode="auto">
          <a:xfrm>
            <a:off x="8029451" y="2378670"/>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Bef>
                <a:spcPct val="0"/>
              </a:spcBef>
              <a:buSzTx/>
              <a:buFontTx/>
              <a:buNone/>
            </a:pPr>
            <a:r>
              <a:rPr lang="zh-CN" altLang="en-US" sz="2400" b="1">
                <a:latin typeface="+mn-lt"/>
                <a:ea typeface="+mn-ea"/>
              </a:rPr>
              <a:t>路由</a:t>
            </a:r>
          </a:p>
          <a:p>
            <a:pPr algn="l">
              <a:lnSpc>
                <a:spcPct val="90000"/>
              </a:lnSpc>
              <a:spcBef>
                <a:spcPct val="0"/>
              </a:spcBef>
              <a:buSzTx/>
              <a:buFontTx/>
              <a:buNone/>
            </a:pPr>
            <a:r>
              <a:rPr lang="zh-CN" altLang="en-US" sz="2400" b="1">
                <a:latin typeface="+mn-lt"/>
                <a:ea typeface="+mn-ea"/>
              </a:rPr>
              <a:t>选择</a:t>
            </a:r>
          </a:p>
        </p:txBody>
      </p:sp>
      <p:sp>
        <p:nvSpPr>
          <p:cNvPr id="10" name="Text Box 8"/>
          <p:cNvSpPr txBox="1">
            <a:spLocks noChangeArrowheads="1"/>
          </p:cNvSpPr>
          <p:nvPr/>
        </p:nvSpPr>
        <p:spPr bwMode="auto">
          <a:xfrm>
            <a:off x="3349501" y="1700808"/>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rgbClr val="000000"/>
                </a:solidFill>
                <a:latin typeface="+mn-lt"/>
                <a:ea typeface="+mn-ea"/>
              </a:rPr>
              <a:t>路由选择处理机</a:t>
            </a:r>
          </a:p>
        </p:txBody>
      </p:sp>
      <p:sp>
        <p:nvSpPr>
          <p:cNvPr id="11" name="Line 9"/>
          <p:cNvSpPr>
            <a:spLocks noChangeShapeType="1"/>
          </p:cNvSpPr>
          <p:nvPr/>
        </p:nvSpPr>
        <p:spPr bwMode="auto">
          <a:xfrm>
            <a:off x="4536951" y="2586633"/>
            <a:ext cx="0" cy="231775"/>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 name="Rectangle 10"/>
          <p:cNvSpPr>
            <a:spLocks noChangeArrowheads="1"/>
          </p:cNvSpPr>
          <p:nvPr/>
        </p:nvSpPr>
        <p:spPr bwMode="auto">
          <a:xfrm>
            <a:off x="3708277" y="2205633"/>
            <a:ext cx="1799828" cy="384175"/>
          </a:xfrm>
          <a:prstGeom prst="rect">
            <a:avLst/>
          </a:prstGeom>
          <a:solidFill>
            <a:srgbClr val="FFCC66"/>
          </a:solidFill>
          <a:ln w="19050">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000" b="1" dirty="0">
                <a:solidFill>
                  <a:srgbClr val="000000"/>
                </a:solidFill>
                <a:latin typeface="+mn-lt"/>
                <a:ea typeface="+mn-ea"/>
              </a:rPr>
              <a:t>路由选择协议</a:t>
            </a:r>
          </a:p>
        </p:txBody>
      </p:sp>
      <p:sp>
        <p:nvSpPr>
          <p:cNvPr id="13" name="Rectangle 11"/>
          <p:cNvSpPr>
            <a:spLocks noChangeArrowheads="1"/>
          </p:cNvSpPr>
          <p:nvPr/>
        </p:nvSpPr>
        <p:spPr bwMode="auto">
          <a:xfrm>
            <a:off x="3997201" y="2853333"/>
            <a:ext cx="1079500" cy="406400"/>
          </a:xfrm>
          <a:prstGeom prst="rect">
            <a:avLst/>
          </a:prstGeom>
          <a:solidFill>
            <a:srgbClr val="99FF33"/>
          </a:solidFill>
          <a:ln w="19050">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000" b="1" dirty="0">
                <a:solidFill>
                  <a:srgbClr val="000000"/>
                </a:solidFill>
                <a:latin typeface="+mn-lt"/>
                <a:ea typeface="+mn-ea"/>
              </a:rPr>
              <a:t>路由表</a:t>
            </a:r>
          </a:p>
        </p:txBody>
      </p:sp>
      <p:sp>
        <p:nvSpPr>
          <p:cNvPr id="14" name="Rectangle 12"/>
          <p:cNvSpPr>
            <a:spLocks noChangeArrowheads="1"/>
          </p:cNvSpPr>
          <p:nvPr/>
        </p:nvSpPr>
        <p:spPr bwMode="auto">
          <a:xfrm>
            <a:off x="1115888" y="4032845"/>
            <a:ext cx="2160588"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5" name="Rectangle 13"/>
          <p:cNvSpPr>
            <a:spLocks noChangeArrowheads="1"/>
          </p:cNvSpPr>
          <p:nvPr/>
        </p:nvSpPr>
        <p:spPr bwMode="auto">
          <a:xfrm>
            <a:off x="2700213" y="4193183"/>
            <a:ext cx="433388" cy="3889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16" name="Line 14"/>
          <p:cNvSpPr>
            <a:spLocks noChangeShapeType="1"/>
          </p:cNvSpPr>
          <p:nvPr/>
        </p:nvSpPr>
        <p:spPr bwMode="auto">
          <a:xfrm>
            <a:off x="899988" y="4364633"/>
            <a:ext cx="431800"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7" name="Line 15"/>
          <p:cNvSpPr>
            <a:spLocks noChangeShapeType="1"/>
          </p:cNvSpPr>
          <p:nvPr/>
        </p:nvSpPr>
        <p:spPr bwMode="auto">
          <a:xfrm>
            <a:off x="1765176" y="4364633"/>
            <a:ext cx="290512"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8" name="Line 16"/>
          <p:cNvSpPr>
            <a:spLocks noChangeShapeType="1"/>
          </p:cNvSpPr>
          <p:nvPr/>
        </p:nvSpPr>
        <p:spPr bwMode="auto">
          <a:xfrm>
            <a:off x="2412876" y="4364633"/>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9" name="Line 17"/>
          <p:cNvSpPr>
            <a:spLocks noChangeShapeType="1"/>
          </p:cNvSpPr>
          <p:nvPr/>
        </p:nvSpPr>
        <p:spPr bwMode="auto">
          <a:xfrm>
            <a:off x="3133601" y="43884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0" name="Text Box 18"/>
          <p:cNvSpPr txBox="1">
            <a:spLocks noChangeArrowheads="1"/>
          </p:cNvSpPr>
          <p:nvPr/>
        </p:nvSpPr>
        <p:spPr bwMode="auto">
          <a:xfrm>
            <a:off x="1692151" y="36740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输入端口</a:t>
            </a:r>
          </a:p>
        </p:txBody>
      </p:sp>
      <p:sp>
        <p:nvSpPr>
          <p:cNvPr id="21" name="Rectangle 19"/>
          <p:cNvSpPr>
            <a:spLocks noChangeArrowheads="1"/>
          </p:cNvSpPr>
          <p:nvPr/>
        </p:nvSpPr>
        <p:spPr bwMode="auto">
          <a:xfrm>
            <a:off x="1115888" y="5580658"/>
            <a:ext cx="2160588"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2" name="Rectangle 20"/>
          <p:cNvSpPr>
            <a:spLocks noChangeArrowheads="1"/>
          </p:cNvSpPr>
          <p:nvPr/>
        </p:nvSpPr>
        <p:spPr bwMode="auto">
          <a:xfrm>
            <a:off x="2700213" y="5742583"/>
            <a:ext cx="433388" cy="390525"/>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23" name="Line 21"/>
          <p:cNvSpPr>
            <a:spLocks noChangeShapeType="1"/>
          </p:cNvSpPr>
          <p:nvPr/>
        </p:nvSpPr>
        <p:spPr bwMode="auto">
          <a:xfrm flipV="1">
            <a:off x="974601" y="5937845"/>
            <a:ext cx="330200"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4" name="Line 22"/>
          <p:cNvSpPr>
            <a:spLocks noChangeShapeType="1"/>
          </p:cNvSpPr>
          <p:nvPr/>
        </p:nvSpPr>
        <p:spPr bwMode="auto">
          <a:xfrm>
            <a:off x="1765176" y="5948958"/>
            <a:ext cx="290512"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5" name="Line 23"/>
          <p:cNvSpPr>
            <a:spLocks noChangeShapeType="1"/>
          </p:cNvSpPr>
          <p:nvPr/>
        </p:nvSpPr>
        <p:spPr bwMode="auto">
          <a:xfrm>
            <a:off x="2484313" y="5948958"/>
            <a:ext cx="287338"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6" name="Line 24"/>
          <p:cNvSpPr>
            <a:spLocks noChangeShapeType="1"/>
          </p:cNvSpPr>
          <p:nvPr/>
        </p:nvSpPr>
        <p:spPr bwMode="auto">
          <a:xfrm>
            <a:off x="3133601" y="59378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27" name="Rectangle 25"/>
          <p:cNvSpPr>
            <a:spLocks noChangeArrowheads="1"/>
          </p:cNvSpPr>
          <p:nvPr/>
        </p:nvSpPr>
        <p:spPr bwMode="auto">
          <a:xfrm>
            <a:off x="3420938" y="4032845"/>
            <a:ext cx="2232025" cy="2274888"/>
          </a:xfrm>
          <a:prstGeom prst="rect">
            <a:avLst/>
          </a:prstGeom>
          <a:solidFill>
            <a:schemeClr val="accent1"/>
          </a:solidFill>
          <a:ln w="28575">
            <a:solidFill>
              <a:schemeClr val="tx1"/>
            </a:solidFill>
            <a:miter lim="800000"/>
            <a:headEnd/>
            <a:tailEnd/>
          </a:ln>
          <a:effectLst>
            <a:outerShdw dist="53882" dir="2700000" algn="ctr" rotWithShape="0">
              <a:schemeClr val="bg2"/>
            </a:outerShdw>
          </a:effectLst>
        </p:spPr>
        <p:txBody>
          <a:bodyPr wrap="none" anchor="ctr"/>
          <a:lstStyle/>
          <a:p>
            <a:endParaRPr lang="zh-CN" altLang="en-US">
              <a:latin typeface="+mn-lt"/>
              <a:ea typeface="+mn-ea"/>
            </a:endParaRPr>
          </a:p>
        </p:txBody>
      </p:sp>
      <p:sp>
        <p:nvSpPr>
          <p:cNvPr id="28" name="Rectangle 26"/>
          <p:cNvSpPr>
            <a:spLocks noChangeArrowheads="1"/>
          </p:cNvSpPr>
          <p:nvPr/>
        </p:nvSpPr>
        <p:spPr bwMode="auto">
          <a:xfrm flipH="1">
            <a:off x="5799013" y="4032845"/>
            <a:ext cx="2155825"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9" name="Line 27"/>
          <p:cNvSpPr>
            <a:spLocks noChangeShapeType="1"/>
          </p:cNvSpPr>
          <p:nvPr/>
        </p:nvSpPr>
        <p:spPr bwMode="auto">
          <a:xfrm flipV="1">
            <a:off x="7802438" y="4385270"/>
            <a:ext cx="412750" cy="3175"/>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0" name="Line 28"/>
          <p:cNvSpPr>
            <a:spLocks noChangeShapeType="1"/>
          </p:cNvSpPr>
          <p:nvPr/>
        </p:nvSpPr>
        <p:spPr bwMode="auto">
          <a:xfrm rot="10800000" flipH="1">
            <a:off x="7092826" y="43884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1" name="Line 29"/>
          <p:cNvSpPr>
            <a:spLocks noChangeShapeType="1"/>
          </p:cNvSpPr>
          <p:nvPr/>
        </p:nvSpPr>
        <p:spPr bwMode="auto">
          <a:xfrm>
            <a:off x="6372101" y="4388445"/>
            <a:ext cx="288925"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2" name="Line 30"/>
          <p:cNvSpPr>
            <a:spLocks noChangeShapeType="1"/>
          </p:cNvSpPr>
          <p:nvPr/>
        </p:nvSpPr>
        <p:spPr bwMode="auto">
          <a:xfrm>
            <a:off x="5652963" y="4388445"/>
            <a:ext cx="344488"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3" name="Rectangle 31"/>
          <p:cNvSpPr>
            <a:spLocks noChangeArrowheads="1"/>
          </p:cNvSpPr>
          <p:nvPr/>
        </p:nvSpPr>
        <p:spPr bwMode="auto">
          <a:xfrm flipH="1">
            <a:off x="5799013" y="5580658"/>
            <a:ext cx="2155825" cy="714375"/>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4" name="Line 32"/>
          <p:cNvSpPr>
            <a:spLocks noChangeShapeType="1"/>
          </p:cNvSpPr>
          <p:nvPr/>
        </p:nvSpPr>
        <p:spPr bwMode="auto">
          <a:xfrm flipV="1">
            <a:off x="7802438" y="5937845"/>
            <a:ext cx="400050"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5" name="Line 33"/>
          <p:cNvSpPr>
            <a:spLocks noChangeShapeType="1"/>
          </p:cNvSpPr>
          <p:nvPr/>
        </p:nvSpPr>
        <p:spPr bwMode="auto">
          <a:xfrm>
            <a:off x="7092826" y="5937845"/>
            <a:ext cx="287337"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6" name="Line 34"/>
          <p:cNvSpPr>
            <a:spLocks noChangeShapeType="1"/>
          </p:cNvSpPr>
          <p:nvPr/>
        </p:nvSpPr>
        <p:spPr bwMode="auto">
          <a:xfrm>
            <a:off x="6372101" y="5937845"/>
            <a:ext cx="288925"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7" name="Line 35"/>
          <p:cNvSpPr>
            <a:spLocks noChangeShapeType="1"/>
          </p:cNvSpPr>
          <p:nvPr/>
        </p:nvSpPr>
        <p:spPr bwMode="auto">
          <a:xfrm flipV="1">
            <a:off x="5652963" y="5937845"/>
            <a:ext cx="333375" cy="0"/>
          </a:xfrm>
          <a:prstGeom prst="line">
            <a:avLst/>
          </a:prstGeom>
          <a:noFill/>
          <a:ln w="28575">
            <a:solidFill>
              <a:srgbClr val="FF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38" name="Text Box 36"/>
          <p:cNvSpPr txBox="1">
            <a:spLocks noChangeArrowheads="1"/>
          </p:cNvSpPr>
          <p:nvPr/>
        </p:nvSpPr>
        <p:spPr bwMode="auto">
          <a:xfrm>
            <a:off x="3781301" y="576639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rgbClr val="000000"/>
                </a:solidFill>
                <a:latin typeface="+mn-lt"/>
                <a:ea typeface="+mn-ea"/>
              </a:rPr>
              <a:t>交换结构</a:t>
            </a:r>
          </a:p>
        </p:txBody>
      </p:sp>
      <p:sp>
        <p:nvSpPr>
          <p:cNvPr id="39" name="Text Box 37"/>
          <p:cNvSpPr txBox="1">
            <a:spLocks noChangeArrowheads="1"/>
          </p:cNvSpPr>
          <p:nvPr/>
        </p:nvSpPr>
        <p:spPr bwMode="auto">
          <a:xfrm>
            <a:off x="1620713" y="51853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输入端口</a:t>
            </a:r>
          </a:p>
        </p:txBody>
      </p:sp>
      <p:sp>
        <p:nvSpPr>
          <p:cNvPr id="40" name="Text Box 38"/>
          <p:cNvSpPr txBox="1">
            <a:spLocks noChangeArrowheads="1"/>
          </p:cNvSpPr>
          <p:nvPr/>
        </p:nvSpPr>
        <p:spPr bwMode="auto">
          <a:xfrm>
            <a:off x="6300663" y="36740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输出端口</a:t>
            </a:r>
          </a:p>
        </p:txBody>
      </p:sp>
      <p:sp>
        <p:nvSpPr>
          <p:cNvPr id="41" name="Line 39"/>
          <p:cNvSpPr>
            <a:spLocks noChangeShapeType="1"/>
          </p:cNvSpPr>
          <p:nvPr/>
        </p:nvSpPr>
        <p:spPr bwMode="auto">
          <a:xfrm>
            <a:off x="757113" y="3707408"/>
            <a:ext cx="8207375" cy="0"/>
          </a:xfrm>
          <a:prstGeom prst="line">
            <a:avLst/>
          </a:prstGeom>
          <a:noFill/>
          <a:ln w="28575">
            <a:solidFill>
              <a:srgbClr val="FC0404"/>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42" name="Line 40"/>
          <p:cNvSpPr>
            <a:spLocks noChangeShapeType="1"/>
          </p:cNvSpPr>
          <p:nvPr/>
        </p:nvSpPr>
        <p:spPr bwMode="auto">
          <a:xfrm>
            <a:off x="8429501" y="3707408"/>
            <a:ext cx="0" cy="2600325"/>
          </a:xfrm>
          <a:prstGeom prst="line">
            <a:avLst/>
          </a:prstGeom>
          <a:noFill/>
          <a:ln w="28575">
            <a:solidFill>
              <a:srgbClr val="FC0404"/>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43" name="Text Box 41"/>
          <p:cNvSpPr txBox="1">
            <a:spLocks noChangeArrowheads="1"/>
          </p:cNvSpPr>
          <p:nvPr/>
        </p:nvSpPr>
        <p:spPr bwMode="auto">
          <a:xfrm>
            <a:off x="8029451" y="4755158"/>
            <a:ext cx="800219" cy="7571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spcBef>
                <a:spcPct val="0"/>
              </a:spcBef>
              <a:buSzTx/>
              <a:buFontTx/>
              <a:buNone/>
            </a:pPr>
            <a:r>
              <a:rPr lang="zh-CN" altLang="en-US" sz="2400" b="1">
                <a:latin typeface="+mn-lt"/>
                <a:ea typeface="+mn-ea"/>
              </a:rPr>
              <a:t>数据</a:t>
            </a:r>
          </a:p>
          <a:p>
            <a:pPr algn="l">
              <a:lnSpc>
                <a:spcPct val="90000"/>
              </a:lnSpc>
              <a:spcBef>
                <a:spcPct val="0"/>
              </a:spcBef>
              <a:buSzTx/>
              <a:buFontTx/>
              <a:buNone/>
            </a:pPr>
            <a:r>
              <a:rPr lang="zh-CN" altLang="en-US" sz="2400" b="1">
                <a:latin typeface="+mn-lt"/>
                <a:ea typeface="+mn-ea"/>
              </a:rPr>
              <a:t>转发</a:t>
            </a:r>
          </a:p>
        </p:txBody>
      </p:sp>
      <p:sp>
        <p:nvSpPr>
          <p:cNvPr id="44" name="Rectangle 42"/>
          <p:cNvSpPr>
            <a:spLocks noChangeArrowheads="1"/>
          </p:cNvSpPr>
          <p:nvPr/>
        </p:nvSpPr>
        <p:spPr bwMode="auto">
          <a:xfrm>
            <a:off x="3708276" y="4228108"/>
            <a:ext cx="1655762" cy="1363662"/>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Rectangle 43"/>
          <p:cNvSpPr>
            <a:spLocks noChangeArrowheads="1"/>
          </p:cNvSpPr>
          <p:nvPr/>
        </p:nvSpPr>
        <p:spPr bwMode="auto">
          <a:xfrm>
            <a:off x="3998788" y="4940895"/>
            <a:ext cx="1079500" cy="457200"/>
          </a:xfrm>
          <a:prstGeom prst="rect">
            <a:avLst/>
          </a:prstGeom>
          <a:solidFill>
            <a:srgbClr val="99FF33"/>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zh-CN" altLang="en-US" sz="2000" b="1">
                <a:solidFill>
                  <a:srgbClr val="000000"/>
                </a:solidFill>
                <a:latin typeface="+mn-lt"/>
                <a:ea typeface="+mn-ea"/>
              </a:rPr>
              <a:t>转发表</a:t>
            </a:r>
          </a:p>
        </p:txBody>
      </p:sp>
      <p:sp>
        <p:nvSpPr>
          <p:cNvPr id="46" name="Text Box 44"/>
          <p:cNvSpPr txBox="1">
            <a:spLocks noChangeArrowheads="1"/>
          </p:cNvSpPr>
          <p:nvPr/>
        </p:nvSpPr>
        <p:spPr bwMode="auto">
          <a:xfrm>
            <a:off x="3923928" y="436463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solidFill>
                  <a:srgbClr val="000000"/>
                </a:solidFill>
                <a:latin typeface="+mn-lt"/>
                <a:ea typeface="+mn-ea"/>
              </a:rPr>
              <a:t>分组处理</a:t>
            </a:r>
            <a:endParaRPr lang="zh-CN" altLang="en-US" sz="2000" b="1" dirty="0">
              <a:solidFill>
                <a:srgbClr val="000000"/>
              </a:solidFill>
              <a:latin typeface="+mn-lt"/>
              <a:ea typeface="+mn-ea"/>
            </a:endParaRPr>
          </a:p>
        </p:txBody>
      </p:sp>
      <p:sp>
        <p:nvSpPr>
          <p:cNvPr id="47" name="Text Box 45"/>
          <p:cNvSpPr txBox="1">
            <a:spLocks noChangeArrowheads="1"/>
          </p:cNvSpPr>
          <p:nvPr/>
        </p:nvSpPr>
        <p:spPr bwMode="auto">
          <a:xfrm>
            <a:off x="6300663" y="5185370"/>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输出端口</a:t>
            </a:r>
          </a:p>
        </p:txBody>
      </p:sp>
      <p:sp>
        <p:nvSpPr>
          <p:cNvPr id="48" name="Text Box 46"/>
          <p:cNvSpPr txBox="1">
            <a:spLocks noChangeArrowheads="1"/>
          </p:cNvSpPr>
          <p:nvPr/>
        </p:nvSpPr>
        <p:spPr bwMode="auto">
          <a:xfrm rot="5400000">
            <a:off x="2117601" y="4837707"/>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p>
        </p:txBody>
      </p:sp>
      <p:sp>
        <p:nvSpPr>
          <p:cNvPr id="49" name="Text Box 47"/>
          <p:cNvSpPr txBox="1">
            <a:spLocks noChangeArrowheads="1"/>
          </p:cNvSpPr>
          <p:nvPr/>
        </p:nvSpPr>
        <p:spPr bwMode="auto">
          <a:xfrm rot="5400000">
            <a:off x="6775326" y="4837707"/>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p>
        </p:txBody>
      </p:sp>
      <p:sp>
        <p:nvSpPr>
          <p:cNvPr id="50" name="Line 48"/>
          <p:cNvSpPr>
            <a:spLocks noChangeShapeType="1"/>
          </p:cNvSpPr>
          <p:nvPr/>
        </p:nvSpPr>
        <p:spPr bwMode="auto">
          <a:xfrm flipH="1" flipV="1">
            <a:off x="2989138" y="4486870"/>
            <a:ext cx="1008063" cy="587375"/>
          </a:xfrm>
          <a:prstGeom prst="line">
            <a:avLst/>
          </a:prstGeom>
          <a:noFill/>
          <a:ln w="28575">
            <a:solidFill>
              <a:srgbClr val="FF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1" name="Line 49"/>
          <p:cNvSpPr>
            <a:spLocks noChangeShapeType="1"/>
          </p:cNvSpPr>
          <p:nvPr/>
        </p:nvSpPr>
        <p:spPr bwMode="auto">
          <a:xfrm flipH="1">
            <a:off x="2989138" y="5267920"/>
            <a:ext cx="1008063" cy="585788"/>
          </a:xfrm>
          <a:prstGeom prst="line">
            <a:avLst/>
          </a:prstGeom>
          <a:noFill/>
          <a:ln w="28575">
            <a:solidFill>
              <a:srgbClr val="FF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2" name="Rectangle 50"/>
          <p:cNvSpPr>
            <a:spLocks noChangeArrowheads="1"/>
          </p:cNvSpPr>
          <p:nvPr/>
        </p:nvSpPr>
        <p:spPr bwMode="auto">
          <a:xfrm>
            <a:off x="7376988" y="4261445"/>
            <a:ext cx="430213" cy="277813"/>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3" name="Rectangle 51"/>
          <p:cNvSpPr>
            <a:spLocks noChangeArrowheads="1"/>
          </p:cNvSpPr>
          <p:nvPr/>
        </p:nvSpPr>
        <p:spPr bwMode="auto">
          <a:xfrm>
            <a:off x="7397626" y="5794970"/>
            <a:ext cx="431800" cy="280988"/>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4" name="Rectangle 52"/>
          <p:cNvSpPr>
            <a:spLocks noChangeArrowheads="1"/>
          </p:cNvSpPr>
          <p:nvPr/>
        </p:nvSpPr>
        <p:spPr bwMode="auto">
          <a:xfrm>
            <a:off x="1328613" y="5794970"/>
            <a:ext cx="431800" cy="280988"/>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5" name="Rectangle 53"/>
          <p:cNvSpPr>
            <a:spLocks noChangeArrowheads="1"/>
          </p:cNvSpPr>
          <p:nvPr/>
        </p:nvSpPr>
        <p:spPr bwMode="auto">
          <a:xfrm flipH="1">
            <a:off x="5984751" y="4193183"/>
            <a:ext cx="431800" cy="3889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56" name="Rectangle 54"/>
          <p:cNvSpPr>
            <a:spLocks noChangeArrowheads="1"/>
          </p:cNvSpPr>
          <p:nvPr/>
        </p:nvSpPr>
        <p:spPr bwMode="auto">
          <a:xfrm flipH="1">
            <a:off x="5984751" y="5742583"/>
            <a:ext cx="431800" cy="390525"/>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3</a:t>
            </a:r>
          </a:p>
        </p:txBody>
      </p:sp>
      <p:sp>
        <p:nvSpPr>
          <p:cNvPr id="57" name="Rectangle 55"/>
          <p:cNvSpPr>
            <a:spLocks noChangeArrowheads="1"/>
          </p:cNvSpPr>
          <p:nvPr/>
        </p:nvSpPr>
        <p:spPr bwMode="auto">
          <a:xfrm>
            <a:off x="1328613" y="4261445"/>
            <a:ext cx="431800" cy="277813"/>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1</a:t>
            </a:r>
          </a:p>
        </p:txBody>
      </p:sp>
      <p:sp>
        <p:nvSpPr>
          <p:cNvPr id="58" name="Rectangle 56"/>
          <p:cNvSpPr>
            <a:spLocks noChangeArrowheads="1"/>
          </p:cNvSpPr>
          <p:nvPr/>
        </p:nvSpPr>
        <p:spPr bwMode="auto">
          <a:xfrm>
            <a:off x="2014413" y="4228108"/>
            <a:ext cx="431800"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59" name="Rectangle 57"/>
          <p:cNvSpPr>
            <a:spLocks noChangeArrowheads="1"/>
          </p:cNvSpPr>
          <p:nvPr/>
        </p:nvSpPr>
        <p:spPr bwMode="auto">
          <a:xfrm>
            <a:off x="2014413" y="5774333"/>
            <a:ext cx="431800"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60" name="Rectangle 58"/>
          <p:cNvSpPr>
            <a:spLocks noChangeArrowheads="1"/>
          </p:cNvSpPr>
          <p:nvPr/>
        </p:nvSpPr>
        <p:spPr bwMode="auto">
          <a:xfrm flipH="1">
            <a:off x="6680076" y="4228108"/>
            <a:ext cx="431800"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61" name="Rectangle 59"/>
          <p:cNvSpPr>
            <a:spLocks noChangeArrowheads="1"/>
          </p:cNvSpPr>
          <p:nvPr/>
        </p:nvSpPr>
        <p:spPr bwMode="auto">
          <a:xfrm flipH="1">
            <a:off x="6691188" y="5774333"/>
            <a:ext cx="430213" cy="325437"/>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pPr>
              <a:spcBef>
                <a:spcPct val="0"/>
              </a:spcBef>
              <a:buSzTx/>
              <a:buFontTx/>
              <a:buNone/>
            </a:pPr>
            <a:r>
              <a:rPr lang="en-US" altLang="zh-CN" sz="2000" b="1">
                <a:solidFill>
                  <a:srgbClr val="000000"/>
                </a:solidFill>
                <a:latin typeface="+mn-lt"/>
                <a:ea typeface="+mn-ea"/>
              </a:rPr>
              <a:t>2</a:t>
            </a:r>
          </a:p>
        </p:txBody>
      </p:sp>
      <p:sp>
        <p:nvSpPr>
          <p:cNvPr id="62" name="AutoShape 60"/>
          <p:cNvSpPr>
            <a:spLocks noChangeArrowheads="1"/>
          </p:cNvSpPr>
          <p:nvPr/>
        </p:nvSpPr>
        <p:spPr bwMode="auto">
          <a:xfrm>
            <a:off x="833575" y="2197313"/>
            <a:ext cx="1866217" cy="1015663"/>
          </a:xfrm>
          <a:prstGeom prst="wedgeRectCallout">
            <a:avLst>
              <a:gd name="adj1" fmla="val -17194"/>
              <a:gd name="adj2" fmla="val 131593"/>
            </a:avLst>
          </a:prstGeom>
          <a:solidFill>
            <a:srgbClr val="99FF99"/>
          </a:solidFill>
          <a:ln w="28575">
            <a:solidFill>
              <a:srgbClr val="333399"/>
            </a:solidFill>
            <a:miter lim="800000"/>
            <a:headEnd/>
            <a:tailEnd/>
          </a:ln>
          <a:effectLst>
            <a:outerShdw blurRad="50800" dist="38100" dir="2700000" algn="tl" rotWithShape="0">
              <a:prstClr val="black">
                <a:alpha val="40000"/>
              </a:prstClr>
            </a:outerShdw>
          </a:effectLst>
        </p:spPr>
        <p:txBody>
          <a:bodyPr wrap="none">
            <a:spAutoFit/>
          </a:bodyPr>
          <a:lstStyle/>
          <a:p>
            <a:pPr algn="l">
              <a:spcBef>
                <a:spcPct val="0"/>
              </a:spcBef>
              <a:buSzTx/>
              <a:buFontTx/>
              <a:buNone/>
            </a:pPr>
            <a:r>
              <a:rPr lang="en-US" altLang="zh-CN" sz="2000" b="1">
                <a:solidFill>
                  <a:srgbClr val="000000"/>
                </a:solidFill>
                <a:latin typeface="+mn-lt"/>
                <a:ea typeface="+mn-ea"/>
              </a:rPr>
              <a:t>3</a:t>
            </a:r>
            <a:r>
              <a:rPr lang="zh-CN" altLang="en-US" sz="2000" b="1">
                <a:solidFill>
                  <a:srgbClr val="000000"/>
                </a:solidFill>
                <a:latin typeface="+mn-lt"/>
                <a:ea typeface="+mn-ea"/>
              </a:rPr>
              <a:t>：网络层</a:t>
            </a:r>
          </a:p>
          <a:p>
            <a:pPr algn="l">
              <a:spcBef>
                <a:spcPct val="0"/>
              </a:spcBef>
              <a:buSzTx/>
              <a:buFontTx/>
              <a:buNone/>
            </a:pPr>
            <a:r>
              <a:rPr lang="en-US" altLang="zh-CN" sz="2000" b="1">
                <a:solidFill>
                  <a:srgbClr val="000000"/>
                </a:solidFill>
                <a:latin typeface="+mn-lt"/>
                <a:ea typeface="+mn-ea"/>
              </a:rPr>
              <a:t>2</a:t>
            </a:r>
            <a:r>
              <a:rPr lang="zh-CN" altLang="en-US" sz="2000" b="1">
                <a:solidFill>
                  <a:srgbClr val="000000"/>
                </a:solidFill>
                <a:latin typeface="+mn-lt"/>
                <a:ea typeface="+mn-ea"/>
              </a:rPr>
              <a:t>：数据链路层</a:t>
            </a:r>
          </a:p>
          <a:p>
            <a:pPr algn="l">
              <a:spcBef>
                <a:spcPct val="0"/>
              </a:spcBef>
              <a:buSzTx/>
              <a:buFontTx/>
              <a:buNone/>
            </a:pPr>
            <a:r>
              <a:rPr lang="en-US" altLang="zh-CN" sz="2000" b="1">
                <a:solidFill>
                  <a:srgbClr val="000000"/>
                </a:solidFill>
                <a:latin typeface="+mn-lt"/>
                <a:ea typeface="+mn-ea"/>
              </a:rPr>
              <a:t>1</a:t>
            </a:r>
            <a:r>
              <a:rPr lang="zh-CN" altLang="en-US" sz="2000" b="1">
                <a:solidFill>
                  <a:srgbClr val="000000"/>
                </a:solidFill>
                <a:latin typeface="+mn-lt"/>
                <a:ea typeface="+mn-ea"/>
              </a:rPr>
              <a:t>：物理层</a:t>
            </a:r>
          </a:p>
        </p:txBody>
      </p:sp>
    </p:spTree>
    <p:extLst>
      <p:ext uri="{BB962C8B-B14F-4D97-AF65-F5344CB8AC3E}">
        <p14:creationId xmlns:p14="http://schemas.microsoft.com/office/powerpoint/2010/main" val="27781564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t>综合服务</a:t>
            </a:r>
            <a:r>
              <a:rPr lang="en-US" altLang="zh-CN" dirty="0"/>
              <a:t/>
            </a:r>
            <a:br>
              <a:rPr lang="en-US" altLang="zh-CN" dirty="0"/>
            </a:br>
            <a:r>
              <a:rPr lang="zh-CN" altLang="en-US" sz="2800" b="1" dirty="0" smtClean="0"/>
              <a:t>（</a:t>
            </a:r>
            <a:r>
              <a:rPr lang="en-US" altLang="zh-CN" sz="2800" b="1" dirty="0" err="1">
                <a:latin typeface="华文新魏" panose="02010800040101010101" pitchFamily="2" charset="-122"/>
                <a:ea typeface="华文新魏" panose="02010800040101010101" pitchFamily="2" charset="-122"/>
              </a:rPr>
              <a:t>IntServ</a:t>
            </a:r>
            <a:r>
              <a:rPr lang="zh-CN" altLang="en-US" sz="2800" b="1" dirty="0" smtClean="0"/>
              <a:t>）</a:t>
            </a:r>
            <a:endParaRPr lang="en-US" altLang="zh-CN"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25000"/>
              </a:lnSpc>
              <a:buNone/>
            </a:pPr>
            <a:r>
              <a:rPr lang="zh-CN" altLang="en-US" sz="2800" dirty="0" smtClean="0"/>
              <a:t>        </a:t>
            </a:r>
            <a:r>
              <a:rPr lang="zh-CN" altLang="en-US" sz="2800" dirty="0" smtClean="0">
                <a:solidFill>
                  <a:srgbClr val="0000FF"/>
                </a:solidFill>
              </a:rPr>
              <a:t>综合</a:t>
            </a:r>
            <a:r>
              <a:rPr lang="zh-CN" altLang="en-US" sz="2800" dirty="0">
                <a:solidFill>
                  <a:srgbClr val="0000FF"/>
                </a:solidFill>
              </a:rPr>
              <a:t>服务</a:t>
            </a:r>
            <a:r>
              <a:rPr lang="zh-CN" altLang="en-US" sz="2800" dirty="0"/>
              <a:t>，也称</a:t>
            </a:r>
            <a:r>
              <a:rPr lang="zh-CN" altLang="en-US" sz="2800" dirty="0">
                <a:solidFill>
                  <a:srgbClr val="0000FF"/>
                </a:solidFill>
              </a:rPr>
              <a:t>基于流的算法</a:t>
            </a:r>
            <a:r>
              <a:rPr lang="zh-CN" altLang="en-US" sz="2800" dirty="0"/>
              <a:t>，用于流式多媒体的单播和</a:t>
            </a:r>
            <a:r>
              <a:rPr lang="zh-CN" altLang="en-US" sz="2800" dirty="0" smtClean="0"/>
              <a:t>组播，</a:t>
            </a:r>
            <a:r>
              <a:rPr lang="zh-CN" altLang="en-US" sz="2800" dirty="0"/>
              <a:t>下面</a:t>
            </a:r>
            <a:r>
              <a:rPr lang="zh-CN" altLang="en-US" sz="2800" dirty="0" smtClean="0"/>
              <a:t>以组播为</a:t>
            </a:r>
            <a:r>
              <a:rPr lang="zh-CN" altLang="en-US" sz="2800" dirty="0"/>
              <a:t>例进行介绍。</a:t>
            </a:r>
          </a:p>
          <a:p>
            <a:pPr>
              <a:lnSpc>
                <a:spcPct val="125000"/>
              </a:lnSpc>
            </a:pPr>
            <a:r>
              <a:rPr lang="zh-CN" altLang="en-US" sz="2800" dirty="0">
                <a:solidFill>
                  <a:srgbClr val="FF0000"/>
                </a:solidFill>
              </a:rPr>
              <a:t>前提</a:t>
            </a:r>
            <a:r>
              <a:rPr lang="zh-CN" altLang="en-US" sz="2800" dirty="0"/>
              <a:t>：考虑“多源端对多目的端的多点播送”，</a:t>
            </a:r>
            <a:r>
              <a:rPr lang="zh-CN" altLang="en-US" sz="2800" dirty="0" smtClean="0"/>
              <a:t>例如电视</a:t>
            </a:r>
            <a:r>
              <a:rPr lang="zh-CN" altLang="en-US" sz="2800" dirty="0"/>
              <a:t>。</a:t>
            </a:r>
          </a:p>
          <a:p>
            <a:pPr>
              <a:lnSpc>
                <a:spcPct val="125000"/>
              </a:lnSpc>
            </a:pPr>
            <a:r>
              <a:rPr lang="zh-CN" altLang="en-US" sz="2800" dirty="0">
                <a:solidFill>
                  <a:srgbClr val="FF0000"/>
                </a:solidFill>
              </a:rPr>
              <a:t>问题</a:t>
            </a:r>
            <a:r>
              <a:rPr lang="zh-CN" altLang="en-US" sz="2800" dirty="0" smtClean="0"/>
              <a:t>：由于</a:t>
            </a:r>
            <a:r>
              <a:rPr lang="zh-CN" altLang="en-US" sz="2800" dirty="0"/>
              <a:t>可以动态地改变组成员的关系，所以由发送端实现预留带宽的方式不适宜。</a:t>
            </a:r>
          </a:p>
          <a:p>
            <a:pPr>
              <a:lnSpc>
                <a:spcPct val="125000"/>
              </a:lnSpc>
            </a:pPr>
            <a:r>
              <a:rPr lang="zh-CN" altLang="en-US" sz="2800" dirty="0">
                <a:solidFill>
                  <a:srgbClr val="FF0000"/>
                </a:solidFill>
              </a:rPr>
              <a:t>解决</a:t>
            </a:r>
            <a:r>
              <a:rPr lang="zh-CN" altLang="en-US" sz="2800" dirty="0"/>
              <a:t>：采用资源预留协议（</a:t>
            </a:r>
            <a:r>
              <a:rPr lang="en-US" altLang="zh-CN" sz="2800" dirty="0"/>
              <a:t>RSVP</a:t>
            </a:r>
            <a:r>
              <a:rPr lang="zh-CN" altLang="en-US" sz="2800" dirty="0"/>
              <a:t>）</a:t>
            </a:r>
            <a:r>
              <a:rPr lang="zh-CN" altLang="en-US" sz="2800" dirty="0" smtClean="0"/>
              <a:t>。</a:t>
            </a:r>
            <a:endParaRPr lang="zh-CN" altLang="en-US" sz="2800" dirty="0"/>
          </a:p>
        </p:txBody>
      </p:sp>
    </p:spTree>
    <p:extLst>
      <p:ext uri="{BB962C8B-B14F-4D97-AF65-F5344CB8AC3E}">
        <p14:creationId xmlns:p14="http://schemas.microsoft.com/office/powerpoint/2010/main" val="39723574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资源预留</a:t>
            </a:r>
            <a:r>
              <a:rPr lang="zh-CN" altLang="en-US" dirty="0" smtClean="0"/>
              <a:t>协议</a:t>
            </a:r>
            <a:r>
              <a:rPr lang="en-US" altLang="zh-CN" dirty="0"/>
              <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RSVP</a:t>
            </a:r>
            <a:r>
              <a:rPr lang="zh-CN" altLang="en-US" sz="2800" b="1" dirty="0" smtClean="0"/>
              <a:t>）</a:t>
            </a:r>
            <a:endParaRPr lang="en-US" altLang="zh-CN" sz="2800" dirty="0"/>
          </a:p>
        </p:txBody>
      </p:sp>
      <p:sp>
        <p:nvSpPr>
          <p:cNvPr id="3" name="内容占位符 2"/>
          <p:cNvSpPr>
            <a:spLocks noGrp="1"/>
          </p:cNvSpPr>
          <p:nvPr>
            <p:ph idx="1"/>
          </p:nvPr>
        </p:nvSpPr>
        <p:spPr/>
        <p:txBody>
          <a:bodyPr/>
          <a:lstStyle/>
          <a:p>
            <a:pPr>
              <a:lnSpc>
                <a:spcPct val="120000"/>
              </a:lnSpc>
            </a:pPr>
            <a:r>
              <a:rPr lang="zh-CN" altLang="en-US" sz="2800" dirty="0" smtClean="0">
                <a:solidFill>
                  <a:srgbClr val="FF0000"/>
                </a:solidFill>
              </a:rPr>
              <a:t>资源预留协议（</a:t>
            </a:r>
            <a:r>
              <a:rPr lang="en-US" altLang="zh-CN" sz="2800" dirty="0" smtClean="0">
                <a:solidFill>
                  <a:srgbClr val="FF0000"/>
                </a:solidFill>
              </a:rPr>
              <a:t>RSVP</a:t>
            </a:r>
            <a:r>
              <a:rPr lang="zh-CN" altLang="en-US" sz="2800" dirty="0" smtClean="0">
                <a:solidFill>
                  <a:srgbClr val="FF0000"/>
                </a:solidFill>
              </a:rPr>
              <a:t>）</a:t>
            </a:r>
            <a:r>
              <a:rPr lang="zh-CN" altLang="en-US" sz="2800" dirty="0" smtClean="0"/>
              <a:t>是</a:t>
            </a:r>
            <a:r>
              <a:rPr lang="en-US" altLang="zh-CN" sz="2800" dirty="0" err="1"/>
              <a:t>IntServ</a:t>
            </a:r>
            <a:r>
              <a:rPr lang="zh-CN" altLang="en-US" sz="2800" dirty="0" smtClean="0"/>
              <a:t>体系结构中的主要组成部分，</a:t>
            </a:r>
            <a:r>
              <a:rPr lang="en-US" altLang="zh-CN" sz="2800" dirty="0" smtClean="0"/>
              <a:t>RFC 2205~2210</a:t>
            </a:r>
            <a:r>
              <a:rPr lang="zh-CN" altLang="en-US" sz="2800" dirty="0" smtClean="0"/>
              <a:t>文档对该协议进行详细的描述；</a:t>
            </a:r>
            <a:endParaRPr lang="en-US" altLang="zh-CN" sz="2800" dirty="0" smtClean="0"/>
          </a:p>
          <a:p>
            <a:pPr>
              <a:lnSpc>
                <a:spcPct val="120000"/>
              </a:lnSpc>
            </a:pPr>
            <a:r>
              <a:rPr lang="en-US" altLang="zh-CN" sz="2800" dirty="0" smtClean="0">
                <a:solidFill>
                  <a:srgbClr val="FF0000"/>
                </a:solidFill>
              </a:rPr>
              <a:t>RSVP</a:t>
            </a:r>
            <a:r>
              <a:rPr lang="zh-CN" altLang="en-US" sz="2800" dirty="0" smtClean="0">
                <a:solidFill>
                  <a:srgbClr val="FF0000"/>
                </a:solidFill>
              </a:rPr>
              <a:t>的功能</a:t>
            </a:r>
            <a:r>
              <a:rPr lang="zh-CN" altLang="en-US" sz="2800" dirty="0" smtClean="0"/>
              <a:t>：</a:t>
            </a:r>
            <a:r>
              <a:rPr lang="zh-CN" altLang="en-US" sz="2800" dirty="0" smtClean="0">
                <a:solidFill>
                  <a:srgbClr val="0000FF"/>
                </a:solidFill>
              </a:rPr>
              <a:t>预留资源</a:t>
            </a:r>
            <a:r>
              <a:rPr lang="zh-CN" altLang="en-US" sz="2800" dirty="0" smtClean="0"/>
              <a:t>。而发送数据使用其他协议；</a:t>
            </a:r>
            <a:endParaRPr lang="en-US" altLang="zh-CN" sz="2800" dirty="0" smtClean="0"/>
          </a:p>
          <a:p>
            <a:pPr>
              <a:lnSpc>
                <a:spcPct val="120000"/>
              </a:lnSpc>
            </a:pPr>
            <a:r>
              <a:rPr lang="en-US" altLang="zh-CN" sz="2800" dirty="0" smtClean="0">
                <a:solidFill>
                  <a:srgbClr val="FF0000"/>
                </a:solidFill>
              </a:rPr>
              <a:t>RSVP</a:t>
            </a:r>
            <a:r>
              <a:rPr lang="zh-CN" altLang="en-US" sz="2800" dirty="0" smtClean="0">
                <a:solidFill>
                  <a:srgbClr val="FF0000"/>
                </a:solidFill>
              </a:rPr>
              <a:t>的特点</a:t>
            </a:r>
            <a:r>
              <a:rPr lang="zh-CN" altLang="en-US" sz="2800" dirty="0" smtClean="0"/>
              <a:t>：允许多个发送方给多个接收方传送数据，也允许接收方自由地切换频道，并且在消除拥塞的同时优化带宽的使用。</a:t>
            </a:r>
            <a:endParaRPr lang="zh-CN" altLang="en-US" sz="2800" dirty="0"/>
          </a:p>
        </p:txBody>
      </p:sp>
    </p:spTree>
    <p:extLst>
      <p:ext uri="{BB962C8B-B14F-4D97-AF65-F5344CB8AC3E}">
        <p14:creationId xmlns:p14="http://schemas.microsoft.com/office/powerpoint/2010/main" val="22862180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303834"/>
          </a:xfrm>
        </p:spPr>
        <p:txBody>
          <a:bodyPr/>
          <a:lstStyle/>
          <a:p>
            <a:r>
              <a:rPr lang="zh-CN" altLang="en-US" sz="2400" dirty="0">
                <a:solidFill>
                  <a:srgbClr val="FF0000"/>
                </a:solidFill>
              </a:rPr>
              <a:t>算法</a:t>
            </a:r>
          </a:p>
          <a:p>
            <a:pPr lvl="1"/>
            <a:r>
              <a:rPr lang="zh-CN" altLang="en-US" sz="2400" dirty="0"/>
              <a:t>利用生成树的组播路由选择，组内各用户采用</a:t>
            </a:r>
            <a:r>
              <a:rPr lang="zh-CN" altLang="en-US" sz="2400" dirty="0">
                <a:solidFill>
                  <a:srgbClr val="0000FF"/>
                </a:solidFill>
              </a:rPr>
              <a:t>逆向路由转发算法</a:t>
            </a:r>
            <a:r>
              <a:rPr lang="zh-CN" altLang="en-US" sz="2400" dirty="0"/>
              <a:t>，沿生成树向源端发送预留请求，使沿途路由器预留带宽。</a:t>
            </a:r>
          </a:p>
          <a:p>
            <a:r>
              <a:rPr lang="zh-CN" altLang="en-US" sz="2400" dirty="0">
                <a:solidFill>
                  <a:srgbClr val="FF0000"/>
                </a:solidFill>
              </a:rPr>
              <a:t>例子</a:t>
            </a:r>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资源预留</a:t>
            </a:r>
            <a:r>
              <a:rPr lang="zh-CN" altLang="en-US" dirty="0" smtClean="0"/>
              <a:t>协议</a:t>
            </a:r>
            <a:r>
              <a:rPr lang="en-US" altLang="zh-CN" dirty="0"/>
              <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RSVP</a:t>
            </a:r>
            <a:r>
              <a:rPr lang="zh-CN" altLang="en-US" sz="2800" b="1" dirty="0" smtClean="0"/>
              <a:t>）</a:t>
            </a:r>
            <a:endParaRPr lang="en-US" altLang="zh-CN" sz="2800" dirty="0"/>
          </a:p>
        </p:txBody>
      </p:sp>
      <p:pic>
        <p:nvPicPr>
          <p:cNvPr id="614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7450" y="3289374"/>
            <a:ext cx="49149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3923928" y="6021288"/>
            <a:ext cx="1944216" cy="338554"/>
          </a:xfrm>
          <a:prstGeom prst="rect">
            <a:avLst/>
          </a:prstGeom>
          <a:noFill/>
        </p:spPr>
        <p:txBody>
          <a:bodyPr wrap="square" rtlCol="0">
            <a:spAutoFit/>
          </a:bodyPr>
          <a:lstStyle/>
          <a:p>
            <a:r>
              <a:rPr lang="zh-CN" altLang="en-US" sz="1600" b="1" dirty="0" smtClean="0">
                <a:latin typeface="+mn-lt"/>
                <a:ea typeface="+mn-ea"/>
              </a:rPr>
              <a:t>主机</a:t>
            </a:r>
            <a:r>
              <a:rPr lang="en-US" altLang="zh-CN" sz="1600" b="1" dirty="0" smtClean="0">
                <a:latin typeface="+mn-lt"/>
                <a:ea typeface="+mn-ea"/>
              </a:rPr>
              <a:t>1</a:t>
            </a:r>
            <a:r>
              <a:rPr lang="zh-CN" altLang="en-US" sz="1600" b="1" dirty="0" smtClean="0">
                <a:latin typeface="+mn-lt"/>
                <a:ea typeface="+mn-ea"/>
              </a:rPr>
              <a:t>的组播生成树</a:t>
            </a:r>
            <a:endParaRPr lang="zh-CN" altLang="en-US" sz="1600" b="1" dirty="0">
              <a:latin typeface="+mn-lt"/>
              <a:ea typeface="+mn-ea"/>
            </a:endParaRPr>
          </a:p>
        </p:txBody>
      </p:sp>
      <p:sp>
        <p:nvSpPr>
          <p:cNvPr id="10" name="TextBox 9"/>
          <p:cNvSpPr txBox="1"/>
          <p:nvPr/>
        </p:nvSpPr>
        <p:spPr>
          <a:xfrm>
            <a:off x="5891559" y="6042774"/>
            <a:ext cx="1944216" cy="338554"/>
          </a:xfrm>
          <a:prstGeom prst="rect">
            <a:avLst/>
          </a:prstGeom>
          <a:noFill/>
        </p:spPr>
        <p:txBody>
          <a:bodyPr wrap="square" rtlCol="0">
            <a:spAutoFit/>
          </a:bodyPr>
          <a:lstStyle/>
          <a:p>
            <a:r>
              <a:rPr lang="zh-CN" altLang="en-US" sz="1600" b="1" dirty="0" smtClean="0">
                <a:latin typeface="+mn-lt"/>
                <a:ea typeface="+mn-ea"/>
              </a:rPr>
              <a:t>主机</a:t>
            </a:r>
            <a:r>
              <a:rPr lang="en-US" altLang="zh-CN" sz="1600" b="1" dirty="0" smtClean="0">
                <a:latin typeface="+mn-lt"/>
                <a:ea typeface="+mn-ea"/>
              </a:rPr>
              <a:t>2</a:t>
            </a:r>
            <a:r>
              <a:rPr lang="zh-CN" altLang="en-US" sz="1600" b="1" dirty="0" smtClean="0">
                <a:latin typeface="+mn-lt"/>
                <a:ea typeface="+mn-ea"/>
              </a:rPr>
              <a:t>的组播生成树</a:t>
            </a:r>
            <a:endParaRPr lang="zh-CN" altLang="en-US" sz="1600" b="1" dirty="0">
              <a:latin typeface="+mn-lt"/>
              <a:ea typeface="+mn-ea"/>
            </a:endParaRPr>
          </a:p>
        </p:txBody>
      </p:sp>
    </p:spTree>
    <p:extLst>
      <p:ext uri="{BB962C8B-B14F-4D97-AF65-F5344CB8AC3E}">
        <p14:creationId xmlns:p14="http://schemas.microsoft.com/office/powerpoint/2010/main" val="1232592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smtClean="0"/>
              <a:t>举  例</a:t>
            </a:r>
            <a:endParaRPr lang="en-US" altLang="zh-CN" dirty="0"/>
          </a:p>
        </p:txBody>
      </p:sp>
      <p:grpSp>
        <p:nvGrpSpPr>
          <p:cNvPr id="11" name="Group 3"/>
          <p:cNvGrpSpPr>
            <a:grpSpLocks/>
          </p:cNvGrpSpPr>
          <p:nvPr/>
        </p:nvGrpSpPr>
        <p:grpSpPr bwMode="auto">
          <a:xfrm>
            <a:off x="899592" y="1772816"/>
            <a:ext cx="7964487" cy="4535488"/>
            <a:chOff x="520" y="875"/>
            <a:chExt cx="5017" cy="2857"/>
          </a:xfrm>
        </p:grpSpPr>
        <p:pic>
          <p:nvPicPr>
            <p:cNvPr id="12"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8679"/>
            <a:stretch>
              <a:fillRect/>
            </a:stretch>
          </p:blipFill>
          <p:spPr bwMode="auto">
            <a:xfrm>
              <a:off x="539" y="875"/>
              <a:ext cx="4668" cy="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5"/>
            <p:cNvSpPr txBox="1">
              <a:spLocks noChangeArrowheads="1"/>
            </p:cNvSpPr>
            <p:nvPr/>
          </p:nvSpPr>
          <p:spPr bwMode="auto">
            <a:xfrm>
              <a:off x="520" y="3270"/>
              <a:ext cx="135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a:solidFill>
                    <a:srgbClr val="000000"/>
                  </a:solidFill>
                </a:rPr>
                <a:t>R3 reserves flow from S1</a:t>
              </a:r>
            </a:p>
          </p:txBody>
        </p:sp>
        <p:sp>
          <p:nvSpPr>
            <p:cNvPr id="14" name="TextBox 6"/>
            <p:cNvSpPr txBox="1">
              <a:spLocks noChangeArrowheads="1"/>
            </p:cNvSpPr>
            <p:nvPr/>
          </p:nvSpPr>
          <p:spPr bwMode="auto">
            <a:xfrm>
              <a:off x="2196" y="3286"/>
              <a:ext cx="134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a:solidFill>
                    <a:srgbClr val="000000"/>
                  </a:solidFill>
                </a:rPr>
                <a:t>R3 reserves flow from S2</a:t>
              </a:r>
            </a:p>
          </p:txBody>
        </p:sp>
        <p:sp>
          <p:nvSpPr>
            <p:cNvPr id="15" name="TextBox 7"/>
            <p:cNvSpPr txBox="1">
              <a:spLocks noChangeArrowheads="1"/>
            </p:cNvSpPr>
            <p:nvPr/>
          </p:nvSpPr>
          <p:spPr bwMode="auto">
            <a:xfrm>
              <a:off x="3623" y="3276"/>
              <a:ext cx="191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a:solidFill>
                    <a:srgbClr val="000000"/>
                  </a:solidFill>
                </a:rPr>
                <a:t>R5 reserves flow from S1; merged with R3 at H</a:t>
              </a:r>
            </a:p>
          </p:txBody>
        </p:sp>
      </p:grpSp>
    </p:spTree>
    <p:extLst>
      <p:ext uri="{BB962C8B-B14F-4D97-AF65-F5344CB8AC3E}">
        <p14:creationId xmlns:p14="http://schemas.microsoft.com/office/powerpoint/2010/main" val="188459804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p:txBody>
          <a:bodyPr/>
          <a:lstStyle/>
          <a:p>
            <a:pPr>
              <a:lnSpc>
                <a:spcPct val="90000"/>
              </a:lnSpc>
            </a:pPr>
            <a:r>
              <a:rPr lang="en-US" altLang="zh-CN" b="1" dirty="0" err="1" smtClean="0">
                <a:latin typeface="华文新魏" panose="02010800040101010101" pitchFamily="2" charset="-122"/>
                <a:ea typeface="华文新魏" panose="02010800040101010101" pitchFamily="2" charset="-122"/>
              </a:rPr>
              <a:t>IntServ</a:t>
            </a:r>
            <a:r>
              <a:rPr lang="en-US" altLang="zh-CN" b="1" dirty="0" smtClean="0">
                <a:latin typeface="华文新魏" panose="02010800040101010101" pitchFamily="2" charset="-122"/>
                <a:ea typeface="华文新魏" panose="02010800040101010101" pitchFamily="2" charset="-122"/>
              </a:rPr>
              <a:t> </a:t>
            </a:r>
            <a:r>
              <a:rPr lang="zh-CN" altLang="en-US" dirty="0" smtClean="0"/>
              <a:t>的应用</a:t>
            </a:r>
            <a:endParaRPr lang="en-US" altLang="zh-CN" dirty="0"/>
          </a:p>
        </p:txBody>
      </p:sp>
      <p:sp>
        <p:nvSpPr>
          <p:cNvPr id="2" name="内容占位符 1"/>
          <p:cNvSpPr>
            <a:spLocks noGrp="1"/>
          </p:cNvSpPr>
          <p:nvPr>
            <p:ph idx="1"/>
          </p:nvPr>
        </p:nvSpPr>
        <p:spPr/>
        <p:txBody>
          <a:bodyPr/>
          <a:lstStyle/>
          <a:p>
            <a:pPr>
              <a:lnSpc>
                <a:spcPct val="125000"/>
              </a:lnSpc>
            </a:pPr>
            <a:r>
              <a:rPr lang="zh-CN" altLang="en-US" sz="2600" dirty="0">
                <a:solidFill>
                  <a:srgbClr val="FF0000"/>
                </a:solidFill>
              </a:rPr>
              <a:t>优点</a:t>
            </a:r>
            <a:r>
              <a:rPr lang="zh-CN" altLang="en-US" sz="2600" dirty="0" smtClean="0"/>
              <a:t>：可以为</a:t>
            </a:r>
            <a:r>
              <a:rPr lang="zh-CN" altLang="en-US" sz="2600" dirty="0"/>
              <a:t>一个或多个流</a:t>
            </a:r>
            <a:r>
              <a:rPr lang="zh-CN" altLang="en-US" sz="2600" dirty="0" smtClean="0"/>
              <a:t>提供非常好的</a:t>
            </a:r>
            <a:r>
              <a:rPr lang="en-US" altLang="zh-CN" sz="2600" dirty="0" err="1" smtClean="0"/>
              <a:t>QoS</a:t>
            </a:r>
            <a:r>
              <a:rPr lang="zh-CN" altLang="en-US" sz="2600" dirty="0"/>
              <a:t>。</a:t>
            </a:r>
          </a:p>
          <a:p>
            <a:pPr>
              <a:lnSpc>
                <a:spcPct val="125000"/>
              </a:lnSpc>
            </a:pPr>
            <a:r>
              <a:rPr lang="zh-CN" altLang="en-US" sz="2600" dirty="0">
                <a:solidFill>
                  <a:srgbClr val="FF0000"/>
                </a:solidFill>
              </a:rPr>
              <a:t>缺点</a:t>
            </a:r>
            <a:r>
              <a:rPr lang="zh-CN" altLang="en-US" sz="2600" dirty="0"/>
              <a:t>：</a:t>
            </a:r>
          </a:p>
          <a:p>
            <a:pPr lvl="1">
              <a:lnSpc>
                <a:spcPct val="125000"/>
              </a:lnSpc>
            </a:pPr>
            <a:r>
              <a:rPr lang="zh-CN" altLang="en-US" sz="2600" dirty="0" smtClean="0"/>
              <a:t>需要事先</a:t>
            </a:r>
            <a:r>
              <a:rPr lang="zh-CN" altLang="en-US" sz="2600" dirty="0"/>
              <a:t>为每个流</a:t>
            </a:r>
            <a:r>
              <a:rPr lang="zh-CN" altLang="en-US" sz="2600" dirty="0" smtClean="0"/>
              <a:t>进行</a:t>
            </a:r>
            <a:r>
              <a:rPr lang="zh-CN" altLang="en-US" sz="2600" dirty="0"/>
              <a:t>设置（预留</a:t>
            </a:r>
            <a:r>
              <a:rPr lang="zh-CN" altLang="en-US" sz="2600" dirty="0" smtClean="0"/>
              <a:t>）；</a:t>
            </a:r>
            <a:endParaRPr lang="zh-CN" altLang="en-US" sz="2600" dirty="0"/>
          </a:p>
          <a:p>
            <a:pPr lvl="1">
              <a:lnSpc>
                <a:spcPct val="125000"/>
              </a:lnSpc>
            </a:pPr>
            <a:r>
              <a:rPr lang="zh-CN" altLang="en-US" sz="2600" dirty="0" smtClean="0"/>
              <a:t>需要</a:t>
            </a:r>
            <a:r>
              <a:rPr lang="zh-CN" altLang="en-US" sz="2600" dirty="0"/>
              <a:t>在路由器内为每个流保留内部</a:t>
            </a:r>
            <a:r>
              <a:rPr lang="zh-CN" altLang="en-US" sz="2600" dirty="0" smtClean="0"/>
              <a:t>状态；</a:t>
            </a:r>
            <a:endParaRPr lang="zh-CN" altLang="en-US" sz="2600" dirty="0"/>
          </a:p>
          <a:p>
            <a:pPr lvl="1">
              <a:lnSpc>
                <a:spcPct val="125000"/>
              </a:lnSpc>
            </a:pPr>
            <a:r>
              <a:rPr lang="zh-CN" altLang="en-US" sz="2600" dirty="0" smtClean="0"/>
              <a:t>需要</a:t>
            </a:r>
            <a:r>
              <a:rPr lang="zh-CN" altLang="en-US" sz="2600" dirty="0"/>
              <a:t>大量修改路由器</a:t>
            </a:r>
            <a:r>
              <a:rPr lang="zh-CN" altLang="en-US" sz="2600" dirty="0" smtClean="0"/>
              <a:t>代码；</a:t>
            </a:r>
            <a:endParaRPr lang="zh-CN" altLang="en-US" sz="2600" dirty="0"/>
          </a:p>
          <a:p>
            <a:pPr lvl="1">
              <a:lnSpc>
                <a:spcPct val="125000"/>
              </a:lnSpc>
            </a:pPr>
            <a:r>
              <a:rPr lang="zh-CN" altLang="en-US" sz="2600" dirty="0" smtClean="0"/>
              <a:t>建立</a:t>
            </a:r>
            <a:r>
              <a:rPr lang="zh-CN" altLang="en-US" sz="2600" dirty="0"/>
              <a:t>流时涉及到复杂的路由器</a:t>
            </a:r>
            <a:r>
              <a:rPr lang="en-US" altLang="zh-CN" sz="2600" dirty="0"/>
              <a:t>-</a:t>
            </a:r>
            <a:r>
              <a:rPr lang="zh-CN" altLang="en-US" sz="2600" dirty="0"/>
              <a:t>路由器</a:t>
            </a:r>
            <a:r>
              <a:rPr lang="zh-CN" altLang="en-US" sz="2600" dirty="0" smtClean="0"/>
              <a:t>交换。</a:t>
            </a:r>
            <a:endParaRPr lang="zh-CN" altLang="en-US" sz="2600" dirty="0"/>
          </a:p>
          <a:p>
            <a:pPr>
              <a:lnSpc>
                <a:spcPct val="125000"/>
              </a:lnSpc>
            </a:pPr>
            <a:r>
              <a:rPr lang="zh-CN" altLang="en-US" sz="2600" dirty="0" smtClean="0">
                <a:solidFill>
                  <a:srgbClr val="FF0000"/>
                </a:solidFill>
              </a:rPr>
              <a:t>应用</a:t>
            </a:r>
            <a:r>
              <a:rPr lang="zh-CN" altLang="en-US" sz="2600" dirty="0" smtClean="0"/>
              <a:t>：很少使用。</a:t>
            </a:r>
            <a:r>
              <a:rPr lang="en-US" altLang="zh-CN" sz="2600" dirty="0" smtClean="0"/>
              <a:t>RSVP</a:t>
            </a:r>
            <a:r>
              <a:rPr lang="zh-CN" altLang="en-US" sz="2600" dirty="0" smtClean="0"/>
              <a:t>几乎没有实际部署，甚至类似的实现也很少。</a:t>
            </a:r>
            <a:endParaRPr lang="zh-CN" altLang="en-US" sz="2600" dirty="0"/>
          </a:p>
        </p:txBody>
      </p:sp>
    </p:spTree>
    <p:extLst>
      <p:ext uri="{BB962C8B-B14F-4D97-AF65-F5344CB8AC3E}">
        <p14:creationId xmlns:p14="http://schemas.microsoft.com/office/powerpoint/2010/main" val="4100894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10000"/>
              </a:lnSpc>
              <a:buNone/>
            </a:pPr>
            <a:r>
              <a:rPr lang="zh-CN" altLang="en-US" sz="2400" dirty="0" smtClean="0"/>
              <a:t>       由于</a:t>
            </a:r>
            <a:r>
              <a:rPr lang="en-US" altLang="zh-CN" sz="2400" dirty="0" err="1"/>
              <a:t>IntServ</a:t>
            </a:r>
            <a:r>
              <a:rPr lang="zh-CN" altLang="en-US" sz="2400" dirty="0" smtClean="0"/>
              <a:t>和</a:t>
            </a:r>
            <a:r>
              <a:rPr lang="en-US" altLang="zh-CN" sz="2400" dirty="0"/>
              <a:t>RSVP</a:t>
            </a:r>
            <a:r>
              <a:rPr lang="zh-CN" altLang="en-US" sz="2400" dirty="0"/>
              <a:t>都很复杂，很难在大规模网络中实现，为此</a:t>
            </a:r>
            <a:r>
              <a:rPr lang="en-US" altLang="zh-CN" sz="2400" dirty="0"/>
              <a:t>IETF</a:t>
            </a:r>
            <a:r>
              <a:rPr lang="zh-CN" altLang="en-US" sz="2400" dirty="0"/>
              <a:t>已制定一个更简单的方法来实现</a:t>
            </a:r>
            <a:r>
              <a:rPr lang="en-US" altLang="zh-CN" sz="2400" dirty="0" err="1"/>
              <a:t>QoS</a:t>
            </a:r>
            <a:r>
              <a:rPr lang="zh-CN" altLang="en-US" sz="2400" dirty="0"/>
              <a:t>，即：</a:t>
            </a:r>
            <a:r>
              <a:rPr lang="zh-CN" altLang="en-US" sz="2400" dirty="0">
                <a:solidFill>
                  <a:srgbClr val="FF0000"/>
                </a:solidFill>
              </a:rPr>
              <a:t>区分服务（</a:t>
            </a:r>
            <a:r>
              <a:rPr lang="en-US" altLang="zh-CN" sz="2400" dirty="0" err="1">
                <a:solidFill>
                  <a:srgbClr val="FF0000"/>
                </a:solidFill>
              </a:rPr>
              <a:t>DiffServ</a:t>
            </a:r>
            <a:r>
              <a:rPr lang="zh-CN" altLang="en-US" sz="2400" dirty="0">
                <a:solidFill>
                  <a:srgbClr val="FF0000"/>
                </a:solidFill>
              </a:rPr>
              <a:t>）</a:t>
            </a:r>
            <a:r>
              <a:rPr lang="zh-CN" altLang="en-US" sz="2400" dirty="0" smtClean="0"/>
              <a:t>，也称</a:t>
            </a:r>
            <a:r>
              <a:rPr lang="zh-CN" altLang="en-US" sz="2400" dirty="0" smtClean="0">
                <a:solidFill>
                  <a:srgbClr val="0000FF"/>
                </a:solidFill>
              </a:rPr>
              <a:t>基于类别的算法</a:t>
            </a:r>
            <a:r>
              <a:rPr lang="zh-CN" altLang="en-US" sz="2400" dirty="0" smtClean="0"/>
              <a:t>。</a:t>
            </a:r>
            <a:endParaRPr lang="en-US" altLang="zh-CN" sz="2400" dirty="0" smtClean="0"/>
          </a:p>
          <a:p>
            <a:pPr>
              <a:lnSpc>
                <a:spcPct val="110000"/>
              </a:lnSpc>
            </a:pPr>
            <a:r>
              <a:rPr lang="zh-CN" altLang="en-US" sz="2400" dirty="0">
                <a:solidFill>
                  <a:srgbClr val="FF0000"/>
                </a:solidFill>
              </a:rPr>
              <a:t>服务分类</a:t>
            </a:r>
          </a:p>
          <a:p>
            <a:pPr lvl="1">
              <a:lnSpc>
                <a:spcPct val="110000"/>
              </a:lnSpc>
            </a:pPr>
            <a:r>
              <a:rPr lang="en-US" altLang="zh-CN" sz="2400" dirty="0" err="1"/>
              <a:t>DiffServ</a:t>
            </a:r>
            <a:r>
              <a:rPr lang="zh-CN" altLang="en-US" sz="2400" dirty="0" smtClean="0"/>
              <a:t>力图</a:t>
            </a:r>
            <a:r>
              <a:rPr lang="zh-CN" altLang="en-US" sz="2400" dirty="0"/>
              <a:t>不改变网络的基础结构，但在路由器中增加了区分服务的功能。为此在分组中引入</a:t>
            </a:r>
            <a:r>
              <a:rPr lang="zh-CN" altLang="en-US" sz="2400" dirty="0">
                <a:solidFill>
                  <a:srgbClr val="0000FF"/>
                </a:solidFill>
              </a:rPr>
              <a:t>服务类型字段</a:t>
            </a:r>
            <a:r>
              <a:rPr lang="zh-CN" altLang="en-US" sz="2400" dirty="0"/>
              <a:t>（</a:t>
            </a:r>
            <a:r>
              <a:rPr lang="en-US" altLang="zh-CN" sz="2400" dirty="0">
                <a:solidFill>
                  <a:srgbClr val="0000FF"/>
                </a:solidFill>
              </a:rPr>
              <a:t>TOS</a:t>
            </a:r>
            <a:r>
              <a:rPr lang="zh-CN" altLang="en-US" sz="2400" dirty="0" smtClean="0"/>
              <a:t>），路由器</a:t>
            </a:r>
            <a:r>
              <a:rPr lang="zh-CN" altLang="en-US" sz="2400" dirty="0"/>
              <a:t>根据</a:t>
            </a:r>
            <a:r>
              <a:rPr lang="en-US" altLang="zh-CN" sz="2400" dirty="0"/>
              <a:t>TOS</a:t>
            </a:r>
            <a:r>
              <a:rPr lang="zh-CN" altLang="en-US" sz="2400" dirty="0"/>
              <a:t>字段的值来处理分组的</a:t>
            </a:r>
            <a:r>
              <a:rPr lang="zh-CN" altLang="en-US" sz="2400" dirty="0" smtClean="0"/>
              <a:t>转发；</a:t>
            </a:r>
            <a:endParaRPr lang="zh-CN" altLang="en-US" sz="2400" dirty="0"/>
          </a:p>
          <a:p>
            <a:pPr lvl="1">
              <a:lnSpc>
                <a:spcPct val="110000"/>
              </a:lnSpc>
            </a:pPr>
            <a:r>
              <a:rPr lang="en-US" altLang="zh-CN" sz="2400" dirty="0" smtClean="0"/>
              <a:t>ISP</a:t>
            </a:r>
            <a:r>
              <a:rPr lang="zh-CN" altLang="en-US" sz="2400" dirty="0" smtClean="0"/>
              <a:t>要</a:t>
            </a:r>
            <a:r>
              <a:rPr lang="zh-CN" altLang="en-US" sz="2400" dirty="0"/>
              <a:t>和用户商定一个</a:t>
            </a:r>
            <a:r>
              <a:rPr lang="zh-CN" altLang="en-US" sz="2400" dirty="0">
                <a:solidFill>
                  <a:srgbClr val="0000FF"/>
                </a:solidFill>
              </a:rPr>
              <a:t>服务等级协定 </a:t>
            </a:r>
            <a:r>
              <a:rPr lang="en-US" altLang="zh-CN" sz="2400" dirty="0">
                <a:solidFill>
                  <a:srgbClr val="0000FF"/>
                </a:solidFill>
              </a:rPr>
              <a:t>SLA </a:t>
            </a:r>
            <a:r>
              <a:rPr lang="zh-CN" altLang="en-US" sz="2400" dirty="0" smtClean="0"/>
              <a:t>，指明</a:t>
            </a:r>
            <a:r>
              <a:rPr lang="zh-CN" altLang="en-US" sz="2400" dirty="0"/>
              <a:t>了被支持的服务</a:t>
            </a:r>
            <a:r>
              <a:rPr lang="zh-CN" altLang="en-US" sz="2400" dirty="0" smtClean="0"/>
              <a:t>类别和</a:t>
            </a:r>
            <a:r>
              <a:rPr lang="zh-CN" altLang="en-US" sz="2400" dirty="0"/>
              <a:t>每一类所容许的通信量。 </a:t>
            </a:r>
          </a:p>
        </p:txBody>
      </p:sp>
      <p:sp>
        <p:nvSpPr>
          <p:cNvPr id="8"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区分</a:t>
            </a:r>
            <a:r>
              <a:rPr lang="zh-CN" altLang="en-US" dirty="0" smtClean="0"/>
              <a:t>服务</a:t>
            </a:r>
            <a:r>
              <a:rPr lang="en-US" altLang="zh-CN" dirty="0"/>
              <a:t/>
            </a:r>
            <a:br>
              <a:rPr lang="en-US" altLang="zh-CN" dirty="0"/>
            </a:br>
            <a:r>
              <a:rPr lang="zh-CN" altLang="en-US" sz="2800" b="1" dirty="0" smtClean="0"/>
              <a:t>（</a:t>
            </a:r>
            <a:r>
              <a:rPr lang="en-US" altLang="zh-CN" sz="2800" b="1" dirty="0" err="1">
                <a:latin typeface="华文新魏" panose="02010800040101010101" pitchFamily="2" charset="-122"/>
                <a:ea typeface="华文新魏" panose="02010800040101010101" pitchFamily="2" charset="-122"/>
              </a:rPr>
              <a:t>DiffServ</a:t>
            </a:r>
            <a:r>
              <a:rPr lang="zh-CN" altLang="en-US" sz="2800" b="1" dirty="0" smtClean="0"/>
              <a:t>）</a:t>
            </a:r>
            <a:endParaRPr lang="en-US" altLang="zh-CN" sz="2800" dirty="0"/>
          </a:p>
        </p:txBody>
      </p:sp>
    </p:spTree>
    <p:extLst>
      <p:ext uri="{BB962C8B-B14F-4D97-AF65-F5344CB8AC3E}">
        <p14:creationId xmlns:p14="http://schemas.microsoft.com/office/powerpoint/2010/main" val="38335929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125000"/>
              </a:lnSpc>
            </a:pPr>
            <a:r>
              <a:rPr lang="en-US" altLang="zh-CN" dirty="0"/>
              <a:t>DS </a:t>
            </a:r>
            <a:r>
              <a:rPr lang="zh-CN" altLang="en-US" dirty="0" smtClean="0"/>
              <a:t>管理域</a:t>
            </a:r>
            <a:endParaRPr lang="en-US" altLang="zh-CN"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7"/>
            <a:ext cx="7958138" cy="2173585"/>
          </a:xfrm>
        </p:spPr>
        <p:txBody>
          <a:bodyPr/>
          <a:lstStyle/>
          <a:p>
            <a:pPr>
              <a:lnSpc>
                <a:spcPct val="110000"/>
              </a:lnSpc>
            </a:pPr>
            <a:r>
              <a:rPr lang="zh-CN" altLang="en-US" sz="2400" dirty="0"/>
              <a:t>网络被划分为许多个 </a:t>
            </a:r>
            <a:r>
              <a:rPr lang="en-US" altLang="zh-CN" sz="2400" dirty="0">
                <a:solidFill>
                  <a:srgbClr val="FF0000"/>
                </a:solidFill>
              </a:rPr>
              <a:t>DS </a:t>
            </a:r>
            <a:r>
              <a:rPr lang="zh-CN" altLang="en-US" sz="2400" dirty="0" smtClean="0">
                <a:solidFill>
                  <a:srgbClr val="FF0000"/>
                </a:solidFill>
              </a:rPr>
              <a:t>管理域 </a:t>
            </a:r>
            <a:r>
              <a:rPr lang="zh-CN" altLang="en-US" sz="2400" dirty="0" smtClean="0"/>
              <a:t>；</a:t>
            </a:r>
            <a:endParaRPr lang="en-US" altLang="zh-CN" sz="2400" dirty="0" smtClean="0"/>
          </a:p>
          <a:p>
            <a:pPr>
              <a:lnSpc>
                <a:spcPct val="110000"/>
              </a:lnSpc>
            </a:pPr>
            <a:r>
              <a:rPr lang="zh-CN" altLang="en-US" sz="2400" dirty="0" smtClean="0"/>
              <a:t>每个</a:t>
            </a:r>
            <a:r>
              <a:rPr lang="en-US" altLang="zh-CN" sz="2400" dirty="0" smtClean="0"/>
              <a:t>DS</a:t>
            </a:r>
            <a:r>
              <a:rPr lang="zh-CN" altLang="en-US" sz="2400" dirty="0" smtClean="0"/>
              <a:t>管理域实现同样的区分服务策略；</a:t>
            </a:r>
            <a:endParaRPr lang="en-US" altLang="zh-CN" sz="2400" dirty="0" smtClean="0"/>
          </a:p>
          <a:p>
            <a:pPr>
              <a:lnSpc>
                <a:spcPct val="110000"/>
              </a:lnSpc>
            </a:pPr>
            <a:r>
              <a:rPr lang="en-US" altLang="zh-CN" sz="2400" dirty="0" err="1" smtClean="0"/>
              <a:t>DiffServ</a:t>
            </a:r>
            <a:r>
              <a:rPr lang="en-US" altLang="zh-CN" sz="2400" dirty="0" smtClean="0"/>
              <a:t> </a:t>
            </a:r>
            <a:r>
              <a:rPr lang="zh-CN" altLang="en-US" sz="2400" dirty="0"/>
              <a:t>将所有的复杂性放在 </a:t>
            </a:r>
            <a:r>
              <a:rPr lang="en-US" altLang="zh-CN" sz="2400" dirty="0" smtClean="0"/>
              <a:t>DS</a:t>
            </a:r>
            <a:r>
              <a:rPr lang="zh-CN" altLang="en-US" sz="2400" dirty="0"/>
              <a:t>管理</a:t>
            </a:r>
            <a:r>
              <a:rPr lang="zh-CN" altLang="en-US" sz="2400" dirty="0" smtClean="0"/>
              <a:t>域</a:t>
            </a:r>
            <a:r>
              <a:rPr lang="zh-CN" altLang="en-US" sz="2400" dirty="0"/>
              <a:t>的</a:t>
            </a:r>
            <a:r>
              <a:rPr lang="zh-CN" altLang="en-US" sz="2400" dirty="0" smtClean="0">
                <a:solidFill>
                  <a:srgbClr val="FF0000"/>
                </a:solidFill>
              </a:rPr>
              <a:t>边界路由器</a:t>
            </a:r>
            <a:r>
              <a:rPr lang="zh-CN" altLang="en-US" sz="2400" dirty="0" smtClean="0"/>
              <a:t>中</a:t>
            </a:r>
            <a:r>
              <a:rPr lang="zh-CN" altLang="en-US" sz="2400" dirty="0"/>
              <a:t>，而使 </a:t>
            </a:r>
            <a:r>
              <a:rPr lang="en-US" altLang="zh-CN" sz="2400" dirty="0" smtClean="0"/>
              <a:t>DS</a:t>
            </a:r>
            <a:r>
              <a:rPr lang="zh-CN" altLang="en-US" sz="2400" dirty="0"/>
              <a:t>管理</a:t>
            </a:r>
            <a:r>
              <a:rPr lang="zh-CN" altLang="en-US" sz="2400" dirty="0" smtClean="0"/>
              <a:t>域</a:t>
            </a:r>
            <a:r>
              <a:rPr lang="zh-CN" altLang="en-US" sz="2400" dirty="0"/>
              <a:t>内部路由器工作得尽可能地简单。 </a:t>
            </a:r>
          </a:p>
        </p:txBody>
      </p:sp>
      <p:grpSp>
        <p:nvGrpSpPr>
          <p:cNvPr id="6" name="Group 4"/>
          <p:cNvGrpSpPr>
            <a:grpSpLocks/>
          </p:cNvGrpSpPr>
          <p:nvPr/>
        </p:nvGrpSpPr>
        <p:grpSpPr bwMode="auto">
          <a:xfrm>
            <a:off x="5410200" y="3789040"/>
            <a:ext cx="2792413" cy="2043112"/>
            <a:chOff x="912" y="768"/>
            <a:chExt cx="2400" cy="1584"/>
          </a:xfrm>
        </p:grpSpPr>
        <p:sp>
          <p:nvSpPr>
            <p:cNvPr id="7" name="Oval 5"/>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8" name="Oval 6"/>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9" name="Oval 7"/>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0" name="Oval 8"/>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1" name="Oval 9"/>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2" name="Oval 10"/>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3" name="Oval 11"/>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4" name="Oval 12"/>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5" name="Oval 13"/>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nvGrpSpPr>
            <p:cNvPr id="16" name="Group 14"/>
            <p:cNvGrpSpPr>
              <a:grpSpLocks/>
            </p:cNvGrpSpPr>
            <p:nvPr/>
          </p:nvGrpSpPr>
          <p:grpSpPr bwMode="auto">
            <a:xfrm>
              <a:off x="912" y="768"/>
              <a:ext cx="2386" cy="1553"/>
              <a:chOff x="912" y="768"/>
              <a:chExt cx="2386" cy="1553"/>
            </a:xfrm>
          </p:grpSpPr>
          <p:sp>
            <p:nvSpPr>
              <p:cNvPr id="17" name="Oval 1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8" name="Oval 1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19" name="Oval 1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0" name="Oval 1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1" name="Oval 1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2" name="Oval 2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3" name="Oval 2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4" name="Oval 2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5" name="Oval 2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grpSp>
      <p:grpSp>
        <p:nvGrpSpPr>
          <p:cNvPr id="26" name="Group 24"/>
          <p:cNvGrpSpPr>
            <a:grpSpLocks/>
          </p:cNvGrpSpPr>
          <p:nvPr/>
        </p:nvGrpSpPr>
        <p:grpSpPr bwMode="auto">
          <a:xfrm>
            <a:off x="1143000" y="3789040"/>
            <a:ext cx="2792413" cy="2043112"/>
            <a:chOff x="912" y="768"/>
            <a:chExt cx="2400" cy="1584"/>
          </a:xfrm>
        </p:grpSpPr>
        <p:sp>
          <p:nvSpPr>
            <p:cNvPr id="27" name="Oval 25"/>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8" name="Oval 26"/>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29" name="Oval 27"/>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0" name="Oval 28"/>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1" name="Oval 29"/>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2" name="Oval 30"/>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3" name="Oval 31"/>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4" name="Oval 32"/>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5" name="Oval 33"/>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nvGrpSpPr>
            <p:cNvPr id="36" name="Group 34"/>
            <p:cNvGrpSpPr>
              <a:grpSpLocks/>
            </p:cNvGrpSpPr>
            <p:nvPr/>
          </p:nvGrpSpPr>
          <p:grpSpPr bwMode="auto">
            <a:xfrm>
              <a:off x="912" y="768"/>
              <a:ext cx="2386" cy="1553"/>
              <a:chOff x="912" y="768"/>
              <a:chExt cx="2386" cy="1553"/>
            </a:xfrm>
          </p:grpSpPr>
          <p:sp>
            <p:nvSpPr>
              <p:cNvPr id="37" name="Oval 3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8" name="Oval 3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9" name="Oval 3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0" name="Oval 3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1" name="Oval 3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2" name="Oval 4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3" name="Oval 4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4" name="Oval 4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5" name="Oval 4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grpSp>
      <p:sp>
        <p:nvSpPr>
          <p:cNvPr id="46" name="Line 44"/>
          <p:cNvSpPr>
            <a:spLocks noChangeShapeType="1"/>
          </p:cNvSpPr>
          <p:nvPr/>
        </p:nvSpPr>
        <p:spPr bwMode="auto">
          <a:xfrm>
            <a:off x="8202613" y="5449565"/>
            <a:ext cx="340451" cy="57437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47" name="Line 45"/>
          <p:cNvSpPr>
            <a:spLocks noChangeShapeType="1"/>
          </p:cNvSpPr>
          <p:nvPr/>
        </p:nvSpPr>
        <p:spPr bwMode="auto">
          <a:xfrm>
            <a:off x="4110038" y="4789165"/>
            <a:ext cx="124142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48" name="Line 46"/>
          <p:cNvSpPr>
            <a:spLocks noChangeShapeType="1"/>
          </p:cNvSpPr>
          <p:nvPr/>
        </p:nvSpPr>
        <p:spPr bwMode="auto">
          <a:xfrm flipV="1">
            <a:off x="989012" y="5186039"/>
            <a:ext cx="153987" cy="69601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49" name="Oval 47"/>
          <p:cNvSpPr>
            <a:spLocks noChangeArrowheads="1"/>
          </p:cNvSpPr>
          <p:nvPr/>
        </p:nvSpPr>
        <p:spPr bwMode="auto">
          <a:xfrm>
            <a:off x="1376363" y="4127177"/>
            <a:ext cx="2327275" cy="1411288"/>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mn-lt"/>
              <a:ea typeface="+mn-ea"/>
            </a:endParaRPr>
          </a:p>
        </p:txBody>
      </p:sp>
      <p:pic>
        <p:nvPicPr>
          <p:cNvPr id="50" name="Picture 4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9013" y="5008240"/>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1" name="Text Box 49"/>
          <p:cNvSpPr txBox="1">
            <a:spLocks noChangeArrowheads="1"/>
          </p:cNvSpPr>
          <p:nvPr/>
        </p:nvSpPr>
        <p:spPr bwMode="auto">
          <a:xfrm>
            <a:off x="1808788" y="4247306"/>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内部路由器</a:t>
            </a:r>
          </a:p>
        </p:txBody>
      </p:sp>
      <p:sp>
        <p:nvSpPr>
          <p:cNvPr id="52" name="Text Box 50"/>
          <p:cNvSpPr txBox="1">
            <a:spLocks noChangeArrowheads="1"/>
          </p:cNvSpPr>
          <p:nvPr/>
        </p:nvSpPr>
        <p:spPr bwMode="auto">
          <a:xfrm>
            <a:off x="3997216" y="559211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边界路由器</a:t>
            </a:r>
          </a:p>
        </p:txBody>
      </p:sp>
      <p:pic>
        <p:nvPicPr>
          <p:cNvPr id="53" name="Picture 5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80413" y="5792167"/>
            <a:ext cx="4318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1200" y="5650284"/>
            <a:ext cx="4318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5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0000" y="5097140"/>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1938" y="4568502"/>
            <a:ext cx="3873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0713" y="4655815"/>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5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19288" y="4920927"/>
            <a:ext cx="38735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 name="Picture 5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1425" y="4655815"/>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 name="Picture 5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69250" y="5273352"/>
            <a:ext cx="388938"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1" name="Picture 5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6838" y="4655815"/>
            <a:ext cx="38735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 name="Oval 60"/>
          <p:cNvSpPr>
            <a:spLocks noChangeArrowheads="1"/>
          </p:cNvSpPr>
          <p:nvPr/>
        </p:nvSpPr>
        <p:spPr bwMode="auto">
          <a:xfrm>
            <a:off x="5719763" y="4127177"/>
            <a:ext cx="2327275" cy="1411288"/>
          </a:xfrm>
          <a:prstGeom prst="ellipse">
            <a:avLst/>
          </a:prstGeom>
          <a:solidFill>
            <a:srgbClr val="FFFF99"/>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mn-lt"/>
              <a:ea typeface="+mn-ea"/>
            </a:endParaRPr>
          </a:p>
        </p:txBody>
      </p:sp>
      <p:sp>
        <p:nvSpPr>
          <p:cNvPr id="63" name="Text Box 61"/>
          <p:cNvSpPr txBox="1">
            <a:spLocks noChangeArrowheads="1"/>
          </p:cNvSpPr>
          <p:nvPr/>
        </p:nvSpPr>
        <p:spPr bwMode="auto">
          <a:xfrm>
            <a:off x="6084168" y="4222427"/>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内部路由器</a:t>
            </a:r>
          </a:p>
        </p:txBody>
      </p:sp>
      <p:pic>
        <p:nvPicPr>
          <p:cNvPr id="64" name="Picture 6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3400" y="5186040"/>
            <a:ext cx="3873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 name="Picture 6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53125" y="4920927"/>
            <a:ext cx="38735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6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26325" y="4832027"/>
            <a:ext cx="388938"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6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3838" y="4744715"/>
            <a:ext cx="387350" cy="26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66"/>
          <p:cNvSpPr txBox="1">
            <a:spLocks noChangeArrowheads="1"/>
          </p:cNvSpPr>
          <p:nvPr/>
        </p:nvSpPr>
        <p:spPr bwMode="auto">
          <a:xfrm>
            <a:off x="3810000" y="4235127"/>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p>
        </p:txBody>
      </p:sp>
      <p:sp>
        <p:nvSpPr>
          <p:cNvPr id="69" name="Text Box 67"/>
          <p:cNvSpPr txBox="1">
            <a:spLocks noChangeArrowheads="1"/>
          </p:cNvSpPr>
          <p:nvPr/>
        </p:nvSpPr>
        <p:spPr bwMode="auto">
          <a:xfrm>
            <a:off x="5186363" y="4235127"/>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p>
        </p:txBody>
      </p:sp>
      <p:sp>
        <p:nvSpPr>
          <p:cNvPr id="70" name="Text Box 68"/>
          <p:cNvSpPr txBox="1">
            <a:spLocks noChangeArrowheads="1"/>
          </p:cNvSpPr>
          <p:nvPr/>
        </p:nvSpPr>
        <p:spPr bwMode="auto">
          <a:xfrm>
            <a:off x="784225" y="4606602"/>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p>
        </p:txBody>
      </p:sp>
      <p:sp>
        <p:nvSpPr>
          <p:cNvPr id="71" name="Text Box 69"/>
          <p:cNvSpPr txBox="1">
            <a:spLocks noChangeArrowheads="1"/>
          </p:cNvSpPr>
          <p:nvPr/>
        </p:nvSpPr>
        <p:spPr bwMode="auto">
          <a:xfrm>
            <a:off x="8172450" y="4882827"/>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a:t>
            </a:r>
          </a:p>
        </p:txBody>
      </p:sp>
      <p:sp>
        <p:nvSpPr>
          <p:cNvPr id="72" name="Text Box 70"/>
          <p:cNvSpPr txBox="1">
            <a:spLocks noChangeArrowheads="1"/>
          </p:cNvSpPr>
          <p:nvPr/>
        </p:nvSpPr>
        <p:spPr bwMode="auto">
          <a:xfrm>
            <a:off x="1907704" y="5868163"/>
            <a:ext cx="13821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DS </a:t>
            </a:r>
            <a:r>
              <a:rPr kumimoji="1" lang="zh-CN" altLang="en-US" sz="2000" b="1" dirty="0" smtClean="0">
                <a:latin typeface="+mn-lt"/>
                <a:ea typeface="+mn-ea"/>
              </a:rPr>
              <a:t>管理域</a:t>
            </a:r>
            <a:endParaRPr kumimoji="1" lang="zh-CN" altLang="en-US" sz="2000" b="1" dirty="0">
              <a:latin typeface="+mn-lt"/>
              <a:ea typeface="+mn-ea"/>
            </a:endParaRPr>
          </a:p>
        </p:txBody>
      </p:sp>
      <p:sp>
        <p:nvSpPr>
          <p:cNvPr id="73" name="Text Box 71"/>
          <p:cNvSpPr txBox="1">
            <a:spLocks noChangeArrowheads="1"/>
          </p:cNvSpPr>
          <p:nvPr/>
        </p:nvSpPr>
        <p:spPr bwMode="auto">
          <a:xfrm>
            <a:off x="6228184" y="5865607"/>
            <a:ext cx="13821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DS </a:t>
            </a:r>
            <a:r>
              <a:rPr kumimoji="1" lang="zh-CN" altLang="en-US" sz="2000" b="1" dirty="0" smtClean="0">
                <a:latin typeface="+mn-lt"/>
                <a:ea typeface="+mn-ea"/>
              </a:rPr>
              <a:t>管理域</a:t>
            </a:r>
            <a:endParaRPr kumimoji="1" lang="zh-CN" altLang="en-US" sz="2000" b="1" dirty="0">
              <a:latin typeface="+mn-lt"/>
              <a:ea typeface="+mn-ea"/>
            </a:endParaRPr>
          </a:p>
        </p:txBody>
      </p:sp>
      <p:sp>
        <p:nvSpPr>
          <p:cNvPr id="74" name="Line 72"/>
          <p:cNvSpPr>
            <a:spLocks noChangeShapeType="1"/>
          </p:cNvSpPr>
          <p:nvPr/>
        </p:nvSpPr>
        <p:spPr bwMode="auto">
          <a:xfrm flipH="1" flipV="1">
            <a:off x="4110038" y="4942159"/>
            <a:ext cx="245938" cy="649952"/>
          </a:xfrm>
          <a:prstGeom prst="line">
            <a:avLst/>
          </a:prstGeom>
          <a:noFill/>
          <a:ln w="9525">
            <a:solidFill>
              <a:srgbClr val="FF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75" name="Line 73"/>
          <p:cNvSpPr>
            <a:spLocks noChangeShapeType="1"/>
          </p:cNvSpPr>
          <p:nvPr/>
        </p:nvSpPr>
        <p:spPr bwMode="auto">
          <a:xfrm flipV="1">
            <a:off x="5130800" y="4942158"/>
            <a:ext cx="119857" cy="649953"/>
          </a:xfrm>
          <a:prstGeom prst="line">
            <a:avLst/>
          </a:prstGeom>
          <a:noFill/>
          <a:ln w="9525">
            <a:solidFill>
              <a:srgbClr val="FF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Tree>
    <p:extLst>
      <p:ext uri="{BB962C8B-B14F-4D97-AF65-F5344CB8AC3E}">
        <p14:creationId xmlns:p14="http://schemas.microsoft.com/office/powerpoint/2010/main" val="20838904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125000"/>
              </a:lnSpc>
            </a:pPr>
            <a:r>
              <a:rPr lang="zh-CN" altLang="en-US" dirty="0"/>
              <a:t>边界路由器</a:t>
            </a:r>
            <a:endParaRPr lang="en-US" altLang="zh-CN"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6" name="Rectangle 4"/>
          <p:cNvSpPr>
            <a:spLocks noChangeArrowheads="1"/>
          </p:cNvSpPr>
          <p:nvPr/>
        </p:nvSpPr>
        <p:spPr bwMode="auto">
          <a:xfrm>
            <a:off x="2425576" y="2641178"/>
            <a:ext cx="2508250" cy="1958975"/>
          </a:xfrm>
          <a:prstGeom prst="rect">
            <a:avLst/>
          </a:prstGeom>
          <a:solidFill>
            <a:srgbClr val="99FF99"/>
          </a:solidFill>
          <a:ln>
            <a:noFill/>
          </a:ln>
          <a:effectLst/>
        </p:spPr>
        <p:txBody>
          <a:bodyPr wrap="none" anchor="ctr"/>
          <a:lstStyle/>
          <a:p>
            <a:pPr>
              <a:spcBef>
                <a:spcPct val="0"/>
              </a:spcBef>
              <a:buClrTx/>
              <a:buFontTx/>
              <a:buNone/>
            </a:pPr>
            <a:endParaRPr kumimoji="0" lang="zh-CN" altLang="en-US" sz="2000" b="1" smtClean="0">
              <a:solidFill>
                <a:srgbClr val="000000"/>
              </a:solidFill>
              <a:latin typeface="+mn-lt"/>
              <a:ea typeface="+mn-ea"/>
            </a:endParaRPr>
          </a:p>
        </p:txBody>
      </p:sp>
      <p:sp>
        <p:nvSpPr>
          <p:cNvPr id="7" name="Freeform 5"/>
          <p:cNvSpPr>
            <a:spLocks/>
          </p:cNvSpPr>
          <p:nvPr/>
        </p:nvSpPr>
        <p:spPr bwMode="auto">
          <a:xfrm>
            <a:off x="3052638" y="3403178"/>
            <a:ext cx="1588" cy="419100"/>
          </a:xfrm>
          <a:custGeom>
            <a:avLst/>
            <a:gdLst>
              <a:gd name="T0" fmla="*/ 0 w 1"/>
              <a:gd name="T1" fmla="*/ 0 h 195"/>
              <a:gd name="T2" fmla="*/ 0 w 1"/>
              <a:gd name="T3" fmla="*/ 195 h 195"/>
            </a:gdLst>
            <a:ahLst/>
            <a:cxnLst>
              <a:cxn ang="0">
                <a:pos x="T0" y="T1"/>
              </a:cxn>
              <a:cxn ang="0">
                <a:pos x="T2" y="T3"/>
              </a:cxn>
            </a:cxnLst>
            <a:rect l="0" t="0" r="r" b="b"/>
            <a:pathLst>
              <a:path w="1" h="195">
                <a:moveTo>
                  <a:pt x="0" y="0"/>
                </a:moveTo>
                <a:lnTo>
                  <a:pt x="0" y="195"/>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8" name="Rectangle 6"/>
          <p:cNvSpPr>
            <a:spLocks noChangeArrowheads="1"/>
          </p:cNvSpPr>
          <p:nvPr/>
        </p:nvSpPr>
        <p:spPr bwMode="auto">
          <a:xfrm>
            <a:off x="1171451" y="2641178"/>
            <a:ext cx="3762375" cy="1946275"/>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9" name="Oval 7"/>
          <p:cNvSpPr>
            <a:spLocks noChangeArrowheads="1"/>
          </p:cNvSpPr>
          <p:nvPr/>
        </p:nvSpPr>
        <p:spPr bwMode="auto">
          <a:xfrm>
            <a:off x="3947988" y="4849391"/>
            <a:ext cx="3403600" cy="1441450"/>
          </a:xfrm>
          <a:prstGeom prst="ellipse">
            <a:avLst/>
          </a:prstGeom>
          <a:solidFill>
            <a:srgbClr val="FFFF99"/>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10" name="Line 8"/>
          <p:cNvSpPr>
            <a:spLocks noChangeShapeType="1"/>
          </p:cNvSpPr>
          <p:nvPr/>
        </p:nvSpPr>
        <p:spPr bwMode="auto">
          <a:xfrm flipV="1">
            <a:off x="1889001" y="5568528"/>
            <a:ext cx="6807200" cy="15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pic>
        <p:nvPicPr>
          <p:cNvPr id="11" name="Picture 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09613" y="5235153"/>
            <a:ext cx="498475" cy="54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66013" y="5217691"/>
            <a:ext cx="498475"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11"/>
          <p:cNvSpPr txBox="1">
            <a:spLocks noChangeArrowheads="1"/>
          </p:cNvSpPr>
          <p:nvPr/>
        </p:nvSpPr>
        <p:spPr bwMode="auto">
          <a:xfrm>
            <a:off x="4933826" y="5784428"/>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2000" b="1" smtClean="0">
                <a:solidFill>
                  <a:srgbClr val="000000"/>
                </a:solidFill>
                <a:latin typeface="+mn-lt"/>
                <a:ea typeface="+mn-ea"/>
              </a:rPr>
              <a:t>内部路由器</a:t>
            </a:r>
          </a:p>
        </p:txBody>
      </p:sp>
      <p:sp>
        <p:nvSpPr>
          <p:cNvPr id="14" name="Text Box 12"/>
          <p:cNvSpPr txBox="1">
            <a:spLocks noChangeArrowheads="1"/>
          </p:cNvSpPr>
          <p:nvPr/>
        </p:nvSpPr>
        <p:spPr bwMode="auto">
          <a:xfrm>
            <a:off x="2392238" y="5679653"/>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边界路由器</a:t>
            </a:r>
          </a:p>
          <a:p>
            <a:pPr algn="ctr">
              <a:spcBef>
                <a:spcPct val="0"/>
              </a:spcBef>
              <a:buClrTx/>
              <a:buFontTx/>
              <a:buNone/>
            </a:pPr>
            <a:r>
              <a:rPr lang="zh-CN" altLang="en-US" sz="2000" b="1" smtClean="0">
                <a:solidFill>
                  <a:srgbClr val="000000"/>
                </a:solidFill>
                <a:latin typeface="+mn-lt"/>
                <a:ea typeface="+mn-ea"/>
              </a:rPr>
              <a:t>（入口）</a:t>
            </a:r>
          </a:p>
        </p:txBody>
      </p:sp>
      <p:sp>
        <p:nvSpPr>
          <p:cNvPr id="15" name="Text Box 13"/>
          <p:cNvSpPr txBox="1">
            <a:spLocks noChangeArrowheads="1"/>
          </p:cNvSpPr>
          <p:nvPr/>
        </p:nvSpPr>
        <p:spPr bwMode="auto">
          <a:xfrm>
            <a:off x="7173788" y="5679653"/>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边界路由器</a:t>
            </a:r>
          </a:p>
          <a:p>
            <a:pPr algn="ctr">
              <a:spcBef>
                <a:spcPct val="0"/>
              </a:spcBef>
              <a:buClrTx/>
              <a:buFontTx/>
              <a:buNone/>
            </a:pPr>
            <a:r>
              <a:rPr lang="zh-CN" altLang="en-US" sz="2000" b="1" smtClean="0">
                <a:solidFill>
                  <a:srgbClr val="000000"/>
                </a:solidFill>
                <a:latin typeface="+mn-lt"/>
                <a:ea typeface="+mn-ea"/>
              </a:rPr>
              <a:t>（出口）</a:t>
            </a:r>
          </a:p>
        </p:txBody>
      </p:sp>
      <p:pic>
        <p:nvPicPr>
          <p:cNvPr id="16" name="Picture 1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2138"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1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62313"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8" name="Picture 1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81501"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1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00688" y="5416128"/>
            <a:ext cx="4492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 name="Picture 1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1463" y="5416128"/>
            <a:ext cx="447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 name="Rectangle 19"/>
          <p:cNvSpPr>
            <a:spLocks noChangeArrowheads="1"/>
          </p:cNvSpPr>
          <p:nvPr/>
        </p:nvSpPr>
        <p:spPr bwMode="auto">
          <a:xfrm>
            <a:off x="1350838" y="3817516"/>
            <a:ext cx="895350" cy="619125"/>
          </a:xfrm>
          <a:prstGeom prst="rect">
            <a:avLst/>
          </a:prstGeom>
          <a:solidFill>
            <a:srgbClr val="FFFF99"/>
          </a:solidFill>
          <a:ln w="9525">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smtClean="0">
                <a:ln>
                  <a:noFill/>
                </a:ln>
                <a:solidFill>
                  <a:srgbClr val="000000"/>
                </a:solidFill>
                <a:effectLst/>
                <a:uLnTx/>
                <a:uFillTx/>
                <a:latin typeface="+mn-lt"/>
                <a:ea typeface="+mn-ea"/>
              </a:rPr>
              <a:t>分类器</a:t>
            </a:r>
          </a:p>
        </p:txBody>
      </p:sp>
      <p:sp>
        <p:nvSpPr>
          <p:cNvPr id="22" name="Rectangle 20"/>
          <p:cNvSpPr>
            <a:spLocks noChangeArrowheads="1"/>
          </p:cNvSpPr>
          <p:nvPr/>
        </p:nvSpPr>
        <p:spPr bwMode="auto">
          <a:xfrm>
            <a:off x="2604963" y="3817516"/>
            <a:ext cx="895350" cy="619125"/>
          </a:xfrm>
          <a:prstGeom prst="rect">
            <a:avLst/>
          </a:prstGeom>
          <a:solidFill>
            <a:srgbClr val="FFFF99"/>
          </a:solidFill>
          <a:ln w="9525">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smtClean="0">
                <a:ln>
                  <a:noFill/>
                </a:ln>
                <a:solidFill>
                  <a:srgbClr val="000000"/>
                </a:solidFill>
                <a:effectLst/>
                <a:uLnTx/>
                <a:uFillTx/>
                <a:latin typeface="+mn-lt"/>
                <a:ea typeface="+mn-ea"/>
              </a:rPr>
              <a:t>标记器</a:t>
            </a:r>
          </a:p>
        </p:txBody>
      </p:sp>
      <p:sp>
        <p:nvSpPr>
          <p:cNvPr id="23" name="Rectangle 21"/>
          <p:cNvSpPr>
            <a:spLocks noChangeArrowheads="1"/>
          </p:cNvSpPr>
          <p:nvPr/>
        </p:nvSpPr>
        <p:spPr bwMode="auto">
          <a:xfrm>
            <a:off x="3859088" y="3817516"/>
            <a:ext cx="895350" cy="619125"/>
          </a:xfrm>
          <a:prstGeom prst="rect">
            <a:avLst/>
          </a:prstGeom>
          <a:solidFill>
            <a:srgbClr val="FFFF99"/>
          </a:solidFill>
          <a:ln w="9525">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smtClean="0">
                <a:ln>
                  <a:noFill/>
                </a:ln>
                <a:solidFill>
                  <a:srgbClr val="000000"/>
                </a:solidFill>
                <a:effectLst/>
                <a:uLnTx/>
                <a:uFillTx/>
                <a:latin typeface="+mn-lt"/>
                <a:ea typeface="+mn-ea"/>
              </a:rPr>
              <a:t>整形器</a:t>
            </a:r>
          </a:p>
        </p:txBody>
      </p:sp>
      <p:sp>
        <p:nvSpPr>
          <p:cNvPr id="24" name="Rectangle 22"/>
          <p:cNvSpPr>
            <a:spLocks noChangeArrowheads="1"/>
          </p:cNvSpPr>
          <p:nvPr/>
        </p:nvSpPr>
        <p:spPr bwMode="auto">
          <a:xfrm>
            <a:off x="2604963" y="2847553"/>
            <a:ext cx="895350" cy="619125"/>
          </a:xfrm>
          <a:prstGeom prst="rect">
            <a:avLst/>
          </a:prstGeom>
          <a:solidFill>
            <a:srgbClr val="FFFF99"/>
          </a:solidFill>
          <a:ln w="9525">
            <a:solidFill>
              <a:srgbClr val="000000"/>
            </a:solidFill>
            <a:miter lim="800000"/>
            <a:headEnd/>
            <a:tailEnd/>
          </a:ln>
          <a:effectLst>
            <a:outerShdw dist="35921" dir="2700000" algn="ctr" rotWithShape="0">
              <a:srgbClr val="1C1C1C"/>
            </a:outerShdw>
          </a:effectLst>
        </p:spPr>
        <p:txBody>
          <a:bodyPr wrap="none" anchor="ct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smtClean="0">
                <a:ln>
                  <a:noFill/>
                </a:ln>
                <a:solidFill>
                  <a:srgbClr val="000000"/>
                </a:solidFill>
                <a:effectLst/>
                <a:uLnTx/>
                <a:uFillTx/>
                <a:latin typeface="+mn-lt"/>
                <a:ea typeface="+mn-ea"/>
              </a:rPr>
              <a:t>测定器</a:t>
            </a:r>
          </a:p>
        </p:txBody>
      </p:sp>
      <p:sp>
        <p:nvSpPr>
          <p:cNvPr id="25" name="Line 23"/>
          <p:cNvSpPr>
            <a:spLocks noChangeShapeType="1"/>
          </p:cNvSpPr>
          <p:nvPr/>
        </p:nvSpPr>
        <p:spPr bwMode="auto">
          <a:xfrm>
            <a:off x="544388" y="4127078"/>
            <a:ext cx="8064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6" name="Line 24"/>
          <p:cNvSpPr>
            <a:spLocks noChangeShapeType="1"/>
          </p:cNvSpPr>
          <p:nvPr/>
        </p:nvSpPr>
        <p:spPr bwMode="auto">
          <a:xfrm>
            <a:off x="4754438" y="4127078"/>
            <a:ext cx="80645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7" name="Line 25"/>
          <p:cNvSpPr>
            <a:spLocks noChangeShapeType="1"/>
          </p:cNvSpPr>
          <p:nvPr/>
        </p:nvSpPr>
        <p:spPr bwMode="auto">
          <a:xfrm flipV="1">
            <a:off x="2257301" y="4127078"/>
            <a:ext cx="347662" cy="127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8" name="Line 26"/>
          <p:cNvSpPr>
            <a:spLocks noChangeShapeType="1"/>
          </p:cNvSpPr>
          <p:nvPr/>
        </p:nvSpPr>
        <p:spPr bwMode="auto">
          <a:xfrm>
            <a:off x="3500313" y="4127078"/>
            <a:ext cx="36671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29" name="Freeform 27"/>
          <p:cNvSpPr>
            <a:spLocks/>
          </p:cNvSpPr>
          <p:nvPr/>
        </p:nvSpPr>
        <p:spPr bwMode="auto">
          <a:xfrm>
            <a:off x="1760413" y="3157116"/>
            <a:ext cx="855663" cy="660400"/>
          </a:xfrm>
          <a:custGeom>
            <a:avLst/>
            <a:gdLst>
              <a:gd name="T0" fmla="*/ 0 w 117"/>
              <a:gd name="T1" fmla="*/ 240 h 240"/>
              <a:gd name="T2" fmla="*/ 0 w 117"/>
              <a:gd name="T3" fmla="*/ 0 h 240"/>
              <a:gd name="T4" fmla="*/ 117 w 117"/>
              <a:gd name="T5" fmla="*/ 1 h 240"/>
            </a:gdLst>
            <a:ahLst/>
            <a:cxnLst>
              <a:cxn ang="0">
                <a:pos x="T0" y="T1"/>
              </a:cxn>
              <a:cxn ang="0">
                <a:pos x="T2" y="T3"/>
              </a:cxn>
              <a:cxn ang="0">
                <a:pos x="T4" y="T5"/>
              </a:cxn>
            </a:cxnLst>
            <a:rect l="0" t="0" r="r" b="b"/>
            <a:pathLst>
              <a:path w="117" h="240">
                <a:moveTo>
                  <a:pt x="0" y="240"/>
                </a:moveTo>
                <a:lnTo>
                  <a:pt x="0" y="0"/>
                </a:lnTo>
                <a:lnTo>
                  <a:pt x="117" y="1"/>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30" name="Freeform 28"/>
          <p:cNvSpPr>
            <a:spLocks/>
          </p:cNvSpPr>
          <p:nvPr/>
        </p:nvSpPr>
        <p:spPr bwMode="auto">
          <a:xfrm>
            <a:off x="3522538" y="3157116"/>
            <a:ext cx="785813" cy="658812"/>
          </a:xfrm>
          <a:custGeom>
            <a:avLst/>
            <a:gdLst>
              <a:gd name="T0" fmla="*/ 0 w 437"/>
              <a:gd name="T1" fmla="*/ 1 h 236"/>
              <a:gd name="T2" fmla="*/ 437 w 437"/>
              <a:gd name="T3" fmla="*/ 0 h 236"/>
              <a:gd name="T4" fmla="*/ 437 w 437"/>
              <a:gd name="T5" fmla="*/ 236 h 236"/>
            </a:gdLst>
            <a:ahLst/>
            <a:cxnLst>
              <a:cxn ang="0">
                <a:pos x="T0" y="T1"/>
              </a:cxn>
              <a:cxn ang="0">
                <a:pos x="T2" y="T3"/>
              </a:cxn>
              <a:cxn ang="0">
                <a:pos x="T4" y="T5"/>
              </a:cxn>
            </a:cxnLst>
            <a:rect l="0" t="0" r="r" b="b"/>
            <a:pathLst>
              <a:path w="437" h="236">
                <a:moveTo>
                  <a:pt x="0" y="1"/>
                </a:moveTo>
                <a:lnTo>
                  <a:pt x="437" y="0"/>
                </a:lnTo>
                <a:lnTo>
                  <a:pt x="437" y="236"/>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ClrTx/>
              <a:buFontTx/>
              <a:buNone/>
            </a:pPr>
            <a:endParaRPr kumimoji="0" lang="zh-CN" altLang="en-US" sz="2000" b="1" smtClean="0">
              <a:solidFill>
                <a:srgbClr val="000000"/>
              </a:solidFill>
              <a:latin typeface="+mn-lt"/>
              <a:ea typeface="+mn-ea"/>
            </a:endParaRPr>
          </a:p>
        </p:txBody>
      </p:sp>
      <p:sp>
        <p:nvSpPr>
          <p:cNvPr id="31" name="Line 29"/>
          <p:cNvSpPr>
            <a:spLocks noChangeShapeType="1"/>
          </p:cNvSpPr>
          <p:nvPr/>
        </p:nvSpPr>
        <p:spPr bwMode="auto">
          <a:xfrm flipV="1">
            <a:off x="3165351" y="4600153"/>
            <a:ext cx="1768475" cy="874713"/>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32" name="Line 30"/>
          <p:cNvSpPr>
            <a:spLocks noChangeShapeType="1"/>
          </p:cNvSpPr>
          <p:nvPr/>
        </p:nvSpPr>
        <p:spPr bwMode="auto">
          <a:xfrm flipH="1" flipV="1">
            <a:off x="1171451" y="4612853"/>
            <a:ext cx="1792287" cy="874713"/>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33" name="AutoShape 31"/>
          <p:cNvSpPr>
            <a:spLocks noChangeArrowheads="1"/>
          </p:cNvSpPr>
          <p:nvPr/>
        </p:nvSpPr>
        <p:spPr bwMode="auto">
          <a:xfrm>
            <a:off x="6327650" y="3752695"/>
            <a:ext cx="2000250" cy="823912"/>
          </a:xfrm>
          <a:prstGeom prst="wedgeRoundRectCallout">
            <a:avLst>
              <a:gd name="adj1" fmla="val -75425"/>
              <a:gd name="adj2" fmla="val 133973"/>
              <a:gd name="adj3" fmla="val 16667"/>
            </a:avLst>
          </a:prstGeom>
          <a:solidFill>
            <a:srgbClr val="FFFF00"/>
          </a:solidFill>
          <a:ln w="9525">
            <a:solidFill>
              <a:srgbClr val="000000"/>
            </a:solidFill>
            <a:miter lim="800000"/>
            <a:headEnd/>
            <a:tailEnd/>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根据 </a:t>
            </a:r>
            <a:r>
              <a:rPr kumimoji="0" lang="en-US" altLang="zh-CN" sz="2000" b="1" i="0" u="none" strike="noStrike" kern="0" cap="none" spc="0" normalizeH="0" baseline="0" noProof="0" dirty="0" smtClean="0">
                <a:ln>
                  <a:noFill/>
                </a:ln>
                <a:solidFill>
                  <a:srgbClr val="000000"/>
                </a:solidFill>
                <a:effectLst/>
                <a:uLnTx/>
                <a:uFillTx/>
                <a:latin typeface="+mn-lt"/>
                <a:ea typeface="+mn-ea"/>
              </a:rPr>
              <a:t>TOS</a:t>
            </a:r>
            <a:r>
              <a:rPr kumimoji="0" lang="zh-CN" altLang="en-US" sz="2000" b="1" i="0" u="none" strike="noStrike" kern="0" cap="none" spc="0" normalizeH="0" baseline="0" noProof="0" dirty="0" smtClean="0">
                <a:ln>
                  <a:noFill/>
                </a:ln>
                <a:solidFill>
                  <a:srgbClr val="000000"/>
                </a:solidFill>
                <a:effectLst/>
                <a:uLnTx/>
                <a:uFillTx/>
                <a:latin typeface="+mn-lt"/>
                <a:ea typeface="+mn-ea"/>
              </a:rPr>
              <a:t>字段的值进行转发</a:t>
            </a:r>
          </a:p>
        </p:txBody>
      </p:sp>
      <p:sp>
        <p:nvSpPr>
          <p:cNvPr id="34" name="Text Box 32"/>
          <p:cNvSpPr txBox="1">
            <a:spLocks noChangeArrowheads="1"/>
          </p:cNvSpPr>
          <p:nvPr/>
        </p:nvSpPr>
        <p:spPr bwMode="auto">
          <a:xfrm>
            <a:off x="3985284" y="2590378"/>
            <a:ext cx="9541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dirty="0" smtClean="0">
                <a:solidFill>
                  <a:srgbClr val="000000"/>
                </a:solidFill>
                <a:latin typeface="+mn-lt"/>
                <a:ea typeface="+mn-ea"/>
              </a:rPr>
              <a:t>监管器</a:t>
            </a:r>
          </a:p>
        </p:txBody>
      </p:sp>
      <p:sp>
        <p:nvSpPr>
          <p:cNvPr id="35" name="Text Box 33"/>
          <p:cNvSpPr txBox="1">
            <a:spLocks noChangeArrowheads="1"/>
          </p:cNvSpPr>
          <p:nvPr/>
        </p:nvSpPr>
        <p:spPr bwMode="auto">
          <a:xfrm>
            <a:off x="241176" y="366352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分组入</a:t>
            </a:r>
          </a:p>
        </p:txBody>
      </p:sp>
      <p:sp>
        <p:nvSpPr>
          <p:cNvPr id="36" name="Text Box 34"/>
          <p:cNvSpPr txBox="1">
            <a:spLocks noChangeArrowheads="1"/>
          </p:cNvSpPr>
          <p:nvPr/>
        </p:nvSpPr>
        <p:spPr bwMode="auto">
          <a:xfrm>
            <a:off x="4979863" y="3671466"/>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分组出</a:t>
            </a:r>
          </a:p>
        </p:txBody>
      </p:sp>
      <p:sp>
        <p:nvSpPr>
          <p:cNvPr id="37" name="AutoShape 35"/>
          <p:cNvSpPr>
            <a:spLocks noChangeArrowheads="1"/>
          </p:cNvSpPr>
          <p:nvPr/>
        </p:nvSpPr>
        <p:spPr bwMode="auto">
          <a:xfrm>
            <a:off x="4232151" y="4454103"/>
            <a:ext cx="123825" cy="406400"/>
          </a:xfrm>
          <a:prstGeom prst="downArrow">
            <a:avLst>
              <a:gd name="adj1" fmla="val 50000"/>
              <a:gd name="adj2" fmla="val 82051"/>
            </a:avLst>
          </a:prstGeom>
          <a:solidFill>
            <a:srgbClr val="00FFCC"/>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spcBef>
                <a:spcPct val="0"/>
              </a:spcBef>
              <a:buClrTx/>
              <a:buFontTx/>
              <a:buNone/>
            </a:pPr>
            <a:endParaRPr kumimoji="0" lang="zh-CN" altLang="en-US" sz="2000" b="1" smtClean="0">
              <a:solidFill>
                <a:srgbClr val="000000"/>
              </a:solidFill>
              <a:latin typeface="+mn-lt"/>
              <a:ea typeface="+mn-ea"/>
            </a:endParaRPr>
          </a:p>
        </p:txBody>
      </p:sp>
      <p:sp>
        <p:nvSpPr>
          <p:cNvPr id="38" name="Text Box 36"/>
          <p:cNvSpPr txBox="1">
            <a:spLocks noChangeArrowheads="1"/>
          </p:cNvSpPr>
          <p:nvPr/>
        </p:nvSpPr>
        <p:spPr bwMode="auto">
          <a:xfrm>
            <a:off x="3619376" y="4536653"/>
            <a:ext cx="693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000" b="1" smtClean="0">
                <a:solidFill>
                  <a:srgbClr val="000000"/>
                </a:solidFill>
                <a:latin typeface="+mn-lt"/>
                <a:ea typeface="+mn-ea"/>
              </a:rPr>
              <a:t>丢弃</a:t>
            </a:r>
          </a:p>
        </p:txBody>
      </p:sp>
      <p:sp>
        <p:nvSpPr>
          <p:cNvPr id="39" name="Line 37"/>
          <p:cNvSpPr>
            <a:spLocks noChangeShapeType="1"/>
          </p:cNvSpPr>
          <p:nvPr/>
        </p:nvSpPr>
        <p:spPr bwMode="auto">
          <a:xfrm>
            <a:off x="2425576" y="2641178"/>
            <a:ext cx="0" cy="1958975"/>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2000" b="1" i="0" u="none" strike="noStrike" kern="0" cap="none" spc="0" normalizeH="0" baseline="0" noProof="0" smtClean="0">
              <a:ln>
                <a:noFill/>
              </a:ln>
              <a:solidFill>
                <a:srgbClr val="000000"/>
              </a:solidFill>
              <a:effectLst/>
              <a:uLnTx/>
              <a:uFillTx/>
              <a:latin typeface="+mn-lt"/>
              <a:ea typeface="+mn-ea"/>
            </a:endParaRPr>
          </a:p>
        </p:txBody>
      </p:sp>
      <p:sp>
        <p:nvSpPr>
          <p:cNvPr id="40" name="AutoShape 31"/>
          <p:cNvSpPr>
            <a:spLocks noChangeArrowheads="1"/>
          </p:cNvSpPr>
          <p:nvPr/>
        </p:nvSpPr>
        <p:spPr bwMode="auto">
          <a:xfrm>
            <a:off x="722981" y="2420889"/>
            <a:ext cx="1344613" cy="757892"/>
          </a:xfrm>
          <a:prstGeom prst="wedgeRoundRectCallout">
            <a:avLst>
              <a:gd name="adj1" fmla="val 7398"/>
              <a:gd name="adj2" fmla="val 126125"/>
              <a:gd name="adj3" fmla="val 16667"/>
            </a:avLst>
          </a:prstGeom>
          <a:solidFill>
            <a:srgbClr val="FFCCFF"/>
          </a:solidFill>
          <a:ln w="9525">
            <a:solidFill>
              <a:srgbClr val="000000"/>
            </a:solidFill>
            <a:miter lim="800000"/>
            <a:headEnd/>
            <a:tailEnd/>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对分组进行分类</a:t>
            </a:r>
          </a:p>
        </p:txBody>
      </p:sp>
      <p:sp>
        <p:nvSpPr>
          <p:cNvPr id="41" name="AutoShape 31"/>
          <p:cNvSpPr>
            <a:spLocks noChangeArrowheads="1"/>
          </p:cNvSpPr>
          <p:nvPr/>
        </p:nvSpPr>
        <p:spPr bwMode="auto">
          <a:xfrm>
            <a:off x="2862138" y="1668985"/>
            <a:ext cx="1857413" cy="751904"/>
          </a:xfrm>
          <a:prstGeom prst="wedgeRoundRectCallout">
            <a:avLst>
              <a:gd name="adj1" fmla="val -39843"/>
              <a:gd name="adj2" fmla="val 111384"/>
              <a:gd name="adj3" fmla="val 16667"/>
            </a:avLst>
          </a:prstGeom>
          <a:solidFill>
            <a:srgbClr val="FFCCFF"/>
          </a:solidFill>
          <a:ln w="9525">
            <a:solidFill>
              <a:srgbClr val="000000"/>
            </a:solidFill>
            <a:miter lim="800000"/>
            <a:headEnd/>
            <a:tailEnd/>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根据</a:t>
            </a:r>
            <a:r>
              <a:rPr kumimoji="0" lang="en-US" altLang="zh-CN" sz="2000" b="1" i="0" u="none" strike="noStrike" kern="0" cap="none" spc="0" normalizeH="0" baseline="0" noProof="0" dirty="0" smtClean="0">
                <a:ln>
                  <a:noFill/>
                </a:ln>
                <a:solidFill>
                  <a:srgbClr val="000000"/>
                </a:solidFill>
                <a:effectLst/>
                <a:uLnTx/>
                <a:uFillTx/>
                <a:latin typeface="+mn-lt"/>
                <a:ea typeface="+mn-ea"/>
              </a:rPr>
              <a:t>SLA</a:t>
            </a:r>
            <a:r>
              <a:rPr kumimoji="0" lang="zh-CN" altLang="en-US" sz="2000" b="1" i="0" u="none" strike="noStrike" kern="0" cap="none" spc="0" normalizeH="0" baseline="0" noProof="0" dirty="0" smtClean="0">
                <a:ln>
                  <a:noFill/>
                </a:ln>
                <a:solidFill>
                  <a:srgbClr val="000000"/>
                </a:solidFill>
                <a:effectLst/>
                <a:uLnTx/>
                <a:uFillTx/>
                <a:latin typeface="+mn-lt"/>
                <a:ea typeface="+mn-ea"/>
              </a:rPr>
              <a:t>测定分组流的速率</a:t>
            </a:r>
          </a:p>
        </p:txBody>
      </p:sp>
      <p:sp>
        <p:nvSpPr>
          <p:cNvPr id="42" name="AutoShape 31"/>
          <p:cNvSpPr>
            <a:spLocks noChangeArrowheads="1"/>
          </p:cNvSpPr>
          <p:nvPr/>
        </p:nvSpPr>
        <p:spPr bwMode="auto">
          <a:xfrm>
            <a:off x="617540" y="4665976"/>
            <a:ext cx="2082252" cy="751904"/>
          </a:xfrm>
          <a:prstGeom prst="wedgeRoundRectCallout">
            <a:avLst>
              <a:gd name="adj1" fmla="val 52916"/>
              <a:gd name="adj2" fmla="val -101129"/>
              <a:gd name="adj3" fmla="val 16667"/>
            </a:avLst>
          </a:prstGeom>
          <a:solidFill>
            <a:srgbClr val="FFCCFF"/>
          </a:solidFill>
          <a:ln w="9525">
            <a:solidFill>
              <a:srgbClr val="000000"/>
            </a:solidFill>
            <a:miter lim="800000"/>
            <a:headEnd/>
            <a:tailEnd/>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00"/>
                </a:solidFill>
                <a:effectLst/>
                <a:uLnTx/>
                <a:uFillTx/>
                <a:latin typeface="+mn-lt"/>
                <a:ea typeface="+mn-ea"/>
              </a:rPr>
              <a:t>根据分组类别设置</a:t>
            </a:r>
            <a:r>
              <a:rPr kumimoji="0" lang="en-US" altLang="zh-CN" sz="2000" b="1" i="0" u="none" strike="noStrike" kern="0" cap="none" spc="0" normalizeH="0" baseline="0" noProof="0" dirty="0" smtClean="0">
                <a:ln>
                  <a:noFill/>
                </a:ln>
                <a:solidFill>
                  <a:srgbClr val="000000"/>
                </a:solidFill>
                <a:effectLst/>
                <a:uLnTx/>
                <a:uFillTx/>
                <a:latin typeface="+mn-lt"/>
                <a:ea typeface="+mn-ea"/>
              </a:rPr>
              <a:t>TOS</a:t>
            </a:r>
            <a:r>
              <a:rPr kumimoji="0" lang="zh-CN" altLang="en-US" sz="2000" b="1" i="0" u="none" strike="noStrike" kern="0" cap="none" spc="0" normalizeH="0" baseline="0" noProof="0" dirty="0" smtClean="0">
                <a:ln>
                  <a:noFill/>
                </a:ln>
                <a:solidFill>
                  <a:srgbClr val="000000"/>
                </a:solidFill>
                <a:effectLst/>
                <a:uLnTx/>
                <a:uFillTx/>
                <a:latin typeface="+mn-lt"/>
                <a:ea typeface="+mn-ea"/>
              </a:rPr>
              <a:t>字段的值</a:t>
            </a:r>
          </a:p>
        </p:txBody>
      </p:sp>
      <p:sp>
        <p:nvSpPr>
          <p:cNvPr id="43" name="AutoShape 31"/>
          <p:cNvSpPr>
            <a:spLocks noChangeArrowheads="1"/>
          </p:cNvSpPr>
          <p:nvPr/>
        </p:nvSpPr>
        <p:spPr bwMode="auto">
          <a:xfrm>
            <a:off x="5130799" y="2308696"/>
            <a:ext cx="2770064" cy="751904"/>
          </a:xfrm>
          <a:prstGeom prst="wedgeRoundRectCallout">
            <a:avLst>
              <a:gd name="adj1" fmla="val -71372"/>
              <a:gd name="adj2" fmla="val 167890"/>
              <a:gd name="adj3" fmla="val 16667"/>
            </a:avLst>
          </a:prstGeom>
          <a:solidFill>
            <a:srgbClr val="FFCCFF"/>
          </a:solidFill>
          <a:ln w="9525">
            <a:solidFill>
              <a:srgbClr val="000000"/>
            </a:solidFill>
            <a:miter lim="800000"/>
            <a:headEnd/>
            <a:tailEnd/>
          </a:ln>
          <a:effectLst>
            <a:outerShdw dist="35921" dir="2700000" algn="ctr" rotWithShape="0">
              <a:srgbClr val="1C1C1C"/>
            </a:outerShdw>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CN" altLang="en-US" sz="2000" b="1" kern="0" dirty="0">
                <a:solidFill>
                  <a:srgbClr val="000000"/>
                </a:solidFill>
                <a:latin typeface="+mn-lt"/>
                <a:ea typeface="+mn-ea"/>
              </a:rPr>
              <a:t>采用漏桶或令牌</a:t>
            </a:r>
            <a:r>
              <a:rPr kumimoji="0" lang="zh-CN" altLang="en-US" sz="2000" b="1" kern="0" dirty="0" smtClean="0">
                <a:solidFill>
                  <a:srgbClr val="000000"/>
                </a:solidFill>
                <a:latin typeface="+mn-lt"/>
                <a:ea typeface="+mn-ea"/>
              </a:rPr>
              <a:t>桶等方法进行流量整形</a:t>
            </a:r>
            <a:endParaRPr kumimoji="0" lang="zh-CN" altLang="en-US" sz="2000" b="1" i="0" u="none" strike="noStrike" kern="0" cap="none" spc="0" normalizeH="0" baseline="0" noProof="0" dirty="0" smtClean="0">
              <a:ln>
                <a:noFill/>
              </a:ln>
              <a:solidFill>
                <a:srgbClr val="000000"/>
              </a:solidFill>
              <a:effectLst/>
              <a:uLnTx/>
              <a:uFillTx/>
              <a:latin typeface="+mn-lt"/>
              <a:ea typeface="+mn-ea"/>
            </a:endParaRPr>
          </a:p>
        </p:txBody>
      </p:sp>
    </p:spTree>
    <p:extLst>
      <p:ext uri="{BB962C8B-B14F-4D97-AF65-F5344CB8AC3E}">
        <p14:creationId xmlns:p14="http://schemas.microsoft.com/office/powerpoint/2010/main" val="197823211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down)">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0" grpId="0" animBg="1"/>
      <p:bldP spid="41" grpId="0" animBg="1"/>
      <p:bldP spid="42" grpId="0" animBg="1"/>
      <p:bldP spid="4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10000"/>
              </a:lnSpc>
              <a:buNone/>
            </a:pPr>
            <a:r>
              <a:rPr lang="en-US" altLang="zh-CN" sz="2600" dirty="0" smtClean="0"/>
              <a:t>      PHB</a:t>
            </a:r>
            <a:r>
              <a:rPr lang="zh-CN" altLang="en-US" sz="2600" dirty="0"/>
              <a:t>是指路由器在转发分组时对分组是怎样处理的，</a:t>
            </a:r>
            <a:r>
              <a:rPr lang="en-US" altLang="zh-CN" sz="2600" dirty="0"/>
              <a:t>IETF</a:t>
            </a:r>
            <a:r>
              <a:rPr lang="zh-CN" altLang="en-US" sz="2600" dirty="0"/>
              <a:t>的</a:t>
            </a:r>
            <a:r>
              <a:rPr lang="en-US" altLang="zh-CN" sz="2600" dirty="0" err="1"/>
              <a:t>DiffServ</a:t>
            </a:r>
            <a:r>
              <a:rPr lang="zh-CN" altLang="en-US" sz="2600" dirty="0"/>
              <a:t>工作组已经定义了两种</a:t>
            </a:r>
            <a:r>
              <a:rPr lang="en-US" altLang="zh-CN" sz="2600" dirty="0"/>
              <a:t>PHB</a:t>
            </a:r>
            <a:r>
              <a:rPr lang="zh-CN" altLang="en-US" sz="2600" dirty="0" smtClean="0"/>
              <a:t>：</a:t>
            </a:r>
            <a:endParaRPr lang="en-US" altLang="zh-CN" sz="2600" dirty="0" smtClean="0"/>
          </a:p>
          <a:p>
            <a:pPr>
              <a:lnSpc>
                <a:spcPct val="110000"/>
              </a:lnSpc>
            </a:pPr>
            <a:r>
              <a:rPr lang="zh-CN" altLang="en-US" sz="2600" dirty="0" smtClean="0">
                <a:solidFill>
                  <a:srgbClr val="FF0000"/>
                </a:solidFill>
              </a:rPr>
              <a:t>加速</a:t>
            </a:r>
            <a:r>
              <a:rPr lang="zh-CN" altLang="en-US" sz="2600" dirty="0">
                <a:solidFill>
                  <a:srgbClr val="FF0000"/>
                </a:solidFill>
              </a:rPr>
              <a:t>转发</a:t>
            </a:r>
            <a:r>
              <a:rPr lang="en-US" altLang="zh-CN" sz="2600" dirty="0">
                <a:solidFill>
                  <a:srgbClr val="FF0000"/>
                </a:solidFill>
              </a:rPr>
              <a:t>PHB</a:t>
            </a:r>
            <a:r>
              <a:rPr lang="zh-CN" altLang="en-US" sz="2600" dirty="0">
                <a:solidFill>
                  <a:srgbClr val="FF0000"/>
                </a:solidFill>
              </a:rPr>
              <a:t>（</a:t>
            </a:r>
            <a:r>
              <a:rPr lang="en-US" altLang="zh-CN" sz="2600" dirty="0">
                <a:solidFill>
                  <a:srgbClr val="FF0000"/>
                </a:solidFill>
              </a:rPr>
              <a:t>EF PHB</a:t>
            </a:r>
            <a:r>
              <a:rPr lang="zh-CN" altLang="en-US" sz="2600" dirty="0" smtClean="0">
                <a:solidFill>
                  <a:srgbClr val="FF0000"/>
                </a:solidFill>
              </a:rPr>
              <a:t>）</a:t>
            </a:r>
            <a:endParaRPr lang="en-US" altLang="zh-CN" sz="2600" dirty="0">
              <a:solidFill>
                <a:srgbClr val="FF0000"/>
              </a:solidFill>
            </a:endParaRPr>
          </a:p>
          <a:p>
            <a:pPr marL="0" indent="0">
              <a:lnSpc>
                <a:spcPct val="110000"/>
              </a:lnSpc>
              <a:buNone/>
            </a:pPr>
            <a:r>
              <a:rPr lang="en-US" altLang="zh-CN" sz="2600" dirty="0" smtClean="0"/>
              <a:t>      EF </a:t>
            </a:r>
            <a:r>
              <a:rPr lang="en-US" altLang="zh-CN" sz="2600" dirty="0"/>
              <a:t>PHB</a:t>
            </a:r>
            <a:r>
              <a:rPr lang="zh-CN" altLang="en-US" sz="2600" dirty="0"/>
              <a:t>用来构造通过</a:t>
            </a:r>
            <a:r>
              <a:rPr lang="en-US" altLang="zh-CN" sz="2600" dirty="0" smtClean="0"/>
              <a:t>DS</a:t>
            </a:r>
            <a:r>
              <a:rPr lang="zh-CN" altLang="en-US" sz="2600" dirty="0" smtClean="0"/>
              <a:t>管理域</a:t>
            </a:r>
            <a:r>
              <a:rPr lang="zh-CN" altLang="en-US" sz="2600" dirty="0"/>
              <a:t>的一个低丢失、低时延、低时延抖动、确保带宽的端</a:t>
            </a:r>
            <a:r>
              <a:rPr lang="en-US" altLang="zh-CN" sz="2600" dirty="0"/>
              <a:t>-</a:t>
            </a:r>
            <a:r>
              <a:rPr lang="zh-CN" altLang="en-US" sz="2600" dirty="0"/>
              <a:t>端服务，这种服务对于端点来说像点</a:t>
            </a:r>
            <a:r>
              <a:rPr lang="en-US" altLang="zh-CN" sz="2600" dirty="0"/>
              <a:t>-</a:t>
            </a:r>
            <a:r>
              <a:rPr lang="zh-CN" altLang="en-US" sz="2600" dirty="0"/>
              <a:t>点连接或“虚拟租用线”，又称为</a:t>
            </a:r>
            <a:r>
              <a:rPr lang="en-US" altLang="zh-CN" sz="2600" dirty="0">
                <a:solidFill>
                  <a:srgbClr val="0000FF"/>
                </a:solidFill>
              </a:rPr>
              <a:t>Premium</a:t>
            </a:r>
            <a:r>
              <a:rPr lang="zh-CN" altLang="en-US" sz="2600" dirty="0">
                <a:solidFill>
                  <a:srgbClr val="0000FF"/>
                </a:solidFill>
              </a:rPr>
              <a:t>服务</a:t>
            </a:r>
            <a:r>
              <a:rPr lang="zh-CN" altLang="en-US" sz="2600" dirty="0"/>
              <a:t>。</a:t>
            </a:r>
            <a:endParaRPr lang="en-US" altLang="zh-CN" sz="2600" dirty="0" smtClean="0"/>
          </a:p>
          <a:p>
            <a:pPr>
              <a:lnSpc>
                <a:spcPct val="110000"/>
              </a:lnSpc>
            </a:pPr>
            <a:r>
              <a:rPr lang="zh-CN" altLang="en-US" sz="2600" dirty="0" smtClean="0">
                <a:solidFill>
                  <a:srgbClr val="FF0000"/>
                </a:solidFill>
              </a:rPr>
              <a:t>确保</a:t>
            </a:r>
            <a:r>
              <a:rPr lang="zh-CN" altLang="en-US" sz="2600" dirty="0">
                <a:solidFill>
                  <a:srgbClr val="FF0000"/>
                </a:solidFill>
              </a:rPr>
              <a:t>转发</a:t>
            </a:r>
            <a:r>
              <a:rPr lang="en-US" altLang="zh-CN" sz="2600" dirty="0">
                <a:solidFill>
                  <a:srgbClr val="FF0000"/>
                </a:solidFill>
              </a:rPr>
              <a:t>PHB</a:t>
            </a:r>
            <a:r>
              <a:rPr lang="zh-CN" altLang="en-US" sz="2600" dirty="0">
                <a:solidFill>
                  <a:srgbClr val="FF0000"/>
                </a:solidFill>
              </a:rPr>
              <a:t>（</a:t>
            </a:r>
            <a:r>
              <a:rPr lang="en-US" altLang="zh-CN" sz="2600" dirty="0">
                <a:solidFill>
                  <a:srgbClr val="FF0000"/>
                </a:solidFill>
              </a:rPr>
              <a:t>AF PHB</a:t>
            </a:r>
            <a:r>
              <a:rPr lang="zh-CN" altLang="en-US" sz="2600" dirty="0" smtClean="0">
                <a:solidFill>
                  <a:srgbClr val="FF0000"/>
                </a:solidFill>
              </a:rPr>
              <a:t>）</a:t>
            </a:r>
            <a:endParaRPr lang="en-US" altLang="zh-CN" sz="2600" dirty="0" smtClean="0">
              <a:solidFill>
                <a:srgbClr val="FF0000"/>
              </a:solidFill>
            </a:endParaRPr>
          </a:p>
          <a:p>
            <a:pPr marL="0" indent="0">
              <a:lnSpc>
                <a:spcPct val="110000"/>
              </a:lnSpc>
              <a:buNone/>
            </a:pPr>
            <a:r>
              <a:rPr lang="en-US" altLang="zh-CN" sz="2600" dirty="0" smtClean="0"/>
              <a:t>      AF </a:t>
            </a:r>
            <a:r>
              <a:rPr lang="en-US" altLang="zh-CN" sz="2600" dirty="0"/>
              <a:t>PHB</a:t>
            </a:r>
            <a:r>
              <a:rPr lang="zh-CN" altLang="zh-CN" sz="2600" dirty="0"/>
              <a:t>能为用户提供不同等级的转发保证。</a:t>
            </a:r>
            <a:endParaRPr lang="zh-CN" altLang="en-US" sz="2600" dirty="0"/>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smtClean="0"/>
              <a:t>每跳行为</a:t>
            </a:r>
            <a:r>
              <a:rPr lang="en-US" altLang="zh-CN" dirty="0"/>
              <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PHB</a:t>
            </a:r>
            <a:r>
              <a:rPr lang="zh-CN" altLang="en-US" sz="2800" b="1" dirty="0" smtClean="0"/>
              <a:t>）</a:t>
            </a:r>
            <a:endParaRPr lang="en-US" altLang="zh-CN" sz="2800" dirty="0"/>
          </a:p>
        </p:txBody>
      </p:sp>
    </p:spTree>
    <p:extLst>
      <p:ext uri="{BB962C8B-B14F-4D97-AF65-F5344CB8AC3E}">
        <p14:creationId xmlns:p14="http://schemas.microsoft.com/office/powerpoint/2010/main" val="42253822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p:txBody>
          <a:bodyPr/>
          <a:lstStyle/>
          <a:p>
            <a:r>
              <a:rPr lang="zh-CN" altLang="en-US" sz="2400" dirty="0" smtClean="0">
                <a:solidFill>
                  <a:srgbClr val="FF0000"/>
                </a:solidFill>
              </a:rPr>
              <a:t>基本思想</a:t>
            </a:r>
            <a:r>
              <a:rPr lang="zh-CN" altLang="en-US" sz="2400" dirty="0" smtClean="0"/>
              <a:t>：将</a:t>
            </a:r>
            <a:r>
              <a:rPr lang="zh-CN" altLang="en-US" sz="2400" dirty="0"/>
              <a:t>服务分为两类：</a:t>
            </a:r>
            <a:r>
              <a:rPr lang="zh-CN" altLang="en-US" sz="2400" dirty="0">
                <a:solidFill>
                  <a:srgbClr val="0000FF"/>
                </a:solidFill>
              </a:rPr>
              <a:t>常规</a:t>
            </a:r>
            <a:r>
              <a:rPr lang="zh-CN" altLang="en-US" sz="2400" dirty="0"/>
              <a:t>和</a:t>
            </a:r>
            <a:r>
              <a:rPr lang="zh-CN" altLang="en-US" sz="2400" dirty="0">
                <a:solidFill>
                  <a:srgbClr val="0000FF"/>
                </a:solidFill>
              </a:rPr>
              <a:t>加速</a:t>
            </a:r>
            <a:r>
              <a:rPr lang="zh-CN" altLang="en-US" sz="2400" dirty="0"/>
              <a:t>，一根物理线路</a:t>
            </a:r>
            <a:r>
              <a:rPr lang="zh-CN" altLang="en-US" sz="2400" dirty="0" smtClean="0"/>
              <a:t>可划分</a:t>
            </a:r>
            <a:r>
              <a:rPr lang="zh-CN" altLang="en-US" sz="2400" dirty="0"/>
              <a:t>成逻辑“双管道”：常规管道和加速管道，即使重负载时，加速管道仍可获得等于或超过配置</a:t>
            </a:r>
            <a:r>
              <a:rPr lang="zh-CN" altLang="en-US" sz="2400" dirty="0" smtClean="0"/>
              <a:t>带宽；</a:t>
            </a:r>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smtClean="0"/>
          </a:p>
          <a:p>
            <a:r>
              <a:rPr lang="zh-CN" altLang="en-US" sz="2400" dirty="0" smtClean="0">
                <a:solidFill>
                  <a:srgbClr val="FF0000"/>
                </a:solidFill>
              </a:rPr>
              <a:t>实现</a:t>
            </a:r>
            <a:r>
              <a:rPr lang="zh-CN" altLang="en-US" sz="2400" dirty="0" smtClean="0"/>
              <a:t>：可以</a:t>
            </a:r>
            <a:r>
              <a:rPr lang="zh-CN" altLang="en-US" sz="2400" dirty="0"/>
              <a:t>采用</a:t>
            </a:r>
            <a:r>
              <a:rPr lang="en-US" altLang="zh-CN" sz="2400" dirty="0">
                <a:solidFill>
                  <a:srgbClr val="0000FF"/>
                </a:solidFill>
              </a:rPr>
              <a:t>WFQ</a:t>
            </a:r>
            <a:r>
              <a:rPr lang="zh-CN" altLang="en-US" sz="2400" dirty="0"/>
              <a:t>实现</a:t>
            </a:r>
            <a:r>
              <a:rPr lang="zh-CN" altLang="en-US" sz="2400" dirty="0" smtClean="0"/>
              <a:t>。例如</a:t>
            </a:r>
            <a:r>
              <a:rPr lang="zh-CN" altLang="en-US" sz="2400" dirty="0"/>
              <a:t>：如果</a:t>
            </a:r>
            <a:r>
              <a:rPr lang="en-US" altLang="zh-CN" sz="2400" dirty="0"/>
              <a:t>10%</a:t>
            </a:r>
            <a:r>
              <a:rPr lang="zh-CN" altLang="en-US" sz="2400" dirty="0"/>
              <a:t>流量需要加速处理，</a:t>
            </a:r>
            <a:r>
              <a:rPr lang="en-US" altLang="zh-CN" sz="2400" dirty="0"/>
              <a:t>90%</a:t>
            </a:r>
            <a:r>
              <a:rPr lang="zh-CN" altLang="en-US" sz="2400" dirty="0"/>
              <a:t>流量需要常规处理，则</a:t>
            </a:r>
            <a:r>
              <a:rPr lang="en-US" altLang="zh-CN" sz="2400" dirty="0"/>
              <a:t>20%</a:t>
            </a:r>
            <a:r>
              <a:rPr lang="zh-CN" altLang="en-US" sz="2400" dirty="0"/>
              <a:t>带宽保留给加速流量，</a:t>
            </a:r>
            <a:r>
              <a:rPr lang="en-US" altLang="zh-CN" sz="2400" dirty="0"/>
              <a:t>80%</a:t>
            </a:r>
            <a:r>
              <a:rPr lang="zh-CN" altLang="en-US" sz="2400" dirty="0"/>
              <a:t>带宽保留给常规流量。</a:t>
            </a:r>
          </a:p>
          <a:p>
            <a:endParaRPr lang="zh-CN" altLang="en-US" sz="2400" dirty="0"/>
          </a:p>
          <a:p>
            <a:endParaRPr lang="zh-CN" altLang="en-US" sz="2400" dirty="0"/>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加速转发</a:t>
            </a:r>
            <a:r>
              <a:rPr lang="en-US" altLang="zh-CN" dirty="0" smtClean="0">
                <a:latin typeface="华文新魏" panose="02010800040101010101" pitchFamily="2" charset="-122"/>
                <a:ea typeface="华文新魏" panose="02010800040101010101" pitchFamily="2" charset="-122"/>
              </a:rPr>
              <a:t>PHB</a:t>
            </a:r>
            <a:r>
              <a:rPr lang="en-US" altLang="zh-CN" dirty="0"/>
              <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EF PHB</a:t>
            </a:r>
            <a:r>
              <a:rPr lang="zh-CN" altLang="en-US" sz="2800" b="1" dirty="0" smtClean="0"/>
              <a:t>）</a:t>
            </a:r>
            <a:endParaRPr lang="en-US" altLang="zh-CN" sz="2800" dirty="0"/>
          </a:p>
        </p:txBody>
      </p:sp>
      <p:pic>
        <p:nvPicPr>
          <p:cNvPr id="8"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75656" y="2924944"/>
            <a:ext cx="6719342" cy="22322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901820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latin typeface="华文新魏" pitchFamily="2" charset="-122"/>
              </a:rPr>
              <a:t>路由器的构成</a:t>
            </a:r>
            <a:endParaRPr lang="zh-CN" altLang="en-US" dirty="0" smtClean="0"/>
          </a:p>
        </p:txBody>
      </p:sp>
      <p:sp>
        <p:nvSpPr>
          <p:cNvPr id="5123" name="内容占位符 3"/>
          <p:cNvSpPr>
            <a:spLocks noGrp="1"/>
          </p:cNvSpPr>
          <p:nvPr>
            <p:ph idx="1"/>
          </p:nvPr>
        </p:nvSpPr>
        <p:spPr/>
        <p:txBody>
          <a:bodyPr/>
          <a:lstStyle/>
          <a:p>
            <a:pPr>
              <a:lnSpc>
                <a:spcPct val="110000"/>
              </a:lnSpc>
            </a:pPr>
            <a:r>
              <a:rPr lang="zh-CN" altLang="en-US" sz="2400" dirty="0">
                <a:solidFill>
                  <a:srgbClr val="FC0404"/>
                </a:solidFill>
                <a:latin typeface="华文新魏" pitchFamily="2" charset="-122"/>
              </a:rPr>
              <a:t>路由选择</a:t>
            </a:r>
            <a:r>
              <a:rPr lang="zh-CN" altLang="en-US" sz="2400" dirty="0" smtClean="0">
                <a:solidFill>
                  <a:srgbClr val="FC0404"/>
                </a:solidFill>
                <a:latin typeface="华文新魏" pitchFamily="2" charset="-122"/>
              </a:rPr>
              <a:t>部分：</a:t>
            </a:r>
            <a:r>
              <a:rPr lang="zh-CN" altLang="en-US" sz="2400" dirty="0" smtClean="0">
                <a:latin typeface="华文新魏" pitchFamily="2" charset="-122"/>
              </a:rPr>
              <a:t> </a:t>
            </a:r>
            <a:r>
              <a:rPr lang="zh-CN" altLang="en-US" sz="2400" dirty="0">
                <a:latin typeface="华文新魏" pitchFamily="2" charset="-122"/>
              </a:rPr>
              <a:t>也叫</a:t>
            </a:r>
            <a:r>
              <a:rPr lang="zh-CN" altLang="en-US" sz="2400" dirty="0">
                <a:solidFill>
                  <a:srgbClr val="0000FF"/>
                </a:solidFill>
                <a:latin typeface="华文新魏" pitchFamily="2" charset="-122"/>
              </a:rPr>
              <a:t>控制部分</a:t>
            </a:r>
            <a:r>
              <a:rPr lang="zh-CN" altLang="en-US" sz="2400" dirty="0">
                <a:latin typeface="华文新魏" pitchFamily="2" charset="-122"/>
              </a:rPr>
              <a:t>，核心是</a:t>
            </a:r>
            <a:r>
              <a:rPr lang="zh-CN" altLang="en-US" sz="2400" dirty="0">
                <a:solidFill>
                  <a:srgbClr val="0000FF"/>
                </a:solidFill>
                <a:latin typeface="华文新魏" pitchFamily="2" charset="-122"/>
              </a:rPr>
              <a:t>路由选择处理机</a:t>
            </a:r>
            <a:r>
              <a:rPr lang="zh-CN" altLang="en-US" sz="2400" dirty="0">
                <a:latin typeface="华文新魏" pitchFamily="2" charset="-122"/>
              </a:rPr>
              <a:t>，其任务是根据所选定的</a:t>
            </a:r>
            <a:r>
              <a:rPr lang="zh-CN" altLang="en-US" sz="2400" dirty="0" smtClean="0">
                <a:solidFill>
                  <a:srgbClr val="0000FF"/>
                </a:solidFill>
                <a:latin typeface="华文新魏" pitchFamily="2" charset="-122"/>
              </a:rPr>
              <a:t>路由算法</a:t>
            </a:r>
            <a:r>
              <a:rPr lang="zh-CN" altLang="en-US" sz="2400" dirty="0" smtClean="0">
                <a:latin typeface="华文新魏" pitchFamily="2" charset="-122"/>
              </a:rPr>
              <a:t>构造</a:t>
            </a:r>
            <a:r>
              <a:rPr lang="zh-CN" altLang="en-US" sz="2400" dirty="0">
                <a:latin typeface="华文新魏" pitchFamily="2" charset="-122"/>
              </a:rPr>
              <a:t>出</a:t>
            </a:r>
            <a:r>
              <a:rPr lang="zh-CN" altLang="en-US" sz="2400" dirty="0">
                <a:solidFill>
                  <a:srgbClr val="0000FF"/>
                </a:solidFill>
                <a:latin typeface="华文新魏" pitchFamily="2" charset="-122"/>
              </a:rPr>
              <a:t>路由表</a:t>
            </a:r>
            <a:r>
              <a:rPr lang="zh-CN" altLang="en-US" sz="2400" dirty="0">
                <a:latin typeface="华文新魏" pitchFamily="2" charset="-122"/>
              </a:rPr>
              <a:t>，同时经常或定期地和相邻路由器交换路由信息而不断地更新和维护路由表。</a:t>
            </a:r>
          </a:p>
          <a:p>
            <a:pPr>
              <a:lnSpc>
                <a:spcPct val="110000"/>
              </a:lnSpc>
            </a:pPr>
            <a:r>
              <a:rPr lang="zh-CN" altLang="en-US" sz="2400" dirty="0">
                <a:solidFill>
                  <a:srgbClr val="FC0404"/>
                </a:solidFill>
                <a:latin typeface="华文新魏" pitchFamily="2" charset="-122"/>
              </a:rPr>
              <a:t>数据转发</a:t>
            </a:r>
            <a:r>
              <a:rPr lang="zh-CN" altLang="en-US" sz="2400" dirty="0" smtClean="0">
                <a:solidFill>
                  <a:srgbClr val="FC0404"/>
                </a:solidFill>
                <a:latin typeface="华文新魏" pitchFamily="2" charset="-122"/>
              </a:rPr>
              <a:t>部分：</a:t>
            </a:r>
            <a:r>
              <a:rPr lang="zh-CN" altLang="en-US" sz="2400" dirty="0" smtClean="0">
                <a:latin typeface="华文新魏" pitchFamily="2" charset="-122"/>
              </a:rPr>
              <a:t>根据</a:t>
            </a:r>
            <a:r>
              <a:rPr lang="zh-CN" altLang="en-US" sz="2400" dirty="0">
                <a:solidFill>
                  <a:srgbClr val="0000FF"/>
                </a:solidFill>
                <a:latin typeface="华文新魏" pitchFamily="2" charset="-122"/>
              </a:rPr>
              <a:t>转发表</a:t>
            </a:r>
            <a:r>
              <a:rPr lang="zh-CN" altLang="en-US" sz="2400" dirty="0" smtClean="0">
                <a:latin typeface="华文新魏" pitchFamily="2" charset="-122"/>
              </a:rPr>
              <a:t>将分组从</a:t>
            </a:r>
            <a:r>
              <a:rPr lang="zh-CN" altLang="en-US" sz="2400" dirty="0">
                <a:latin typeface="华文新魏" pitchFamily="2" charset="-122"/>
              </a:rPr>
              <a:t>合适的端口转发出去，有三部分组成：</a:t>
            </a:r>
            <a:r>
              <a:rPr lang="zh-CN" altLang="en-US" sz="2400" dirty="0">
                <a:solidFill>
                  <a:srgbClr val="0000FF"/>
                </a:solidFill>
                <a:latin typeface="华文新魏" pitchFamily="2" charset="-122"/>
              </a:rPr>
              <a:t>交换结构</a:t>
            </a:r>
            <a:r>
              <a:rPr lang="zh-CN" altLang="en-US" sz="2400" dirty="0">
                <a:latin typeface="华文新魏" pitchFamily="2" charset="-122"/>
              </a:rPr>
              <a:t>、一组</a:t>
            </a:r>
            <a:r>
              <a:rPr lang="zh-CN" altLang="en-US" sz="2400" dirty="0">
                <a:solidFill>
                  <a:schemeClr val="tx2"/>
                </a:solidFill>
                <a:latin typeface="华文新魏" pitchFamily="2" charset="-122"/>
              </a:rPr>
              <a:t>输入端口</a:t>
            </a:r>
            <a:r>
              <a:rPr lang="zh-CN" altLang="en-US" sz="2400" dirty="0">
                <a:latin typeface="华文新魏" pitchFamily="2" charset="-122"/>
              </a:rPr>
              <a:t>和一组</a:t>
            </a:r>
            <a:r>
              <a:rPr lang="zh-CN" altLang="en-US" sz="2400" dirty="0">
                <a:solidFill>
                  <a:schemeClr val="tx2"/>
                </a:solidFill>
                <a:latin typeface="华文新魏" pitchFamily="2" charset="-122"/>
              </a:rPr>
              <a:t>输出端口</a:t>
            </a:r>
            <a:r>
              <a:rPr lang="zh-CN" altLang="en-US" sz="2400" dirty="0">
                <a:latin typeface="华文新魏" pitchFamily="2" charset="-122"/>
              </a:rPr>
              <a:t>。</a:t>
            </a:r>
          </a:p>
          <a:p>
            <a:pPr>
              <a:lnSpc>
                <a:spcPct val="110000"/>
              </a:lnSpc>
            </a:pPr>
            <a:r>
              <a:rPr lang="zh-CN" altLang="en-US" sz="2400" dirty="0" smtClean="0">
                <a:solidFill>
                  <a:srgbClr val="FC0404"/>
                </a:solidFill>
                <a:latin typeface="华文新魏" pitchFamily="2" charset="-122"/>
              </a:rPr>
              <a:t>注意：</a:t>
            </a:r>
            <a:r>
              <a:rPr lang="zh-CN" altLang="en-US" sz="2400" dirty="0" smtClean="0">
                <a:solidFill>
                  <a:schemeClr val="tx2"/>
                </a:solidFill>
                <a:latin typeface="华文新魏" pitchFamily="2" charset="-122"/>
              </a:rPr>
              <a:t>路由</a:t>
            </a:r>
            <a:r>
              <a:rPr lang="zh-CN" altLang="en-US" sz="2400" dirty="0">
                <a:solidFill>
                  <a:schemeClr val="tx2"/>
                </a:solidFill>
                <a:latin typeface="华文新魏" pitchFamily="2" charset="-122"/>
              </a:rPr>
              <a:t>表</a:t>
            </a:r>
            <a:r>
              <a:rPr lang="zh-CN" altLang="en-US" sz="2400" dirty="0">
                <a:latin typeface="华文新魏" pitchFamily="2" charset="-122"/>
              </a:rPr>
              <a:t>是根据</a:t>
            </a:r>
            <a:r>
              <a:rPr lang="zh-CN" altLang="en-US" sz="2400" dirty="0" smtClean="0">
                <a:latin typeface="华文新魏" pitchFamily="2" charset="-122"/>
              </a:rPr>
              <a:t>路由算法</a:t>
            </a:r>
            <a:r>
              <a:rPr lang="zh-CN" altLang="en-US" sz="2400" dirty="0">
                <a:latin typeface="华文新魏" pitchFamily="2" charset="-122"/>
              </a:rPr>
              <a:t>得出</a:t>
            </a:r>
            <a:r>
              <a:rPr lang="zh-CN" altLang="en-US" sz="2400" dirty="0" smtClean="0">
                <a:latin typeface="华文新魏" pitchFamily="2" charset="-122"/>
              </a:rPr>
              <a:t>的，而</a:t>
            </a:r>
            <a:r>
              <a:rPr lang="zh-CN" altLang="en-US" sz="2400" dirty="0">
                <a:solidFill>
                  <a:schemeClr val="tx2"/>
                </a:solidFill>
                <a:latin typeface="华文新魏" pitchFamily="2" charset="-122"/>
              </a:rPr>
              <a:t>转发表</a:t>
            </a:r>
            <a:r>
              <a:rPr lang="zh-CN" altLang="en-US" sz="2400" dirty="0">
                <a:latin typeface="华文新魏" pitchFamily="2" charset="-122"/>
              </a:rPr>
              <a:t>是从路由表得出的。在讨论路由选择的原理时，往往不去区分转发表和路由表的区别</a:t>
            </a:r>
            <a:r>
              <a:rPr lang="zh-CN" altLang="en-US" sz="2400" dirty="0" smtClean="0">
                <a:latin typeface="华文新魏" pitchFamily="2" charset="-122"/>
              </a:rPr>
              <a:t>。</a:t>
            </a:r>
            <a:endParaRPr lang="zh-CN" altLang="en-US" sz="24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178851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a:xfrm>
            <a:off x="809625" y="1773238"/>
            <a:ext cx="7958138" cy="2447850"/>
          </a:xfrm>
        </p:spPr>
        <p:txBody>
          <a:bodyPr/>
          <a:lstStyle/>
          <a:p>
            <a:r>
              <a:rPr lang="zh-CN" altLang="en-US" sz="2400" dirty="0" smtClean="0">
                <a:solidFill>
                  <a:srgbClr val="FF0000"/>
                </a:solidFill>
              </a:rPr>
              <a:t>基本思想</a:t>
            </a:r>
            <a:r>
              <a:rPr lang="zh-CN" altLang="en-US" sz="2400" dirty="0" smtClean="0"/>
              <a:t>：将</a:t>
            </a:r>
            <a:r>
              <a:rPr lang="zh-CN" altLang="en-US" sz="2400" dirty="0"/>
              <a:t>服务分为四类：</a:t>
            </a:r>
            <a:r>
              <a:rPr lang="en-US" altLang="zh-CN" sz="2400" dirty="0"/>
              <a:t>AF1</a:t>
            </a:r>
            <a:r>
              <a:rPr lang="zh-CN" altLang="en-US" sz="2400" dirty="0"/>
              <a:t>～</a:t>
            </a:r>
            <a:r>
              <a:rPr lang="en-US" altLang="zh-CN" sz="2400" dirty="0"/>
              <a:t>AF4</a:t>
            </a:r>
            <a:r>
              <a:rPr lang="zh-CN" altLang="en-US" sz="2400" dirty="0"/>
              <a:t>，每一类服务又定义</a:t>
            </a:r>
            <a:r>
              <a:rPr lang="zh-CN" altLang="en-US" sz="2400" dirty="0" smtClean="0"/>
              <a:t>了</a:t>
            </a:r>
            <a:r>
              <a:rPr lang="en-US" altLang="zh-CN" sz="2400" dirty="0" smtClean="0"/>
              <a:t>3</a:t>
            </a:r>
            <a:r>
              <a:rPr lang="zh-CN" altLang="en-US" sz="2400" dirty="0" smtClean="0"/>
              <a:t>种</a:t>
            </a:r>
            <a:r>
              <a:rPr lang="zh-CN" altLang="en-US" sz="2400" dirty="0"/>
              <a:t>分组丢弃优先级：低、中、高。每类</a:t>
            </a:r>
            <a:r>
              <a:rPr lang="en-US" altLang="zh-CN" sz="2400" dirty="0"/>
              <a:t>AF</a:t>
            </a:r>
            <a:r>
              <a:rPr lang="zh-CN" altLang="en-US" sz="2400" dirty="0"/>
              <a:t>等级服务在</a:t>
            </a:r>
            <a:r>
              <a:rPr lang="en-US" altLang="zh-CN" sz="2400" dirty="0"/>
              <a:t>DS</a:t>
            </a:r>
            <a:r>
              <a:rPr lang="zh-CN" altLang="en-US" sz="2400" dirty="0"/>
              <a:t>节点上占有一定的转发资源（内存和带宽），希望获得</a:t>
            </a:r>
            <a:r>
              <a:rPr lang="en-US" altLang="zh-CN" sz="2400" dirty="0"/>
              <a:t>AF</a:t>
            </a:r>
            <a:r>
              <a:rPr lang="zh-CN" altLang="en-US" sz="2400" dirty="0"/>
              <a:t>服务的分组的</a:t>
            </a:r>
            <a:r>
              <a:rPr lang="en-US" altLang="zh-CN" sz="2400" dirty="0"/>
              <a:t>AF</a:t>
            </a:r>
            <a:r>
              <a:rPr lang="zh-CN" altLang="en-US" sz="2400" dirty="0"/>
              <a:t>等级可由用户或</a:t>
            </a:r>
            <a:r>
              <a:rPr lang="en-US" altLang="zh-CN" sz="2400" dirty="0"/>
              <a:t>DS</a:t>
            </a:r>
            <a:r>
              <a:rPr lang="zh-CN" altLang="en-US" sz="2400" dirty="0"/>
              <a:t>服务提供者根据预约的带宽确定。</a:t>
            </a:r>
          </a:p>
          <a:p>
            <a:r>
              <a:rPr lang="zh-CN" altLang="en-US" sz="2400" dirty="0" smtClean="0">
                <a:solidFill>
                  <a:srgbClr val="FF0000"/>
                </a:solidFill>
              </a:rPr>
              <a:t>一</a:t>
            </a:r>
            <a:r>
              <a:rPr lang="zh-CN" altLang="en-US" sz="2400" dirty="0">
                <a:solidFill>
                  <a:srgbClr val="FF0000"/>
                </a:solidFill>
              </a:rPr>
              <a:t>种可能的</a:t>
            </a:r>
            <a:r>
              <a:rPr lang="zh-CN" altLang="en-US" sz="2400" dirty="0" smtClean="0">
                <a:solidFill>
                  <a:srgbClr val="FF0000"/>
                </a:solidFill>
              </a:rPr>
              <a:t>实现</a:t>
            </a:r>
            <a:r>
              <a:rPr lang="zh-CN" altLang="en-US" sz="2400" dirty="0" smtClean="0"/>
              <a:t>：可</a:t>
            </a:r>
            <a:r>
              <a:rPr lang="zh-CN" altLang="en-US" sz="2400" dirty="0"/>
              <a:t>在发送主机或第一跳路由器上</a:t>
            </a:r>
            <a:r>
              <a:rPr lang="zh-CN" altLang="en-US" sz="2400" dirty="0" smtClean="0"/>
              <a:t>实现</a:t>
            </a:r>
            <a:endParaRPr lang="zh-CN" altLang="en-US" sz="2400" dirty="0"/>
          </a:p>
          <a:p>
            <a:endParaRPr lang="zh-CN" altLang="en-US" sz="2400" dirty="0"/>
          </a:p>
        </p:txBody>
      </p:sp>
      <p:sp>
        <p:nvSpPr>
          <p:cNvPr id="7"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a:t>确保转发</a:t>
            </a:r>
            <a:r>
              <a:rPr lang="en-US" altLang="zh-CN" dirty="0" smtClean="0">
                <a:latin typeface="华文新魏" panose="02010800040101010101" pitchFamily="2" charset="-122"/>
                <a:ea typeface="华文新魏" panose="02010800040101010101" pitchFamily="2" charset="-122"/>
              </a:rPr>
              <a:t>PHB</a:t>
            </a:r>
            <a:r>
              <a:rPr lang="en-US" altLang="zh-CN" dirty="0"/>
              <a:t/>
            </a:r>
            <a:br>
              <a:rPr lang="en-US" altLang="zh-CN" dirty="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AF PHB</a:t>
            </a:r>
            <a:r>
              <a:rPr lang="zh-CN" altLang="en-US" sz="2800" b="1" dirty="0" smtClean="0"/>
              <a:t>）</a:t>
            </a:r>
            <a:endParaRPr lang="en-US" altLang="zh-CN" sz="2800" dirty="0"/>
          </a:p>
        </p:txBody>
      </p:sp>
      <p:pic>
        <p:nvPicPr>
          <p:cNvPr id="8"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9386" y="4221088"/>
            <a:ext cx="6856413" cy="218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827489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网络互连</a:t>
            </a:r>
            <a:r>
              <a:rPr lang="en-US" altLang="zh-CN" dirty="0" smtClean="0"/>
              <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internetwork</a:t>
            </a:r>
            <a:r>
              <a:rPr lang="en-US" altLang="zh-CN" sz="2800" dirty="0" smtClean="0"/>
              <a:t>)</a:t>
            </a:r>
            <a:endParaRPr lang="zh-CN" altLang="en-US" sz="2800" dirty="0" smtClean="0"/>
          </a:p>
        </p:txBody>
      </p:sp>
      <p:sp>
        <p:nvSpPr>
          <p:cNvPr id="5123" name="内容占位符 3"/>
          <p:cNvSpPr>
            <a:spLocks noGrp="1"/>
          </p:cNvSpPr>
          <p:nvPr>
            <p:ph idx="1"/>
          </p:nvPr>
        </p:nvSpPr>
        <p:spPr/>
        <p:txBody>
          <a:bodyPr/>
          <a:lstStyle/>
          <a:p>
            <a:r>
              <a:rPr lang="zh-CN" altLang="en-US" sz="2400" dirty="0" smtClean="0">
                <a:solidFill>
                  <a:srgbClr val="FF0000"/>
                </a:solidFill>
              </a:rPr>
              <a:t>网络互连</a:t>
            </a:r>
            <a:r>
              <a:rPr lang="zh-CN" altLang="en-US" sz="2400" dirty="0" smtClean="0"/>
              <a:t>：是</a:t>
            </a:r>
            <a:r>
              <a:rPr lang="zh-CN" altLang="en-US" sz="2400" dirty="0"/>
              <a:t>指将不同的</a:t>
            </a:r>
            <a:r>
              <a:rPr lang="zh-CN" altLang="en-US" sz="2400" dirty="0" smtClean="0"/>
              <a:t>网络互连在</a:t>
            </a:r>
            <a:r>
              <a:rPr lang="zh-CN" altLang="en-US" sz="2400" dirty="0"/>
              <a:t>一起，目的是使一个网络上的用户可以访问其它网络上的资源，使不同网络上的用户可以互相通信和交换信息。</a:t>
            </a:r>
          </a:p>
          <a:p>
            <a:r>
              <a:rPr lang="zh-CN" altLang="en-US" sz="2400" dirty="0" smtClean="0">
                <a:solidFill>
                  <a:srgbClr val="FF0000"/>
                </a:solidFill>
              </a:rPr>
              <a:t>网络现状</a:t>
            </a:r>
            <a:r>
              <a:rPr lang="zh-CN" altLang="en-US" sz="2400" dirty="0" smtClean="0"/>
              <a:t>：不同</a:t>
            </a:r>
            <a:r>
              <a:rPr lang="zh-CN" altLang="en-US" sz="2400" dirty="0"/>
              <a:t>网络及协议将长期共存，</a:t>
            </a:r>
            <a:r>
              <a:rPr lang="zh-CN" altLang="en-US" sz="2400" dirty="0" smtClean="0"/>
              <a:t>原因：</a:t>
            </a:r>
            <a:endParaRPr lang="zh-CN" altLang="en-US" sz="2400" dirty="0"/>
          </a:p>
          <a:p>
            <a:pPr lvl="1"/>
            <a:r>
              <a:rPr lang="zh-CN" altLang="en-US" sz="2400" dirty="0" smtClean="0">
                <a:solidFill>
                  <a:srgbClr val="0000FF"/>
                </a:solidFill>
              </a:rPr>
              <a:t>利益</a:t>
            </a:r>
            <a:r>
              <a:rPr lang="zh-CN" altLang="en-US" sz="2400" dirty="0" smtClean="0"/>
              <a:t>：不同</a:t>
            </a:r>
            <a:r>
              <a:rPr lang="zh-CN" altLang="en-US" sz="2400" dirty="0"/>
              <a:t>网络的安装基础很雄厚，而且还在不断地进行发展。没有哪家供应商愿意将自己的用户拱手送</a:t>
            </a:r>
            <a:r>
              <a:rPr lang="zh-CN" altLang="en-US" sz="2400" dirty="0" smtClean="0"/>
              <a:t>人；</a:t>
            </a:r>
            <a:endParaRPr lang="zh-CN" altLang="en-US" sz="2400" dirty="0"/>
          </a:p>
          <a:p>
            <a:pPr lvl="1"/>
            <a:r>
              <a:rPr lang="zh-CN" altLang="en-US" sz="2400" dirty="0" smtClean="0">
                <a:solidFill>
                  <a:srgbClr val="0000FF"/>
                </a:solidFill>
              </a:rPr>
              <a:t>价格</a:t>
            </a:r>
            <a:r>
              <a:rPr lang="zh-CN" altLang="en-US" sz="2400" dirty="0" smtClean="0"/>
              <a:t>：由于网络</a:t>
            </a:r>
            <a:r>
              <a:rPr lang="zh-CN" altLang="en-US" sz="2400" dirty="0"/>
              <a:t>的价格越来越便宜，公司购买决策权逐渐下降，</a:t>
            </a:r>
            <a:r>
              <a:rPr lang="zh-CN" altLang="en-US" sz="2400" dirty="0" smtClean="0"/>
              <a:t>导致不同的部门会安装不同的网络；</a:t>
            </a:r>
            <a:endParaRPr lang="zh-CN" altLang="en-US" sz="2400" dirty="0"/>
          </a:p>
          <a:p>
            <a:pPr lvl="1"/>
            <a:r>
              <a:rPr lang="zh-CN" altLang="en-US" sz="2400" dirty="0" smtClean="0">
                <a:solidFill>
                  <a:srgbClr val="0000FF"/>
                </a:solidFill>
              </a:rPr>
              <a:t>技术</a:t>
            </a:r>
            <a:r>
              <a:rPr lang="zh-CN" altLang="en-US" sz="2400" dirty="0" smtClean="0"/>
              <a:t>：不同</a:t>
            </a:r>
            <a:r>
              <a:rPr lang="zh-CN" altLang="en-US" sz="2400" dirty="0"/>
              <a:t>网络采用完全不同的技术</a:t>
            </a:r>
            <a:r>
              <a:rPr lang="zh-CN" altLang="en-US" sz="2400" dirty="0" smtClean="0"/>
              <a:t>，难统一。</a:t>
            </a:r>
            <a:endParaRPr lang="en-US" altLang="zh-CN" sz="2400" dirty="0" smtClean="0"/>
          </a:p>
          <a:p>
            <a:r>
              <a:rPr lang="zh-CN" altLang="en-US" sz="2400" dirty="0" smtClean="0">
                <a:solidFill>
                  <a:srgbClr val="FF0000"/>
                </a:solidFill>
              </a:rPr>
              <a:t>网络互连的例子</a:t>
            </a:r>
            <a:r>
              <a:rPr lang="zh-CN" altLang="en-US" sz="2400" dirty="0" smtClean="0"/>
              <a:t>：</a:t>
            </a:r>
            <a:r>
              <a:rPr lang="en-US" altLang="zh-CN" sz="2400" dirty="0" smtClean="0"/>
              <a:t>Internet</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0820452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网络有何不同？</a:t>
            </a:r>
          </a:p>
        </p:txBody>
      </p:sp>
      <p:sp>
        <p:nvSpPr>
          <p:cNvPr id="5123" name="内容占位符 3"/>
          <p:cNvSpPr>
            <a:spLocks noGrp="1"/>
          </p:cNvSpPr>
          <p:nvPr>
            <p:ph idx="1"/>
          </p:nvPr>
        </p:nvSpPr>
        <p:spPr>
          <a:xfrm>
            <a:off x="809625" y="5366222"/>
            <a:ext cx="7958138" cy="871066"/>
          </a:xfrm>
        </p:spPr>
        <p:txBody>
          <a:bodyPr/>
          <a:lstStyle/>
          <a:p>
            <a:pPr marL="0" indent="0">
              <a:buNone/>
            </a:pPr>
            <a:r>
              <a:rPr lang="zh-CN" altLang="en-US" sz="2400" dirty="0" smtClean="0"/>
              <a:t>       不同</a:t>
            </a:r>
            <a:r>
              <a:rPr lang="zh-CN" altLang="en-US" sz="2400" dirty="0"/>
              <a:t>网络间的差异很大，可以表现各层上</a:t>
            </a:r>
            <a:r>
              <a:rPr lang="zh-CN" altLang="en-US" sz="2400" dirty="0" smtClean="0"/>
              <a:t>。上表</a:t>
            </a:r>
            <a:r>
              <a:rPr lang="zh-CN" altLang="en-US" sz="2400" dirty="0"/>
              <a:t>给出了一些在网络层可能出现的差异。</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763688" y="1700808"/>
            <a:ext cx="6265112" cy="366541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114299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如何互连不同网络？</a:t>
            </a:r>
          </a:p>
        </p:txBody>
      </p:sp>
      <p:sp>
        <p:nvSpPr>
          <p:cNvPr id="5123" name="内容占位符 3"/>
          <p:cNvSpPr>
            <a:spLocks noGrp="1"/>
          </p:cNvSpPr>
          <p:nvPr>
            <p:ph idx="1"/>
          </p:nvPr>
        </p:nvSpPr>
        <p:spPr>
          <a:xfrm>
            <a:off x="809624" y="1773238"/>
            <a:ext cx="8105776" cy="4608090"/>
          </a:xfrm>
        </p:spPr>
        <p:txBody>
          <a:bodyPr/>
          <a:lstStyle/>
          <a:p>
            <a:pPr>
              <a:lnSpc>
                <a:spcPct val="125000"/>
              </a:lnSpc>
            </a:pPr>
            <a:r>
              <a:rPr lang="zh-CN" altLang="en-US" sz="2800" dirty="0" smtClean="0">
                <a:solidFill>
                  <a:srgbClr val="FF0000"/>
                </a:solidFill>
              </a:rPr>
              <a:t>方法</a:t>
            </a:r>
            <a:r>
              <a:rPr lang="en-US" altLang="zh-CN" sz="2800" dirty="0" smtClean="0">
                <a:solidFill>
                  <a:srgbClr val="FF0000"/>
                </a:solidFill>
              </a:rPr>
              <a:t>1</a:t>
            </a:r>
            <a:r>
              <a:rPr lang="zh-CN" altLang="en-US" sz="2800" dirty="0" smtClean="0"/>
              <a:t>：制造这样的网络设备，它能将每种网络的分组翻译或转换成每个其他类型网络的分组；</a:t>
            </a:r>
            <a:endParaRPr lang="en-US" altLang="zh-CN" sz="2800" dirty="0" smtClean="0"/>
          </a:p>
          <a:p>
            <a:pPr>
              <a:lnSpc>
                <a:spcPct val="125000"/>
              </a:lnSpc>
            </a:pPr>
            <a:r>
              <a:rPr lang="zh-CN" altLang="en-US" sz="2800" dirty="0" smtClean="0">
                <a:solidFill>
                  <a:srgbClr val="FF0000"/>
                </a:solidFill>
              </a:rPr>
              <a:t>方法</a:t>
            </a:r>
            <a:r>
              <a:rPr lang="en-US" altLang="zh-CN" sz="2800" dirty="0" smtClean="0">
                <a:solidFill>
                  <a:srgbClr val="FF0000"/>
                </a:solidFill>
              </a:rPr>
              <a:t>2</a:t>
            </a:r>
            <a:r>
              <a:rPr lang="zh-CN" altLang="en-US" sz="2800" dirty="0" smtClean="0"/>
              <a:t>：在不同网络的上面增加一个公共层，来隐藏现有网络的差异；</a:t>
            </a:r>
            <a:endParaRPr lang="en-US" altLang="zh-CN" sz="2800" dirty="0" smtClean="0"/>
          </a:p>
          <a:p>
            <a:pPr>
              <a:lnSpc>
                <a:spcPct val="125000"/>
              </a:lnSpc>
            </a:pPr>
            <a:r>
              <a:rPr lang="zh-CN" altLang="en-US" sz="2800" dirty="0" smtClean="0">
                <a:solidFill>
                  <a:srgbClr val="0000FF"/>
                </a:solidFill>
              </a:rPr>
              <a:t>提示</a:t>
            </a:r>
            <a:r>
              <a:rPr lang="zh-CN" altLang="en-US" sz="2800" dirty="0" smtClean="0"/>
              <a:t>：新的网络设备都需放置在网络之间的边界上 。</a:t>
            </a:r>
            <a:endParaRPr lang="en-US" altLang="zh-CN" sz="2800" dirty="0" smtClean="0"/>
          </a:p>
          <a:p>
            <a:pPr>
              <a:lnSpc>
                <a:spcPct val="125000"/>
              </a:lnSpc>
            </a:pPr>
            <a:r>
              <a:rPr lang="zh-CN" altLang="en-US" sz="2800" dirty="0" smtClean="0">
                <a:solidFill>
                  <a:srgbClr val="FF0000"/>
                </a:solidFill>
              </a:rPr>
              <a:t>例子</a:t>
            </a:r>
            <a:r>
              <a:rPr lang="zh-CN" altLang="en-US" sz="2800" dirty="0" smtClean="0"/>
              <a:t>：</a:t>
            </a:r>
            <a:r>
              <a:rPr lang="en-US" altLang="zh-CN" sz="2800" dirty="0" smtClean="0"/>
              <a:t>Internet</a:t>
            </a:r>
            <a:r>
              <a:rPr lang="zh-CN" altLang="en-US" sz="2800" dirty="0" smtClean="0"/>
              <a:t>采用的就是方法</a:t>
            </a:r>
            <a:r>
              <a:rPr lang="en-US" altLang="zh-CN" sz="2800" dirty="0" smtClean="0"/>
              <a:t>2</a:t>
            </a:r>
            <a:r>
              <a:rPr lang="zh-CN" altLang="en-US" sz="2800" dirty="0" smtClean="0"/>
              <a:t>，</a:t>
            </a:r>
            <a:r>
              <a:rPr lang="en-US" altLang="zh-CN" sz="2800" dirty="0" smtClean="0"/>
              <a:t>Cerf</a:t>
            </a:r>
            <a:r>
              <a:rPr lang="zh-CN" altLang="en-US" sz="2800" dirty="0" smtClean="0"/>
              <a:t>和</a:t>
            </a:r>
            <a:r>
              <a:rPr lang="en-US" altLang="zh-CN" sz="2800" dirty="0" smtClean="0"/>
              <a:t>Kahn</a:t>
            </a:r>
            <a:r>
              <a:rPr lang="zh-CN" altLang="en-US" sz="2800" dirty="0" smtClean="0"/>
              <a:t>为此于</a:t>
            </a:r>
            <a:r>
              <a:rPr lang="en-US" altLang="zh-CN" sz="2800" dirty="0" smtClean="0"/>
              <a:t>2004</a:t>
            </a:r>
            <a:r>
              <a:rPr lang="zh-CN" altLang="en-US" sz="2800" dirty="0" smtClean="0"/>
              <a:t>年获得图灵奖。</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483339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264994" cy="1008063"/>
          </a:xfrm>
        </p:spPr>
        <p:txBody>
          <a:bodyPr/>
          <a:lstStyle/>
          <a:p>
            <a:pPr eaLnBrk="1" hangingPunct="1">
              <a:lnSpc>
                <a:spcPct val="100000"/>
              </a:lnSpc>
            </a:pPr>
            <a:r>
              <a:rPr lang="zh-CN" altLang="en-US" dirty="0" smtClean="0"/>
              <a:t>例</a:t>
            </a:r>
            <a:r>
              <a:rPr lang="en-US" altLang="zh-CN" dirty="0" smtClean="0"/>
              <a:t>:</a:t>
            </a:r>
            <a:r>
              <a:rPr lang="en-US" altLang="zh-CN" dirty="0" smtClean="0">
                <a:latin typeface="华文新魏" pitchFamily="2" charset="-122"/>
                <a:ea typeface="华文新魏" pitchFamily="2" charset="-122"/>
              </a:rPr>
              <a:t>Internet</a:t>
            </a:r>
            <a:r>
              <a:rPr lang="zh-CN" altLang="en-US" dirty="0" smtClean="0"/>
              <a:t>中的网络互连</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grpSp>
        <p:nvGrpSpPr>
          <p:cNvPr id="6" name="Group 4"/>
          <p:cNvGrpSpPr>
            <a:grpSpLocks/>
          </p:cNvGrpSpPr>
          <p:nvPr/>
        </p:nvGrpSpPr>
        <p:grpSpPr bwMode="auto">
          <a:xfrm>
            <a:off x="634876" y="1871661"/>
            <a:ext cx="8329612" cy="4293643"/>
            <a:chOff x="595" y="1296"/>
            <a:chExt cx="4856" cy="2488"/>
          </a:xfrm>
        </p:grpSpPr>
        <p:pic>
          <p:nvPicPr>
            <p:cNvPr id="7"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554" t="6451" b="3098"/>
            <a:stretch>
              <a:fillRect/>
            </a:stretch>
          </p:blipFill>
          <p:spPr bwMode="auto">
            <a:xfrm>
              <a:off x="595" y="1592"/>
              <a:ext cx="4856" cy="2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8"/>
            <p:cNvSpPr/>
            <p:nvPr/>
          </p:nvSpPr>
          <p:spPr bwMode="auto">
            <a:xfrm>
              <a:off x="2292" y="1505"/>
              <a:ext cx="278" cy="210"/>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9" name="TextBox 9"/>
            <p:cNvSpPr txBox="1">
              <a:spLocks noChangeArrowheads="1"/>
            </p:cNvSpPr>
            <p:nvPr/>
          </p:nvSpPr>
          <p:spPr bwMode="auto">
            <a:xfrm>
              <a:off x="2544" y="1296"/>
              <a:ext cx="1312"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分组在这里被映射到一个</a:t>
              </a:r>
              <a:r>
                <a:rPr kumimoji="0" lang="en-US" altLang="zh-CN" sz="1800" b="1" i="0" u="none" strike="noStrike" kern="0" cap="none" spc="0" normalizeH="0" baseline="0" noProof="0" dirty="0" smtClean="0">
                  <a:ln>
                    <a:noFill/>
                  </a:ln>
                  <a:solidFill>
                    <a:srgbClr val="000000"/>
                  </a:solidFill>
                  <a:effectLst/>
                  <a:uLnTx/>
                  <a:uFillTx/>
                  <a:latin typeface="+mn-lt"/>
                  <a:ea typeface="+mn-ea"/>
                </a:rPr>
                <a:t>VC</a:t>
              </a:r>
              <a:r>
                <a:rPr kumimoji="0" lang="zh-CN" altLang="en-US" sz="1800" b="1" i="0" u="none" strike="noStrike" kern="0" cap="none" spc="0" normalizeH="0" baseline="0" noProof="0" dirty="0" smtClean="0">
                  <a:ln>
                    <a:noFill/>
                  </a:ln>
                  <a:solidFill>
                    <a:srgbClr val="000000"/>
                  </a:solidFill>
                  <a:effectLst/>
                  <a:uLnTx/>
                  <a:uFillTx/>
                  <a:latin typeface="+mn-lt"/>
                  <a:ea typeface="+mn-ea"/>
                </a:rPr>
                <a:t>（虚电路）</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sp>
          <p:nvSpPr>
            <p:cNvPr id="10" name="Freeform 10"/>
            <p:cNvSpPr/>
            <p:nvPr/>
          </p:nvSpPr>
          <p:spPr bwMode="auto">
            <a:xfrm>
              <a:off x="2301" y="2784"/>
              <a:ext cx="279" cy="211"/>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11" name="TextBox 11"/>
            <p:cNvSpPr txBox="1">
              <a:spLocks noChangeArrowheads="1"/>
            </p:cNvSpPr>
            <p:nvPr/>
          </p:nvSpPr>
          <p:spPr bwMode="auto">
            <a:xfrm>
              <a:off x="2578" y="2668"/>
              <a:ext cx="942"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公共层协议</a:t>
              </a:r>
              <a:r>
                <a:rPr kumimoji="0" lang="en-US" altLang="zh-CN" sz="1800" b="1" i="0" u="none" strike="noStrike" kern="0" cap="none" spc="0" normalizeH="0" baseline="0" noProof="0" dirty="0" smtClean="0">
                  <a:ln>
                    <a:noFill/>
                  </a:ln>
                  <a:solidFill>
                    <a:srgbClr val="000000"/>
                  </a:solidFill>
                  <a:effectLst/>
                  <a:uLnTx/>
                  <a:uFillTx/>
                  <a:latin typeface="+mn-lt"/>
                  <a:ea typeface="+mn-ea"/>
                </a:rPr>
                <a:t>IP</a:t>
              </a:r>
            </a:p>
          </p:txBody>
        </p:sp>
        <p:sp>
          <p:nvSpPr>
            <p:cNvPr id="12" name="Freeform 10"/>
            <p:cNvSpPr/>
            <p:nvPr/>
          </p:nvSpPr>
          <p:spPr bwMode="auto">
            <a:xfrm>
              <a:off x="4611" y="1553"/>
              <a:ext cx="279" cy="211"/>
            </a:xfrm>
            <a:custGeom>
              <a:avLst/>
              <a:gdLst>
                <a:gd name="connsiteX0" fmla="*/ 442452 w 442452"/>
                <a:gd name="connsiteY0" fmla="*/ 0 h 334297"/>
                <a:gd name="connsiteX1" fmla="*/ 147484 w 442452"/>
                <a:gd name="connsiteY1" fmla="*/ 78658 h 334297"/>
                <a:gd name="connsiteX2" fmla="*/ 0 w 442452"/>
                <a:gd name="connsiteY2" fmla="*/ 334297 h 334297"/>
              </a:gdLst>
              <a:ahLst/>
              <a:cxnLst>
                <a:cxn ang="0">
                  <a:pos x="connsiteX0" y="connsiteY0"/>
                </a:cxn>
                <a:cxn ang="0">
                  <a:pos x="connsiteX1" y="connsiteY1"/>
                </a:cxn>
                <a:cxn ang="0">
                  <a:pos x="connsiteX2" y="connsiteY2"/>
                </a:cxn>
              </a:cxnLst>
              <a:rect l="l" t="t" r="r" b="b"/>
              <a:pathLst>
                <a:path w="442452" h="334297">
                  <a:moveTo>
                    <a:pt x="442452" y="0"/>
                  </a:moveTo>
                  <a:cubicBezTo>
                    <a:pt x="331839" y="11471"/>
                    <a:pt x="221226" y="22942"/>
                    <a:pt x="147484" y="78658"/>
                  </a:cubicBezTo>
                  <a:cubicBezTo>
                    <a:pt x="73742" y="134374"/>
                    <a:pt x="36871" y="234335"/>
                    <a:pt x="0" y="334297"/>
                  </a:cubicBezTo>
                </a:path>
              </a:pathLst>
            </a:custGeom>
            <a:noFill/>
            <a:ln w="19050" cap="flat" cmpd="sng" algn="ctr">
              <a:solidFill>
                <a:srgbClr val="FF0000"/>
              </a:solidFill>
              <a:prstDash val="solid"/>
              <a:round/>
              <a:headEnd type="none" w="med" len="med"/>
              <a:tailEnd type="arrow" w="med" len="med"/>
            </a:ln>
            <a:effectLst/>
          </p:spPr>
          <p:txBody>
            <a:body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ea typeface="宋体"/>
                <a:cs typeface="Arial" charset="0"/>
              </a:endParaRPr>
            </a:p>
          </p:txBody>
        </p:sp>
        <p:sp>
          <p:nvSpPr>
            <p:cNvPr id="13" name="TextBox 11"/>
            <p:cNvSpPr txBox="1">
              <a:spLocks noChangeArrowheads="1"/>
            </p:cNvSpPr>
            <p:nvPr/>
          </p:nvSpPr>
          <p:spPr bwMode="auto">
            <a:xfrm>
              <a:off x="4890" y="1444"/>
              <a:ext cx="40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mn-lt"/>
                  <a:ea typeface="+mn-ea"/>
                </a:rPr>
                <a:t>分段</a:t>
              </a:r>
              <a:endParaRPr kumimoji="0" lang="en-US" altLang="zh-CN" sz="1800" b="1" i="0" u="none" strike="noStrike" kern="0" cap="none" spc="0" normalizeH="0" baseline="0" noProof="0" dirty="0" smtClean="0">
                <a:ln>
                  <a:noFill/>
                </a:ln>
                <a:solidFill>
                  <a:srgbClr val="000000"/>
                </a:solidFill>
                <a:effectLst/>
                <a:uLnTx/>
                <a:uFillTx/>
                <a:latin typeface="+mn-lt"/>
                <a:ea typeface="+mn-ea"/>
              </a:endParaRPr>
            </a:p>
          </p:txBody>
        </p:sp>
      </p:grpSp>
    </p:spTree>
    <p:extLst>
      <p:ext uri="{BB962C8B-B14F-4D97-AF65-F5344CB8AC3E}">
        <p14:creationId xmlns:p14="http://schemas.microsoft.com/office/powerpoint/2010/main" val="13098199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sz="4000" dirty="0" smtClean="0"/>
              <a:t>如何处理多网络层协议？</a:t>
            </a:r>
          </a:p>
        </p:txBody>
      </p:sp>
      <p:sp>
        <p:nvSpPr>
          <p:cNvPr id="5123" name="内容占位符 3"/>
          <p:cNvSpPr>
            <a:spLocks noGrp="1"/>
          </p:cNvSpPr>
          <p:nvPr>
            <p:ph idx="1"/>
          </p:nvPr>
        </p:nvSpPr>
        <p:spPr/>
        <p:txBody>
          <a:bodyPr/>
          <a:lstStyle/>
          <a:p>
            <a:r>
              <a:rPr lang="zh-CN" altLang="en-US" sz="2400" dirty="0" smtClean="0">
                <a:solidFill>
                  <a:srgbClr val="FF0000"/>
                </a:solidFill>
              </a:rPr>
              <a:t>问题</a:t>
            </a:r>
            <a:r>
              <a:rPr lang="zh-CN" altLang="en-US" sz="2400" dirty="0" smtClean="0"/>
              <a:t>：设置一个共同网络层可以互连不同的网络，但网络层协议有多个，如何解决？（例如：</a:t>
            </a:r>
            <a:r>
              <a:rPr lang="en-US" altLang="zh-CN" sz="2400" dirty="0" smtClean="0"/>
              <a:t>IPv4</a:t>
            </a:r>
            <a:r>
              <a:rPr lang="zh-CN" altLang="en-US" sz="2400" dirty="0" smtClean="0"/>
              <a:t>和</a:t>
            </a:r>
            <a:r>
              <a:rPr lang="en-US" altLang="zh-CN" sz="2400" dirty="0" smtClean="0"/>
              <a:t>IPv6</a:t>
            </a:r>
            <a:r>
              <a:rPr lang="zh-CN" altLang="en-US" sz="2400" dirty="0" smtClean="0"/>
              <a:t>）</a:t>
            </a:r>
            <a:endParaRPr lang="en-US" altLang="zh-CN" sz="2400" dirty="0" smtClean="0"/>
          </a:p>
          <a:p>
            <a:r>
              <a:rPr lang="zh-CN" altLang="en-US" sz="2400" dirty="0" smtClean="0">
                <a:solidFill>
                  <a:srgbClr val="FF0000"/>
                </a:solidFill>
              </a:rPr>
              <a:t>解决</a:t>
            </a:r>
            <a:r>
              <a:rPr lang="zh-CN" altLang="en-US" sz="2400" dirty="0" smtClean="0"/>
              <a:t>：多协议路由器</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1</a:t>
            </a:r>
            <a:r>
              <a:rPr lang="zh-CN" altLang="en-US" sz="2400" dirty="0" smtClean="0"/>
              <a:t>：将连接留给更高的协议层，例如</a:t>
            </a:r>
            <a:r>
              <a:rPr lang="zh-CN" altLang="en-US" sz="2400" dirty="0"/>
              <a:t>：</a:t>
            </a:r>
            <a:r>
              <a:rPr lang="en-US" altLang="zh-CN" sz="2400" dirty="0" smtClean="0"/>
              <a:t>TCP</a:t>
            </a:r>
            <a:r>
              <a:rPr lang="zh-CN" altLang="en-US" sz="2400" dirty="0" smtClean="0"/>
              <a:t>，但这样会限制网络只能使用基于</a:t>
            </a:r>
            <a:r>
              <a:rPr lang="en-US" altLang="zh-CN" sz="2400" dirty="0" smtClean="0"/>
              <a:t>TCP</a:t>
            </a:r>
            <a:r>
              <a:rPr lang="zh-CN" altLang="en-US" sz="2400" dirty="0" smtClean="0"/>
              <a:t>的应用；</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2</a:t>
            </a:r>
            <a:r>
              <a:rPr lang="zh-CN" altLang="en-US" sz="2400" dirty="0" smtClean="0"/>
              <a:t>：在不同网络之间转换分组格式，但除非分组格式比较相近，具有相同的信息字段，否则这种转换将永远是不完整的，并且往往注定要失败的；</a:t>
            </a:r>
            <a:endParaRPr lang="en-US" altLang="zh-CN" sz="2400" dirty="0" smtClean="0"/>
          </a:p>
          <a:p>
            <a:pPr lvl="1"/>
            <a:r>
              <a:rPr lang="zh-CN" altLang="en-US" sz="2400" dirty="0" smtClean="0">
                <a:solidFill>
                  <a:srgbClr val="0000FF"/>
                </a:solidFill>
              </a:rPr>
              <a:t>方法</a:t>
            </a:r>
            <a:r>
              <a:rPr lang="en-US" altLang="zh-CN" sz="2400" dirty="0" smtClean="0">
                <a:solidFill>
                  <a:srgbClr val="0000FF"/>
                </a:solidFill>
              </a:rPr>
              <a:t>3</a:t>
            </a:r>
            <a:r>
              <a:rPr lang="zh-CN" altLang="en-US" sz="2400" dirty="0"/>
              <a:t>：使用隧道技术，</a:t>
            </a:r>
            <a:r>
              <a:rPr lang="zh-CN" altLang="en-US" sz="2400" dirty="0" smtClean="0"/>
              <a:t>但只用</a:t>
            </a:r>
            <a:r>
              <a:rPr lang="zh-CN" altLang="en-US" sz="2400" dirty="0"/>
              <a:t>于</a:t>
            </a:r>
            <a:r>
              <a:rPr lang="zh-CN" altLang="en-US" sz="2400" dirty="0" smtClean="0"/>
              <a:t>互连源主机</a:t>
            </a:r>
            <a:r>
              <a:rPr lang="zh-CN" altLang="en-US" sz="2400" dirty="0"/>
              <a:t>和</a:t>
            </a:r>
            <a:r>
              <a:rPr lang="zh-CN" altLang="en-US" sz="2400" dirty="0" smtClean="0"/>
              <a:t>目的主机</a:t>
            </a:r>
            <a:r>
              <a:rPr lang="zh-CN" altLang="en-US" sz="2400" dirty="0"/>
              <a:t>处于同种类型的网络中，但它们之间是异型网络的环境。</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781199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779182" y="4239054"/>
            <a:ext cx="8152273" cy="22862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隧  道</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6"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91727" y="1548879"/>
            <a:ext cx="7561263" cy="28162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11"/>
          <p:cNvSpPr txBox="1">
            <a:spLocks noChangeArrowheads="1"/>
          </p:cNvSpPr>
          <p:nvPr/>
        </p:nvSpPr>
        <p:spPr bwMode="auto">
          <a:xfrm>
            <a:off x="2483768" y="2780928"/>
            <a:ext cx="1615835" cy="36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mn-lt"/>
                <a:ea typeface="+mn-ea"/>
              </a:rPr>
              <a:t>多协议路由器</a:t>
            </a:r>
            <a:endParaRPr kumimoji="0" lang="en-US" altLang="zh-CN" sz="1800" b="1" i="0" u="none" strike="noStrike" kern="0" cap="none" spc="0" normalizeH="0" baseline="0" noProof="0" dirty="0" smtClean="0">
              <a:ln>
                <a:noFill/>
              </a:ln>
              <a:solidFill>
                <a:srgbClr val="0000FF"/>
              </a:solidFill>
              <a:effectLst/>
              <a:uLnTx/>
              <a:uFillTx/>
              <a:latin typeface="+mn-lt"/>
              <a:ea typeface="+mn-ea"/>
            </a:endParaRPr>
          </a:p>
        </p:txBody>
      </p:sp>
      <p:sp>
        <p:nvSpPr>
          <p:cNvPr id="9" name="TextBox 11"/>
          <p:cNvSpPr txBox="1">
            <a:spLocks noChangeArrowheads="1"/>
          </p:cNvSpPr>
          <p:nvPr/>
        </p:nvSpPr>
        <p:spPr bwMode="auto">
          <a:xfrm>
            <a:off x="5220072" y="2771659"/>
            <a:ext cx="1615835" cy="369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mn-lt"/>
                <a:ea typeface="+mn-ea"/>
              </a:rPr>
              <a:t>多协议路由器</a:t>
            </a:r>
            <a:endParaRPr kumimoji="0" lang="en-US" altLang="zh-CN" sz="1800" b="1" i="0" u="none" strike="noStrike" kern="0" cap="none" spc="0" normalizeH="0" baseline="0" noProof="0" dirty="0" smtClean="0">
              <a:ln>
                <a:noFill/>
              </a:ln>
              <a:solidFill>
                <a:srgbClr val="0000FF"/>
              </a:solidFill>
              <a:effectLst/>
              <a:uLnTx/>
              <a:uFillTx/>
              <a:latin typeface="+mn-lt"/>
              <a:ea typeface="+mn-ea"/>
            </a:endParaRPr>
          </a:p>
        </p:txBody>
      </p:sp>
      <p:sp>
        <p:nvSpPr>
          <p:cNvPr id="10" name="TextBox 11"/>
          <p:cNvSpPr txBox="1">
            <a:spLocks noChangeArrowheads="1"/>
          </p:cNvSpPr>
          <p:nvPr/>
        </p:nvSpPr>
        <p:spPr bwMode="auto">
          <a:xfrm>
            <a:off x="5652120" y="2996952"/>
            <a:ext cx="33843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800" b="1" i="0" u="none" strike="noStrike" kern="0" cap="none" spc="0" normalizeH="0" baseline="0" noProof="0" dirty="0" smtClean="0">
                <a:ln>
                  <a:noFill/>
                </a:ln>
                <a:solidFill>
                  <a:srgbClr val="FF0000"/>
                </a:solidFill>
                <a:effectLst/>
                <a:uLnTx/>
                <a:uFillTx/>
                <a:latin typeface="+mn-lt"/>
                <a:ea typeface="+mn-ea"/>
              </a:rPr>
              <a:t>在网络层对网络层协议</a:t>
            </a:r>
            <a:r>
              <a:rPr kumimoji="0" lang="en-US" altLang="zh-CN" sz="1800" b="1" i="0" u="none" strike="noStrike" kern="0" cap="none" spc="0" normalizeH="0" baseline="0" noProof="0" dirty="0" smtClean="0">
                <a:ln>
                  <a:noFill/>
                </a:ln>
                <a:solidFill>
                  <a:srgbClr val="FF0000"/>
                </a:solidFill>
                <a:effectLst/>
                <a:uLnTx/>
                <a:uFillTx/>
                <a:latin typeface="+mn-lt"/>
                <a:ea typeface="+mn-ea"/>
              </a:rPr>
              <a:t>1</a:t>
            </a:r>
            <a:r>
              <a:rPr kumimoji="0" lang="zh-CN" altLang="en-US" sz="1800" b="1" i="0" u="none" strike="noStrike" kern="0" cap="none" spc="0" normalizeH="0" baseline="0" noProof="0" dirty="0" smtClean="0">
                <a:ln>
                  <a:noFill/>
                </a:ln>
                <a:solidFill>
                  <a:srgbClr val="FF0000"/>
                </a:solidFill>
                <a:effectLst/>
                <a:uLnTx/>
                <a:uFillTx/>
                <a:latin typeface="+mn-lt"/>
                <a:ea typeface="+mn-ea"/>
              </a:rPr>
              <a:t>的分组采用网络层协议</a:t>
            </a:r>
            <a:r>
              <a:rPr kumimoji="0" lang="en-US" altLang="zh-CN" sz="1800" b="1" i="0" u="none" strike="noStrike" kern="0" cap="none" spc="0" normalizeH="0" baseline="0" noProof="0" dirty="0" smtClean="0">
                <a:ln>
                  <a:noFill/>
                </a:ln>
                <a:solidFill>
                  <a:srgbClr val="FF0000"/>
                </a:solidFill>
                <a:effectLst/>
                <a:uLnTx/>
                <a:uFillTx/>
                <a:latin typeface="+mn-lt"/>
                <a:ea typeface="+mn-ea"/>
              </a:rPr>
              <a:t>2</a:t>
            </a:r>
            <a:r>
              <a:rPr kumimoji="0" lang="zh-CN" altLang="en-US" sz="1800" b="1" i="0" u="none" strike="noStrike" kern="0" cap="none" spc="0" normalizeH="0" baseline="0" noProof="0" dirty="0" smtClean="0">
                <a:ln>
                  <a:noFill/>
                </a:ln>
                <a:solidFill>
                  <a:srgbClr val="FF0000"/>
                </a:solidFill>
                <a:effectLst/>
                <a:uLnTx/>
                <a:uFillTx/>
                <a:latin typeface="+mn-lt"/>
                <a:ea typeface="+mn-ea"/>
              </a:rPr>
              <a:t>进行重新封装</a:t>
            </a:r>
            <a:endParaRPr kumimoji="0" lang="en-US" altLang="zh-CN" sz="1800" b="1" i="0" u="none" strike="noStrike" kern="0" cap="none" spc="0" normalizeH="0" baseline="0" noProof="0" dirty="0" smtClean="0">
              <a:ln>
                <a:noFill/>
              </a:ln>
              <a:solidFill>
                <a:srgbClr val="FF0000"/>
              </a:solidFill>
              <a:effectLst/>
              <a:uLnTx/>
              <a:uFillTx/>
              <a:latin typeface="+mn-lt"/>
              <a:ea typeface="+mn-ea"/>
            </a:endParaRPr>
          </a:p>
        </p:txBody>
      </p:sp>
    </p:spTree>
    <p:extLst>
      <p:ext uri="{BB962C8B-B14F-4D97-AF65-F5344CB8AC3E}">
        <p14:creationId xmlns:p14="http://schemas.microsoft.com/office/powerpoint/2010/main" val="87316810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互连网如何路由？</a:t>
            </a:r>
          </a:p>
        </p:txBody>
      </p:sp>
      <p:sp>
        <p:nvSpPr>
          <p:cNvPr id="5123" name="内容占位符 3"/>
          <p:cNvSpPr>
            <a:spLocks noGrp="1"/>
          </p:cNvSpPr>
          <p:nvPr>
            <p:ph idx="1"/>
          </p:nvPr>
        </p:nvSpPr>
        <p:spPr/>
        <p:txBody>
          <a:bodyPr/>
          <a:lstStyle/>
          <a:p>
            <a:pPr>
              <a:lnSpc>
                <a:spcPct val="110000"/>
              </a:lnSpc>
            </a:pPr>
            <a:r>
              <a:rPr lang="zh-CN" altLang="en-US" sz="2400" dirty="0" smtClean="0">
                <a:solidFill>
                  <a:srgbClr val="FF0000"/>
                </a:solidFill>
              </a:rPr>
              <a:t>问题</a:t>
            </a:r>
            <a:r>
              <a:rPr lang="zh-CN" altLang="en-US" sz="2400" dirty="0" smtClean="0"/>
              <a:t>：</a:t>
            </a:r>
            <a:endParaRPr lang="en-US" altLang="zh-CN" sz="2400" dirty="0" smtClean="0"/>
          </a:p>
          <a:p>
            <a:pPr lvl="1">
              <a:lnSpc>
                <a:spcPct val="110000"/>
              </a:lnSpc>
            </a:pPr>
            <a:r>
              <a:rPr lang="zh-CN" altLang="en-US" sz="2400" dirty="0" smtClean="0"/>
              <a:t>不同内部网络可以使用不同的路由算法（链路状态算法、距离矢量算法等）；</a:t>
            </a:r>
            <a:endParaRPr lang="en-US" altLang="zh-CN" sz="2400" dirty="0" smtClean="0"/>
          </a:p>
          <a:p>
            <a:pPr lvl="1">
              <a:lnSpc>
                <a:spcPct val="110000"/>
              </a:lnSpc>
            </a:pPr>
            <a:r>
              <a:rPr lang="zh-CN" altLang="en-US" sz="2400" dirty="0"/>
              <a:t>不同内部</a:t>
            </a:r>
            <a:r>
              <a:rPr lang="zh-CN" altLang="en-US" sz="2400" dirty="0" smtClean="0"/>
              <a:t>网络计算路由的度量（延时、成本等）不同；</a:t>
            </a:r>
            <a:endParaRPr lang="en-US" altLang="zh-CN" sz="2400" dirty="0" smtClean="0"/>
          </a:p>
          <a:p>
            <a:pPr lvl="1">
              <a:lnSpc>
                <a:spcPct val="110000"/>
              </a:lnSpc>
            </a:pPr>
            <a:r>
              <a:rPr lang="zh-CN" altLang="en-US" sz="2400" dirty="0" smtClean="0"/>
              <a:t>内部网络不希望其他网络了解它的路由细节；</a:t>
            </a:r>
            <a:endParaRPr lang="en-US" altLang="zh-CN" sz="2400" dirty="0" smtClean="0"/>
          </a:p>
          <a:p>
            <a:pPr lvl="1">
              <a:lnSpc>
                <a:spcPct val="110000"/>
              </a:lnSpc>
            </a:pPr>
            <a:r>
              <a:rPr lang="zh-CN" altLang="en-US" sz="2400" dirty="0"/>
              <a:t>互连</a:t>
            </a:r>
            <a:r>
              <a:rPr lang="zh-CN" altLang="en-US" sz="2400" dirty="0" smtClean="0"/>
              <a:t>网的范围很大；</a:t>
            </a:r>
            <a:endParaRPr lang="en-US" altLang="zh-CN" sz="2400" dirty="0" smtClean="0"/>
          </a:p>
          <a:p>
            <a:pPr lvl="1">
              <a:lnSpc>
                <a:spcPct val="110000"/>
              </a:lnSpc>
            </a:pPr>
            <a:r>
              <a:rPr lang="en-US" altLang="zh-CN" sz="2400" dirty="0" smtClean="0"/>
              <a:t>……</a:t>
            </a:r>
          </a:p>
          <a:p>
            <a:pPr>
              <a:lnSpc>
                <a:spcPct val="110000"/>
              </a:lnSpc>
            </a:pPr>
            <a:r>
              <a:rPr lang="zh-CN" altLang="en-US" sz="2400" dirty="0" smtClean="0">
                <a:solidFill>
                  <a:srgbClr val="FF0000"/>
                </a:solidFill>
              </a:rPr>
              <a:t>解决</a:t>
            </a:r>
            <a:r>
              <a:rPr lang="zh-CN" altLang="en-US" sz="2400" dirty="0" smtClean="0"/>
              <a:t>：使用</a:t>
            </a:r>
            <a:r>
              <a:rPr lang="zh-CN" altLang="en-US" sz="2400" dirty="0" smtClean="0">
                <a:solidFill>
                  <a:srgbClr val="0000FF"/>
                </a:solidFill>
              </a:rPr>
              <a:t>层次结构路由</a:t>
            </a:r>
            <a:r>
              <a:rPr lang="zh-CN" altLang="en-US" sz="2400" dirty="0"/>
              <a:t>。</a:t>
            </a:r>
            <a:endParaRPr lang="en-US" altLang="zh-CN" sz="2400" dirty="0" smtClean="0"/>
          </a:p>
          <a:p>
            <a:pPr lvl="1">
              <a:lnSpc>
                <a:spcPct val="110000"/>
              </a:lnSpc>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7998733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层次结构路由</a:t>
            </a:r>
            <a:endParaRPr lang="zh-CN" altLang="en-US" dirty="0" smtClean="0"/>
          </a:p>
        </p:txBody>
      </p:sp>
      <p:sp>
        <p:nvSpPr>
          <p:cNvPr id="5123" name="内容占位符 3"/>
          <p:cNvSpPr>
            <a:spLocks noGrp="1"/>
          </p:cNvSpPr>
          <p:nvPr>
            <p:ph idx="1"/>
          </p:nvPr>
        </p:nvSpPr>
        <p:spPr>
          <a:xfrm>
            <a:off x="809625" y="1773238"/>
            <a:ext cx="7958138" cy="4608090"/>
          </a:xfrm>
        </p:spPr>
        <p:txBody>
          <a:bodyPr/>
          <a:lstStyle/>
          <a:p>
            <a:r>
              <a:rPr lang="zh-CN" altLang="en-US" sz="2400" dirty="0" smtClean="0">
                <a:solidFill>
                  <a:srgbClr val="FF0000"/>
                </a:solidFill>
              </a:rPr>
              <a:t>互连网划分成若干个自治系统</a:t>
            </a:r>
            <a:r>
              <a:rPr lang="en-US" altLang="zh-CN" sz="2400" dirty="0">
                <a:solidFill>
                  <a:srgbClr val="FF0000"/>
                </a:solidFill>
              </a:rPr>
              <a:t>AS</a:t>
            </a:r>
          </a:p>
          <a:p>
            <a:pPr lvl="1"/>
            <a:r>
              <a:rPr lang="zh-CN" altLang="en-US" sz="2400" dirty="0"/>
              <a:t>一个</a:t>
            </a:r>
            <a:r>
              <a:rPr lang="en-US" altLang="zh-CN" sz="2400" dirty="0"/>
              <a:t>AS</a:t>
            </a:r>
            <a:r>
              <a:rPr lang="zh-CN" altLang="en-US" sz="2400" dirty="0"/>
              <a:t>是拥有同一路由选择策略，受同一机构管理的</a:t>
            </a:r>
            <a:r>
              <a:rPr lang="zh-CN" altLang="en-US" sz="2400" dirty="0" smtClean="0"/>
              <a:t>子网；</a:t>
            </a:r>
            <a:endParaRPr lang="en-US" altLang="zh-CN" sz="2400" dirty="0" smtClean="0"/>
          </a:p>
          <a:p>
            <a:pPr lvl="1"/>
            <a:r>
              <a:rPr lang="zh-CN" altLang="en-US" sz="2400" dirty="0" smtClean="0"/>
              <a:t>在</a:t>
            </a:r>
            <a:r>
              <a:rPr lang="zh-CN" altLang="en-US" sz="2400" dirty="0"/>
              <a:t>外部世界看来，一个</a:t>
            </a:r>
            <a:r>
              <a:rPr lang="en-US" altLang="zh-CN" sz="2400" dirty="0" smtClean="0"/>
              <a:t>AS</a:t>
            </a:r>
            <a:r>
              <a:rPr lang="zh-CN" altLang="en-US" sz="2400" dirty="0" smtClean="0"/>
              <a:t>就是</a:t>
            </a:r>
            <a:r>
              <a:rPr lang="zh-CN" altLang="en-US" sz="2400" dirty="0"/>
              <a:t>一个单一实体，即其内部路由是透明</a:t>
            </a:r>
            <a:r>
              <a:rPr lang="zh-CN" altLang="en-US" sz="2400" dirty="0" smtClean="0"/>
              <a:t>的；</a:t>
            </a:r>
            <a:endParaRPr lang="en-US" altLang="zh-CN" sz="2400" dirty="0" smtClean="0"/>
          </a:p>
          <a:p>
            <a:pPr lvl="1"/>
            <a:r>
              <a:rPr lang="zh-CN" altLang="en-US" sz="2400" dirty="0" smtClean="0"/>
              <a:t>一个</a:t>
            </a:r>
            <a:r>
              <a:rPr lang="en-US" altLang="zh-CN" sz="2400" dirty="0" smtClean="0"/>
              <a:t>AS</a:t>
            </a:r>
            <a:r>
              <a:rPr lang="zh-CN" altLang="en-US" sz="2400" dirty="0" smtClean="0"/>
              <a:t>的良好默认模型是</a:t>
            </a:r>
            <a:r>
              <a:rPr lang="en-US" altLang="zh-CN" sz="2400" dirty="0" smtClean="0"/>
              <a:t>ISP</a:t>
            </a:r>
            <a:r>
              <a:rPr lang="zh-CN" altLang="en-US" sz="2400" dirty="0" smtClean="0"/>
              <a:t>网络。</a:t>
            </a:r>
            <a:endParaRPr lang="zh-CN" altLang="en-US" sz="2400" dirty="0"/>
          </a:p>
          <a:p>
            <a:r>
              <a:rPr lang="zh-CN" altLang="en-US" sz="2400" dirty="0" smtClean="0">
                <a:solidFill>
                  <a:srgbClr val="FF0000"/>
                </a:solidFill>
              </a:rPr>
              <a:t>层次结构路由</a:t>
            </a:r>
            <a:endParaRPr lang="zh-CN" altLang="en-US" sz="2400" dirty="0">
              <a:solidFill>
                <a:srgbClr val="FF0000"/>
              </a:solidFill>
            </a:endParaRPr>
          </a:p>
          <a:p>
            <a:pPr lvl="1"/>
            <a:r>
              <a:rPr lang="zh-CN" altLang="en-US" sz="2400" dirty="0" smtClean="0">
                <a:solidFill>
                  <a:srgbClr val="0000FF"/>
                </a:solidFill>
              </a:rPr>
              <a:t>内部</a:t>
            </a:r>
            <a:r>
              <a:rPr lang="zh-CN" altLang="en-US" sz="2400" dirty="0">
                <a:solidFill>
                  <a:srgbClr val="0000FF"/>
                </a:solidFill>
              </a:rPr>
              <a:t>网关</a:t>
            </a:r>
            <a:r>
              <a:rPr lang="zh-CN" altLang="en-US" sz="2400" dirty="0" smtClean="0">
                <a:solidFill>
                  <a:srgbClr val="0000FF"/>
                </a:solidFill>
              </a:rPr>
              <a:t>协议</a:t>
            </a:r>
            <a:r>
              <a:rPr lang="zh-CN" altLang="en-US" sz="2400" dirty="0" smtClean="0"/>
              <a:t>：</a:t>
            </a:r>
            <a:r>
              <a:rPr lang="en-US" altLang="zh-CN" sz="2400" dirty="0" smtClean="0"/>
              <a:t>AS</a:t>
            </a:r>
            <a:r>
              <a:rPr lang="zh-CN" altLang="en-US" sz="2400" dirty="0"/>
              <a:t>内部的路由选择</a:t>
            </a:r>
            <a:r>
              <a:rPr lang="zh-CN" altLang="en-US" sz="2400" dirty="0" smtClean="0"/>
              <a:t>协议，这些协议更多关注性能、</a:t>
            </a:r>
            <a:r>
              <a:rPr lang="zh-CN" altLang="zh-CN" sz="2400" dirty="0" smtClean="0"/>
              <a:t>费用</a:t>
            </a:r>
            <a:r>
              <a:rPr lang="zh-CN" altLang="zh-CN" sz="2400" dirty="0"/>
              <a:t>、</a:t>
            </a:r>
            <a:r>
              <a:rPr lang="en-US" altLang="zh-CN" sz="2400" dirty="0" err="1"/>
              <a:t>QoS</a:t>
            </a:r>
            <a:r>
              <a:rPr lang="zh-CN" altLang="zh-CN" sz="2400" dirty="0" smtClean="0"/>
              <a:t>等</a:t>
            </a:r>
            <a:r>
              <a:rPr lang="zh-CN" altLang="en-US" sz="2400" dirty="0" smtClean="0"/>
              <a:t>技术因素；</a:t>
            </a:r>
            <a:endParaRPr lang="zh-CN" altLang="en-US" sz="2400" dirty="0"/>
          </a:p>
          <a:p>
            <a:pPr lvl="1"/>
            <a:r>
              <a:rPr lang="zh-CN" altLang="en-US" sz="2400" dirty="0" smtClean="0">
                <a:solidFill>
                  <a:srgbClr val="0000FF"/>
                </a:solidFill>
              </a:rPr>
              <a:t>外部</a:t>
            </a:r>
            <a:r>
              <a:rPr lang="zh-CN" altLang="en-US" sz="2400" dirty="0">
                <a:solidFill>
                  <a:srgbClr val="0000FF"/>
                </a:solidFill>
              </a:rPr>
              <a:t>网关</a:t>
            </a:r>
            <a:r>
              <a:rPr lang="zh-CN" altLang="en-US" sz="2400" dirty="0" smtClean="0">
                <a:solidFill>
                  <a:srgbClr val="0000FF"/>
                </a:solidFill>
              </a:rPr>
              <a:t>协议</a:t>
            </a:r>
            <a:r>
              <a:rPr lang="zh-CN" altLang="en-US" sz="2400" dirty="0" smtClean="0"/>
              <a:t>：</a:t>
            </a:r>
            <a:r>
              <a:rPr lang="en-US" altLang="zh-CN" sz="2400" dirty="0" smtClean="0"/>
              <a:t>AS</a:t>
            </a:r>
            <a:r>
              <a:rPr lang="zh-CN" altLang="en-US" sz="2400" dirty="0"/>
              <a:t>之间的路由选择</a:t>
            </a:r>
            <a:r>
              <a:rPr lang="zh-CN" altLang="en-US" sz="2400" dirty="0" smtClean="0"/>
              <a:t>协议，</a:t>
            </a:r>
            <a:r>
              <a:rPr lang="zh-CN" altLang="en-US" sz="2400" dirty="0"/>
              <a:t>这些协议更多</a:t>
            </a:r>
            <a:r>
              <a:rPr lang="zh-CN" altLang="en-US" sz="2400" dirty="0" smtClean="0"/>
              <a:t>关注政治、经济</a:t>
            </a:r>
            <a:r>
              <a:rPr lang="zh-CN" altLang="zh-CN" sz="2400" dirty="0" smtClean="0"/>
              <a:t>等</a:t>
            </a:r>
            <a:r>
              <a:rPr lang="zh-CN" altLang="en-US" sz="2400" dirty="0" smtClean="0"/>
              <a:t>策略因素。</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2159851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如果传输大分组？</a:t>
            </a:r>
          </a:p>
        </p:txBody>
      </p:sp>
      <p:sp>
        <p:nvSpPr>
          <p:cNvPr id="5123" name="内容占位符 3"/>
          <p:cNvSpPr>
            <a:spLocks noGrp="1"/>
          </p:cNvSpPr>
          <p:nvPr>
            <p:ph idx="1"/>
          </p:nvPr>
        </p:nvSpPr>
        <p:spPr/>
        <p:txBody>
          <a:bodyPr/>
          <a:lstStyle/>
          <a:p>
            <a:pPr>
              <a:lnSpc>
                <a:spcPct val="120000"/>
              </a:lnSpc>
            </a:pPr>
            <a:r>
              <a:rPr lang="zh-CN" altLang="en-US" sz="2400" dirty="0">
                <a:solidFill>
                  <a:srgbClr val="FF0000"/>
                </a:solidFill>
              </a:rPr>
              <a:t>问题</a:t>
            </a:r>
            <a:r>
              <a:rPr lang="zh-CN" altLang="en-US" sz="2400" dirty="0"/>
              <a:t>：</a:t>
            </a:r>
            <a:r>
              <a:rPr lang="zh-CN" altLang="en-US" sz="2400" dirty="0" smtClean="0"/>
              <a:t>互连网</a:t>
            </a:r>
            <a:r>
              <a:rPr lang="zh-CN" altLang="en-US" sz="2400" dirty="0"/>
              <a:t>中</a:t>
            </a:r>
            <a:r>
              <a:rPr lang="zh-CN" altLang="en-US" sz="2400" dirty="0" smtClean="0"/>
              <a:t>每个网络都</a:t>
            </a:r>
            <a:r>
              <a:rPr lang="zh-CN" altLang="en-US" sz="2400" dirty="0"/>
              <a:t>存在最大分组</a:t>
            </a:r>
            <a:r>
              <a:rPr lang="zh-CN" altLang="en-US" sz="2400" dirty="0" smtClean="0"/>
              <a:t>限制（例如：以太网为</a:t>
            </a:r>
            <a:r>
              <a:rPr lang="en-US" altLang="zh-CN" sz="2400" dirty="0" smtClean="0"/>
              <a:t>1500B</a:t>
            </a:r>
            <a:r>
              <a:rPr lang="zh-CN" altLang="en-US" sz="2400" dirty="0" smtClean="0"/>
              <a:t>，</a:t>
            </a:r>
            <a:r>
              <a:rPr lang="en-US" altLang="zh-CN" sz="2400" dirty="0" smtClean="0"/>
              <a:t>802.11</a:t>
            </a:r>
            <a:r>
              <a:rPr lang="zh-CN" altLang="en-US" sz="2400" dirty="0" smtClean="0"/>
              <a:t>为</a:t>
            </a:r>
            <a:r>
              <a:rPr lang="en-US" altLang="zh-CN" sz="2400" dirty="0" smtClean="0"/>
              <a:t>2272B</a:t>
            </a:r>
            <a:r>
              <a:rPr lang="zh-CN" altLang="en-US" sz="2400" dirty="0" smtClean="0"/>
              <a:t>），</a:t>
            </a:r>
            <a:r>
              <a:rPr lang="zh-CN" altLang="en-US" sz="2400" dirty="0"/>
              <a:t>当一个大分组想通过一个最大</a:t>
            </a:r>
            <a:r>
              <a:rPr lang="zh-CN" altLang="en-US" sz="2400" dirty="0" smtClean="0"/>
              <a:t>分组</a:t>
            </a:r>
            <a:r>
              <a:rPr lang="zh-CN" altLang="en-US" sz="2400" dirty="0"/>
              <a:t>尺寸</a:t>
            </a:r>
            <a:r>
              <a:rPr lang="zh-CN" altLang="en-US" sz="2400" dirty="0" smtClean="0"/>
              <a:t>过</a:t>
            </a:r>
            <a:r>
              <a:rPr lang="zh-CN" altLang="en-US" sz="2400" dirty="0"/>
              <a:t>小的网络，会出现问题。</a:t>
            </a:r>
          </a:p>
          <a:p>
            <a:pPr>
              <a:lnSpc>
                <a:spcPct val="120000"/>
              </a:lnSpc>
            </a:pPr>
            <a:r>
              <a:rPr lang="zh-CN" altLang="en-US" sz="2400" dirty="0">
                <a:solidFill>
                  <a:srgbClr val="FF0000"/>
                </a:solidFill>
              </a:rPr>
              <a:t>解决</a:t>
            </a:r>
            <a:r>
              <a:rPr lang="zh-CN" altLang="en-US" sz="2400" dirty="0" smtClean="0"/>
              <a:t>：</a:t>
            </a:r>
            <a:endParaRPr lang="en-US" altLang="zh-CN" sz="2400" dirty="0" smtClean="0"/>
          </a:p>
          <a:p>
            <a:pPr lvl="1">
              <a:lnSpc>
                <a:spcPct val="120000"/>
              </a:lnSpc>
            </a:pPr>
            <a:r>
              <a:rPr lang="zh-CN" altLang="en-US" sz="2400" dirty="0" smtClean="0">
                <a:solidFill>
                  <a:srgbClr val="0000FF"/>
                </a:solidFill>
              </a:rPr>
              <a:t>路径</a:t>
            </a:r>
            <a:r>
              <a:rPr lang="en-US" altLang="zh-CN" sz="2400" dirty="0" smtClean="0">
                <a:solidFill>
                  <a:srgbClr val="0000FF"/>
                </a:solidFill>
              </a:rPr>
              <a:t>MTU</a:t>
            </a:r>
            <a:r>
              <a:rPr lang="zh-CN" altLang="en-US" sz="2400" dirty="0" smtClean="0">
                <a:solidFill>
                  <a:srgbClr val="0000FF"/>
                </a:solidFill>
              </a:rPr>
              <a:t>（最大传输单元）发现：</a:t>
            </a:r>
            <a:r>
              <a:rPr lang="zh-CN" altLang="en-US" sz="2400" dirty="0" smtClean="0">
                <a:solidFill>
                  <a:schemeClr val="tx1"/>
                </a:solidFill>
              </a:rPr>
              <a:t>将分组以传输路径上最小的网络</a:t>
            </a:r>
            <a:r>
              <a:rPr lang="en-US" altLang="zh-CN" sz="2400" dirty="0" smtClean="0">
                <a:solidFill>
                  <a:schemeClr val="tx1"/>
                </a:solidFill>
              </a:rPr>
              <a:t>MTU</a:t>
            </a:r>
            <a:r>
              <a:rPr lang="zh-CN" altLang="en-US" sz="2400" dirty="0" smtClean="0">
                <a:solidFill>
                  <a:schemeClr val="tx1"/>
                </a:solidFill>
              </a:rPr>
              <a:t>进行封装发送；</a:t>
            </a:r>
            <a:endParaRPr lang="en-US" altLang="zh-CN" sz="2400" dirty="0">
              <a:solidFill>
                <a:schemeClr val="tx1"/>
              </a:solidFill>
            </a:endParaRPr>
          </a:p>
          <a:p>
            <a:pPr lvl="1">
              <a:lnSpc>
                <a:spcPct val="120000"/>
              </a:lnSpc>
            </a:pPr>
            <a:r>
              <a:rPr lang="zh-CN" altLang="en-US" sz="2400" dirty="0" smtClean="0">
                <a:solidFill>
                  <a:srgbClr val="0000FF"/>
                </a:solidFill>
              </a:rPr>
              <a:t>分组分段：</a:t>
            </a:r>
            <a:r>
              <a:rPr lang="zh-CN" altLang="en-US" sz="2400" dirty="0" smtClean="0">
                <a:solidFill>
                  <a:schemeClr val="tx1"/>
                </a:solidFill>
              </a:rPr>
              <a:t>允许</a:t>
            </a:r>
            <a:r>
              <a:rPr lang="zh-CN" altLang="en-US" sz="2400" dirty="0" smtClean="0"/>
              <a:t>将</a:t>
            </a:r>
            <a:r>
              <a:rPr lang="zh-CN" altLang="en-US" sz="2400" dirty="0"/>
              <a:t>一个大分组划分成若干个小分组（分段），然后进行</a:t>
            </a:r>
            <a:r>
              <a:rPr lang="zh-CN" altLang="en-US" sz="2400" dirty="0" smtClean="0"/>
              <a:t>传输；最后</a:t>
            </a:r>
            <a:r>
              <a:rPr lang="zh-CN" altLang="en-US" sz="2400" dirty="0"/>
              <a:t>再将若干个小分组重新组装成大分组（重组）。</a:t>
            </a:r>
          </a:p>
          <a:p>
            <a:pPr>
              <a:lnSpc>
                <a:spcPct val="120000"/>
              </a:lnSpc>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968347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交换结构</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157" name="Text Box 153"/>
          <p:cNvSpPr txBox="1">
            <a:spLocks noChangeArrowheads="1"/>
          </p:cNvSpPr>
          <p:nvPr/>
        </p:nvSpPr>
        <p:spPr bwMode="auto">
          <a:xfrm>
            <a:off x="1713702" y="3429000"/>
            <a:ext cx="1850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(a) </a:t>
            </a:r>
            <a:r>
              <a:rPr kumimoji="1" lang="zh-CN" altLang="en-US" sz="2000" b="1" dirty="0">
                <a:latin typeface="+mn-lt"/>
                <a:ea typeface="+mn-ea"/>
              </a:rPr>
              <a:t>通过存储器</a:t>
            </a:r>
          </a:p>
        </p:txBody>
      </p:sp>
      <p:sp>
        <p:nvSpPr>
          <p:cNvPr id="158" name="Text Box 154"/>
          <p:cNvSpPr txBox="1">
            <a:spLocks noChangeArrowheads="1"/>
          </p:cNvSpPr>
          <p:nvPr/>
        </p:nvSpPr>
        <p:spPr bwMode="auto">
          <a:xfrm>
            <a:off x="2287728" y="5736578"/>
            <a:ext cx="21162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(c) </a:t>
            </a:r>
            <a:r>
              <a:rPr kumimoji="1" lang="zh-CN" altLang="en-US" sz="2000" b="1" dirty="0">
                <a:latin typeface="+mn-lt"/>
                <a:ea typeface="+mn-ea"/>
              </a:rPr>
              <a:t>通过互连网络</a:t>
            </a:r>
          </a:p>
        </p:txBody>
      </p:sp>
      <p:sp>
        <p:nvSpPr>
          <p:cNvPr id="159" name="Text Box 155"/>
          <p:cNvSpPr txBox="1">
            <a:spLocks noChangeArrowheads="1"/>
          </p:cNvSpPr>
          <p:nvPr/>
        </p:nvSpPr>
        <p:spPr bwMode="auto">
          <a:xfrm>
            <a:off x="6084888" y="3429000"/>
            <a:ext cx="16145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(b) </a:t>
            </a:r>
            <a:r>
              <a:rPr kumimoji="1" lang="zh-CN" altLang="en-US" sz="2000" b="1" dirty="0">
                <a:latin typeface="+mn-lt"/>
                <a:ea typeface="+mn-ea"/>
              </a:rPr>
              <a:t>通过总线</a:t>
            </a:r>
          </a:p>
        </p:txBody>
      </p:sp>
      <p:grpSp>
        <p:nvGrpSpPr>
          <p:cNvPr id="4" name="组合 3"/>
          <p:cNvGrpSpPr/>
          <p:nvPr/>
        </p:nvGrpSpPr>
        <p:grpSpPr>
          <a:xfrm>
            <a:off x="2699792" y="3923367"/>
            <a:ext cx="3575547" cy="2378250"/>
            <a:chOff x="2393062" y="4769354"/>
            <a:chExt cx="4197421" cy="3196150"/>
          </a:xfrm>
        </p:grpSpPr>
        <p:sp>
          <p:nvSpPr>
            <p:cNvPr id="106" name="Rectangle 102"/>
            <p:cNvSpPr>
              <a:spLocks noChangeArrowheads="1"/>
            </p:cNvSpPr>
            <p:nvPr/>
          </p:nvSpPr>
          <p:spPr bwMode="auto">
            <a:xfrm>
              <a:off x="2895600" y="4926969"/>
              <a:ext cx="284163"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7" name="Rectangle 103"/>
            <p:cNvSpPr>
              <a:spLocks noChangeArrowheads="1"/>
            </p:cNvSpPr>
            <p:nvPr/>
          </p:nvSpPr>
          <p:spPr bwMode="auto">
            <a:xfrm>
              <a:off x="3370263" y="4880931"/>
              <a:ext cx="284162" cy="23812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8" name="Rectangle 104"/>
            <p:cNvSpPr>
              <a:spLocks noChangeArrowheads="1"/>
            </p:cNvSpPr>
            <p:nvPr/>
          </p:nvSpPr>
          <p:spPr bwMode="auto">
            <a:xfrm>
              <a:off x="3844925" y="4857119"/>
              <a:ext cx="285750"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9" name="Line 105"/>
            <p:cNvSpPr>
              <a:spLocks noChangeShapeType="1"/>
            </p:cNvSpPr>
            <p:nvPr/>
          </p:nvSpPr>
          <p:spPr bwMode="auto">
            <a:xfrm flipV="1">
              <a:off x="2705100" y="4999994"/>
              <a:ext cx="1952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0" name="Line 106"/>
            <p:cNvSpPr>
              <a:spLocks noChangeShapeType="1"/>
            </p:cNvSpPr>
            <p:nvPr/>
          </p:nvSpPr>
          <p:spPr bwMode="auto">
            <a:xfrm>
              <a:off x="3179763" y="4999994"/>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1" name="Line 107"/>
            <p:cNvSpPr>
              <a:spLocks noChangeShapeType="1"/>
            </p:cNvSpPr>
            <p:nvPr/>
          </p:nvSpPr>
          <p:spPr bwMode="auto">
            <a:xfrm>
              <a:off x="3654425" y="4999994"/>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2" name="Line 108"/>
            <p:cNvSpPr>
              <a:spLocks noChangeShapeType="1"/>
            </p:cNvSpPr>
            <p:nvPr/>
          </p:nvSpPr>
          <p:spPr bwMode="auto">
            <a:xfrm>
              <a:off x="4130675" y="4999994"/>
              <a:ext cx="18891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3" name="Text Box 109"/>
            <p:cNvSpPr txBox="1">
              <a:spLocks noChangeArrowheads="1"/>
            </p:cNvSpPr>
            <p:nvPr/>
          </p:nvSpPr>
          <p:spPr bwMode="auto">
            <a:xfrm>
              <a:off x="2393062" y="4769354"/>
              <a:ext cx="3561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1</a:t>
              </a:r>
            </a:p>
          </p:txBody>
        </p:sp>
        <p:sp>
          <p:nvSpPr>
            <p:cNvPr id="114" name="Rectangle 110"/>
            <p:cNvSpPr>
              <a:spLocks noChangeArrowheads="1"/>
            </p:cNvSpPr>
            <p:nvPr/>
          </p:nvSpPr>
          <p:spPr bwMode="auto">
            <a:xfrm>
              <a:off x="2900363" y="6058856"/>
              <a:ext cx="285750" cy="14446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5" name="Rectangle 111"/>
            <p:cNvSpPr>
              <a:spLocks noChangeArrowheads="1"/>
            </p:cNvSpPr>
            <p:nvPr/>
          </p:nvSpPr>
          <p:spPr bwMode="auto">
            <a:xfrm>
              <a:off x="3376613" y="6012819"/>
              <a:ext cx="284162" cy="23812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6" name="Rectangle 112"/>
            <p:cNvSpPr>
              <a:spLocks noChangeArrowheads="1"/>
            </p:cNvSpPr>
            <p:nvPr/>
          </p:nvSpPr>
          <p:spPr bwMode="auto">
            <a:xfrm>
              <a:off x="3849688" y="5989006"/>
              <a:ext cx="285750"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7" name="Line 113"/>
            <p:cNvSpPr>
              <a:spLocks noChangeShapeType="1"/>
            </p:cNvSpPr>
            <p:nvPr/>
          </p:nvSpPr>
          <p:spPr bwMode="auto">
            <a:xfrm flipV="1">
              <a:off x="2711450" y="6131881"/>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8" name="Line 114"/>
            <p:cNvSpPr>
              <a:spLocks noChangeShapeType="1"/>
            </p:cNvSpPr>
            <p:nvPr/>
          </p:nvSpPr>
          <p:spPr bwMode="auto">
            <a:xfrm>
              <a:off x="3186113" y="6131881"/>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9" name="Line 115"/>
            <p:cNvSpPr>
              <a:spLocks noChangeShapeType="1"/>
            </p:cNvSpPr>
            <p:nvPr/>
          </p:nvSpPr>
          <p:spPr bwMode="auto">
            <a:xfrm>
              <a:off x="3660775" y="6131881"/>
              <a:ext cx="18891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0" name="Line 116"/>
            <p:cNvSpPr>
              <a:spLocks noChangeShapeType="1"/>
            </p:cNvSpPr>
            <p:nvPr/>
          </p:nvSpPr>
          <p:spPr bwMode="auto">
            <a:xfrm>
              <a:off x="4135438" y="6131881"/>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1" name="Text Box 117"/>
            <p:cNvSpPr txBox="1">
              <a:spLocks noChangeArrowheads="1"/>
            </p:cNvSpPr>
            <p:nvPr/>
          </p:nvSpPr>
          <p:spPr bwMode="auto">
            <a:xfrm>
              <a:off x="2393062" y="5833848"/>
              <a:ext cx="3561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3</a:t>
              </a:r>
            </a:p>
          </p:txBody>
        </p:sp>
        <p:sp>
          <p:nvSpPr>
            <p:cNvPr id="122" name="Rectangle 118"/>
            <p:cNvSpPr>
              <a:spLocks noChangeArrowheads="1"/>
            </p:cNvSpPr>
            <p:nvPr/>
          </p:nvSpPr>
          <p:spPr bwMode="auto">
            <a:xfrm>
              <a:off x="2895600" y="5500056"/>
              <a:ext cx="284163"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3" name="Rectangle 119"/>
            <p:cNvSpPr>
              <a:spLocks noChangeArrowheads="1"/>
            </p:cNvSpPr>
            <p:nvPr/>
          </p:nvSpPr>
          <p:spPr bwMode="auto">
            <a:xfrm>
              <a:off x="3370263" y="5452431"/>
              <a:ext cx="284162" cy="23812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4" name="Rectangle 120"/>
            <p:cNvSpPr>
              <a:spLocks noChangeArrowheads="1"/>
            </p:cNvSpPr>
            <p:nvPr/>
          </p:nvSpPr>
          <p:spPr bwMode="auto">
            <a:xfrm>
              <a:off x="3844925" y="5428619"/>
              <a:ext cx="285750"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5" name="Line 121"/>
            <p:cNvSpPr>
              <a:spLocks noChangeShapeType="1"/>
            </p:cNvSpPr>
            <p:nvPr/>
          </p:nvSpPr>
          <p:spPr bwMode="auto">
            <a:xfrm flipV="1">
              <a:off x="2705100" y="5571494"/>
              <a:ext cx="1952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6" name="Line 122"/>
            <p:cNvSpPr>
              <a:spLocks noChangeShapeType="1"/>
            </p:cNvSpPr>
            <p:nvPr/>
          </p:nvSpPr>
          <p:spPr bwMode="auto">
            <a:xfrm>
              <a:off x="3179763" y="5571494"/>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7" name="Line 123"/>
            <p:cNvSpPr>
              <a:spLocks noChangeShapeType="1"/>
            </p:cNvSpPr>
            <p:nvPr/>
          </p:nvSpPr>
          <p:spPr bwMode="auto">
            <a:xfrm>
              <a:off x="3654425" y="5571494"/>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8" name="Line 124"/>
            <p:cNvSpPr>
              <a:spLocks noChangeShapeType="1"/>
            </p:cNvSpPr>
            <p:nvPr/>
          </p:nvSpPr>
          <p:spPr bwMode="auto">
            <a:xfrm>
              <a:off x="4130675" y="5571494"/>
              <a:ext cx="18891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9" name="Text Box 125"/>
            <p:cNvSpPr txBox="1">
              <a:spLocks noChangeArrowheads="1"/>
            </p:cNvSpPr>
            <p:nvPr/>
          </p:nvSpPr>
          <p:spPr bwMode="auto">
            <a:xfrm>
              <a:off x="2393062" y="5266236"/>
              <a:ext cx="3561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2</a:t>
              </a:r>
            </a:p>
          </p:txBody>
        </p:sp>
        <p:grpSp>
          <p:nvGrpSpPr>
            <p:cNvPr id="130" name="Group 126"/>
            <p:cNvGrpSpPr>
              <a:grpSpLocks/>
            </p:cNvGrpSpPr>
            <p:nvPr/>
          </p:nvGrpSpPr>
          <p:grpSpPr bwMode="auto">
            <a:xfrm>
              <a:off x="4621213" y="6346194"/>
              <a:ext cx="296862" cy="1554162"/>
              <a:chOff x="2919" y="2867"/>
              <a:chExt cx="192" cy="1044"/>
            </a:xfrm>
          </p:grpSpPr>
          <p:sp>
            <p:nvSpPr>
              <p:cNvPr id="131" name="Rectangle 127"/>
              <p:cNvSpPr>
                <a:spLocks noChangeArrowheads="1"/>
              </p:cNvSpPr>
              <p:nvPr/>
            </p:nvSpPr>
            <p:spPr bwMode="auto">
              <a:xfrm rot="5400000" flipH="1">
                <a:off x="2923" y="3648"/>
                <a:ext cx="184" cy="96"/>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32" name="Rectangle 128"/>
              <p:cNvSpPr>
                <a:spLocks noChangeArrowheads="1"/>
              </p:cNvSpPr>
              <p:nvPr/>
            </p:nvSpPr>
            <p:spPr bwMode="auto">
              <a:xfrm rot="5400000" flipH="1">
                <a:off x="2923" y="3309"/>
                <a:ext cx="184" cy="160"/>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33" name="Rectangle 129"/>
              <p:cNvSpPr>
                <a:spLocks noChangeArrowheads="1"/>
              </p:cNvSpPr>
              <p:nvPr/>
            </p:nvSpPr>
            <p:spPr bwMode="auto">
              <a:xfrm rot="5400000" flipH="1">
                <a:off x="2922" y="2986"/>
                <a:ext cx="185" cy="192"/>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34" name="Line 130"/>
              <p:cNvSpPr>
                <a:spLocks noChangeShapeType="1"/>
              </p:cNvSpPr>
              <p:nvPr/>
            </p:nvSpPr>
            <p:spPr bwMode="auto">
              <a:xfrm rot="5400000" flipV="1">
                <a:off x="2951" y="3848"/>
                <a:ext cx="127"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5" name="Line 131"/>
              <p:cNvSpPr>
                <a:spLocks noChangeShapeType="1"/>
              </p:cNvSpPr>
              <p:nvPr/>
            </p:nvSpPr>
            <p:spPr bwMode="auto">
              <a:xfrm rot="5400000">
                <a:off x="2953" y="3543"/>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6" name="Line 132"/>
              <p:cNvSpPr>
                <a:spLocks noChangeShapeType="1"/>
              </p:cNvSpPr>
              <p:nvPr/>
            </p:nvSpPr>
            <p:spPr bwMode="auto">
              <a:xfrm rot="5400000">
                <a:off x="2953" y="3236"/>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7" name="Line 133"/>
              <p:cNvSpPr>
                <a:spLocks noChangeShapeType="1"/>
              </p:cNvSpPr>
              <p:nvPr/>
            </p:nvSpPr>
            <p:spPr bwMode="auto">
              <a:xfrm rot="5400000">
                <a:off x="2954" y="2928"/>
                <a:ext cx="12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38" name="Text Box 134"/>
            <p:cNvSpPr txBox="1">
              <a:spLocks noChangeArrowheads="1"/>
            </p:cNvSpPr>
            <p:nvPr/>
          </p:nvSpPr>
          <p:spPr bwMode="auto">
            <a:xfrm>
              <a:off x="4759956" y="7565394"/>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1</a:t>
              </a:r>
            </a:p>
          </p:txBody>
        </p:sp>
        <p:grpSp>
          <p:nvGrpSpPr>
            <p:cNvPr id="139" name="Group 135"/>
            <p:cNvGrpSpPr>
              <a:grpSpLocks/>
            </p:cNvGrpSpPr>
            <p:nvPr/>
          </p:nvGrpSpPr>
          <p:grpSpPr bwMode="auto">
            <a:xfrm>
              <a:off x="5299074" y="6346195"/>
              <a:ext cx="614901" cy="1609531"/>
              <a:chOff x="3357" y="2859"/>
              <a:chExt cx="398" cy="1080"/>
            </a:xfrm>
          </p:grpSpPr>
          <p:sp>
            <p:nvSpPr>
              <p:cNvPr id="140" name="Rectangle 136"/>
              <p:cNvSpPr>
                <a:spLocks noChangeArrowheads="1"/>
              </p:cNvSpPr>
              <p:nvPr/>
            </p:nvSpPr>
            <p:spPr bwMode="auto">
              <a:xfrm rot="5400000" flipH="1">
                <a:off x="3361" y="3640"/>
                <a:ext cx="184" cy="96"/>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1" name="Rectangle 137"/>
              <p:cNvSpPr>
                <a:spLocks noChangeArrowheads="1"/>
              </p:cNvSpPr>
              <p:nvPr/>
            </p:nvSpPr>
            <p:spPr bwMode="auto">
              <a:xfrm rot="5400000" flipH="1">
                <a:off x="3361" y="3301"/>
                <a:ext cx="184" cy="160"/>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2" name="Rectangle 138"/>
              <p:cNvSpPr>
                <a:spLocks noChangeArrowheads="1"/>
              </p:cNvSpPr>
              <p:nvPr/>
            </p:nvSpPr>
            <p:spPr bwMode="auto">
              <a:xfrm rot="5400000" flipH="1">
                <a:off x="3360" y="2978"/>
                <a:ext cx="185" cy="192"/>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3" name="Line 139"/>
              <p:cNvSpPr>
                <a:spLocks noChangeShapeType="1"/>
              </p:cNvSpPr>
              <p:nvPr/>
            </p:nvSpPr>
            <p:spPr bwMode="auto">
              <a:xfrm rot="5400000" flipV="1">
                <a:off x="3389" y="3840"/>
                <a:ext cx="127"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4" name="Line 140"/>
              <p:cNvSpPr>
                <a:spLocks noChangeShapeType="1"/>
              </p:cNvSpPr>
              <p:nvPr/>
            </p:nvSpPr>
            <p:spPr bwMode="auto">
              <a:xfrm rot="16200000" flipH="1">
                <a:off x="3391" y="3535"/>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5" name="Line 141"/>
              <p:cNvSpPr>
                <a:spLocks noChangeShapeType="1"/>
              </p:cNvSpPr>
              <p:nvPr/>
            </p:nvSpPr>
            <p:spPr bwMode="auto">
              <a:xfrm rot="5400000">
                <a:off x="3391" y="3228"/>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6" name="Line 142"/>
              <p:cNvSpPr>
                <a:spLocks noChangeShapeType="1"/>
              </p:cNvSpPr>
              <p:nvPr/>
            </p:nvSpPr>
            <p:spPr bwMode="auto">
              <a:xfrm rot="5400000">
                <a:off x="3392" y="2920"/>
                <a:ext cx="12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7" name="Text Box 143"/>
              <p:cNvSpPr txBox="1">
                <a:spLocks noChangeArrowheads="1"/>
              </p:cNvSpPr>
              <p:nvPr/>
            </p:nvSpPr>
            <p:spPr bwMode="auto">
              <a:xfrm>
                <a:off x="3446" y="3671"/>
                <a:ext cx="309"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2</a:t>
                </a:r>
              </a:p>
            </p:txBody>
          </p:sp>
        </p:grpSp>
        <p:sp>
          <p:nvSpPr>
            <p:cNvPr id="148" name="Rectangle 144"/>
            <p:cNvSpPr>
              <a:spLocks noChangeArrowheads="1"/>
            </p:cNvSpPr>
            <p:nvPr/>
          </p:nvSpPr>
          <p:spPr bwMode="auto">
            <a:xfrm rot="5400000" flipH="1">
              <a:off x="5981700" y="7506656"/>
              <a:ext cx="274638" cy="14763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49" name="Rectangle 145"/>
            <p:cNvSpPr>
              <a:spLocks noChangeArrowheads="1"/>
            </p:cNvSpPr>
            <p:nvPr/>
          </p:nvSpPr>
          <p:spPr bwMode="auto">
            <a:xfrm rot="5400000" flipH="1">
              <a:off x="5981700" y="6997069"/>
              <a:ext cx="274637" cy="24923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0" name="Rectangle 146"/>
            <p:cNvSpPr>
              <a:spLocks noChangeArrowheads="1"/>
            </p:cNvSpPr>
            <p:nvPr/>
          </p:nvSpPr>
          <p:spPr bwMode="auto">
            <a:xfrm rot="5400000" flipH="1">
              <a:off x="5981700" y="6516057"/>
              <a:ext cx="274637" cy="296862"/>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1" name="Line 147"/>
            <p:cNvSpPr>
              <a:spLocks noChangeShapeType="1"/>
            </p:cNvSpPr>
            <p:nvPr/>
          </p:nvSpPr>
          <p:spPr bwMode="auto">
            <a:xfrm rot="5400000" flipV="1">
              <a:off x="6024563" y="7805106"/>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2" name="Line 148"/>
            <p:cNvSpPr>
              <a:spLocks noChangeShapeType="1"/>
            </p:cNvSpPr>
            <p:nvPr/>
          </p:nvSpPr>
          <p:spPr bwMode="auto">
            <a:xfrm rot="16200000" flipH="1">
              <a:off x="6027738" y="7351081"/>
              <a:ext cx="1841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3" name="Line 149"/>
            <p:cNvSpPr>
              <a:spLocks noChangeShapeType="1"/>
            </p:cNvSpPr>
            <p:nvPr/>
          </p:nvSpPr>
          <p:spPr bwMode="auto">
            <a:xfrm rot="5400000">
              <a:off x="6028531" y="6893088"/>
              <a:ext cx="1825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4" name="Line 150"/>
            <p:cNvSpPr>
              <a:spLocks noChangeShapeType="1"/>
            </p:cNvSpPr>
            <p:nvPr/>
          </p:nvSpPr>
          <p:spPr bwMode="auto">
            <a:xfrm rot="5400000">
              <a:off x="6029325" y="6436682"/>
              <a:ext cx="18097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5" name="Text Box 151"/>
            <p:cNvSpPr txBox="1">
              <a:spLocks noChangeArrowheads="1"/>
            </p:cNvSpPr>
            <p:nvPr/>
          </p:nvSpPr>
          <p:spPr bwMode="auto">
            <a:xfrm>
              <a:off x="6112467" y="7565394"/>
              <a:ext cx="4780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3</a:t>
              </a:r>
            </a:p>
          </p:txBody>
        </p:sp>
        <p:sp>
          <p:nvSpPr>
            <p:cNvPr id="156" name="Freeform 152"/>
            <p:cNvSpPr>
              <a:spLocks/>
            </p:cNvSpPr>
            <p:nvPr/>
          </p:nvSpPr>
          <p:spPr bwMode="auto">
            <a:xfrm>
              <a:off x="2802731" y="4776156"/>
              <a:ext cx="2872582" cy="3032034"/>
            </a:xfrm>
            <a:custGeom>
              <a:avLst/>
              <a:gdLst>
                <a:gd name="T0" fmla="*/ 0 w 1680"/>
                <a:gd name="T1" fmla="*/ 0 h 1836"/>
                <a:gd name="T2" fmla="*/ 1680 w 1680"/>
                <a:gd name="T3" fmla="*/ 6 h 1836"/>
                <a:gd name="T4" fmla="*/ 1680 w 1680"/>
                <a:gd name="T5" fmla="*/ 1836 h 1836"/>
              </a:gdLst>
              <a:ahLst/>
              <a:cxnLst>
                <a:cxn ang="0">
                  <a:pos x="T0" y="T1"/>
                </a:cxn>
                <a:cxn ang="0">
                  <a:pos x="T2" y="T3"/>
                </a:cxn>
                <a:cxn ang="0">
                  <a:pos x="T4" y="T5"/>
                </a:cxn>
              </a:cxnLst>
              <a:rect l="0" t="0" r="r" b="b"/>
              <a:pathLst>
                <a:path w="1680" h="1836">
                  <a:moveTo>
                    <a:pt x="0" y="0"/>
                  </a:moveTo>
                  <a:lnTo>
                    <a:pt x="1680" y="6"/>
                  </a:lnTo>
                  <a:lnTo>
                    <a:pt x="1680" y="1836"/>
                  </a:lnTo>
                </a:path>
              </a:pathLst>
            </a:custGeom>
            <a:noFill/>
            <a:ln w="762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0" name="Line 156"/>
            <p:cNvSpPr>
              <a:spLocks noChangeShapeType="1"/>
            </p:cNvSpPr>
            <p:nvPr/>
          </p:nvSpPr>
          <p:spPr bwMode="auto">
            <a:xfrm>
              <a:off x="4413250" y="4999994"/>
              <a:ext cx="17081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1" name="Line 157"/>
            <p:cNvSpPr>
              <a:spLocks noChangeShapeType="1"/>
            </p:cNvSpPr>
            <p:nvPr/>
          </p:nvSpPr>
          <p:spPr bwMode="auto">
            <a:xfrm>
              <a:off x="4413250" y="5571494"/>
              <a:ext cx="17081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2" name="Line 158"/>
            <p:cNvSpPr>
              <a:spLocks noChangeShapeType="1"/>
            </p:cNvSpPr>
            <p:nvPr/>
          </p:nvSpPr>
          <p:spPr bwMode="auto">
            <a:xfrm>
              <a:off x="4413250" y="6144581"/>
              <a:ext cx="17081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3" name="Line 159"/>
            <p:cNvSpPr>
              <a:spLocks noChangeShapeType="1"/>
            </p:cNvSpPr>
            <p:nvPr/>
          </p:nvSpPr>
          <p:spPr bwMode="auto">
            <a:xfrm rot="16200000">
              <a:off x="4140994" y="5643725"/>
              <a:ext cx="1287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4" name="Line 160"/>
            <p:cNvSpPr>
              <a:spLocks noChangeShapeType="1"/>
            </p:cNvSpPr>
            <p:nvPr/>
          </p:nvSpPr>
          <p:spPr bwMode="auto">
            <a:xfrm rot="16200000">
              <a:off x="4809332" y="5643725"/>
              <a:ext cx="1287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5" name="Line 161"/>
            <p:cNvSpPr>
              <a:spLocks noChangeShapeType="1"/>
            </p:cNvSpPr>
            <p:nvPr/>
          </p:nvSpPr>
          <p:spPr bwMode="auto">
            <a:xfrm rot="16200000">
              <a:off x="5477669" y="5643725"/>
              <a:ext cx="1287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6" name="Oval 162"/>
            <p:cNvSpPr>
              <a:spLocks noChangeArrowheads="1"/>
            </p:cNvSpPr>
            <p:nvPr/>
          </p:nvSpPr>
          <p:spPr bwMode="auto">
            <a:xfrm>
              <a:off x="6054725" y="5512756"/>
              <a:ext cx="122238"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7" name="Oval 163"/>
            <p:cNvSpPr>
              <a:spLocks noChangeArrowheads="1"/>
            </p:cNvSpPr>
            <p:nvPr/>
          </p:nvSpPr>
          <p:spPr bwMode="auto">
            <a:xfrm>
              <a:off x="6054725" y="6085844"/>
              <a:ext cx="122238"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8" name="Oval 164"/>
            <p:cNvSpPr>
              <a:spLocks noChangeArrowheads="1"/>
            </p:cNvSpPr>
            <p:nvPr/>
          </p:nvSpPr>
          <p:spPr bwMode="auto">
            <a:xfrm>
              <a:off x="6054725" y="4946019"/>
              <a:ext cx="122238" cy="11588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9" name="Oval 165"/>
            <p:cNvSpPr>
              <a:spLocks noChangeArrowheads="1"/>
            </p:cNvSpPr>
            <p:nvPr/>
          </p:nvSpPr>
          <p:spPr bwMode="auto">
            <a:xfrm>
              <a:off x="5386388" y="6085844"/>
              <a:ext cx="122237"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0" name="Oval 166"/>
            <p:cNvSpPr>
              <a:spLocks noChangeArrowheads="1"/>
            </p:cNvSpPr>
            <p:nvPr/>
          </p:nvSpPr>
          <p:spPr bwMode="auto">
            <a:xfrm>
              <a:off x="5386388" y="5512756"/>
              <a:ext cx="122237"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1" name="Oval 167"/>
            <p:cNvSpPr>
              <a:spLocks noChangeArrowheads="1"/>
            </p:cNvSpPr>
            <p:nvPr/>
          </p:nvSpPr>
          <p:spPr bwMode="auto">
            <a:xfrm>
              <a:off x="5386388" y="4946019"/>
              <a:ext cx="122237" cy="115887"/>
            </a:xfrm>
            <a:prstGeom prst="ellipse">
              <a:avLst/>
            </a:prstGeom>
            <a:solidFill>
              <a:schemeClr val="hlink"/>
            </a:soli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2" name="Oval 168"/>
            <p:cNvSpPr>
              <a:spLocks noChangeArrowheads="1"/>
            </p:cNvSpPr>
            <p:nvPr/>
          </p:nvSpPr>
          <p:spPr bwMode="auto">
            <a:xfrm>
              <a:off x="4718050" y="6085844"/>
              <a:ext cx="122238"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3" name="Oval 169"/>
            <p:cNvSpPr>
              <a:spLocks noChangeArrowheads="1"/>
            </p:cNvSpPr>
            <p:nvPr/>
          </p:nvSpPr>
          <p:spPr bwMode="auto">
            <a:xfrm>
              <a:off x="4718050" y="5512756"/>
              <a:ext cx="122238" cy="11747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4" name="Oval 170"/>
            <p:cNvSpPr>
              <a:spLocks noChangeArrowheads="1"/>
            </p:cNvSpPr>
            <p:nvPr/>
          </p:nvSpPr>
          <p:spPr bwMode="auto">
            <a:xfrm>
              <a:off x="4718050" y="4946019"/>
              <a:ext cx="122238" cy="11588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177" name="Text Box 173"/>
          <p:cNvSpPr txBox="1">
            <a:spLocks noChangeArrowheads="1"/>
          </p:cNvSpPr>
          <p:nvPr/>
        </p:nvSpPr>
        <p:spPr bwMode="auto">
          <a:xfrm>
            <a:off x="6179607" y="4613066"/>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互连网络</a:t>
            </a:r>
          </a:p>
        </p:txBody>
      </p:sp>
      <p:sp>
        <p:nvSpPr>
          <p:cNvPr id="178" name="Line 174"/>
          <p:cNvSpPr>
            <a:spLocks noChangeShapeType="1"/>
          </p:cNvSpPr>
          <p:nvPr/>
        </p:nvSpPr>
        <p:spPr bwMode="auto">
          <a:xfrm>
            <a:off x="5923085" y="4431885"/>
            <a:ext cx="651351" cy="1946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3" name="组合 2"/>
          <p:cNvGrpSpPr/>
          <p:nvPr/>
        </p:nvGrpSpPr>
        <p:grpSpPr>
          <a:xfrm>
            <a:off x="5191125" y="1623317"/>
            <a:ext cx="3292475" cy="1805781"/>
            <a:chOff x="5191125" y="1623317"/>
            <a:chExt cx="3767138" cy="2138363"/>
          </a:xfrm>
        </p:grpSpPr>
        <p:sp>
          <p:nvSpPr>
            <p:cNvPr id="57" name="Rectangle 53"/>
            <p:cNvSpPr>
              <a:spLocks noChangeArrowheads="1"/>
            </p:cNvSpPr>
            <p:nvPr/>
          </p:nvSpPr>
          <p:spPr bwMode="auto">
            <a:xfrm>
              <a:off x="5540375" y="2188467"/>
              <a:ext cx="284163"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8" name="Rectangle 54"/>
            <p:cNvSpPr>
              <a:spLocks noChangeArrowheads="1"/>
            </p:cNvSpPr>
            <p:nvPr/>
          </p:nvSpPr>
          <p:spPr bwMode="auto">
            <a:xfrm>
              <a:off x="6013450" y="2140842"/>
              <a:ext cx="285750"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9" name="Rectangle 55"/>
            <p:cNvSpPr>
              <a:spLocks noChangeArrowheads="1"/>
            </p:cNvSpPr>
            <p:nvPr/>
          </p:nvSpPr>
          <p:spPr bwMode="auto">
            <a:xfrm>
              <a:off x="6489700" y="2118617"/>
              <a:ext cx="284163"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0" name="Line 56"/>
            <p:cNvSpPr>
              <a:spLocks noChangeShapeType="1"/>
            </p:cNvSpPr>
            <p:nvPr/>
          </p:nvSpPr>
          <p:spPr bwMode="auto">
            <a:xfrm flipV="1">
              <a:off x="5348288" y="2261492"/>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Line 57"/>
            <p:cNvSpPr>
              <a:spLocks noChangeShapeType="1"/>
            </p:cNvSpPr>
            <p:nvPr/>
          </p:nvSpPr>
          <p:spPr bwMode="auto">
            <a:xfrm>
              <a:off x="5824538" y="22614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2" name="Line 58"/>
            <p:cNvSpPr>
              <a:spLocks noChangeShapeType="1"/>
            </p:cNvSpPr>
            <p:nvPr/>
          </p:nvSpPr>
          <p:spPr bwMode="auto">
            <a:xfrm>
              <a:off x="6299200" y="2261492"/>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3" name="Line 59"/>
            <p:cNvSpPr>
              <a:spLocks noChangeShapeType="1"/>
            </p:cNvSpPr>
            <p:nvPr/>
          </p:nvSpPr>
          <p:spPr bwMode="auto">
            <a:xfrm>
              <a:off x="6773863" y="22614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 name="Rectangle 60"/>
            <p:cNvSpPr>
              <a:spLocks noChangeArrowheads="1"/>
            </p:cNvSpPr>
            <p:nvPr/>
          </p:nvSpPr>
          <p:spPr bwMode="auto">
            <a:xfrm>
              <a:off x="5540375" y="3356867"/>
              <a:ext cx="284163"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5" name="Rectangle 61"/>
            <p:cNvSpPr>
              <a:spLocks noChangeArrowheads="1"/>
            </p:cNvSpPr>
            <p:nvPr/>
          </p:nvSpPr>
          <p:spPr bwMode="auto">
            <a:xfrm>
              <a:off x="6013450" y="3309242"/>
              <a:ext cx="285750"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6" name="Rectangle 62"/>
            <p:cNvSpPr>
              <a:spLocks noChangeArrowheads="1"/>
            </p:cNvSpPr>
            <p:nvPr/>
          </p:nvSpPr>
          <p:spPr bwMode="auto">
            <a:xfrm>
              <a:off x="6489700" y="3283842"/>
              <a:ext cx="284163" cy="287338"/>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7" name="Line 63"/>
            <p:cNvSpPr>
              <a:spLocks noChangeShapeType="1"/>
            </p:cNvSpPr>
            <p:nvPr/>
          </p:nvSpPr>
          <p:spPr bwMode="auto">
            <a:xfrm flipV="1">
              <a:off x="5348288" y="3428305"/>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Line 64"/>
            <p:cNvSpPr>
              <a:spLocks noChangeShapeType="1"/>
            </p:cNvSpPr>
            <p:nvPr/>
          </p:nvSpPr>
          <p:spPr bwMode="auto">
            <a:xfrm>
              <a:off x="5824538" y="3428305"/>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9" name="Line 65"/>
            <p:cNvSpPr>
              <a:spLocks noChangeShapeType="1"/>
            </p:cNvSpPr>
            <p:nvPr/>
          </p:nvSpPr>
          <p:spPr bwMode="auto">
            <a:xfrm>
              <a:off x="6299200" y="3428305"/>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0" name="Line 66"/>
            <p:cNvSpPr>
              <a:spLocks noChangeShapeType="1"/>
            </p:cNvSpPr>
            <p:nvPr/>
          </p:nvSpPr>
          <p:spPr bwMode="auto">
            <a:xfrm>
              <a:off x="6773863" y="3428305"/>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1" name="Rectangle 67"/>
            <p:cNvSpPr>
              <a:spLocks noChangeArrowheads="1"/>
            </p:cNvSpPr>
            <p:nvPr/>
          </p:nvSpPr>
          <p:spPr bwMode="auto">
            <a:xfrm flipH="1">
              <a:off x="8223250" y="2188467"/>
              <a:ext cx="285750"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2" name="Rectangle 68"/>
            <p:cNvSpPr>
              <a:spLocks noChangeArrowheads="1"/>
            </p:cNvSpPr>
            <p:nvPr/>
          </p:nvSpPr>
          <p:spPr bwMode="auto">
            <a:xfrm flipH="1">
              <a:off x="7750175" y="2140842"/>
              <a:ext cx="284163"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3" name="Rectangle 69"/>
            <p:cNvSpPr>
              <a:spLocks noChangeArrowheads="1"/>
            </p:cNvSpPr>
            <p:nvPr/>
          </p:nvSpPr>
          <p:spPr bwMode="auto">
            <a:xfrm flipH="1">
              <a:off x="7272338" y="2118617"/>
              <a:ext cx="287337"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4" name="Line 70"/>
            <p:cNvSpPr>
              <a:spLocks noChangeShapeType="1"/>
            </p:cNvSpPr>
            <p:nvPr/>
          </p:nvSpPr>
          <p:spPr bwMode="auto">
            <a:xfrm flipV="1">
              <a:off x="8502650" y="2261492"/>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5" name="Line 71"/>
            <p:cNvSpPr>
              <a:spLocks noChangeShapeType="1"/>
            </p:cNvSpPr>
            <p:nvPr/>
          </p:nvSpPr>
          <p:spPr bwMode="auto">
            <a:xfrm rot="10800000" flipH="1">
              <a:off x="8034338" y="22614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6" name="Line 72"/>
            <p:cNvSpPr>
              <a:spLocks noChangeShapeType="1"/>
            </p:cNvSpPr>
            <p:nvPr/>
          </p:nvSpPr>
          <p:spPr bwMode="auto">
            <a:xfrm>
              <a:off x="7559675" y="2261492"/>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7" name="Line 73"/>
            <p:cNvSpPr>
              <a:spLocks noChangeShapeType="1"/>
            </p:cNvSpPr>
            <p:nvPr/>
          </p:nvSpPr>
          <p:spPr bwMode="auto">
            <a:xfrm>
              <a:off x="7085013" y="2261492"/>
              <a:ext cx="18732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8" name="Rectangle 74"/>
            <p:cNvSpPr>
              <a:spLocks noChangeArrowheads="1"/>
            </p:cNvSpPr>
            <p:nvPr/>
          </p:nvSpPr>
          <p:spPr bwMode="auto">
            <a:xfrm flipH="1">
              <a:off x="8223250" y="3356867"/>
              <a:ext cx="285750" cy="14287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79" name="Rectangle 75"/>
            <p:cNvSpPr>
              <a:spLocks noChangeArrowheads="1"/>
            </p:cNvSpPr>
            <p:nvPr/>
          </p:nvSpPr>
          <p:spPr bwMode="auto">
            <a:xfrm flipH="1">
              <a:off x="7750175" y="3309242"/>
              <a:ext cx="284163"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0" name="Rectangle 76"/>
            <p:cNvSpPr>
              <a:spLocks noChangeArrowheads="1"/>
            </p:cNvSpPr>
            <p:nvPr/>
          </p:nvSpPr>
          <p:spPr bwMode="auto">
            <a:xfrm flipH="1">
              <a:off x="7272338" y="3283842"/>
              <a:ext cx="287337" cy="287338"/>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1" name="Line 77"/>
            <p:cNvSpPr>
              <a:spLocks noChangeShapeType="1"/>
            </p:cNvSpPr>
            <p:nvPr/>
          </p:nvSpPr>
          <p:spPr bwMode="auto">
            <a:xfrm flipV="1">
              <a:off x="8502650" y="3428305"/>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2" name="Line 78"/>
            <p:cNvSpPr>
              <a:spLocks noChangeShapeType="1"/>
            </p:cNvSpPr>
            <p:nvPr/>
          </p:nvSpPr>
          <p:spPr bwMode="auto">
            <a:xfrm>
              <a:off x="8034338" y="3428305"/>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3" name="Line 79"/>
            <p:cNvSpPr>
              <a:spLocks noChangeShapeType="1"/>
            </p:cNvSpPr>
            <p:nvPr/>
          </p:nvSpPr>
          <p:spPr bwMode="auto">
            <a:xfrm>
              <a:off x="7559675" y="3428305"/>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4" name="Line 80"/>
            <p:cNvSpPr>
              <a:spLocks noChangeShapeType="1"/>
            </p:cNvSpPr>
            <p:nvPr/>
          </p:nvSpPr>
          <p:spPr bwMode="auto">
            <a:xfrm>
              <a:off x="7085013" y="3428305"/>
              <a:ext cx="18732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5" name="Rectangle 81"/>
            <p:cNvSpPr>
              <a:spLocks noChangeArrowheads="1"/>
            </p:cNvSpPr>
            <p:nvPr/>
          </p:nvSpPr>
          <p:spPr bwMode="auto">
            <a:xfrm>
              <a:off x="5540375" y="2759967"/>
              <a:ext cx="284163" cy="14446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6" name="Rectangle 82"/>
            <p:cNvSpPr>
              <a:spLocks noChangeArrowheads="1"/>
            </p:cNvSpPr>
            <p:nvPr/>
          </p:nvSpPr>
          <p:spPr bwMode="auto">
            <a:xfrm>
              <a:off x="6013450" y="2712342"/>
              <a:ext cx="285750"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7" name="Rectangle 83"/>
            <p:cNvSpPr>
              <a:spLocks noChangeArrowheads="1"/>
            </p:cNvSpPr>
            <p:nvPr/>
          </p:nvSpPr>
          <p:spPr bwMode="auto">
            <a:xfrm>
              <a:off x="6489700" y="2690117"/>
              <a:ext cx="284163"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8" name="Line 84"/>
            <p:cNvSpPr>
              <a:spLocks noChangeShapeType="1"/>
            </p:cNvSpPr>
            <p:nvPr/>
          </p:nvSpPr>
          <p:spPr bwMode="auto">
            <a:xfrm flipV="1">
              <a:off x="5348288" y="2832992"/>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9" name="Line 85"/>
            <p:cNvSpPr>
              <a:spLocks noChangeShapeType="1"/>
            </p:cNvSpPr>
            <p:nvPr/>
          </p:nvSpPr>
          <p:spPr bwMode="auto">
            <a:xfrm>
              <a:off x="5824538" y="28329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0" name="Line 86"/>
            <p:cNvSpPr>
              <a:spLocks noChangeShapeType="1"/>
            </p:cNvSpPr>
            <p:nvPr/>
          </p:nvSpPr>
          <p:spPr bwMode="auto">
            <a:xfrm>
              <a:off x="6299200" y="2832992"/>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1" name="Line 87"/>
            <p:cNvSpPr>
              <a:spLocks noChangeShapeType="1"/>
            </p:cNvSpPr>
            <p:nvPr/>
          </p:nvSpPr>
          <p:spPr bwMode="auto">
            <a:xfrm>
              <a:off x="6773863" y="28329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2" name="Rectangle 88"/>
            <p:cNvSpPr>
              <a:spLocks noChangeArrowheads="1"/>
            </p:cNvSpPr>
            <p:nvPr/>
          </p:nvSpPr>
          <p:spPr bwMode="auto">
            <a:xfrm flipH="1">
              <a:off x="8223250" y="2759967"/>
              <a:ext cx="285750" cy="14446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3" name="Rectangle 89"/>
            <p:cNvSpPr>
              <a:spLocks noChangeArrowheads="1"/>
            </p:cNvSpPr>
            <p:nvPr/>
          </p:nvSpPr>
          <p:spPr bwMode="auto">
            <a:xfrm flipH="1">
              <a:off x="7750175" y="2712342"/>
              <a:ext cx="284163" cy="239713"/>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4" name="Rectangle 90"/>
            <p:cNvSpPr>
              <a:spLocks noChangeArrowheads="1"/>
            </p:cNvSpPr>
            <p:nvPr/>
          </p:nvSpPr>
          <p:spPr bwMode="auto">
            <a:xfrm flipH="1">
              <a:off x="7272338" y="2690117"/>
              <a:ext cx="287337" cy="285750"/>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5" name="Line 91"/>
            <p:cNvSpPr>
              <a:spLocks noChangeShapeType="1"/>
            </p:cNvSpPr>
            <p:nvPr/>
          </p:nvSpPr>
          <p:spPr bwMode="auto">
            <a:xfrm flipV="1">
              <a:off x="8502650" y="2832992"/>
              <a:ext cx="19685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6" name="Line 92"/>
            <p:cNvSpPr>
              <a:spLocks noChangeShapeType="1"/>
            </p:cNvSpPr>
            <p:nvPr/>
          </p:nvSpPr>
          <p:spPr bwMode="auto">
            <a:xfrm rot="10800000" flipH="1">
              <a:off x="8034338" y="2832992"/>
              <a:ext cx="18891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7" name="Line 93"/>
            <p:cNvSpPr>
              <a:spLocks noChangeShapeType="1"/>
            </p:cNvSpPr>
            <p:nvPr/>
          </p:nvSpPr>
          <p:spPr bwMode="auto">
            <a:xfrm>
              <a:off x="7559675" y="2832992"/>
              <a:ext cx="19050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8" name="Line 94"/>
            <p:cNvSpPr>
              <a:spLocks noChangeShapeType="1"/>
            </p:cNvSpPr>
            <p:nvPr/>
          </p:nvSpPr>
          <p:spPr bwMode="auto">
            <a:xfrm>
              <a:off x="7085013" y="2832992"/>
              <a:ext cx="18732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9" name="Text Box 95"/>
            <p:cNvSpPr txBox="1">
              <a:spLocks noChangeArrowheads="1"/>
            </p:cNvSpPr>
            <p:nvPr/>
          </p:nvSpPr>
          <p:spPr bwMode="auto">
            <a:xfrm>
              <a:off x="5192713" y="1850330"/>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1</a:t>
              </a:r>
            </a:p>
          </p:txBody>
        </p:sp>
        <p:sp>
          <p:nvSpPr>
            <p:cNvPr id="100" name="Text Box 96"/>
            <p:cNvSpPr txBox="1">
              <a:spLocks noChangeArrowheads="1"/>
            </p:cNvSpPr>
            <p:nvPr/>
          </p:nvSpPr>
          <p:spPr bwMode="auto">
            <a:xfrm>
              <a:off x="5191125" y="3007617"/>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3</a:t>
              </a:r>
            </a:p>
          </p:txBody>
        </p:sp>
        <p:sp>
          <p:nvSpPr>
            <p:cNvPr id="101" name="Text Box 97"/>
            <p:cNvSpPr txBox="1">
              <a:spLocks noChangeArrowheads="1"/>
            </p:cNvSpPr>
            <p:nvPr/>
          </p:nvSpPr>
          <p:spPr bwMode="auto">
            <a:xfrm>
              <a:off x="5191125" y="2404367"/>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2</a:t>
              </a:r>
            </a:p>
          </p:txBody>
        </p:sp>
        <p:sp>
          <p:nvSpPr>
            <p:cNvPr id="102" name="Text Box 98"/>
            <p:cNvSpPr txBox="1">
              <a:spLocks noChangeArrowheads="1"/>
            </p:cNvSpPr>
            <p:nvPr/>
          </p:nvSpPr>
          <p:spPr bwMode="auto">
            <a:xfrm>
              <a:off x="8459788" y="1870967"/>
              <a:ext cx="474662"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O</a:t>
              </a:r>
              <a:r>
                <a:rPr kumimoji="1" lang="en-US" altLang="zh-CN" sz="2000" b="1" baseline="-25000">
                  <a:latin typeface="+mn-lt"/>
                  <a:ea typeface="+mn-ea"/>
                </a:rPr>
                <a:t>1</a:t>
              </a:r>
            </a:p>
          </p:txBody>
        </p:sp>
        <p:sp>
          <p:nvSpPr>
            <p:cNvPr id="103" name="Text Box 99"/>
            <p:cNvSpPr txBox="1">
              <a:spLocks noChangeArrowheads="1"/>
            </p:cNvSpPr>
            <p:nvPr/>
          </p:nvSpPr>
          <p:spPr bwMode="auto">
            <a:xfrm>
              <a:off x="8461375" y="2397241"/>
              <a:ext cx="478017" cy="40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2</a:t>
              </a:r>
            </a:p>
          </p:txBody>
        </p:sp>
        <p:sp>
          <p:nvSpPr>
            <p:cNvPr id="104" name="AutoShape 100"/>
            <p:cNvSpPr>
              <a:spLocks noChangeArrowheads="1"/>
            </p:cNvSpPr>
            <p:nvPr/>
          </p:nvSpPr>
          <p:spPr bwMode="auto">
            <a:xfrm>
              <a:off x="6835775" y="1759842"/>
              <a:ext cx="365125" cy="2001838"/>
            </a:xfrm>
            <a:prstGeom prst="upDownArrow">
              <a:avLst>
                <a:gd name="adj1" fmla="val 50000"/>
                <a:gd name="adj2" fmla="val 56273"/>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105" name="Freeform 101"/>
            <p:cNvSpPr>
              <a:spLocks/>
            </p:cNvSpPr>
            <p:nvPr/>
          </p:nvSpPr>
          <p:spPr bwMode="auto">
            <a:xfrm>
              <a:off x="5539675" y="2026773"/>
              <a:ext cx="2969325" cy="590320"/>
            </a:xfrm>
            <a:custGeom>
              <a:avLst/>
              <a:gdLst>
                <a:gd name="T0" fmla="*/ 0 w 1680"/>
                <a:gd name="T1" fmla="*/ 6 h 390"/>
                <a:gd name="T2" fmla="*/ 840 w 1680"/>
                <a:gd name="T3" fmla="*/ 0 h 390"/>
                <a:gd name="T4" fmla="*/ 840 w 1680"/>
                <a:gd name="T5" fmla="*/ 390 h 390"/>
                <a:gd name="T6" fmla="*/ 1680 w 1680"/>
                <a:gd name="T7" fmla="*/ 390 h 390"/>
              </a:gdLst>
              <a:ahLst/>
              <a:cxnLst>
                <a:cxn ang="0">
                  <a:pos x="T0" y="T1"/>
                </a:cxn>
                <a:cxn ang="0">
                  <a:pos x="T2" y="T3"/>
                </a:cxn>
                <a:cxn ang="0">
                  <a:pos x="T4" y="T5"/>
                </a:cxn>
                <a:cxn ang="0">
                  <a:pos x="T6" y="T7"/>
                </a:cxn>
              </a:cxnLst>
              <a:rect l="0" t="0" r="r" b="b"/>
              <a:pathLst>
                <a:path w="1680" h="390">
                  <a:moveTo>
                    <a:pt x="0" y="6"/>
                  </a:moveTo>
                  <a:lnTo>
                    <a:pt x="840" y="0"/>
                  </a:lnTo>
                  <a:lnTo>
                    <a:pt x="840" y="390"/>
                  </a:lnTo>
                  <a:lnTo>
                    <a:pt x="1680" y="390"/>
                  </a:lnTo>
                </a:path>
              </a:pathLst>
            </a:custGeom>
            <a:noFill/>
            <a:ln w="76200" cmpd="sng">
              <a:solidFill>
                <a:srgbClr val="3333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5" name="Text Box 171"/>
            <p:cNvSpPr txBox="1">
              <a:spLocks noChangeArrowheads="1"/>
            </p:cNvSpPr>
            <p:nvPr/>
          </p:nvSpPr>
          <p:spPr bwMode="auto">
            <a:xfrm>
              <a:off x="7456488" y="1623317"/>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总线</a:t>
              </a:r>
            </a:p>
          </p:txBody>
        </p:sp>
        <p:sp>
          <p:nvSpPr>
            <p:cNvPr id="176" name="Line 172"/>
            <p:cNvSpPr>
              <a:spLocks noChangeShapeType="1"/>
            </p:cNvSpPr>
            <p:nvPr/>
          </p:nvSpPr>
          <p:spPr bwMode="auto">
            <a:xfrm flipV="1">
              <a:off x="7010400" y="1888430"/>
              <a:ext cx="557213" cy="14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9" name="Text Box 175"/>
            <p:cNvSpPr txBox="1">
              <a:spLocks noChangeArrowheads="1"/>
            </p:cNvSpPr>
            <p:nvPr/>
          </p:nvSpPr>
          <p:spPr bwMode="auto">
            <a:xfrm>
              <a:off x="8483600" y="2994132"/>
              <a:ext cx="474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3</a:t>
              </a:r>
            </a:p>
          </p:txBody>
        </p:sp>
      </p:grpSp>
      <p:sp>
        <p:nvSpPr>
          <p:cNvPr id="7" name="Rectangle 3"/>
          <p:cNvSpPr>
            <a:spLocks noChangeArrowheads="1"/>
          </p:cNvSpPr>
          <p:nvPr/>
        </p:nvSpPr>
        <p:spPr bwMode="auto">
          <a:xfrm>
            <a:off x="1036932" y="2085211"/>
            <a:ext cx="265193" cy="12118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 name="Rectangle 4"/>
          <p:cNvSpPr>
            <a:spLocks noChangeArrowheads="1"/>
          </p:cNvSpPr>
          <p:nvPr/>
        </p:nvSpPr>
        <p:spPr bwMode="auto">
          <a:xfrm>
            <a:off x="1478428" y="2044815"/>
            <a:ext cx="266675"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 name="Rectangle 5"/>
          <p:cNvSpPr>
            <a:spLocks noChangeArrowheads="1"/>
          </p:cNvSpPr>
          <p:nvPr/>
        </p:nvSpPr>
        <p:spPr bwMode="auto">
          <a:xfrm>
            <a:off x="1922886" y="2025964"/>
            <a:ext cx="265193" cy="242376"/>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 name="Line 6"/>
          <p:cNvSpPr>
            <a:spLocks noChangeShapeType="1"/>
          </p:cNvSpPr>
          <p:nvPr/>
        </p:nvSpPr>
        <p:spPr bwMode="auto">
          <a:xfrm flipV="1">
            <a:off x="857667" y="2147152"/>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Line 7"/>
          <p:cNvSpPr>
            <a:spLocks noChangeShapeType="1"/>
          </p:cNvSpPr>
          <p:nvPr/>
        </p:nvSpPr>
        <p:spPr bwMode="auto">
          <a:xfrm>
            <a:off x="1302125" y="2147152"/>
            <a:ext cx="17630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Line 8"/>
          <p:cNvSpPr>
            <a:spLocks noChangeShapeType="1"/>
          </p:cNvSpPr>
          <p:nvPr/>
        </p:nvSpPr>
        <p:spPr bwMode="auto">
          <a:xfrm>
            <a:off x="1745103" y="2147152"/>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 name="Line 9"/>
          <p:cNvSpPr>
            <a:spLocks noChangeShapeType="1"/>
          </p:cNvSpPr>
          <p:nvPr/>
        </p:nvSpPr>
        <p:spPr bwMode="auto">
          <a:xfrm>
            <a:off x="2188079" y="2147152"/>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Rectangle 10"/>
          <p:cNvSpPr>
            <a:spLocks noChangeArrowheads="1"/>
          </p:cNvSpPr>
          <p:nvPr/>
        </p:nvSpPr>
        <p:spPr bwMode="auto">
          <a:xfrm>
            <a:off x="1036932" y="3076258"/>
            <a:ext cx="265193" cy="12118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 name="Rectangle 11"/>
          <p:cNvSpPr>
            <a:spLocks noChangeArrowheads="1"/>
          </p:cNvSpPr>
          <p:nvPr/>
        </p:nvSpPr>
        <p:spPr bwMode="auto">
          <a:xfrm>
            <a:off x="1478428" y="3035862"/>
            <a:ext cx="266675"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6" name="Rectangle 12"/>
          <p:cNvSpPr>
            <a:spLocks noChangeArrowheads="1"/>
          </p:cNvSpPr>
          <p:nvPr/>
        </p:nvSpPr>
        <p:spPr bwMode="auto">
          <a:xfrm>
            <a:off x="1922886" y="3014317"/>
            <a:ext cx="265193" cy="243722"/>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7" name="Line 13"/>
          <p:cNvSpPr>
            <a:spLocks noChangeShapeType="1"/>
          </p:cNvSpPr>
          <p:nvPr/>
        </p:nvSpPr>
        <p:spPr bwMode="auto">
          <a:xfrm flipV="1">
            <a:off x="857667" y="3136852"/>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 name="Line 14"/>
          <p:cNvSpPr>
            <a:spLocks noChangeShapeType="1"/>
          </p:cNvSpPr>
          <p:nvPr/>
        </p:nvSpPr>
        <p:spPr bwMode="auto">
          <a:xfrm>
            <a:off x="1302125" y="3136852"/>
            <a:ext cx="17630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9" name="Line 15"/>
          <p:cNvSpPr>
            <a:spLocks noChangeShapeType="1"/>
          </p:cNvSpPr>
          <p:nvPr/>
        </p:nvSpPr>
        <p:spPr bwMode="auto">
          <a:xfrm>
            <a:off x="1745103" y="3136852"/>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Line 16"/>
          <p:cNvSpPr>
            <a:spLocks noChangeShapeType="1"/>
          </p:cNvSpPr>
          <p:nvPr/>
        </p:nvSpPr>
        <p:spPr bwMode="auto">
          <a:xfrm>
            <a:off x="2188079" y="3136852"/>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Rectangle 17"/>
          <p:cNvSpPr>
            <a:spLocks noChangeArrowheads="1"/>
          </p:cNvSpPr>
          <p:nvPr/>
        </p:nvSpPr>
        <p:spPr bwMode="auto">
          <a:xfrm>
            <a:off x="2365863" y="1903430"/>
            <a:ext cx="641502" cy="1456946"/>
          </a:xfrm>
          <a:prstGeom prst="rect">
            <a:avLst/>
          </a:prstGeom>
          <a:solidFill>
            <a:srgbClr val="FFCCFF"/>
          </a:solidFill>
          <a:ln w="28575">
            <a:solidFill>
              <a:schemeClr val="tx1"/>
            </a:solidFill>
            <a:miter lim="800000"/>
            <a:headEnd/>
            <a:tailEnd/>
          </a:ln>
          <a:effectLst>
            <a:outerShdw dist="53882" dir="2700000" algn="ctr" rotWithShape="0">
              <a:schemeClr val="bg2"/>
            </a:outerShdw>
          </a:effectLst>
        </p:spPr>
        <p:txBody>
          <a:bodyPr wrap="none" anchor="ctr"/>
          <a:lstStyle/>
          <a:p>
            <a:endParaRPr lang="zh-CN" altLang="en-US" b="1">
              <a:latin typeface="+mn-lt"/>
              <a:ea typeface="+mn-ea"/>
            </a:endParaRPr>
          </a:p>
        </p:txBody>
      </p:sp>
      <p:sp>
        <p:nvSpPr>
          <p:cNvPr id="22" name="Rectangle 18"/>
          <p:cNvSpPr>
            <a:spLocks noChangeArrowheads="1"/>
          </p:cNvSpPr>
          <p:nvPr/>
        </p:nvSpPr>
        <p:spPr bwMode="auto">
          <a:xfrm flipH="1">
            <a:off x="4069621" y="2085211"/>
            <a:ext cx="265194" cy="12118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23" name="Rectangle 19"/>
          <p:cNvSpPr>
            <a:spLocks noChangeArrowheads="1"/>
          </p:cNvSpPr>
          <p:nvPr/>
        </p:nvSpPr>
        <p:spPr bwMode="auto">
          <a:xfrm flipH="1">
            <a:off x="3628125" y="2044815"/>
            <a:ext cx="265194"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24" name="Rectangle 20"/>
          <p:cNvSpPr>
            <a:spLocks noChangeArrowheads="1"/>
          </p:cNvSpPr>
          <p:nvPr/>
        </p:nvSpPr>
        <p:spPr bwMode="auto">
          <a:xfrm flipH="1">
            <a:off x="3182186" y="2025964"/>
            <a:ext cx="266675" cy="242376"/>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25" name="Line 21"/>
          <p:cNvSpPr>
            <a:spLocks noChangeShapeType="1"/>
          </p:cNvSpPr>
          <p:nvPr/>
        </p:nvSpPr>
        <p:spPr bwMode="auto">
          <a:xfrm flipV="1">
            <a:off x="4330370" y="2147152"/>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2"/>
          <p:cNvSpPr>
            <a:spLocks noChangeShapeType="1"/>
          </p:cNvSpPr>
          <p:nvPr/>
        </p:nvSpPr>
        <p:spPr bwMode="auto">
          <a:xfrm rot="10800000" flipH="1">
            <a:off x="3893320" y="2147152"/>
            <a:ext cx="17630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3"/>
          <p:cNvSpPr>
            <a:spLocks noChangeShapeType="1"/>
          </p:cNvSpPr>
          <p:nvPr/>
        </p:nvSpPr>
        <p:spPr bwMode="auto">
          <a:xfrm>
            <a:off x="3448861" y="2147152"/>
            <a:ext cx="17926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4"/>
          <p:cNvSpPr>
            <a:spLocks noChangeShapeType="1"/>
          </p:cNvSpPr>
          <p:nvPr/>
        </p:nvSpPr>
        <p:spPr bwMode="auto">
          <a:xfrm>
            <a:off x="3007365" y="2147152"/>
            <a:ext cx="17482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Rectangle 25"/>
          <p:cNvSpPr>
            <a:spLocks noChangeArrowheads="1"/>
          </p:cNvSpPr>
          <p:nvPr/>
        </p:nvSpPr>
        <p:spPr bwMode="auto">
          <a:xfrm flipH="1">
            <a:off x="4069621" y="3076258"/>
            <a:ext cx="265194" cy="121188"/>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0" name="Rectangle 26"/>
          <p:cNvSpPr>
            <a:spLocks noChangeArrowheads="1"/>
          </p:cNvSpPr>
          <p:nvPr/>
        </p:nvSpPr>
        <p:spPr bwMode="auto">
          <a:xfrm flipH="1">
            <a:off x="3628125" y="3035862"/>
            <a:ext cx="265194"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1" name="Rectangle 27"/>
          <p:cNvSpPr>
            <a:spLocks noChangeArrowheads="1"/>
          </p:cNvSpPr>
          <p:nvPr/>
        </p:nvSpPr>
        <p:spPr bwMode="auto">
          <a:xfrm flipH="1">
            <a:off x="3182186" y="3014317"/>
            <a:ext cx="266675" cy="243722"/>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2" name="Line 28"/>
          <p:cNvSpPr>
            <a:spLocks noChangeShapeType="1"/>
          </p:cNvSpPr>
          <p:nvPr/>
        </p:nvSpPr>
        <p:spPr bwMode="auto">
          <a:xfrm flipV="1">
            <a:off x="4330370" y="3136852"/>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29"/>
          <p:cNvSpPr>
            <a:spLocks noChangeShapeType="1"/>
          </p:cNvSpPr>
          <p:nvPr/>
        </p:nvSpPr>
        <p:spPr bwMode="auto">
          <a:xfrm>
            <a:off x="3893320" y="3136852"/>
            <a:ext cx="17630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0"/>
          <p:cNvSpPr>
            <a:spLocks noChangeShapeType="1"/>
          </p:cNvSpPr>
          <p:nvPr/>
        </p:nvSpPr>
        <p:spPr bwMode="auto">
          <a:xfrm>
            <a:off x="3448861" y="3136852"/>
            <a:ext cx="17926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5" name="Line 31"/>
          <p:cNvSpPr>
            <a:spLocks noChangeShapeType="1"/>
          </p:cNvSpPr>
          <p:nvPr/>
        </p:nvSpPr>
        <p:spPr bwMode="auto">
          <a:xfrm>
            <a:off x="3007365" y="3136852"/>
            <a:ext cx="17482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Rectangle 32"/>
          <p:cNvSpPr>
            <a:spLocks noChangeArrowheads="1"/>
          </p:cNvSpPr>
          <p:nvPr/>
        </p:nvSpPr>
        <p:spPr bwMode="auto">
          <a:xfrm>
            <a:off x="1036932" y="2569962"/>
            <a:ext cx="265193" cy="12253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7" name="Rectangle 33"/>
          <p:cNvSpPr>
            <a:spLocks noChangeArrowheads="1"/>
          </p:cNvSpPr>
          <p:nvPr/>
        </p:nvSpPr>
        <p:spPr bwMode="auto">
          <a:xfrm>
            <a:off x="1478428" y="2529566"/>
            <a:ext cx="266675"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8" name="Rectangle 34"/>
          <p:cNvSpPr>
            <a:spLocks noChangeArrowheads="1"/>
          </p:cNvSpPr>
          <p:nvPr/>
        </p:nvSpPr>
        <p:spPr bwMode="auto">
          <a:xfrm>
            <a:off x="1922886" y="2510715"/>
            <a:ext cx="265193" cy="242376"/>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9" name="Line 35"/>
          <p:cNvSpPr>
            <a:spLocks noChangeShapeType="1"/>
          </p:cNvSpPr>
          <p:nvPr/>
        </p:nvSpPr>
        <p:spPr bwMode="auto">
          <a:xfrm flipV="1">
            <a:off x="857667" y="2631903"/>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6"/>
          <p:cNvSpPr>
            <a:spLocks noChangeShapeType="1"/>
          </p:cNvSpPr>
          <p:nvPr/>
        </p:nvSpPr>
        <p:spPr bwMode="auto">
          <a:xfrm>
            <a:off x="1302125" y="2631903"/>
            <a:ext cx="17630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7"/>
          <p:cNvSpPr>
            <a:spLocks noChangeShapeType="1"/>
          </p:cNvSpPr>
          <p:nvPr/>
        </p:nvSpPr>
        <p:spPr bwMode="auto">
          <a:xfrm>
            <a:off x="1745103" y="2631903"/>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Line 38"/>
          <p:cNvSpPr>
            <a:spLocks noChangeShapeType="1"/>
          </p:cNvSpPr>
          <p:nvPr/>
        </p:nvSpPr>
        <p:spPr bwMode="auto">
          <a:xfrm>
            <a:off x="2188079" y="2631903"/>
            <a:ext cx="17778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3" name="Rectangle 39"/>
          <p:cNvSpPr>
            <a:spLocks noChangeArrowheads="1"/>
          </p:cNvSpPr>
          <p:nvPr/>
        </p:nvSpPr>
        <p:spPr bwMode="auto">
          <a:xfrm flipH="1">
            <a:off x="4069621" y="2569962"/>
            <a:ext cx="265194" cy="122535"/>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4" name="Rectangle 40"/>
          <p:cNvSpPr>
            <a:spLocks noChangeArrowheads="1"/>
          </p:cNvSpPr>
          <p:nvPr/>
        </p:nvSpPr>
        <p:spPr bwMode="auto">
          <a:xfrm flipH="1">
            <a:off x="3628125" y="2529566"/>
            <a:ext cx="265194" cy="203327"/>
          </a:xfrm>
          <a:prstGeom prst="rect">
            <a:avLst/>
          </a:prstGeom>
          <a:solidFill>
            <a:schemeClr val="bg1"/>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5" name="Rectangle 41"/>
          <p:cNvSpPr>
            <a:spLocks noChangeArrowheads="1"/>
          </p:cNvSpPr>
          <p:nvPr/>
        </p:nvSpPr>
        <p:spPr bwMode="auto">
          <a:xfrm flipH="1">
            <a:off x="3182186" y="2510715"/>
            <a:ext cx="266675" cy="242376"/>
          </a:xfrm>
          <a:prstGeom prst="rect">
            <a:avLst/>
          </a:prstGeom>
          <a:solidFill>
            <a:srgbClr val="EAEAEA"/>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6" name="Line 42"/>
          <p:cNvSpPr>
            <a:spLocks noChangeShapeType="1"/>
          </p:cNvSpPr>
          <p:nvPr/>
        </p:nvSpPr>
        <p:spPr bwMode="auto">
          <a:xfrm flipV="1">
            <a:off x="4330370" y="2631903"/>
            <a:ext cx="1837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Line 43"/>
          <p:cNvSpPr>
            <a:spLocks noChangeShapeType="1"/>
          </p:cNvSpPr>
          <p:nvPr/>
        </p:nvSpPr>
        <p:spPr bwMode="auto">
          <a:xfrm rot="10800000" flipH="1">
            <a:off x="3893320" y="2631903"/>
            <a:ext cx="17630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8" name="Line 44"/>
          <p:cNvSpPr>
            <a:spLocks noChangeShapeType="1"/>
          </p:cNvSpPr>
          <p:nvPr/>
        </p:nvSpPr>
        <p:spPr bwMode="auto">
          <a:xfrm>
            <a:off x="3448861" y="2631903"/>
            <a:ext cx="17926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Line 45"/>
          <p:cNvSpPr>
            <a:spLocks noChangeShapeType="1"/>
          </p:cNvSpPr>
          <p:nvPr/>
        </p:nvSpPr>
        <p:spPr bwMode="auto">
          <a:xfrm>
            <a:off x="3007365" y="2631903"/>
            <a:ext cx="17482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Text Box 46"/>
          <p:cNvSpPr txBox="1">
            <a:spLocks noChangeArrowheads="1"/>
          </p:cNvSpPr>
          <p:nvPr/>
        </p:nvSpPr>
        <p:spPr bwMode="auto">
          <a:xfrm>
            <a:off x="722848" y="1772816"/>
            <a:ext cx="332411"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I</a:t>
            </a:r>
            <a:r>
              <a:rPr kumimoji="1" lang="en-US" altLang="zh-CN" sz="2000" b="1" baseline="-25000" dirty="0">
                <a:latin typeface="+mn-lt"/>
                <a:ea typeface="+mn-ea"/>
              </a:rPr>
              <a:t>1</a:t>
            </a:r>
          </a:p>
        </p:txBody>
      </p:sp>
      <p:sp>
        <p:nvSpPr>
          <p:cNvPr id="51" name="Text Box 47"/>
          <p:cNvSpPr txBox="1">
            <a:spLocks noChangeArrowheads="1"/>
          </p:cNvSpPr>
          <p:nvPr/>
        </p:nvSpPr>
        <p:spPr bwMode="auto">
          <a:xfrm>
            <a:off x="721366" y="2755783"/>
            <a:ext cx="332411"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3</a:t>
            </a:r>
          </a:p>
        </p:txBody>
      </p:sp>
      <p:sp>
        <p:nvSpPr>
          <p:cNvPr id="52" name="Text Box 48"/>
          <p:cNvSpPr txBox="1">
            <a:spLocks noChangeArrowheads="1"/>
          </p:cNvSpPr>
          <p:nvPr/>
        </p:nvSpPr>
        <p:spPr bwMode="auto">
          <a:xfrm>
            <a:off x="721366" y="2244102"/>
            <a:ext cx="332411"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a:t>
            </a:r>
            <a:r>
              <a:rPr kumimoji="1" lang="en-US" altLang="zh-CN" sz="2000" b="1" baseline="-25000">
                <a:latin typeface="+mn-lt"/>
                <a:ea typeface="+mn-ea"/>
              </a:rPr>
              <a:t>2</a:t>
            </a:r>
          </a:p>
        </p:txBody>
      </p:sp>
      <p:sp>
        <p:nvSpPr>
          <p:cNvPr id="53" name="Text Box 49"/>
          <p:cNvSpPr txBox="1">
            <a:spLocks noChangeArrowheads="1"/>
          </p:cNvSpPr>
          <p:nvPr/>
        </p:nvSpPr>
        <p:spPr bwMode="auto">
          <a:xfrm>
            <a:off x="4315555" y="1772816"/>
            <a:ext cx="442978" cy="33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1</a:t>
            </a:r>
          </a:p>
        </p:txBody>
      </p:sp>
      <p:sp>
        <p:nvSpPr>
          <p:cNvPr id="54" name="Text Box 50"/>
          <p:cNvSpPr txBox="1">
            <a:spLocks noChangeArrowheads="1"/>
          </p:cNvSpPr>
          <p:nvPr/>
        </p:nvSpPr>
        <p:spPr bwMode="auto">
          <a:xfrm>
            <a:off x="4315555" y="2276872"/>
            <a:ext cx="442978" cy="33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2</a:t>
            </a:r>
          </a:p>
        </p:txBody>
      </p:sp>
      <p:sp>
        <p:nvSpPr>
          <p:cNvPr id="55" name="Freeform 51"/>
          <p:cNvSpPr>
            <a:spLocks/>
          </p:cNvSpPr>
          <p:nvPr/>
        </p:nvSpPr>
        <p:spPr bwMode="auto">
          <a:xfrm>
            <a:off x="1205826" y="1964023"/>
            <a:ext cx="3048986" cy="484751"/>
          </a:xfrm>
          <a:custGeom>
            <a:avLst/>
            <a:gdLst>
              <a:gd name="T0" fmla="*/ 0 w 2064"/>
              <a:gd name="T1" fmla="*/ 0 h 384"/>
              <a:gd name="T2" fmla="*/ 816 w 2064"/>
              <a:gd name="T3" fmla="*/ 0 h 384"/>
              <a:gd name="T4" fmla="*/ 1248 w 2064"/>
              <a:gd name="T5" fmla="*/ 384 h 384"/>
              <a:gd name="T6" fmla="*/ 2064 w 2064"/>
              <a:gd name="T7" fmla="*/ 384 h 384"/>
            </a:gdLst>
            <a:ahLst/>
            <a:cxnLst>
              <a:cxn ang="0">
                <a:pos x="T0" y="T1"/>
              </a:cxn>
              <a:cxn ang="0">
                <a:pos x="T2" y="T3"/>
              </a:cxn>
              <a:cxn ang="0">
                <a:pos x="T4" y="T5"/>
              </a:cxn>
              <a:cxn ang="0">
                <a:pos x="T6" y="T7"/>
              </a:cxn>
            </a:cxnLst>
            <a:rect l="0" t="0" r="r" b="b"/>
            <a:pathLst>
              <a:path w="2064" h="384">
                <a:moveTo>
                  <a:pt x="0" y="0"/>
                </a:moveTo>
                <a:lnTo>
                  <a:pt x="816" y="0"/>
                </a:lnTo>
                <a:lnTo>
                  <a:pt x="1248" y="384"/>
                </a:lnTo>
                <a:lnTo>
                  <a:pt x="2064" y="384"/>
                </a:lnTo>
              </a:path>
            </a:pathLst>
          </a:custGeom>
          <a:noFill/>
          <a:ln w="76200" cmpd="sng">
            <a:solidFill>
              <a:srgbClr val="3333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6" name="Text Box 52"/>
          <p:cNvSpPr txBox="1">
            <a:spLocks noChangeArrowheads="1"/>
          </p:cNvSpPr>
          <p:nvPr/>
        </p:nvSpPr>
        <p:spPr bwMode="auto">
          <a:xfrm>
            <a:off x="2483768" y="2103043"/>
            <a:ext cx="411698" cy="965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latin typeface="+mn-lt"/>
                <a:ea typeface="+mn-ea"/>
              </a:rPr>
              <a:t>存</a:t>
            </a:r>
          </a:p>
          <a:p>
            <a:r>
              <a:rPr kumimoji="1" lang="zh-CN" altLang="en-US" sz="2000" b="1" dirty="0">
                <a:latin typeface="+mn-lt"/>
                <a:ea typeface="+mn-ea"/>
              </a:rPr>
              <a:t>储</a:t>
            </a:r>
          </a:p>
          <a:p>
            <a:r>
              <a:rPr kumimoji="1" lang="zh-CN" altLang="en-US" sz="2000" b="1" dirty="0">
                <a:latin typeface="+mn-lt"/>
                <a:ea typeface="+mn-ea"/>
              </a:rPr>
              <a:t>器</a:t>
            </a:r>
          </a:p>
        </p:txBody>
      </p:sp>
      <p:sp>
        <p:nvSpPr>
          <p:cNvPr id="180" name="Text Box 176"/>
          <p:cNvSpPr txBox="1">
            <a:spLocks noChangeArrowheads="1"/>
          </p:cNvSpPr>
          <p:nvPr/>
        </p:nvSpPr>
        <p:spPr bwMode="auto">
          <a:xfrm>
            <a:off x="4339259" y="2780928"/>
            <a:ext cx="446107" cy="339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O</a:t>
            </a:r>
            <a:r>
              <a:rPr kumimoji="1" lang="en-US" altLang="zh-CN" sz="2000" b="1" baseline="-25000" dirty="0">
                <a:latin typeface="+mn-lt"/>
                <a:ea typeface="+mn-ea"/>
              </a:rPr>
              <a:t>3</a:t>
            </a:r>
          </a:p>
        </p:txBody>
      </p:sp>
      <p:sp>
        <p:nvSpPr>
          <p:cNvPr id="181" name="Freeform 177"/>
          <p:cNvSpPr>
            <a:spLocks/>
          </p:cNvSpPr>
          <p:nvPr/>
        </p:nvSpPr>
        <p:spPr bwMode="auto">
          <a:xfrm>
            <a:off x="889053" y="2145804"/>
            <a:ext cx="3499844" cy="486099"/>
          </a:xfrm>
          <a:custGeom>
            <a:avLst/>
            <a:gdLst>
              <a:gd name="T0" fmla="*/ 0 w 2540"/>
              <a:gd name="T1" fmla="*/ 0 h 363"/>
              <a:gd name="T2" fmla="*/ 1134 w 2540"/>
              <a:gd name="T3" fmla="*/ 0 h 363"/>
              <a:gd name="T4" fmla="*/ 1587 w 2540"/>
              <a:gd name="T5" fmla="*/ 363 h 363"/>
              <a:gd name="T6" fmla="*/ 2540 w 2540"/>
              <a:gd name="T7" fmla="*/ 363 h 363"/>
            </a:gdLst>
            <a:ahLst/>
            <a:cxnLst>
              <a:cxn ang="0">
                <a:pos x="T0" y="T1"/>
              </a:cxn>
              <a:cxn ang="0">
                <a:pos x="T2" y="T3"/>
              </a:cxn>
              <a:cxn ang="0">
                <a:pos x="T4" y="T5"/>
              </a:cxn>
              <a:cxn ang="0">
                <a:pos x="T6" y="T7"/>
              </a:cxn>
            </a:cxnLst>
            <a:rect l="0" t="0" r="r" b="b"/>
            <a:pathLst>
              <a:path w="2540" h="363">
                <a:moveTo>
                  <a:pt x="0" y="0"/>
                </a:moveTo>
                <a:lnTo>
                  <a:pt x="1134" y="0"/>
                </a:lnTo>
                <a:lnTo>
                  <a:pt x="1587" y="363"/>
                </a:lnTo>
                <a:lnTo>
                  <a:pt x="2540" y="363"/>
                </a:lnTo>
              </a:path>
            </a:pathLst>
          </a:custGeom>
          <a:noFill/>
          <a:ln w="76200" cmpd="sng">
            <a:solidFill>
              <a:srgbClr val="FF0000">
                <a:alpha val="50999"/>
              </a:srgbClr>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2" name="Freeform 178"/>
          <p:cNvSpPr>
            <a:spLocks/>
          </p:cNvSpPr>
          <p:nvPr/>
        </p:nvSpPr>
        <p:spPr bwMode="auto">
          <a:xfrm>
            <a:off x="5435600" y="2161566"/>
            <a:ext cx="2649795" cy="469265"/>
          </a:xfrm>
          <a:custGeom>
            <a:avLst/>
            <a:gdLst>
              <a:gd name="T0" fmla="*/ 0 w 2041"/>
              <a:gd name="T1" fmla="*/ 0 h 363"/>
              <a:gd name="T2" fmla="*/ 998 w 2041"/>
              <a:gd name="T3" fmla="*/ 0 h 363"/>
              <a:gd name="T4" fmla="*/ 998 w 2041"/>
              <a:gd name="T5" fmla="*/ 363 h 363"/>
              <a:gd name="T6" fmla="*/ 2041 w 2041"/>
              <a:gd name="T7" fmla="*/ 363 h 363"/>
            </a:gdLst>
            <a:ahLst/>
            <a:cxnLst>
              <a:cxn ang="0">
                <a:pos x="T0" y="T1"/>
              </a:cxn>
              <a:cxn ang="0">
                <a:pos x="T2" y="T3"/>
              </a:cxn>
              <a:cxn ang="0">
                <a:pos x="T4" y="T5"/>
              </a:cxn>
              <a:cxn ang="0">
                <a:pos x="T6" y="T7"/>
              </a:cxn>
            </a:cxnLst>
            <a:rect l="0" t="0" r="r" b="b"/>
            <a:pathLst>
              <a:path w="2041" h="363">
                <a:moveTo>
                  <a:pt x="0" y="0"/>
                </a:moveTo>
                <a:lnTo>
                  <a:pt x="998" y="0"/>
                </a:lnTo>
                <a:lnTo>
                  <a:pt x="998" y="363"/>
                </a:lnTo>
                <a:lnTo>
                  <a:pt x="2041" y="363"/>
                </a:lnTo>
              </a:path>
            </a:pathLst>
          </a:custGeom>
          <a:noFill/>
          <a:ln w="76200" cmpd="sng">
            <a:solidFill>
              <a:srgbClr val="FF0000">
                <a:alpha val="50000"/>
              </a:srgbClr>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3" name="Line 179"/>
          <p:cNvSpPr>
            <a:spLocks noChangeShapeType="1"/>
          </p:cNvSpPr>
          <p:nvPr/>
        </p:nvSpPr>
        <p:spPr bwMode="auto">
          <a:xfrm flipV="1">
            <a:off x="3048767" y="4086761"/>
            <a:ext cx="2244793" cy="11178"/>
          </a:xfrm>
          <a:prstGeom prst="line">
            <a:avLst/>
          </a:prstGeom>
          <a:noFill/>
          <a:ln w="76200">
            <a:solidFill>
              <a:srgbClr val="FF0000">
                <a:alpha val="5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4" name="Line 180"/>
          <p:cNvSpPr>
            <a:spLocks noChangeShapeType="1"/>
          </p:cNvSpPr>
          <p:nvPr/>
        </p:nvSpPr>
        <p:spPr bwMode="auto">
          <a:xfrm rot="16200000" flipH="1">
            <a:off x="4262125" y="5118198"/>
            <a:ext cx="2097797" cy="34926"/>
          </a:xfrm>
          <a:prstGeom prst="line">
            <a:avLst/>
          </a:prstGeom>
          <a:noFill/>
          <a:ln w="76200">
            <a:solidFill>
              <a:srgbClr val="FF0000">
                <a:alpha val="5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extLst>
      <p:ext uri="{BB962C8B-B14F-4D97-AF65-F5344CB8AC3E}">
        <p14:creationId xmlns:p14="http://schemas.microsoft.com/office/powerpoint/2010/main" val="3511650237"/>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57"/>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181"/>
                                        </p:tgtEl>
                                        <p:attrNameLst>
                                          <p:attrName>style.visibility</p:attrName>
                                        </p:attrNameLst>
                                      </p:cBhvr>
                                      <p:to>
                                        <p:strVal val="visible"/>
                                      </p:to>
                                    </p:set>
                                    <p:animEffect transition="in" filter="wipe(left)">
                                      <p:cBhvr>
                                        <p:cTn id="10" dur="2000"/>
                                        <p:tgtEl>
                                          <p:spTgt spid="181"/>
                                        </p:tgtEl>
                                      </p:cBhvr>
                                    </p:animEffect>
                                  </p:childTnLst>
                                </p:cTn>
                              </p:par>
                            </p:childTnLst>
                          </p:cTn>
                        </p:par>
                        <p:par>
                          <p:cTn id="11" fill="hold">
                            <p:stCondLst>
                              <p:cond delay="5000"/>
                            </p:stCondLst>
                            <p:childTnLst>
                              <p:par>
                                <p:cTn id="12" presetID="10" presetClass="exit" presetSubtype="0" fill="hold" grpId="1" nodeType="afterEffect">
                                  <p:stCondLst>
                                    <p:cond delay="0"/>
                                  </p:stCondLst>
                                  <p:childTnLst>
                                    <p:animEffect transition="out" filter="fade">
                                      <p:cBhvr>
                                        <p:cTn id="13" dur="2000"/>
                                        <p:tgtEl>
                                          <p:spTgt spid="181"/>
                                        </p:tgtEl>
                                      </p:cBhvr>
                                    </p:animEffect>
                                    <p:set>
                                      <p:cBhvr>
                                        <p:cTn id="14" dur="1" fill="hold">
                                          <p:stCondLst>
                                            <p:cond delay="1999"/>
                                          </p:stCondLst>
                                        </p:cTn>
                                        <p:tgtEl>
                                          <p:spTgt spid="1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grpId="0" nodeType="clickEffect">
                                  <p:stCondLst>
                                    <p:cond delay="0"/>
                                  </p:stCondLst>
                                  <p:childTnLst>
                                    <p:anim calcmode="discrete" valueType="str">
                                      <p:cBhvr>
                                        <p:cTn id="18"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182"/>
                                        </p:tgtEl>
                                        <p:attrNameLst>
                                          <p:attrName>style.visibility</p:attrName>
                                        </p:attrNameLst>
                                      </p:cBhvr>
                                      <p:to>
                                        <p:strVal val="visible"/>
                                      </p:to>
                                    </p:set>
                                    <p:animEffect transition="in" filter="wipe(left)">
                                      <p:cBhvr>
                                        <p:cTn id="22" dur="2000"/>
                                        <p:tgtEl>
                                          <p:spTgt spid="182"/>
                                        </p:tgtEl>
                                      </p:cBhvr>
                                    </p:animEffect>
                                  </p:childTnLst>
                                </p:cTn>
                              </p:par>
                            </p:childTnLst>
                          </p:cTn>
                        </p:par>
                        <p:par>
                          <p:cTn id="23" fill="hold">
                            <p:stCondLst>
                              <p:cond delay="5000"/>
                            </p:stCondLst>
                            <p:childTnLst>
                              <p:par>
                                <p:cTn id="24" presetID="10" presetClass="exit" presetSubtype="0" fill="hold" grpId="1" nodeType="afterEffect">
                                  <p:stCondLst>
                                    <p:cond delay="0"/>
                                  </p:stCondLst>
                                  <p:childTnLst>
                                    <p:animEffect transition="out" filter="fade">
                                      <p:cBhvr>
                                        <p:cTn id="25" dur="2000"/>
                                        <p:tgtEl>
                                          <p:spTgt spid="182"/>
                                        </p:tgtEl>
                                      </p:cBhvr>
                                    </p:animEffect>
                                    <p:set>
                                      <p:cBhvr>
                                        <p:cTn id="26" dur="1" fill="hold">
                                          <p:stCondLst>
                                            <p:cond delay="1999"/>
                                          </p:stCondLst>
                                        </p:cTn>
                                        <p:tgtEl>
                                          <p:spTgt spid="18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0" nodeType="clickEffect">
                                  <p:stCondLst>
                                    <p:cond delay="0"/>
                                  </p:stCondLst>
                                  <p:childTnLst>
                                    <p:anim calcmode="discrete" valueType="str">
                                      <p:cBhvr>
                                        <p:cTn id="30"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wipe(left)">
                                      <p:cBhvr>
                                        <p:cTn id="34" dur="2000"/>
                                        <p:tgtEl>
                                          <p:spTgt spid="183"/>
                                        </p:tgtEl>
                                      </p:cBhvr>
                                    </p:animEffect>
                                  </p:childTnLst>
                                </p:cTn>
                              </p:par>
                            </p:childTnLst>
                          </p:cTn>
                        </p:par>
                        <p:par>
                          <p:cTn id="35" fill="hold">
                            <p:stCondLst>
                              <p:cond delay="5000"/>
                            </p:stCondLst>
                            <p:childTnLst>
                              <p:par>
                                <p:cTn id="36" presetID="22" presetClass="entr" presetSubtype="1" fill="hold" grpId="0" nodeType="afterEffect">
                                  <p:stCondLst>
                                    <p:cond delay="0"/>
                                  </p:stCondLst>
                                  <p:childTnLst>
                                    <p:set>
                                      <p:cBhvr>
                                        <p:cTn id="37" dur="1" fill="hold">
                                          <p:stCondLst>
                                            <p:cond delay="0"/>
                                          </p:stCondLst>
                                        </p:cTn>
                                        <p:tgtEl>
                                          <p:spTgt spid="184"/>
                                        </p:tgtEl>
                                        <p:attrNameLst>
                                          <p:attrName>style.visibility</p:attrName>
                                        </p:attrNameLst>
                                      </p:cBhvr>
                                      <p:to>
                                        <p:strVal val="visible"/>
                                      </p:to>
                                    </p:set>
                                    <p:animEffect transition="in" filter="wipe(up)">
                                      <p:cBhvr>
                                        <p:cTn id="38" dur="2000"/>
                                        <p:tgtEl>
                                          <p:spTgt spid="184"/>
                                        </p:tgtEl>
                                      </p:cBhvr>
                                    </p:animEffect>
                                  </p:childTnLst>
                                </p:cTn>
                              </p:par>
                            </p:childTnLst>
                          </p:cTn>
                        </p:par>
                        <p:par>
                          <p:cTn id="39" fill="hold">
                            <p:stCondLst>
                              <p:cond delay="7000"/>
                            </p:stCondLst>
                            <p:childTnLst>
                              <p:par>
                                <p:cTn id="40" presetID="10" presetClass="exit" presetSubtype="0" fill="hold" grpId="1" nodeType="afterEffect">
                                  <p:stCondLst>
                                    <p:cond delay="0"/>
                                  </p:stCondLst>
                                  <p:childTnLst>
                                    <p:animEffect transition="out" filter="fade">
                                      <p:cBhvr>
                                        <p:cTn id="41" dur="2000"/>
                                        <p:tgtEl>
                                          <p:spTgt spid="183"/>
                                        </p:tgtEl>
                                      </p:cBhvr>
                                    </p:animEffect>
                                    <p:set>
                                      <p:cBhvr>
                                        <p:cTn id="42" dur="1" fill="hold">
                                          <p:stCondLst>
                                            <p:cond delay="1999"/>
                                          </p:stCondLst>
                                        </p:cTn>
                                        <p:tgtEl>
                                          <p:spTgt spid="183"/>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000"/>
                                        <p:tgtEl>
                                          <p:spTgt spid="184"/>
                                        </p:tgtEl>
                                      </p:cBhvr>
                                    </p:animEffect>
                                    <p:set>
                                      <p:cBhvr>
                                        <p:cTn id="45" dur="1" fill="hold">
                                          <p:stCondLst>
                                            <p:cond delay="1999"/>
                                          </p:stCondLst>
                                        </p:cTn>
                                        <p:tgtEl>
                                          <p:spTgt spid="1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8" grpId="0"/>
      <p:bldP spid="159" grpId="0"/>
      <p:bldP spid="181" grpId="0" animBg="1"/>
      <p:bldP spid="181" grpId="1" animBg="1"/>
      <p:bldP spid="182" grpId="0" animBg="1"/>
      <p:bldP spid="182" grpId="1" animBg="1"/>
      <p:bldP spid="183" grpId="0" animBg="1"/>
      <p:bldP spid="183" grpId="1" animBg="1"/>
      <p:bldP spid="184" grpId="0" animBg="1"/>
      <p:bldP spid="184"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分组分段</a:t>
            </a:r>
          </a:p>
        </p:txBody>
      </p:sp>
      <p:sp>
        <p:nvSpPr>
          <p:cNvPr id="5123" name="内容占位符 3"/>
          <p:cNvSpPr>
            <a:spLocks noGrp="1"/>
          </p:cNvSpPr>
          <p:nvPr>
            <p:ph idx="1"/>
          </p:nvPr>
        </p:nvSpPr>
        <p:spPr>
          <a:xfrm>
            <a:off x="809624" y="1773238"/>
            <a:ext cx="8334376" cy="863674"/>
          </a:xfrm>
        </p:spPr>
        <p:txBody>
          <a:bodyPr/>
          <a:lstStyle/>
          <a:p>
            <a:r>
              <a:rPr lang="zh-CN" altLang="en-US" sz="2400" dirty="0" smtClean="0">
                <a:solidFill>
                  <a:srgbClr val="FF0000"/>
                </a:solidFill>
              </a:rPr>
              <a:t>透明</a:t>
            </a:r>
            <a:r>
              <a:rPr lang="zh-CN" altLang="en-US" sz="2400" dirty="0">
                <a:solidFill>
                  <a:srgbClr val="FF0000"/>
                </a:solidFill>
              </a:rPr>
              <a:t>分段</a:t>
            </a:r>
            <a:r>
              <a:rPr lang="zh-CN" altLang="en-US" sz="2400" dirty="0" smtClean="0"/>
              <a:t>：网络对</a:t>
            </a:r>
            <a:r>
              <a:rPr lang="zh-CN" altLang="en-US" sz="2400" dirty="0"/>
              <a:t>进入分组分段，在离开时重</a:t>
            </a:r>
            <a:r>
              <a:rPr lang="zh-CN" altLang="en-US" sz="2400" dirty="0" smtClean="0"/>
              <a:t>装；</a:t>
            </a:r>
            <a:endParaRPr lang="en-US" altLang="zh-CN" sz="2400" dirty="0" smtClean="0"/>
          </a:p>
          <a:p>
            <a:r>
              <a:rPr lang="zh-CN" altLang="en-US" sz="2400" dirty="0" smtClean="0">
                <a:solidFill>
                  <a:srgbClr val="FF0000"/>
                </a:solidFill>
              </a:rPr>
              <a:t>非透明</a:t>
            </a:r>
            <a:r>
              <a:rPr lang="zh-CN" altLang="en-US" sz="2400" dirty="0">
                <a:solidFill>
                  <a:srgbClr val="FF0000"/>
                </a:solidFill>
              </a:rPr>
              <a:t>分段</a:t>
            </a:r>
            <a:r>
              <a:rPr lang="zh-CN" altLang="en-US" sz="2400" dirty="0"/>
              <a:t>：仅在目的主机上重装</a:t>
            </a:r>
            <a:r>
              <a:rPr lang="zh-CN" altLang="en-US" sz="2400" dirty="0" smtClean="0"/>
              <a:t>分组（</a:t>
            </a:r>
            <a:r>
              <a:rPr lang="en-US" altLang="zh-CN" sz="2400" dirty="0" smtClean="0"/>
              <a:t>Internet</a:t>
            </a:r>
            <a:r>
              <a:rPr lang="zh-CN" altLang="en-US" sz="2400" dirty="0" smtClean="0"/>
              <a:t>采用）。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grpSp>
        <p:nvGrpSpPr>
          <p:cNvPr id="6" name="Group 27"/>
          <p:cNvGrpSpPr>
            <a:grpSpLocks/>
          </p:cNvGrpSpPr>
          <p:nvPr/>
        </p:nvGrpSpPr>
        <p:grpSpPr bwMode="auto">
          <a:xfrm>
            <a:off x="895102" y="2780928"/>
            <a:ext cx="7853362" cy="3644900"/>
            <a:chOff x="533400" y="2020682"/>
            <a:chExt cx="8077200" cy="4429125"/>
          </a:xfrm>
        </p:grpSpPr>
        <p:pic>
          <p:nvPicPr>
            <p:cNvPr id="7"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2020682"/>
              <a:ext cx="80772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3"/>
            <p:cNvSpPr txBox="1">
              <a:spLocks noChangeArrowheads="1"/>
            </p:cNvSpPr>
            <p:nvPr/>
          </p:nvSpPr>
          <p:spPr bwMode="auto">
            <a:xfrm>
              <a:off x="1558411" y="2195684"/>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a:solidFill>
                    <a:srgbClr val="0000FF"/>
                  </a:solidFill>
                  <a:latin typeface="+mn-lt"/>
                  <a:ea typeface="+mn-ea"/>
                </a:rPr>
                <a:t>G</a:t>
              </a:r>
              <a:r>
                <a:rPr lang="en-US" altLang="zh-CN" sz="1400" b="1" baseline="-25000" dirty="0">
                  <a:solidFill>
                    <a:srgbClr val="0000FF"/>
                  </a:solidFill>
                  <a:latin typeface="+mn-lt"/>
                  <a:ea typeface="+mn-ea"/>
                </a:rPr>
                <a:t>1</a:t>
              </a:r>
              <a:r>
                <a:rPr lang="en-US" altLang="zh-CN" sz="1400" b="1" dirty="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4" name="TextBox 13"/>
            <p:cNvSpPr txBox="1">
              <a:spLocks noChangeArrowheads="1"/>
            </p:cNvSpPr>
            <p:nvPr/>
          </p:nvSpPr>
          <p:spPr bwMode="auto">
            <a:xfrm>
              <a:off x="3106763"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2</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重组</a:t>
              </a:r>
              <a:endParaRPr lang="en-US" altLang="zh-CN" sz="1400" b="1" dirty="0">
                <a:solidFill>
                  <a:srgbClr val="0000FF"/>
                </a:solidFill>
                <a:latin typeface="+mn-lt"/>
                <a:ea typeface="+mn-ea"/>
              </a:endParaRPr>
            </a:p>
          </p:txBody>
        </p:sp>
        <p:sp>
          <p:nvSpPr>
            <p:cNvPr id="25" name="TextBox 13"/>
            <p:cNvSpPr txBox="1">
              <a:spLocks noChangeArrowheads="1"/>
            </p:cNvSpPr>
            <p:nvPr/>
          </p:nvSpPr>
          <p:spPr bwMode="auto">
            <a:xfrm>
              <a:off x="5198541"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3</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6" name="TextBox 13"/>
            <p:cNvSpPr txBox="1">
              <a:spLocks noChangeArrowheads="1"/>
            </p:cNvSpPr>
            <p:nvPr/>
          </p:nvSpPr>
          <p:spPr bwMode="auto">
            <a:xfrm>
              <a:off x="6854157" y="2207642"/>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smtClean="0">
                  <a:solidFill>
                    <a:srgbClr val="0000FF"/>
                  </a:solidFill>
                  <a:latin typeface="+mn-lt"/>
                  <a:ea typeface="+mn-ea"/>
                </a:rPr>
                <a:t>G</a:t>
              </a:r>
              <a:r>
                <a:rPr lang="en-US" altLang="zh-CN" sz="1400" b="1" baseline="-25000" dirty="0" smtClean="0">
                  <a:solidFill>
                    <a:srgbClr val="0000FF"/>
                  </a:solidFill>
                  <a:latin typeface="+mn-lt"/>
                  <a:ea typeface="+mn-ea"/>
                </a:rPr>
                <a:t>4</a:t>
              </a:r>
              <a:r>
                <a:rPr lang="en-US" altLang="zh-CN" sz="1400" b="1" dirty="0" smtClean="0">
                  <a:solidFill>
                    <a:srgbClr val="0000FF"/>
                  </a:solidFill>
                  <a:latin typeface="+mn-lt"/>
                  <a:ea typeface="+mn-ea"/>
                </a:rPr>
                <a:t> </a:t>
              </a:r>
              <a:r>
                <a:rPr lang="zh-CN" altLang="en-US" sz="1400" b="1" dirty="0" smtClean="0">
                  <a:solidFill>
                    <a:srgbClr val="0000FF"/>
                  </a:solidFill>
                  <a:latin typeface="+mn-lt"/>
                  <a:ea typeface="+mn-ea"/>
                </a:rPr>
                <a:t>重组</a:t>
              </a:r>
              <a:endParaRPr lang="en-US" altLang="zh-CN" sz="1400" b="1" dirty="0">
                <a:solidFill>
                  <a:srgbClr val="0000FF"/>
                </a:solidFill>
                <a:latin typeface="+mn-lt"/>
                <a:ea typeface="+mn-ea"/>
              </a:endParaRPr>
            </a:p>
          </p:txBody>
        </p:sp>
        <p:sp>
          <p:nvSpPr>
            <p:cNvPr id="27" name="TextBox 13"/>
            <p:cNvSpPr txBox="1">
              <a:spLocks noChangeArrowheads="1"/>
            </p:cNvSpPr>
            <p:nvPr/>
          </p:nvSpPr>
          <p:spPr bwMode="auto">
            <a:xfrm>
              <a:off x="1939884" y="4297446"/>
              <a:ext cx="941465"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400" b="1" dirty="0">
                  <a:solidFill>
                    <a:srgbClr val="0000FF"/>
                  </a:solidFill>
                  <a:latin typeface="+mn-lt"/>
                  <a:ea typeface="+mn-ea"/>
                </a:rPr>
                <a:t>G</a:t>
              </a:r>
              <a:r>
                <a:rPr lang="en-US" altLang="zh-CN" sz="1400" b="1" baseline="-25000" dirty="0">
                  <a:solidFill>
                    <a:srgbClr val="0000FF"/>
                  </a:solidFill>
                  <a:latin typeface="+mn-lt"/>
                  <a:ea typeface="+mn-ea"/>
                </a:rPr>
                <a:t>1</a:t>
              </a:r>
              <a:r>
                <a:rPr lang="en-US" altLang="zh-CN" sz="1400" b="1" dirty="0">
                  <a:solidFill>
                    <a:srgbClr val="0000FF"/>
                  </a:solidFill>
                  <a:latin typeface="+mn-lt"/>
                  <a:ea typeface="+mn-ea"/>
                </a:rPr>
                <a:t> </a:t>
              </a:r>
              <a:r>
                <a:rPr lang="zh-CN" altLang="en-US" sz="1400" b="1" dirty="0" smtClean="0">
                  <a:solidFill>
                    <a:srgbClr val="0000FF"/>
                  </a:solidFill>
                  <a:latin typeface="+mn-lt"/>
                  <a:ea typeface="+mn-ea"/>
                </a:rPr>
                <a:t>分段</a:t>
              </a:r>
              <a:endParaRPr lang="en-US" altLang="zh-CN" sz="1400" b="1" dirty="0">
                <a:solidFill>
                  <a:srgbClr val="0000FF"/>
                </a:solidFill>
                <a:latin typeface="+mn-lt"/>
                <a:ea typeface="+mn-ea"/>
              </a:endParaRPr>
            </a:p>
          </p:txBody>
        </p:sp>
        <p:sp>
          <p:nvSpPr>
            <p:cNvPr id="28" name="TextBox 13"/>
            <p:cNvSpPr txBox="1">
              <a:spLocks noChangeArrowheads="1"/>
            </p:cNvSpPr>
            <p:nvPr/>
          </p:nvSpPr>
          <p:spPr bwMode="auto">
            <a:xfrm>
              <a:off x="6975990" y="4298180"/>
              <a:ext cx="1396229" cy="37399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400" b="1" dirty="0" smtClean="0">
                  <a:solidFill>
                    <a:srgbClr val="0000FF"/>
                  </a:solidFill>
                  <a:latin typeface="+mn-lt"/>
                  <a:ea typeface="+mn-ea"/>
                </a:rPr>
                <a:t>目的主机重组</a:t>
              </a:r>
              <a:endParaRPr lang="en-US" altLang="zh-CN" sz="1400" b="1" dirty="0">
                <a:solidFill>
                  <a:srgbClr val="0000FF"/>
                </a:solidFill>
                <a:latin typeface="+mn-lt"/>
                <a:ea typeface="+mn-ea"/>
              </a:endParaRPr>
            </a:p>
          </p:txBody>
        </p:sp>
      </p:grpSp>
    </p:spTree>
    <p:extLst>
      <p:ext uri="{BB962C8B-B14F-4D97-AF65-F5344CB8AC3E}">
        <p14:creationId xmlns:p14="http://schemas.microsoft.com/office/powerpoint/2010/main" val="38060556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en-US" altLang="zh-CN" dirty="0" smtClean="0">
                <a:latin typeface="华文新魏" pitchFamily="2" charset="-122"/>
                <a:ea typeface="华文新魏" pitchFamily="2" charset="-122"/>
              </a:rPr>
              <a:t>IP</a:t>
            </a:r>
            <a:r>
              <a:rPr lang="zh-CN" altLang="en-US" dirty="0" smtClean="0"/>
              <a:t>中的非透明分段</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grpSp>
        <p:nvGrpSpPr>
          <p:cNvPr id="6" name="Group 4"/>
          <p:cNvGrpSpPr>
            <a:grpSpLocks/>
          </p:cNvGrpSpPr>
          <p:nvPr/>
        </p:nvGrpSpPr>
        <p:grpSpPr bwMode="auto">
          <a:xfrm>
            <a:off x="818059" y="1844824"/>
            <a:ext cx="7915275" cy="4573589"/>
            <a:chOff x="186" y="887"/>
            <a:chExt cx="4986" cy="2881"/>
          </a:xfrm>
        </p:grpSpPr>
        <p:pic>
          <p:nvPicPr>
            <p:cNvPr id="13"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6714" t="19337"/>
            <a:stretch>
              <a:fillRect/>
            </a:stretch>
          </p:blipFill>
          <p:spPr bwMode="auto">
            <a:xfrm>
              <a:off x="1196" y="1159"/>
              <a:ext cx="3189"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1" y="2234"/>
              <a:ext cx="3801"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0" y="3029"/>
              <a:ext cx="1927"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5"/>
            <p:cNvSpPr txBox="1">
              <a:spLocks noChangeArrowheads="1"/>
            </p:cNvSpPr>
            <p:nvPr/>
          </p:nvSpPr>
          <p:spPr bwMode="auto">
            <a:xfrm>
              <a:off x="186" y="887"/>
              <a:ext cx="143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dirty="0" smtClean="0">
                  <a:solidFill>
                    <a:srgbClr val="0000FF"/>
                  </a:solidFill>
                  <a:latin typeface="+mn-lt"/>
                  <a:ea typeface="+mn-ea"/>
                </a:rPr>
                <a:t>原始分组</a:t>
              </a:r>
              <a:r>
                <a:rPr lang="en-US" altLang="zh-CN" sz="2000" b="1" dirty="0" smtClean="0">
                  <a:solidFill>
                    <a:srgbClr val="0000FF"/>
                  </a:solidFill>
                  <a:latin typeface="+mn-lt"/>
                  <a:ea typeface="+mn-ea"/>
                </a:rPr>
                <a:t>:10B</a:t>
              </a:r>
              <a:r>
                <a:rPr lang="zh-CN" altLang="en-US" sz="2000" b="1" dirty="0" smtClean="0">
                  <a:solidFill>
                    <a:srgbClr val="0000FF"/>
                  </a:solidFill>
                  <a:latin typeface="+mn-lt"/>
                  <a:ea typeface="+mn-ea"/>
                </a:rPr>
                <a:t>数据</a:t>
              </a:r>
              <a:endParaRPr lang="en-US" altLang="zh-CN" sz="2000" b="1" dirty="0">
                <a:solidFill>
                  <a:srgbClr val="0000FF"/>
                </a:solidFill>
                <a:latin typeface="+mn-lt"/>
                <a:ea typeface="+mn-ea"/>
              </a:endParaRPr>
            </a:p>
          </p:txBody>
        </p:sp>
        <p:sp>
          <p:nvSpPr>
            <p:cNvPr id="19" name="TextBox 15"/>
            <p:cNvSpPr txBox="1">
              <a:spLocks noChangeArrowheads="1"/>
            </p:cNvSpPr>
            <p:nvPr/>
          </p:nvSpPr>
          <p:spPr bwMode="auto">
            <a:xfrm>
              <a:off x="1548" y="978"/>
              <a:ext cx="50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000000"/>
                  </a:solidFill>
                  <a:latin typeface="+mn-lt"/>
                  <a:ea typeface="+mn-ea"/>
                </a:rPr>
                <a:t>偏移量</a:t>
              </a:r>
              <a:endParaRPr lang="en-US" altLang="zh-CN" sz="1600" b="1" dirty="0">
                <a:solidFill>
                  <a:srgbClr val="000000"/>
                </a:solidFill>
                <a:latin typeface="+mn-lt"/>
                <a:ea typeface="+mn-ea"/>
              </a:endParaRPr>
            </a:p>
          </p:txBody>
        </p:sp>
        <p:sp>
          <p:nvSpPr>
            <p:cNvPr id="20" name="TextBox 15"/>
            <p:cNvSpPr txBox="1">
              <a:spLocks noChangeArrowheads="1"/>
            </p:cNvSpPr>
            <p:nvPr/>
          </p:nvSpPr>
          <p:spPr bwMode="auto">
            <a:xfrm>
              <a:off x="205" y="2020"/>
              <a:ext cx="15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dirty="0" smtClean="0">
                  <a:solidFill>
                    <a:srgbClr val="0000FF"/>
                  </a:solidFill>
                  <a:latin typeface="+mn-lt"/>
                  <a:ea typeface="+mn-ea"/>
                </a:rPr>
                <a:t>分组分段</a:t>
              </a:r>
              <a:r>
                <a:rPr lang="en-US" altLang="zh-CN" sz="2000" b="1" dirty="0" smtClean="0">
                  <a:solidFill>
                    <a:srgbClr val="0000FF"/>
                  </a:solidFill>
                  <a:latin typeface="+mn-lt"/>
                  <a:ea typeface="+mn-ea"/>
                </a:rPr>
                <a:t>:MTU</a:t>
              </a:r>
              <a:r>
                <a:rPr lang="zh-CN" altLang="en-US" sz="2000" b="1" dirty="0" smtClean="0">
                  <a:solidFill>
                    <a:srgbClr val="0000FF"/>
                  </a:solidFill>
                  <a:latin typeface="+mn-lt"/>
                  <a:ea typeface="+mn-ea"/>
                </a:rPr>
                <a:t>为</a:t>
              </a:r>
              <a:r>
                <a:rPr lang="en-US" altLang="zh-CN" sz="2000" b="1" dirty="0" smtClean="0">
                  <a:solidFill>
                    <a:srgbClr val="0000FF"/>
                  </a:solidFill>
                  <a:latin typeface="+mn-lt"/>
                  <a:ea typeface="+mn-ea"/>
                </a:rPr>
                <a:t>8B</a:t>
              </a:r>
              <a:endParaRPr lang="en-US" altLang="zh-CN" sz="2000" b="1" dirty="0">
                <a:solidFill>
                  <a:srgbClr val="0000FF"/>
                </a:solidFill>
                <a:latin typeface="+mn-lt"/>
                <a:ea typeface="+mn-ea"/>
              </a:endParaRPr>
            </a:p>
          </p:txBody>
        </p:sp>
        <p:sp>
          <p:nvSpPr>
            <p:cNvPr id="21" name="TextBox 15"/>
            <p:cNvSpPr txBox="1">
              <a:spLocks noChangeArrowheads="1"/>
            </p:cNvSpPr>
            <p:nvPr/>
          </p:nvSpPr>
          <p:spPr bwMode="auto">
            <a:xfrm>
              <a:off x="205" y="2858"/>
              <a:ext cx="18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dirty="0" smtClean="0">
                  <a:solidFill>
                    <a:srgbClr val="0000FF"/>
                  </a:solidFill>
                  <a:latin typeface="+mn-lt"/>
                  <a:ea typeface="+mn-ea"/>
                </a:rPr>
                <a:t>分组再次分段</a:t>
              </a:r>
              <a:r>
                <a:rPr lang="en-US" altLang="zh-CN" sz="2000" b="1" dirty="0" smtClean="0">
                  <a:solidFill>
                    <a:srgbClr val="0000FF"/>
                  </a:solidFill>
                  <a:latin typeface="+mn-lt"/>
                  <a:ea typeface="+mn-ea"/>
                </a:rPr>
                <a:t>:MTU</a:t>
              </a:r>
              <a:r>
                <a:rPr lang="zh-CN" altLang="en-US" sz="2000" b="1" dirty="0" smtClean="0">
                  <a:solidFill>
                    <a:srgbClr val="0000FF"/>
                  </a:solidFill>
                  <a:latin typeface="+mn-lt"/>
                  <a:ea typeface="+mn-ea"/>
                </a:rPr>
                <a:t>为</a:t>
              </a:r>
              <a:r>
                <a:rPr lang="en-US" altLang="zh-CN" sz="2000" b="1" dirty="0" smtClean="0">
                  <a:solidFill>
                    <a:srgbClr val="0000FF"/>
                  </a:solidFill>
                  <a:latin typeface="+mn-lt"/>
                  <a:ea typeface="+mn-ea"/>
                </a:rPr>
                <a:t>5B</a:t>
              </a:r>
              <a:endParaRPr lang="en-US" altLang="zh-CN" sz="2000" b="1" dirty="0">
                <a:solidFill>
                  <a:srgbClr val="0000FF"/>
                </a:solidFill>
                <a:latin typeface="+mn-lt"/>
                <a:ea typeface="+mn-ea"/>
              </a:endParaRPr>
            </a:p>
          </p:txBody>
        </p:sp>
      </p:grpSp>
      <p:pic>
        <p:nvPicPr>
          <p:cNvPr id="6146"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9608" y="5429695"/>
            <a:ext cx="4619625"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36783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路径</a:t>
            </a:r>
            <a:r>
              <a:rPr lang="en-US" altLang="zh-CN" dirty="0" smtClean="0"/>
              <a:t>MTU</a:t>
            </a:r>
            <a:r>
              <a:rPr lang="zh-CN" altLang="en-US" dirty="0" smtClean="0"/>
              <a:t>发现</a:t>
            </a:r>
          </a:p>
        </p:txBody>
      </p:sp>
      <p:sp>
        <p:nvSpPr>
          <p:cNvPr id="5123" name="内容占位符 3"/>
          <p:cNvSpPr>
            <a:spLocks noGrp="1"/>
          </p:cNvSpPr>
          <p:nvPr>
            <p:ph idx="1"/>
          </p:nvPr>
        </p:nvSpPr>
        <p:spPr>
          <a:xfrm>
            <a:off x="809625" y="1773238"/>
            <a:ext cx="7958138" cy="2879898"/>
          </a:xfrm>
        </p:spPr>
        <p:txBody>
          <a:bodyPr/>
          <a:lstStyle/>
          <a:p>
            <a:r>
              <a:rPr lang="zh-CN" altLang="en-US" sz="2400" dirty="0" smtClean="0"/>
              <a:t>每个分组发送时在头部设置“</a:t>
            </a:r>
            <a:r>
              <a:rPr lang="zh-CN" altLang="en-US" sz="2400" dirty="0" smtClean="0">
                <a:solidFill>
                  <a:srgbClr val="FF0000"/>
                </a:solidFill>
              </a:rPr>
              <a:t>不允许分段</a:t>
            </a:r>
            <a:r>
              <a:rPr lang="zh-CN" altLang="en-US" sz="2400" dirty="0" smtClean="0"/>
              <a:t>”标志位，以禁止分段；</a:t>
            </a:r>
            <a:endParaRPr lang="en-US" altLang="zh-CN" sz="2400" dirty="0" smtClean="0"/>
          </a:p>
          <a:p>
            <a:r>
              <a:rPr lang="zh-CN" altLang="en-US" sz="2400" dirty="0" smtClean="0"/>
              <a:t>传输过程中路由器如发现</a:t>
            </a:r>
            <a:r>
              <a:rPr lang="en-US" altLang="zh-CN" sz="2400" dirty="0" smtClean="0"/>
              <a:t>MTU</a:t>
            </a:r>
            <a:r>
              <a:rPr lang="zh-CN" altLang="en-US" sz="2400" dirty="0" smtClean="0"/>
              <a:t>太小无法通过分组，则生成一个</a:t>
            </a:r>
            <a:r>
              <a:rPr lang="zh-CN" altLang="en-US" sz="2400" dirty="0" smtClean="0">
                <a:solidFill>
                  <a:srgbClr val="FF0000"/>
                </a:solidFill>
              </a:rPr>
              <a:t>报错分组</a:t>
            </a:r>
            <a:r>
              <a:rPr lang="zh-CN" altLang="en-US" sz="2400" dirty="0" smtClean="0"/>
              <a:t>返回源端，并丢弃该分组；</a:t>
            </a:r>
            <a:endParaRPr lang="en-US" altLang="zh-CN" sz="2400" dirty="0" smtClean="0"/>
          </a:p>
          <a:p>
            <a:r>
              <a:rPr lang="zh-CN" altLang="en-US" sz="2400" dirty="0"/>
              <a:t>源</a:t>
            </a:r>
            <a:r>
              <a:rPr lang="zh-CN" altLang="en-US" sz="2400" dirty="0" smtClean="0"/>
              <a:t>端收到报错分组，根据报错分组中的信息分段分组重新发送；</a:t>
            </a:r>
            <a:endParaRPr lang="en-US" altLang="zh-CN" sz="2400" dirty="0" smtClean="0"/>
          </a:p>
          <a:p>
            <a:r>
              <a:rPr lang="zh-CN" altLang="en-US" sz="2400" dirty="0" smtClean="0"/>
              <a:t>传输过程中如遇一个更小的路由器，重复上述步骤。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dirty="0">
                <a:solidFill>
                  <a:schemeClr val="tx1"/>
                </a:solidFill>
                <a:latin typeface="Times New Roman" pitchFamily="18" charset="0"/>
                <a:ea typeface="幼圆" pitchFamily="49" charset="-122"/>
                <a:hlinkClick r:id="rId5" action="ppaction://hlinksldjump"/>
              </a:rPr>
              <a:t>本章内容</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12</a:t>
            </a:r>
            <a:endParaRPr lang="en-US" altLang="zh-CN" sz="1200" b="0" dirty="0">
              <a:solidFill>
                <a:schemeClr val="tx1"/>
              </a:solidFill>
              <a:latin typeface="幼圆" pitchFamily="49" charset="-122"/>
              <a:ea typeface="幼圆" pitchFamily="49" charset="-122"/>
            </a:endParaRPr>
          </a:p>
        </p:txBody>
      </p:sp>
      <p:grpSp>
        <p:nvGrpSpPr>
          <p:cNvPr id="6" name="Group 16"/>
          <p:cNvGrpSpPr>
            <a:grpSpLocks/>
          </p:cNvGrpSpPr>
          <p:nvPr/>
        </p:nvGrpSpPr>
        <p:grpSpPr bwMode="auto">
          <a:xfrm>
            <a:off x="788863" y="4476005"/>
            <a:ext cx="8175625" cy="2265363"/>
            <a:chOff x="521109" y="2698944"/>
            <a:chExt cx="8175215" cy="2265648"/>
          </a:xfrm>
        </p:grpSpPr>
        <p:pic>
          <p:nvPicPr>
            <p:cNvPr id="7"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109" y="2698944"/>
              <a:ext cx="8175215" cy="226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5"/>
            <p:cNvGrpSpPr>
              <a:grpSpLocks/>
            </p:cNvGrpSpPr>
            <p:nvPr/>
          </p:nvGrpSpPr>
          <p:grpSpPr bwMode="auto">
            <a:xfrm>
              <a:off x="1691146" y="4178699"/>
              <a:ext cx="3212492" cy="280631"/>
              <a:chOff x="1691146" y="4178699"/>
              <a:chExt cx="3212492" cy="280631"/>
            </a:xfrm>
          </p:grpSpPr>
          <p:sp>
            <p:nvSpPr>
              <p:cNvPr id="9" name="TextBox 13"/>
              <p:cNvSpPr txBox="1">
                <a:spLocks noChangeArrowheads="1"/>
              </p:cNvSpPr>
              <p:nvPr/>
            </p:nvSpPr>
            <p:spPr bwMode="auto">
              <a:xfrm>
                <a:off x="1691146" y="4178699"/>
                <a:ext cx="963561" cy="246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1600" b="0" i="0" u="none" strike="noStrike" kern="0" cap="none" spc="0" normalizeH="0" baseline="0" noProof="0" dirty="0" smtClean="0">
                    <a:ln>
                      <a:noFill/>
                    </a:ln>
                    <a:solidFill>
                      <a:srgbClr val="FF2BD8"/>
                    </a:solidFill>
                    <a:effectLst/>
                    <a:uLnTx/>
                    <a:uFillTx/>
                    <a:latin typeface="Arial" charset="0"/>
                    <a:ea typeface="宋体" charset="-122"/>
                  </a:rPr>
                  <a:t>  Try 1200</a:t>
                </a:r>
              </a:p>
            </p:txBody>
          </p:sp>
          <p:sp>
            <p:nvSpPr>
              <p:cNvPr id="10" name="TextBox 14"/>
              <p:cNvSpPr txBox="1">
                <a:spLocks noChangeArrowheads="1"/>
              </p:cNvSpPr>
              <p:nvPr/>
            </p:nvSpPr>
            <p:spPr bwMode="auto">
              <a:xfrm>
                <a:off x="4100148" y="4213109"/>
                <a:ext cx="803490" cy="246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1600" b="0" i="0" u="none" strike="noStrike" kern="0" cap="none" spc="0" normalizeH="0" baseline="0" noProof="0" dirty="0" smtClean="0">
                    <a:ln>
                      <a:noFill/>
                    </a:ln>
                    <a:solidFill>
                      <a:srgbClr val="FF2BD8"/>
                    </a:solidFill>
                    <a:effectLst/>
                    <a:uLnTx/>
                    <a:uFillTx/>
                    <a:latin typeface="Arial" charset="0"/>
                    <a:ea typeface="宋体" charset="-122"/>
                  </a:rPr>
                  <a:t>Try 900  </a:t>
                </a:r>
              </a:p>
            </p:txBody>
          </p:sp>
        </p:grpSp>
      </p:grpSp>
    </p:spTree>
    <p:extLst>
      <p:ext uri="{BB962C8B-B14F-4D97-AF65-F5344CB8AC3E}">
        <p14:creationId xmlns:p14="http://schemas.microsoft.com/office/powerpoint/2010/main" val="18293156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内容占位符 3"/>
          <p:cNvSpPr>
            <a:spLocks noGrp="1"/>
          </p:cNvSpPr>
          <p:nvPr>
            <p:ph idx="1"/>
          </p:nvPr>
        </p:nvSpPr>
        <p:spPr/>
        <p:txBody>
          <a:bodyPr/>
          <a:lstStyle/>
          <a:p>
            <a:r>
              <a:rPr lang="zh-CN" altLang="en-US" sz="2400" dirty="0" smtClean="0"/>
              <a:t>保证工作</a:t>
            </a:r>
            <a:endParaRPr lang="en-US" altLang="zh-CN" sz="2400" dirty="0"/>
          </a:p>
          <a:p>
            <a:r>
              <a:rPr lang="zh-CN" altLang="en-US" sz="2400" dirty="0" smtClean="0"/>
              <a:t>保持简单</a:t>
            </a:r>
            <a:endParaRPr lang="en-US" altLang="zh-CN" sz="2400" dirty="0"/>
          </a:p>
          <a:p>
            <a:r>
              <a:rPr lang="zh-CN" altLang="en-US" sz="2400" dirty="0" smtClean="0"/>
              <a:t>明确选择</a:t>
            </a:r>
            <a:endParaRPr lang="en-US" altLang="zh-CN" sz="2400" dirty="0"/>
          </a:p>
          <a:p>
            <a:r>
              <a:rPr lang="zh-CN" altLang="en-US" sz="2400" dirty="0" smtClean="0"/>
              <a:t>模块开发</a:t>
            </a:r>
            <a:endParaRPr lang="en-US" altLang="zh-CN" sz="2400" dirty="0"/>
          </a:p>
          <a:p>
            <a:r>
              <a:rPr lang="zh-CN" altLang="en-US" sz="2400" dirty="0" smtClean="0"/>
              <a:t>期望异构性</a:t>
            </a:r>
            <a:endParaRPr lang="en-US" altLang="zh-CN" sz="2400" dirty="0"/>
          </a:p>
          <a:p>
            <a:r>
              <a:rPr lang="zh-CN" altLang="en-US" sz="2400" dirty="0" smtClean="0"/>
              <a:t>避免静态选项和参数</a:t>
            </a:r>
            <a:endParaRPr lang="en-US" altLang="zh-CN" sz="2400" dirty="0"/>
          </a:p>
          <a:p>
            <a:r>
              <a:rPr lang="zh-CN" altLang="en-US" sz="2400" dirty="0" smtClean="0"/>
              <a:t>寻找好的而不是完美的设计</a:t>
            </a:r>
            <a:endParaRPr lang="en-US" altLang="zh-CN" sz="2400" dirty="0"/>
          </a:p>
          <a:p>
            <a:r>
              <a:rPr lang="zh-CN" altLang="en-US" sz="2400" dirty="0" smtClean="0"/>
              <a:t>严格发送、宽容接收</a:t>
            </a:r>
            <a:endParaRPr lang="en-US" altLang="zh-CN" sz="2400" dirty="0"/>
          </a:p>
          <a:p>
            <a:r>
              <a:rPr lang="zh-CN" altLang="en-US" sz="2400" dirty="0" smtClean="0"/>
              <a:t>考虑可扩展性</a:t>
            </a:r>
            <a:endParaRPr lang="en-US" altLang="zh-CN" sz="2400" dirty="0"/>
          </a:p>
          <a:p>
            <a:r>
              <a:rPr lang="zh-CN" altLang="en-US" sz="2400" dirty="0" smtClean="0"/>
              <a:t>考虑性能和成本</a:t>
            </a:r>
            <a:endParaRPr lang="en-US" altLang="zh-CN"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8"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smtClean="0"/>
              <a:t>通用设计原则</a:t>
            </a:r>
            <a:r>
              <a:rPr lang="en-US" altLang="zh-CN" dirty="0" smtClean="0"/>
              <a:t/>
            </a:r>
            <a:br>
              <a:rPr lang="en-US" altLang="zh-CN" dirty="0" smtClean="0"/>
            </a:br>
            <a:r>
              <a:rPr lang="en-US" altLang="zh-CN" sz="2800" dirty="0" smtClean="0"/>
              <a:t>(RFC 1958)</a:t>
            </a:r>
            <a:endParaRPr lang="zh-CN" altLang="en-US" sz="2800" dirty="0" smtClean="0"/>
          </a:p>
        </p:txBody>
      </p:sp>
    </p:spTree>
    <p:extLst>
      <p:ext uri="{BB962C8B-B14F-4D97-AF65-F5344CB8AC3E}">
        <p14:creationId xmlns:p14="http://schemas.microsoft.com/office/powerpoint/2010/main" val="27062797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192986" cy="1008063"/>
          </a:xfrm>
        </p:spPr>
        <p:txBody>
          <a:bodyPr/>
          <a:lstStyle/>
          <a:p>
            <a:pPr eaLnBrk="1" hangingPunct="1">
              <a:lnSpc>
                <a:spcPct val="100000"/>
              </a:lnSpc>
            </a:pPr>
            <a:r>
              <a:rPr lang="en-US" altLang="zh-CN" sz="4000" dirty="0" smtClean="0">
                <a:latin typeface="华文新魏" panose="02010800040101010101" pitchFamily="2" charset="-122"/>
                <a:ea typeface="华文新魏" panose="02010800040101010101" pitchFamily="2" charset="-122"/>
              </a:rPr>
              <a:t>Internet</a:t>
            </a:r>
            <a:r>
              <a:rPr lang="zh-CN" altLang="en-US" sz="4000" dirty="0" smtClean="0">
                <a:latin typeface="+mj-ea"/>
              </a:rPr>
              <a:t>网络层</a:t>
            </a:r>
            <a:r>
              <a:rPr lang="zh-CN" altLang="en-US" sz="4000" dirty="0" smtClean="0"/>
              <a:t>的通信过程</a:t>
            </a:r>
          </a:p>
        </p:txBody>
      </p:sp>
      <p:sp>
        <p:nvSpPr>
          <p:cNvPr id="4" name="内容占位符 3"/>
          <p:cNvSpPr>
            <a:spLocks noGrp="1"/>
          </p:cNvSpPr>
          <p:nvPr>
            <p:ph idx="1"/>
          </p:nvPr>
        </p:nvSpPr>
        <p:spPr/>
        <p:txBody>
          <a:bodyPr/>
          <a:lstStyle/>
          <a:p>
            <a:pPr>
              <a:lnSpc>
                <a:spcPct val="110000"/>
              </a:lnSpc>
            </a:pPr>
            <a:r>
              <a:rPr lang="zh-CN" altLang="en-US" sz="2400" dirty="0" smtClean="0">
                <a:solidFill>
                  <a:srgbClr val="FF0000"/>
                </a:solidFill>
              </a:rPr>
              <a:t>不可靠的、无连接的数据报服务</a:t>
            </a:r>
            <a:endParaRPr lang="en-US" altLang="zh-CN" sz="2400" dirty="0" smtClean="0">
              <a:solidFill>
                <a:srgbClr val="FF0000"/>
              </a:solidFill>
            </a:endParaRPr>
          </a:p>
          <a:p>
            <a:pPr lvl="1">
              <a:lnSpc>
                <a:spcPct val="110000"/>
              </a:lnSpc>
            </a:pPr>
            <a:r>
              <a:rPr lang="zh-CN" altLang="en-US" sz="2400" dirty="0" smtClean="0">
                <a:solidFill>
                  <a:srgbClr val="0000FF"/>
                </a:solidFill>
              </a:rPr>
              <a:t>发送端</a:t>
            </a:r>
            <a:r>
              <a:rPr lang="zh-CN" altLang="en-US" sz="2400" dirty="0" smtClean="0"/>
              <a:t>：从传输层获取数据，封装成</a:t>
            </a:r>
            <a:r>
              <a:rPr lang="en-US" altLang="zh-CN" sz="2400" dirty="0" smtClean="0"/>
              <a:t>IP</a:t>
            </a:r>
            <a:r>
              <a:rPr lang="zh-CN" altLang="en-US" sz="2400" dirty="0" smtClean="0"/>
              <a:t>数据报，发送到</a:t>
            </a:r>
            <a:r>
              <a:rPr lang="en-US" altLang="zh-CN" sz="2400" dirty="0" smtClean="0"/>
              <a:t>Internet</a:t>
            </a:r>
            <a:r>
              <a:rPr lang="zh-CN" altLang="en-US" sz="2400" dirty="0" smtClean="0"/>
              <a:t>中；</a:t>
            </a:r>
            <a:endParaRPr lang="en-US" altLang="zh-CN" sz="2400" dirty="0" smtClean="0"/>
          </a:p>
          <a:p>
            <a:pPr lvl="1">
              <a:lnSpc>
                <a:spcPct val="110000"/>
              </a:lnSpc>
            </a:pPr>
            <a:r>
              <a:rPr lang="en-US" altLang="zh-CN" sz="2400" dirty="0">
                <a:solidFill>
                  <a:srgbClr val="0000FF"/>
                </a:solidFill>
              </a:rPr>
              <a:t>IP</a:t>
            </a:r>
            <a:r>
              <a:rPr lang="zh-CN" altLang="en-US" sz="2400" dirty="0">
                <a:solidFill>
                  <a:srgbClr val="0000FF"/>
                </a:solidFill>
              </a:rPr>
              <a:t>路由器</a:t>
            </a:r>
            <a:r>
              <a:rPr lang="zh-CN" altLang="en-US" sz="2400" dirty="0" smtClean="0"/>
              <a:t>：对收到的</a:t>
            </a:r>
            <a:r>
              <a:rPr lang="en-US" altLang="zh-CN" sz="2400" dirty="0" smtClean="0"/>
              <a:t>IP</a:t>
            </a:r>
            <a:r>
              <a:rPr lang="zh-CN" altLang="en-US" sz="2400" dirty="0" smtClean="0"/>
              <a:t>数据报根据其中的目的地址查路由表转发出去；沿着一条路径将</a:t>
            </a:r>
            <a:r>
              <a:rPr lang="en-US" altLang="zh-CN" sz="2400" dirty="0" smtClean="0"/>
              <a:t>IP</a:t>
            </a:r>
            <a:r>
              <a:rPr lang="zh-CN" altLang="en-US" sz="2400" dirty="0" smtClean="0"/>
              <a:t>数据报从一个路由器转发到下一个路由器，直到</a:t>
            </a:r>
            <a:r>
              <a:rPr lang="en-US" altLang="zh-CN" sz="2400" dirty="0" smtClean="0"/>
              <a:t>IP</a:t>
            </a:r>
            <a:r>
              <a:rPr lang="zh-CN" altLang="en-US" sz="2400" dirty="0" smtClean="0"/>
              <a:t>数据报到达目的地；其中可能涉及到</a:t>
            </a:r>
            <a:r>
              <a:rPr lang="en-US" altLang="zh-CN" sz="2400" dirty="0" smtClean="0"/>
              <a:t>IP</a:t>
            </a:r>
            <a:r>
              <a:rPr lang="zh-CN" altLang="en-US" sz="2400" dirty="0" smtClean="0"/>
              <a:t>数据报的</a:t>
            </a:r>
            <a:r>
              <a:rPr lang="zh-CN" altLang="en-US" sz="2400" dirty="0" smtClean="0">
                <a:solidFill>
                  <a:srgbClr val="0000FF"/>
                </a:solidFill>
              </a:rPr>
              <a:t>分段</a:t>
            </a:r>
            <a:r>
              <a:rPr lang="zh-CN" altLang="en-US" sz="2400" dirty="0" smtClean="0"/>
              <a:t>；（</a:t>
            </a:r>
            <a:r>
              <a:rPr lang="zh-CN" altLang="en-US" sz="2400" dirty="0" smtClean="0">
                <a:solidFill>
                  <a:srgbClr val="FF0000"/>
                </a:solidFill>
              </a:rPr>
              <a:t>尽最大努力进行传输</a:t>
            </a:r>
            <a:r>
              <a:rPr lang="zh-CN" altLang="en-US" sz="2400" dirty="0" smtClean="0"/>
              <a:t>） </a:t>
            </a:r>
            <a:endParaRPr lang="en-US" altLang="zh-CN" sz="2400" dirty="0" smtClean="0"/>
          </a:p>
          <a:p>
            <a:pPr lvl="1">
              <a:lnSpc>
                <a:spcPct val="110000"/>
              </a:lnSpc>
            </a:pPr>
            <a:r>
              <a:rPr lang="zh-CN" altLang="en-US" sz="2400" dirty="0">
                <a:solidFill>
                  <a:srgbClr val="0000FF"/>
                </a:solidFill>
              </a:rPr>
              <a:t>接收端</a:t>
            </a:r>
            <a:r>
              <a:rPr lang="zh-CN" altLang="en-US" sz="2400" dirty="0" smtClean="0"/>
              <a:t>：从收到的</a:t>
            </a:r>
            <a:r>
              <a:rPr lang="en-US" altLang="zh-CN" sz="2400" dirty="0" smtClean="0"/>
              <a:t>IP</a:t>
            </a:r>
            <a:r>
              <a:rPr lang="zh-CN" altLang="en-US" sz="2400" dirty="0" smtClean="0"/>
              <a:t>数据报中提取出数据提交给传输层，其中</a:t>
            </a:r>
            <a:r>
              <a:rPr lang="zh-CN" altLang="en-US" sz="2400" dirty="0"/>
              <a:t>可能涉及到</a:t>
            </a:r>
            <a:r>
              <a:rPr lang="en-US" altLang="zh-CN" sz="2400" dirty="0"/>
              <a:t>IP</a:t>
            </a:r>
            <a:r>
              <a:rPr lang="zh-CN" altLang="en-US" sz="2400" dirty="0"/>
              <a:t>数据报</a:t>
            </a:r>
            <a:r>
              <a:rPr lang="zh-CN" altLang="en-US" sz="2400" dirty="0" smtClean="0"/>
              <a:t>的</a:t>
            </a:r>
            <a:r>
              <a:rPr lang="zh-CN" altLang="en-US" sz="2400" dirty="0" smtClean="0">
                <a:solidFill>
                  <a:srgbClr val="0000FF"/>
                </a:solidFill>
              </a:rPr>
              <a:t>重组</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7472254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en-US" altLang="zh-CN" dirty="0">
                <a:latin typeface="华文新魏" panose="02010800040101010101" pitchFamily="2" charset="-122"/>
                <a:ea typeface="华文新魏" panose="02010800040101010101" pitchFamily="2" charset="-122"/>
              </a:rPr>
              <a:t>Internet</a:t>
            </a:r>
            <a:r>
              <a:rPr lang="zh-CN" altLang="en-US" dirty="0" smtClean="0"/>
              <a:t>的通信过程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5" y="1700808"/>
            <a:ext cx="7598863" cy="4824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任意多边形 1"/>
          <p:cNvSpPr/>
          <p:nvPr/>
        </p:nvSpPr>
        <p:spPr bwMode="auto">
          <a:xfrm>
            <a:off x="2558473" y="2916908"/>
            <a:ext cx="4969163" cy="3086727"/>
          </a:xfrm>
          <a:custGeom>
            <a:avLst/>
            <a:gdLst>
              <a:gd name="connsiteX0" fmla="*/ 0 w 4969163"/>
              <a:gd name="connsiteY0" fmla="*/ 2957277 h 3132768"/>
              <a:gd name="connsiteX1" fmla="*/ 184727 w 4969163"/>
              <a:gd name="connsiteY1" fmla="*/ 2329205 h 3132768"/>
              <a:gd name="connsiteX2" fmla="*/ 175491 w 4969163"/>
              <a:gd name="connsiteY2" fmla="*/ 1063823 h 3132768"/>
              <a:gd name="connsiteX3" fmla="*/ 508000 w 4969163"/>
              <a:gd name="connsiteY3" fmla="*/ 472696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75491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93963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93963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57277 h 3132768"/>
              <a:gd name="connsiteX1" fmla="*/ 184727 w 4969163"/>
              <a:gd name="connsiteY1" fmla="*/ 2329205 h 3132768"/>
              <a:gd name="connsiteX2" fmla="*/ 193963 w 4969163"/>
              <a:gd name="connsiteY2" fmla="*/ 1063823 h 3132768"/>
              <a:gd name="connsiteX3" fmla="*/ 517236 w 4969163"/>
              <a:gd name="connsiteY3" fmla="*/ 518877 h 3132768"/>
              <a:gd name="connsiteX4" fmla="*/ 1893454 w 4969163"/>
              <a:gd name="connsiteY4" fmla="*/ 546587 h 3132768"/>
              <a:gd name="connsiteX5" fmla="*/ 2438400 w 4969163"/>
              <a:gd name="connsiteY5" fmla="*/ 10877 h 3132768"/>
              <a:gd name="connsiteX6" fmla="*/ 4267200 w 4969163"/>
              <a:gd name="connsiteY6" fmla="*/ 251023 h 3132768"/>
              <a:gd name="connsiteX7" fmla="*/ 4137891 w 4969163"/>
              <a:gd name="connsiteY7" fmla="*/ 999168 h 3132768"/>
              <a:gd name="connsiteX8" fmla="*/ 4655127 w 4969163"/>
              <a:gd name="connsiteY8" fmla="*/ 1876623 h 3132768"/>
              <a:gd name="connsiteX9" fmla="*/ 4470400 w 4969163"/>
              <a:gd name="connsiteY9" fmla="*/ 2615532 h 3132768"/>
              <a:gd name="connsiteX10" fmla="*/ 4969163 w 4969163"/>
              <a:gd name="connsiteY10" fmla="*/ 3132768 h 3132768"/>
              <a:gd name="connsiteX11" fmla="*/ 4969163 w 4969163"/>
              <a:gd name="connsiteY11" fmla="*/ 3132768 h 3132768"/>
              <a:gd name="connsiteX0" fmla="*/ 0 w 4969163"/>
              <a:gd name="connsiteY0" fmla="*/ 2977459 h 3152950"/>
              <a:gd name="connsiteX1" fmla="*/ 184727 w 4969163"/>
              <a:gd name="connsiteY1" fmla="*/ 2349387 h 3152950"/>
              <a:gd name="connsiteX2" fmla="*/ 193963 w 4969163"/>
              <a:gd name="connsiteY2" fmla="*/ 1084005 h 3152950"/>
              <a:gd name="connsiteX3" fmla="*/ 517236 w 4969163"/>
              <a:gd name="connsiteY3" fmla="*/ 539059 h 3152950"/>
              <a:gd name="connsiteX4" fmla="*/ 1893454 w 4969163"/>
              <a:gd name="connsiteY4" fmla="*/ 566769 h 3152950"/>
              <a:gd name="connsiteX5" fmla="*/ 2438400 w 4969163"/>
              <a:gd name="connsiteY5" fmla="*/ 31059 h 3152950"/>
              <a:gd name="connsiteX6" fmla="*/ 4267200 w 4969163"/>
              <a:gd name="connsiteY6" fmla="*/ 271205 h 3152950"/>
              <a:gd name="connsiteX7" fmla="*/ 4137891 w 4969163"/>
              <a:gd name="connsiteY7" fmla="*/ 1019350 h 3152950"/>
              <a:gd name="connsiteX8" fmla="*/ 4655127 w 4969163"/>
              <a:gd name="connsiteY8" fmla="*/ 1896805 h 3152950"/>
              <a:gd name="connsiteX9" fmla="*/ 4470400 w 4969163"/>
              <a:gd name="connsiteY9" fmla="*/ 2635714 h 3152950"/>
              <a:gd name="connsiteX10" fmla="*/ 4969163 w 4969163"/>
              <a:gd name="connsiteY10" fmla="*/ 3152950 h 3152950"/>
              <a:gd name="connsiteX11" fmla="*/ 4969163 w 4969163"/>
              <a:gd name="connsiteY11" fmla="*/ 3152950 h 3152950"/>
              <a:gd name="connsiteX0" fmla="*/ 0 w 4969163"/>
              <a:gd name="connsiteY0" fmla="*/ 2936218 h 3111709"/>
              <a:gd name="connsiteX1" fmla="*/ 184727 w 4969163"/>
              <a:gd name="connsiteY1" fmla="*/ 2308146 h 3111709"/>
              <a:gd name="connsiteX2" fmla="*/ 193963 w 4969163"/>
              <a:gd name="connsiteY2" fmla="*/ 1042764 h 3111709"/>
              <a:gd name="connsiteX3" fmla="*/ 517236 w 4969163"/>
              <a:gd name="connsiteY3" fmla="*/ 497818 h 3111709"/>
              <a:gd name="connsiteX4" fmla="*/ 1893454 w 4969163"/>
              <a:gd name="connsiteY4" fmla="*/ 525528 h 3111709"/>
              <a:gd name="connsiteX5" fmla="*/ 2456873 w 4969163"/>
              <a:gd name="connsiteY5" fmla="*/ 36000 h 3111709"/>
              <a:gd name="connsiteX6" fmla="*/ 4267200 w 4969163"/>
              <a:gd name="connsiteY6" fmla="*/ 229964 h 3111709"/>
              <a:gd name="connsiteX7" fmla="*/ 4137891 w 4969163"/>
              <a:gd name="connsiteY7" fmla="*/ 978109 h 3111709"/>
              <a:gd name="connsiteX8" fmla="*/ 4655127 w 4969163"/>
              <a:gd name="connsiteY8" fmla="*/ 1855564 h 3111709"/>
              <a:gd name="connsiteX9" fmla="*/ 4470400 w 4969163"/>
              <a:gd name="connsiteY9" fmla="*/ 2594473 h 3111709"/>
              <a:gd name="connsiteX10" fmla="*/ 4969163 w 4969163"/>
              <a:gd name="connsiteY10" fmla="*/ 3111709 h 3111709"/>
              <a:gd name="connsiteX11" fmla="*/ 4969163 w 4969163"/>
              <a:gd name="connsiteY11" fmla="*/ 3111709 h 3111709"/>
              <a:gd name="connsiteX0" fmla="*/ 0 w 4969163"/>
              <a:gd name="connsiteY0" fmla="*/ 2907437 h 3082928"/>
              <a:gd name="connsiteX1" fmla="*/ 184727 w 4969163"/>
              <a:gd name="connsiteY1" fmla="*/ 2279365 h 3082928"/>
              <a:gd name="connsiteX2" fmla="*/ 193963 w 4969163"/>
              <a:gd name="connsiteY2" fmla="*/ 1013983 h 3082928"/>
              <a:gd name="connsiteX3" fmla="*/ 517236 w 4969163"/>
              <a:gd name="connsiteY3" fmla="*/ 469037 h 3082928"/>
              <a:gd name="connsiteX4" fmla="*/ 1893454 w 4969163"/>
              <a:gd name="connsiteY4" fmla="*/ 496747 h 3082928"/>
              <a:gd name="connsiteX5" fmla="*/ 2456873 w 4969163"/>
              <a:gd name="connsiteY5" fmla="*/ 7219 h 3082928"/>
              <a:gd name="connsiteX6" fmla="*/ 4267200 w 4969163"/>
              <a:gd name="connsiteY6" fmla="*/ 256601 h 3082928"/>
              <a:gd name="connsiteX7" fmla="*/ 4137891 w 4969163"/>
              <a:gd name="connsiteY7" fmla="*/ 949328 h 3082928"/>
              <a:gd name="connsiteX8" fmla="*/ 4655127 w 4969163"/>
              <a:gd name="connsiteY8" fmla="*/ 1826783 h 3082928"/>
              <a:gd name="connsiteX9" fmla="*/ 4470400 w 4969163"/>
              <a:gd name="connsiteY9" fmla="*/ 2565692 h 3082928"/>
              <a:gd name="connsiteX10" fmla="*/ 4969163 w 4969163"/>
              <a:gd name="connsiteY10" fmla="*/ 3082928 h 3082928"/>
              <a:gd name="connsiteX11" fmla="*/ 4969163 w 4969163"/>
              <a:gd name="connsiteY11" fmla="*/ 3082928 h 3082928"/>
              <a:gd name="connsiteX0" fmla="*/ 0 w 4969163"/>
              <a:gd name="connsiteY0" fmla="*/ 2908700 h 3084191"/>
              <a:gd name="connsiteX1" fmla="*/ 184727 w 4969163"/>
              <a:gd name="connsiteY1" fmla="*/ 2280628 h 3084191"/>
              <a:gd name="connsiteX2" fmla="*/ 193963 w 4969163"/>
              <a:gd name="connsiteY2" fmla="*/ 1015246 h 3084191"/>
              <a:gd name="connsiteX3" fmla="*/ 517236 w 4969163"/>
              <a:gd name="connsiteY3" fmla="*/ 470300 h 3084191"/>
              <a:gd name="connsiteX4" fmla="*/ 1893454 w 4969163"/>
              <a:gd name="connsiteY4" fmla="*/ 498010 h 3084191"/>
              <a:gd name="connsiteX5" fmla="*/ 2456873 w 4969163"/>
              <a:gd name="connsiteY5" fmla="*/ 8482 h 3084191"/>
              <a:gd name="connsiteX6" fmla="*/ 4267200 w 4969163"/>
              <a:gd name="connsiteY6" fmla="*/ 257864 h 3084191"/>
              <a:gd name="connsiteX7" fmla="*/ 4137891 w 4969163"/>
              <a:gd name="connsiteY7" fmla="*/ 950591 h 3084191"/>
              <a:gd name="connsiteX8" fmla="*/ 4655127 w 4969163"/>
              <a:gd name="connsiteY8" fmla="*/ 1828046 h 3084191"/>
              <a:gd name="connsiteX9" fmla="*/ 4470400 w 4969163"/>
              <a:gd name="connsiteY9" fmla="*/ 2566955 h 3084191"/>
              <a:gd name="connsiteX10" fmla="*/ 4969163 w 4969163"/>
              <a:gd name="connsiteY10" fmla="*/ 3084191 h 3084191"/>
              <a:gd name="connsiteX11" fmla="*/ 4969163 w 4969163"/>
              <a:gd name="connsiteY11" fmla="*/ 3084191 h 3084191"/>
              <a:gd name="connsiteX0" fmla="*/ 0 w 4969163"/>
              <a:gd name="connsiteY0" fmla="*/ 2907624 h 3083115"/>
              <a:gd name="connsiteX1" fmla="*/ 184727 w 4969163"/>
              <a:gd name="connsiteY1" fmla="*/ 2279552 h 3083115"/>
              <a:gd name="connsiteX2" fmla="*/ 193963 w 4969163"/>
              <a:gd name="connsiteY2" fmla="*/ 1014170 h 3083115"/>
              <a:gd name="connsiteX3" fmla="*/ 517236 w 4969163"/>
              <a:gd name="connsiteY3" fmla="*/ 469224 h 3083115"/>
              <a:gd name="connsiteX4" fmla="*/ 1893454 w 4969163"/>
              <a:gd name="connsiteY4" fmla="*/ 496934 h 3083115"/>
              <a:gd name="connsiteX5" fmla="*/ 2456873 w 4969163"/>
              <a:gd name="connsiteY5" fmla="*/ 7406 h 3083115"/>
              <a:gd name="connsiteX6" fmla="*/ 4267200 w 4969163"/>
              <a:gd name="connsiteY6" fmla="*/ 256788 h 3083115"/>
              <a:gd name="connsiteX7" fmla="*/ 4193309 w 4969163"/>
              <a:gd name="connsiteY7" fmla="*/ 977224 h 3083115"/>
              <a:gd name="connsiteX8" fmla="*/ 4655127 w 4969163"/>
              <a:gd name="connsiteY8" fmla="*/ 1826970 h 3083115"/>
              <a:gd name="connsiteX9" fmla="*/ 4470400 w 4969163"/>
              <a:gd name="connsiteY9" fmla="*/ 2565879 h 3083115"/>
              <a:gd name="connsiteX10" fmla="*/ 4969163 w 4969163"/>
              <a:gd name="connsiteY10" fmla="*/ 3083115 h 3083115"/>
              <a:gd name="connsiteX11" fmla="*/ 4969163 w 4969163"/>
              <a:gd name="connsiteY11" fmla="*/ 3083115 h 3083115"/>
              <a:gd name="connsiteX0" fmla="*/ 0 w 4969163"/>
              <a:gd name="connsiteY0" fmla="*/ 2909485 h 3084976"/>
              <a:gd name="connsiteX1" fmla="*/ 184727 w 4969163"/>
              <a:gd name="connsiteY1" fmla="*/ 2281413 h 3084976"/>
              <a:gd name="connsiteX2" fmla="*/ 193963 w 4969163"/>
              <a:gd name="connsiteY2" fmla="*/ 1016031 h 3084976"/>
              <a:gd name="connsiteX3" fmla="*/ 517236 w 4969163"/>
              <a:gd name="connsiteY3" fmla="*/ 471085 h 3084976"/>
              <a:gd name="connsiteX4" fmla="*/ 1893454 w 4969163"/>
              <a:gd name="connsiteY4" fmla="*/ 498795 h 3084976"/>
              <a:gd name="connsiteX5" fmla="*/ 2456873 w 4969163"/>
              <a:gd name="connsiteY5" fmla="*/ 9267 h 3084976"/>
              <a:gd name="connsiteX6" fmla="*/ 4248728 w 4969163"/>
              <a:gd name="connsiteY6" fmla="*/ 240176 h 3084976"/>
              <a:gd name="connsiteX7" fmla="*/ 4193309 w 4969163"/>
              <a:gd name="connsiteY7" fmla="*/ 979085 h 3084976"/>
              <a:gd name="connsiteX8" fmla="*/ 4655127 w 4969163"/>
              <a:gd name="connsiteY8" fmla="*/ 1828831 h 3084976"/>
              <a:gd name="connsiteX9" fmla="*/ 4470400 w 4969163"/>
              <a:gd name="connsiteY9" fmla="*/ 2567740 h 3084976"/>
              <a:gd name="connsiteX10" fmla="*/ 4969163 w 4969163"/>
              <a:gd name="connsiteY10" fmla="*/ 3084976 h 3084976"/>
              <a:gd name="connsiteX11" fmla="*/ 4969163 w 4969163"/>
              <a:gd name="connsiteY11" fmla="*/ 3084976 h 3084976"/>
              <a:gd name="connsiteX0" fmla="*/ 0 w 4969163"/>
              <a:gd name="connsiteY0" fmla="*/ 2911236 h 3086727"/>
              <a:gd name="connsiteX1" fmla="*/ 184727 w 4969163"/>
              <a:gd name="connsiteY1" fmla="*/ 2283164 h 3086727"/>
              <a:gd name="connsiteX2" fmla="*/ 193963 w 4969163"/>
              <a:gd name="connsiteY2" fmla="*/ 1017782 h 3086727"/>
              <a:gd name="connsiteX3" fmla="*/ 517236 w 4969163"/>
              <a:gd name="connsiteY3" fmla="*/ 472836 h 3086727"/>
              <a:gd name="connsiteX4" fmla="*/ 1893454 w 4969163"/>
              <a:gd name="connsiteY4" fmla="*/ 500546 h 3086727"/>
              <a:gd name="connsiteX5" fmla="*/ 2456873 w 4969163"/>
              <a:gd name="connsiteY5" fmla="*/ 11018 h 3086727"/>
              <a:gd name="connsiteX6" fmla="*/ 4248728 w 4969163"/>
              <a:gd name="connsiteY6" fmla="*/ 241927 h 3086727"/>
              <a:gd name="connsiteX7" fmla="*/ 4193309 w 4969163"/>
              <a:gd name="connsiteY7" fmla="*/ 980836 h 3086727"/>
              <a:gd name="connsiteX8" fmla="*/ 4655127 w 4969163"/>
              <a:gd name="connsiteY8" fmla="*/ 1830582 h 3086727"/>
              <a:gd name="connsiteX9" fmla="*/ 4470400 w 4969163"/>
              <a:gd name="connsiteY9" fmla="*/ 2569491 h 3086727"/>
              <a:gd name="connsiteX10" fmla="*/ 4969163 w 4969163"/>
              <a:gd name="connsiteY10" fmla="*/ 3086727 h 3086727"/>
              <a:gd name="connsiteX11" fmla="*/ 4969163 w 4969163"/>
              <a:gd name="connsiteY11" fmla="*/ 3086727 h 3086727"/>
              <a:gd name="connsiteX0" fmla="*/ 0 w 4969163"/>
              <a:gd name="connsiteY0" fmla="*/ 2911236 h 3086727"/>
              <a:gd name="connsiteX1" fmla="*/ 184727 w 4969163"/>
              <a:gd name="connsiteY1" fmla="*/ 2283164 h 3086727"/>
              <a:gd name="connsiteX2" fmla="*/ 193963 w 4969163"/>
              <a:gd name="connsiteY2" fmla="*/ 1017782 h 3086727"/>
              <a:gd name="connsiteX3" fmla="*/ 517236 w 4969163"/>
              <a:gd name="connsiteY3" fmla="*/ 472836 h 3086727"/>
              <a:gd name="connsiteX4" fmla="*/ 1893454 w 4969163"/>
              <a:gd name="connsiteY4" fmla="*/ 500546 h 3086727"/>
              <a:gd name="connsiteX5" fmla="*/ 2456873 w 4969163"/>
              <a:gd name="connsiteY5" fmla="*/ 11018 h 3086727"/>
              <a:gd name="connsiteX6" fmla="*/ 4248728 w 4969163"/>
              <a:gd name="connsiteY6" fmla="*/ 241927 h 3086727"/>
              <a:gd name="connsiteX7" fmla="*/ 4193309 w 4969163"/>
              <a:gd name="connsiteY7" fmla="*/ 980836 h 3086727"/>
              <a:gd name="connsiteX8" fmla="*/ 4682836 w 4969163"/>
              <a:gd name="connsiteY8" fmla="*/ 1821346 h 3086727"/>
              <a:gd name="connsiteX9" fmla="*/ 4470400 w 4969163"/>
              <a:gd name="connsiteY9" fmla="*/ 2569491 h 3086727"/>
              <a:gd name="connsiteX10" fmla="*/ 4969163 w 4969163"/>
              <a:gd name="connsiteY10" fmla="*/ 3086727 h 3086727"/>
              <a:gd name="connsiteX11" fmla="*/ 4969163 w 4969163"/>
              <a:gd name="connsiteY11" fmla="*/ 3086727 h 3086727"/>
              <a:gd name="connsiteX0" fmla="*/ 0 w 4969163"/>
              <a:gd name="connsiteY0" fmla="*/ 2911236 h 3086727"/>
              <a:gd name="connsiteX1" fmla="*/ 184727 w 4969163"/>
              <a:gd name="connsiteY1" fmla="*/ 2283164 h 3086727"/>
              <a:gd name="connsiteX2" fmla="*/ 193963 w 4969163"/>
              <a:gd name="connsiteY2" fmla="*/ 1017782 h 3086727"/>
              <a:gd name="connsiteX3" fmla="*/ 517236 w 4969163"/>
              <a:gd name="connsiteY3" fmla="*/ 472836 h 3086727"/>
              <a:gd name="connsiteX4" fmla="*/ 1893454 w 4969163"/>
              <a:gd name="connsiteY4" fmla="*/ 500546 h 3086727"/>
              <a:gd name="connsiteX5" fmla="*/ 2456873 w 4969163"/>
              <a:gd name="connsiteY5" fmla="*/ 11018 h 3086727"/>
              <a:gd name="connsiteX6" fmla="*/ 4248728 w 4969163"/>
              <a:gd name="connsiteY6" fmla="*/ 241927 h 3086727"/>
              <a:gd name="connsiteX7" fmla="*/ 4193309 w 4969163"/>
              <a:gd name="connsiteY7" fmla="*/ 980836 h 3086727"/>
              <a:gd name="connsiteX8" fmla="*/ 4682836 w 4969163"/>
              <a:gd name="connsiteY8" fmla="*/ 1821346 h 3086727"/>
              <a:gd name="connsiteX9" fmla="*/ 4507345 w 4969163"/>
              <a:gd name="connsiteY9" fmla="*/ 2569491 h 3086727"/>
              <a:gd name="connsiteX10" fmla="*/ 4969163 w 4969163"/>
              <a:gd name="connsiteY10" fmla="*/ 3086727 h 3086727"/>
              <a:gd name="connsiteX11" fmla="*/ 4969163 w 4969163"/>
              <a:gd name="connsiteY11" fmla="*/ 3086727 h 3086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9163" h="3086727">
                <a:moveTo>
                  <a:pt x="0" y="2911236"/>
                </a:moveTo>
                <a:cubicBezTo>
                  <a:pt x="77739" y="2754988"/>
                  <a:pt x="152400" y="2598740"/>
                  <a:pt x="184727" y="2283164"/>
                </a:cubicBezTo>
                <a:cubicBezTo>
                  <a:pt x="217054" y="1967588"/>
                  <a:pt x="175490" y="1347212"/>
                  <a:pt x="193963" y="1017782"/>
                </a:cubicBezTo>
                <a:cubicBezTo>
                  <a:pt x="212436" y="688352"/>
                  <a:pt x="243223" y="605223"/>
                  <a:pt x="517236" y="472836"/>
                </a:cubicBezTo>
                <a:cubicBezTo>
                  <a:pt x="791249" y="340449"/>
                  <a:pt x="1570181" y="577516"/>
                  <a:pt x="1893454" y="500546"/>
                </a:cubicBezTo>
                <a:cubicBezTo>
                  <a:pt x="2216727" y="423576"/>
                  <a:pt x="2064327" y="54121"/>
                  <a:pt x="2456873" y="11018"/>
                </a:cubicBezTo>
                <a:cubicBezTo>
                  <a:pt x="2849419" y="-32085"/>
                  <a:pt x="4097867" y="52582"/>
                  <a:pt x="4248728" y="241927"/>
                </a:cubicBezTo>
                <a:cubicBezTo>
                  <a:pt x="4399589" y="431272"/>
                  <a:pt x="4120958" y="717600"/>
                  <a:pt x="4193309" y="980836"/>
                </a:cubicBezTo>
                <a:cubicBezTo>
                  <a:pt x="4265660" y="1244072"/>
                  <a:pt x="4630497" y="1556570"/>
                  <a:pt x="4682836" y="1821346"/>
                </a:cubicBezTo>
                <a:cubicBezTo>
                  <a:pt x="4735175" y="2086122"/>
                  <a:pt x="4459624" y="2358594"/>
                  <a:pt x="4507345" y="2569491"/>
                </a:cubicBezTo>
                <a:cubicBezTo>
                  <a:pt x="4555066" y="2780388"/>
                  <a:pt x="4892193" y="3000521"/>
                  <a:pt x="4969163" y="3086727"/>
                </a:cubicBezTo>
                <a:lnTo>
                  <a:pt x="4969163" y="3086727"/>
                </a:lnTo>
              </a:path>
            </a:pathLst>
          </a:custGeom>
          <a:noFill/>
          <a:ln w="28575" cap="flat" cmpd="sng" algn="ctr">
            <a:solidFill>
              <a:srgbClr val="FF0000"/>
            </a:solidFill>
            <a:prstDash val="sys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TextBox 2"/>
          <p:cNvSpPr txBox="1"/>
          <p:nvPr/>
        </p:nvSpPr>
        <p:spPr>
          <a:xfrm>
            <a:off x="3834926" y="5734997"/>
            <a:ext cx="2609282" cy="646331"/>
          </a:xfrm>
          <a:prstGeom prst="rect">
            <a:avLst/>
          </a:prstGeom>
          <a:noFill/>
        </p:spPr>
        <p:txBody>
          <a:bodyPr wrap="square" rtlCol="0">
            <a:spAutoFit/>
          </a:bodyPr>
          <a:lstStyle/>
          <a:p>
            <a:r>
              <a:rPr lang="zh-CN" altLang="en-US" sz="1800" b="1" dirty="0" smtClean="0">
                <a:solidFill>
                  <a:srgbClr val="0000FF"/>
                </a:solidFill>
                <a:latin typeface="+mn-lt"/>
                <a:ea typeface="+mn-ea"/>
              </a:rPr>
              <a:t>    将这个</a:t>
            </a:r>
            <a:r>
              <a:rPr lang="en-US" altLang="zh-CN" sz="1800" b="1" dirty="0" smtClean="0">
                <a:solidFill>
                  <a:srgbClr val="0000FF"/>
                </a:solidFill>
                <a:latin typeface="+mn-lt"/>
                <a:ea typeface="+mn-ea"/>
              </a:rPr>
              <a:t>Internet</a:t>
            </a:r>
            <a:r>
              <a:rPr lang="zh-CN" altLang="en-US" sz="1800" b="1" dirty="0" smtClean="0">
                <a:solidFill>
                  <a:srgbClr val="0000FF"/>
                </a:solidFill>
                <a:latin typeface="+mn-lt"/>
                <a:ea typeface="+mn-ea"/>
              </a:rPr>
              <a:t>黏合在一起的是网络层协议</a:t>
            </a:r>
            <a:endParaRPr lang="zh-CN" altLang="en-US" sz="1800" b="1" dirty="0">
              <a:solidFill>
                <a:srgbClr val="0000FF"/>
              </a:solidFill>
              <a:latin typeface="+mn-lt"/>
              <a:ea typeface="+mn-ea"/>
            </a:endParaRPr>
          </a:p>
        </p:txBody>
      </p:sp>
    </p:spTree>
    <p:extLst>
      <p:ext uri="{BB962C8B-B14F-4D97-AF65-F5344CB8AC3E}">
        <p14:creationId xmlns:p14="http://schemas.microsoft.com/office/powerpoint/2010/main" val="79471506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Internet</a:t>
            </a:r>
            <a:r>
              <a:rPr lang="zh-CN" altLang="en-US" dirty="0" smtClean="0"/>
              <a:t>的网络层协议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Rectangle 5"/>
          <p:cNvSpPr>
            <a:spLocks noChangeArrowheads="1"/>
          </p:cNvSpPr>
          <p:nvPr/>
        </p:nvSpPr>
        <p:spPr bwMode="auto">
          <a:xfrm>
            <a:off x="3203575" y="3272308"/>
            <a:ext cx="4308475" cy="14700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6"/>
          <p:cNvSpPr>
            <a:spLocks noChangeArrowheads="1"/>
          </p:cNvSpPr>
          <p:nvPr/>
        </p:nvSpPr>
        <p:spPr bwMode="auto">
          <a:xfrm>
            <a:off x="3203575" y="1880071"/>
            <a:ext cx="4308475" cy="3405187"/>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endParaRPr lang="zh-CN" altLang="en-US" sz="2400" b="1">
              <a:latin typeface="+mn-lt"/>
              <a:ea typeface="+mn-ea"/>
            </a:endParaRPr>
          </a:p>
        </p:txBody>
      </p:sp>
      <p:sp>
        <p:nvSpPr>
          <p:cNvPr id="9" name="Line 7"/>
          <p:cNvSpPr>
            <a:spLocks noChangeShapeType="1"/>
          </p:cNvSpPr>
          <p:nvPr/>
        </p:nvSpPr>
        <p:spPr bwMode="auto">
          <a:xfrm>
            <a:off x="3203575" y="4742333"/>
            <a:ext cx="34988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8"/>
          <p:cNvSpPr>
            <a:spLocks noChangeShapeType="1"/>
          </p:cNvSpPr>
          <p:nvPr/>
        </p:nvSpPr>
        <p:spPr bwMode="auto">
          <a:xfrm>
            <a:off x="3203575" y="2730971"/>
            <a:ext cx="43084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9"/>
          <p:cNvSpPr>
            <a:spLocks noChangeShapeType="1"/>
          </p:cNvSpPr>
          <p:nvPr/>
        </p:nvSpPr>
        <p:spPr bwMode="auto">
          <a:xfrm>
            <a:off x="3203575" y="3272308"/>
            <a:ext cx="43084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0"/>
          <p:cNvSpPr txBox="1">
            <a:spLocks noChangeArrowheads="1"/>
          </p:cNvSpPr>
          <p:nvPr/>
        </p:nvSpPr>
        <p:spPr bwMode="auto">
          <a:xfrm>
            <a:off x="4198938" y="1951508"/>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各种应用层协议</a:t>
            </a:r>
          </a:p>
        </p:txBody>
      </p:sp>
      <p:sp>
        <p:nvSpPr>
          <p:cNvPr id="13" name="Text Box 11"/>
          <p:cNvSpPr txBox="1">
            <a:spLocks noChangeArrowheads="1"/>
          </p:cNvSpPr>
          <p:nvPr/>
        </p:nvSpPr>
        <p:spPr bwMode="auto">
          <a:xfrm>
            <a:off x="1181100" y="4831233"/>
            <a:ext cx="18822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75000"/>
              </a:lnSpc>
              <a:spcBef>
                <a:spcPct val="0"/>
              </a:spcBef>
              <a:buSzTx/>
              <a:buFontTx/>
              <a:buNone/>
            </a:pPr>
            <a:r>
              <a:rPr lang="zh-CN" altLang="en-US" sz="2400" b="1">
                <a:latin typeface="+mn-lt"/>
                <a:ea typeface="+mn-ea"/>
              </a:rPr>
              <a:t>  网络接口层</a:t>
            </a:r>
          </a:p>
        </p:txBody>
      </p:sp>
      <p:sp>
        <p:nvSpPr>
          <p:cNvPr id="14" name="Text Box 12"/>
          <p:cNvSpPr txBox="1">
            <a:spLocks noChangeArrowheads="1"/>
          </p:cNvSpPr>
          <p:nvPr/>
        </p:nvSpPr>
        <p:spPr bwMode="auto">
          <a:xfrm>
            <a:off x="3551238" y="2291233"/>
            <a:ext cx="36735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(TELNET, FTP, SMTP </a:t>
            </a:r>
            <a:r>
              <a:rPr lang="zh-CN" altLang="zh-CN" sz="2400" b="1">
                <a:latin typeface="+mn-lt"/>
                <a:ea typeface="+mn-ea"/>
              </a:rPr>
              <a:t>等</a:t>
            </a:r>
            <a:r>
              <a:rPr lang="en-US" altLang="zh-CN" sz="2400" b="1">
                <a:latin typeface="+mn-lt"/>
                <a:ea typeface="+mn-ea"/>
              </a:rPr>
              <a:t>)</a:t>
            </a:r>
          </a:p>
        </p:txBody>
      </p:sp>
      <p:sp>
        <p:nvSpPr>
          <p:cNvPr id="15" name="Rectangle 13"/>
          <p:cNvSpPr>
            <a:spLocks noChangeArrowheads="1"/>
          </p:cNvSpPr>
          <p:nvPr/>
        </p:nvSpPr>
        <p:spPr bwMode="auto">
          <a:xfrm>
            <a:off x="3198813" y="5363046"/>
            <a:ext cx="4313237" cy="730250"/>
          </a:xfrm>
          <a:prstGeom prst="rect">
            <a:avLst/>
          </a:prstGeom>
          <a:solidFill>
            <a:schemeClr val="bg1"/>
          </a:solidFill>
          <a:ln w="28575">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4"/>
          <p:cNvSpPr txBox="1">
            <a:spLocks noChangeArrowheads="1"/>
          </p:cNvSpPr>
          <p:nvPr/>
        </p:nvSpPr>
        <p:spPr bwMode="auto">
          <a:xfrm>
            <a:off x="4630738" y="5551958"/>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物理硬件</a:t>
            </a:r>
          </a:p>
        </p:txBody>
      </p:sp>
      <p:sp>
        <p:nvSpPr>
          <p:cNvPr id="17" name="Text Box 15"/>
          <p:cNvSpPr txBox="1">
            <a:spLocks noChangeArrowheads="1"/>
          </p:cNvSpPr>
          <p:nvPr/>
        </p:nvSpPr>
        <p:spPr bwMode="auto">
          <a:xfrm>
            <a:off x="1679575" y="2815108"/>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传输层</a:t>
            </a:r>
          </a:p>
        </p:txBody>
      </p:sp>
      <p:sp>
        <p:nvSpPr>
          <p:cNvPr id="18" name="Text Box 16"/>
          <p:cNvSpPr txBox="1">
            <a:spLocks noChangeArrowheads="1"/>
          </p:cNvSpPr>
          <p:nvPr/>
        </p:nvSpPr>
        <p:spPr bwMode="auto">
          <a:xfrm>
            <a:off x="4630738" y="2796058"/>
            <a:ext cx="15812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TCP, UDP</a:t>
            </a:r>
          </a:p>
        </p:txBody>
      </p:sp>
      <p:sp>
        <p:nvSpPr>
          <p:cNvPr id="19" name="Text Box 17"/>
          <p:cNvSpPr txBox="1">
            <a:spLocks noChangeArrowheads="1"/>
          </p:cNvSpPr>
          <p:nvPr/>
        </p:nvSpPr>
        <p:spPr bwMode="auto">
          <a:xfrm>
            <a:off x="1679575" y="2094383"/>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应用层</a:t>
            </a:r>
          </a:p>
        </p:txBody>
      </p:sp>
      <p:sp>
        <p:nvSpPr>
          <p:cNvPr id="20" name="Rectangle 18"/>
          <p:cNvSpPr>
            <a:spLocks noChangeArrowheads="1"/>
          </p:cNvSpPr>
          <p:nvPr/>
        </p:nvSpPr>
        <p:spPr bwMode="auto">
          <a:xfrm>
            <a:off x="3292475" y="3318346"/>
            <a:ext cx="1028700" cy="373062"/>
          </a:xfrm>
          <a:prstGeom prst="rect">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a:solidFill>
                  <a:srgbClr val="000000"/>
                </a:solidFill>
                <a:latin typeface="+mn-lt"/>
                <a:ea typeface="+mn-ea"/>
              </a:rPr>
              <a:t>ICMP</a:t>
            </a:r>
          </a:p>
        </p:txBody>
      </p:sp>
      <p:sp>
        <p:nvSpPr>
          <p:cNvPr id="21" name="Text Box 19"/>
          <p:cNvSpPr txBox="1">
            <a:spLocks noChangeArrowheads="1"/>
          </p:cNvSpPr>
          <p:nvPr/>
        </p:nvSpPr>
        <p:spPr bwMode="auto">
          <a:xfrm>
            <a:off x="5280025" y="3732683"/>
            <a:ext cx="474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solidFill>
                  <a:srgbClr val="000000"/>
                </a:solidFill>
                <a:latin typeface="+mn-lt"/>
                <a:ea typeface="+mn-ea"/>
              </a:rPr>
              <a:t>IP</a:t>
            </a:r>
          </a:p>
        </p:txBody>
      </p:sp>
      <p:sp>
        <p:nvSpPr>
          <p:cNvPr id="22" name="Rectangle 20"/>
          <p:cNvSpPr>
            <a:spLocks noChangeArrowheads="1"/>
          </p:cNvSpPr>
          <p:nvPr/>
        </p:nvSpPr>
        <p:spPr bwMode="auto">
          <a:xfrm>
            <a:off x="5408613" y="4280371"/>
            <a:ext cx="985837" cy="373062"/>
          </a:xfrm>
          <a:prstGeom prst="rect">
            <a:avLst/>
          </a:prstGeom>
          <a:solidFill>
            <a:srgbClr val="66FF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RARP</a:t>
            </a:r>
          </a:p>
        </p:txBody>
      </p:sp>
      <p:sp>
        <p:nvSpPr>
          <p:cNvPr id="23" name="Rectangle 21"/>
          <p:cNvSpPr>
            <a:spLocks noChangeArrowheads="1"/>
          </p:cNvSpPr>
          <p:nvPr/>
        </p:nvSpPr>
        <p:spPr bwMode="auto">
          <a:xfrm>
            <a:off x="6486525" y="4280371"/>
            <a:ext cx="935038" cy="373062"/>
          </a:xfrm>
          <a:prstGeom prst="rect">
            <a:avLst/>
          </a:prstGeom>
          <a:solidFill>
            <a:srgbClr val="66FF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ARP</a:t>
            </a:r>
          </a:p>
        </p:txBody>
      </p:sp>
      <p:sp>
        <p:nvSpPr>
          <p:cNvPr id="24" name="Text Box 22"/>
          <p:cNvSpPr txBox="1">
            <a:spLocks noChangeArrowheads="1"/>
          </p:cNvSpPr>
          <p:nvPr/>
        </p:nvSpPr>
        <p:spPr bwMode="auto">
          <a:xfrm>
            <a:off x="4198938" y="4831233"/>
            <a:ext cx="23503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与各种网络接口</a:t>
            </a:r>
          </a:p>
        </p:txBody>
      </p:sp>
      <p:sp>
        <p:nvSpPr>
          <p:cNvPr id="25" name="Line 23"/>
          <p:cNvSpPr>
            <a:spLocks noChangeShapeType="1"/>
          </p:cNvSpPr>
          <p:nvPr/>
        </p:nvSpPr>
        <p:spPr bwMode="auto">
          <a:xfrm>
            <a:off x="3203575" y="4742333"/>
            <a:ext cx="430847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Line 24"/>
          <p:cNvSpPr>
            <a:spLocks noChangeShapeType="1"/>
          </p:cNvSpPr>
          <p:nvPr/>
        </p:nvSpPr>
        <p:spPr bwMode="auto">
          <a:xfrm>
            <a:off x="1465263" y="2730971"/>
            <a:ext cx="1647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1465263" y="3272308"/>
            <a:ext cx="1647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a:off x="1495425" y="4740746"/>
            <a:ext cx="1617663" cy="15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a:off x="2265363" y="3272308"/>
            <a:ext cx="0" cy="147002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Text Box 28"/>
          <p:cNvSpPr txBox="1">
            <a:spLocks noChangeArrowheads="1"/>
          </p:cNvSpPr>
          <p:nvPr/>
        </p:nvSpPr>
        <p:spPr bwMode="auto">
          <a:xfrm>
            <a:off x="1319213" y="3678708"/>
            <a:ext cx="173156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网际互连层</a:t>
            </a:r>
          </a:p>
        </p:txBody>
      </p:sp>
      <p:sp>
        <p:nvSpPr>
          <p:cNvPr id="31" name="Rectangle 29"/>
          <p:cNvSpPr>
            <a:spLocks noChangeArrowheads="1"/>
          </p:cNvSpPr>
          <p:nvPr/>
        </p:nvSpPr>
        <p:spPr bwMode="auto">
          <a:xfrm>
            <a:off x="4370388" y="3318346"/>
            <a:ext cx="1025525" cy="373062"/>
          </a:xfrm>
          <a:prstGeom prst="rect">
            <a:avLst/>
          </a:prstGeom>
          <a:solidFill>
            <a:srgbClr val="66FF33"/>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en-US" altLang="zh-CN" sz="2400" b="1" dirty="0">
                <a:solidFill>
                  <a:srgbClr val="000000"/>
                </a:solidFill>
                <a:latin typeface="+mn-lt"/>
                <a:ea typeface="+mn-ea"/>
              </a:rPr>
              <a:t>IGMP</a:t>
            </a:r>
          </a:p>
        </p:txBody>
      </p:sp>
      <p:sp>
        <p:nvSpPr>
          <p:cNvPr id="32" name="Line 30"/>
          <p:cNvSpPr>
            <a:spLocks noChangeShapeType="1"/>
          </p:cNvSpPr>
          <p:nvPr/>
        </p:nvSpPr>
        <p:spPr bwMode="auto">
          <a:xfrm flipV="1">
            <a:off x="1481138" y="1880071"/>
            <a:ext cx="16319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31"/>
          <p:cNvSpPr>
            <a:spLocks noChangeShapeType="1"/>
          </p:cNvSpPr>
          <p:nvPr/>
        </p:nvSpPr>
        <p:spPr bwMode="auto">
          <a:xfrm>
            <a:off x="1450975" y="5285258"/>
            <a:ext cx="1662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extLst>
      <p:ext uri="{BB962C8B-B14F-4D97-AF65-F5344CB8AC3E}">
        <p14:creationId xmlns:p14="http://schemas.microsoft.com/office/powerpoint/2010/main" val="426358699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Internet</a:t>
            </a:r>
            <a:r>
              <a:rPr lang="zh-CN" altLang="en-US" dirty="0" smtClean="0"/>
              <a:t>的网络层</a:t>
            </a:r>
          </a:p>
        </p:txBody>
      </p:sp>
      <p:sp>
        <p:nvSpPr>
          <p:cNvPr id="5123" name="内容占位符 3"/>
          <p:cNvSpPr>
            <a:spLocks noGrp="1"/>
          </p:cNvSpPr>
          <p:nvPr>
            <p:ph idx="1"/>
          </p:nvPr>
        </p:nvSpPr>
        <p:spPr>
          <a:xfrm>
            <a:off x="2321793" y="1988840"/>
            <a:ext cx="4410447" cy="4320480"/>
          </a:xfrm>
        </p:spPr>
        <p:txBody>
          <a:bodyPr/>
          <a:lstStyle/>
          <a:p>
            <a:r>
              <a:rPr lang="en-US" altLang="zh-CN" dirty="0">
                <a:hlinkClick r:id="rId3" action="ppaction://hlinksldjump"/>
              </a:rPr>
              <a:t>IP</a:t>
            </a:r>
            <a:r>
              <a:rPr lang="zh-CN" altLang="en-US" dirty="0">
                <a:hlinkClick r:id="rId3" action="ppaction://hlinksldjump"/>
              </a:rPr>
              <a:t>地址</a:t>
            </a:r>
            <a:endParaRPr lang="en-US" altLang="zh-CN" dirty="0"/>
          </a:p>
          <a:p>
            <a:r>
              <a:rPr lang="en-US" altLang="zh-CN" dirty="0" smtClean="0">
                <a:hlinkClick r:id="rId4" action="ppaction://hlinksldjump"/>
              </a:rPr>
              <a:t>IPv4</a:t>
            </a:r>
            <a:r>
              <a:rPr lang="zh-CN" altLang="en-US" dirty="0" smtClean="0">
                <a:hlinkClick r:id="rId4" action="ppaction://hlinksldjump"/>
              </a:rPr>
              <a:t>协议</a:t>
            </a:r>
            <a:endParaRPr lang="en-US" altLang="zh-CN" dirty="0"/>
          </a:p>
          <a:p>
            <a:r>
              <a:rPr lang="en-US" altLang="zh-CN" dirty="0" smtClean="0">
                <a:hlinkClick r:id="rId5" action="ppaction://hlinksldjump"/>
              </a:rPr>
              <a:t>Internet</a:t>
            </a:r>
            <a:r>
              <a:rPr lang="zh-CN" altLang="en-US" dirty="0" smtClean="0">
                <a:hlinkClick r:id="rId5" action="ppaction://hlinksldjump"/>
              </a:rPr>
              <a:t>控制协议</a:t>
            </a:r>
            <a:endParaRPr lang="en-US" altLang="zh-CN" dirty="0" smtClean="0"/>
          </a:p>
          <a:p>
            <a:r>
              <a:rPr lang="zh-CN" altLang="en-US" dirty="0" smtClean="0">
                <a:hlinkClick r:id="rId6" action="ppaction://hlinksldjump"/>
              </a:rPr>
              <a:t>路由协议</a:t>
            </a:r>
            <a:endParaRPr lang="en-US" altLang="zh-CN" dirty="0" smtClean="0"/>
          </a:p>
          <a:p>
            <a:r>
              <a:rPr lang="en-US" altLang="zh-CN" dirty="0" smtClean="0">
                <a:hlinkClick r:id="rId7" action="ppaction://hlinksldjump"/>
              </a:rPr>
              <a:t>Internet</a:t>
            </a:r>
            <a:r>
              <a:rPr lang="zh-CN" altLang="en-US" dirty="0" smtClean="0">
                <a:hlinkClick r:id="rId7" action="ppaction://hlinksldjump"/>
              </a:rPr>
              <a:t>组播</a:t>
            </a:r>
            <a:endParaRPr lang="zh-CN" altLang="en-US" dirty="0"/>
          </a:p>
          <a:p>
            <a:r>
              <a:rPr lang="en-US" altLang="zh-CN" dirty="0" smtClean="0">
                <a:hlinkClick r:id="rId8" action="ppaction://hlinksldjump"/>
              </a:rPr>
              <a:t>IPv6</a:t>
            </a:r>
            <a:r>
              <a:rPr lang="zh-CN" altLang="en-US" dirty="0" smtClean="0">
                <a:hlinkClick r:id="rId8" action="ppaction://hlinksldjump"/>
              </a:rPr>
              <a:t>协议</a:t>
            </a:r>
            <a:endParaRPr lang="en-US" altLang="zh-CN" dirty="0" smtClean="0"/>
          </a:p>
          <a:p>
            <a:r>
              <a:rPr lang="zh-CN" altLang="en-US" dirty="0" smtClean="0">
                <a:hlinkClick r:id="rId9" action="ppaction://hlinksldjump"/>
              </a:rPr>
              <a:t>标签</a:t>
            </a:r>
            <a:r>
              <a:rPr lang="zh-CN" altLang="en-US" dirty="0">
                <a:hlinkClick r:id="rId9" action="ppaction://hlinksldjump"/>
              </a:rPr>
              <a:t>交换和</a:t>
            </a:r>
            <a:r>
              <a:rPr lang="en-US" altLang="zh-CN" dirty="0">
                <a:hlinkClick r:id="rId9" action="ppaction://hlinksldjump"/>
              </a:rPr>
              <a:t>MPLS</a:t>
            </a:r>
            <a:endParaRPr lang="en-US" altLang="zh-CN" dirty="0"/>
          </a:p>
          <a:p>
            <a:endParaRPr lang="en-US" altLang="zh-CN" dirty="0" smtClean="0"/>
          </a:p>
          <a:p>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0"/>
              </a:buBlip>
              <a:defRPr kumimoji="1" sz="2800" b="1">
                <a:solidFill>
                  <a:srgbClr val="000000"/>
                </a:solidFill>
                <a:latin typeface="Arial" charset="0"/>
                <a:ea typeface="华文楷体" pitchFamily="2" charset="-122"/>
              </a:defRPr>
            </a:lvl2pPr>
            <a:lvl3pPr marL="1143000" indent="-228600" eaLnBrk="0" hangingPunct="0">
              <a:buSzPct val="65000"/>
              <a:buBlip>
                <a:blip r:embed="rId11"/>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2"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10"/>
              </a:buBlip>
              <a:defRPr kumimoji="1" sz="2800" b="1">
                <a:solidFill>
                  <a:srgbClr val="000000"/>
                </a:solidFill>
                <a:latin typeface="Arial" charset="0"/>
                <a:ea typeface="华文楷体" pitchFamily="2" charset="-122"/>
              </a:defRPr>
            </a:lvl2pPr>
            <a:lvl3pPr marL="1143000" indent="-228600" eaLnBrk="0" hangingPunct="0">
              <a:buSzPct val="65000"/>
              <a:buBlip>
                <a:blip r:embed="rId11"/>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86018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3" name="内容占位符 3"/>
          <p:cNvSpPr>
            <a:spLocks noGrp="1"/>
          </p:cNvSpPr>
          <p:nvPr>
            <p:ph idx="1"/>
          </p:nvPr>
        </p:nvSpPr>
        <p:spPr>
          <a:xfrm>
            <a:off x="2339752" y="2132856"/>
            <a:ext cx="4321175" cy="3960018"/>
          </a:xfrm>
        </p:spPr>
        <p:txBody>
          <a:bodyPr/>
          <a:lstStyle/>
          <a:p>
            <a:pPr>
              <a:lnSpc>
                <a:spcPct val="125000"/>
              </a:lnSpc>
            </a:pPr>
            <a:r>
              <a:rPr lang="en-US" altLang="zh-CN" dirty="0" smtClean="0">
                <a:hlinkClick r:id="rId3" action="ppaction://hlinksldjump"/>
              </a:rPr>
              <a:t>Internet</a:t>
            </a:r>
            <a:r>
              <a:rPr lang="zh-CN" altLang="en-US" dirty="0" smtClean="0">
                <a:hlinkClick r:id="rId3" action="ppaction://hlinksldjump"/>
              </a:rPr>
              <a:t>中的地址</a:t>
            </a:r>
            <a:endParaRPr lang="zh-CN" altLang="en-US" dirty="0" smtClean="0"/>
          </a:p>
          <a:p>
            <a:pPr>
              <a:lnSpc>
                <a:spcPct val="125000"/>
              </a:lnSpc>
            </a:pPr>
            <a:r>
              <a:rPr lang="zh-CN" altLang="en-US" dirty="0" smtClean="0">
                <a:hlinkClick r:id="rId4" action="ppaction://hlinksldjump"/>
              </a:rPr>
              <a:t>传统的分类</a:t>
            </a:r>
            <a:r>
              <a:rPr lang="en-US" altLang="zh-CN" dirty="0">
                <a:hlinkClick r:id="rId4" action="ppaction://hlinksldjump"/>
              </a:rPr>
              <a:t>IP</a:t>
            </a:r>
            <a:r>
              <a:rPr lang="zh-CN" altLang="en-US" dirty="0">
                <a:hlinkClick r:id="rId4" action="ppaction://hlinksldjump"/>
              </a:rPr>
              <a:t>地址</a:t>
            </a:r>
            <a:endParaRPr lang="zh-CN" altLang="en-US" dirty="0"/>
          </a:p>
          <a:p>
            <a:pPr>
              <a:lnSpc>
                <a:spcPct val="125000"/>
              </a:lnSpc>
            </a:pPr>
            <a:r>
              <a:rPr lang="zh-CN" altLang="en-US" dirty="0">
                <a:hlinkClick r:id="rId5" action="ppaction://hlinksldjump"/>
              </a:rPr>
              <a:t>划分子网</a:t>
            </a:r>
            <a:endParaRPr lang="zh-CN" altLang="en-US" dirty="0"/>
          </a:p>
          <a:p>
            <a:pPr>
              <a:lnSpc>
                <a:spcPct val="125000"/>
              </a:lnSpc>
            </a:pPr>
            <a:r>
              <a:rPr lang="en-US" altLang="zh-CN" dirty="0">
                <a:hlinkClick r:id="rId6" action="ppaction://hlinksldjump"/>
              </a:rPr>
              <a:t>CIDR</a:t>
            </a:r>
            <a:endParaRPr lang="en-US" altLang="zh-CN" dirty="0"/>
          </a:p>
          <a:p>
            <a:pPr>
              <a:lnSpc>
                <a:spcPct val="125000"/>
              </a:lnSpc>
            </a:pPr>
            <a:r>
              <a:rPr lang="en-US" altLang="zh-CN" dirty="0" smtClean="0">
                <a:hlinkClick r:id="rId7" action="ppaction://hlinksldjump"/>
              </a:rPr>
              <a:t>NAT</a:t>
            </a:r>
            <a:endParaRPr lang="en-US" altLang="zh-CN"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8"/>
              </a:buBlip>
              <a:defRPr kumimoji="1" sz="2800" b="1">
                <a:solidFill>
                  <a:srgbClr val="000000"/>
                </a:solidFill>
                <a:latin typeface="Arial" charset="0"/>
                <a:ea typeface="华文楷体" pitchFamily="2" charset="-122"/>
              </a:defRPr>
            </a:lvl2pPr>
            <a:lvl3pPr marL="1143000" indent="-228600" eaLnBrk="0" hangingPunct="0">
              <a:buSzPct val="65000"/>
              <a:buBlip>
                <a:blip r:embed="rId9"/>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10"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1" action="ppaction://hlinksldjump"/>
              </a:rPr>
              <a:t>Internet</a:t>
            </a:r>
            <a:r>
              <a:rPr lang="zh-CN" altLang="en-US" sz="1200" b="0" dirty="0">
                <a:solidFill>
                  <a:schemeClr val="tx1"/>
                </a:solidFill>
                <a:latin typeface="Times New Roman" pitchFamily="18" charset="0"/>
                <a:ea typeface="幼圆" pitchFamily="49" charset="-122"/>
                <a:hlinkClick r:id="rId11" action="ppaction://hlinksldjump"/>
              </a:rPr>
              <a:t>的网络层</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293869056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anose="02010800040101010101" pitchFamily="2" charset="-122"/>
                <a:ea typeface="华文新魏" panose="02010800040101010101" pitchFamily="2" charset="-122"/>
              </a:rPr>
              <a:t>Internet</a:t>
            </a:r>
            <a:r>
              <a:rPr lang="zh-CN" altLang="en-US" dirty="0">
                <a:latin typeface="+mj-ea"/>
              </a:rPr>
              <a:t>中的地址</a:t>
            </a:r>
            <a:endParaRPr lang="zh-CN" altLang="en-US" dirty="0" smtClean="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6" name="Rectangle 5"/>
          <p:cNvSpPr>
            <a:spLocks noChangeArrowheads="1"/>
          </p:cNvSpPr>
          <p:nvPr/>
        </p:nvSpPr>
        <p:spPr bwMode="auto">
          <a:xfrm>
            <a:off x="2700338" y="5372571"/>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7" name="Rectangle 6"/>
          <p:cNvSpPr>
            <a:spLocks noChangeArrowheads="1"/>
          </p:cNvSpPr>
          <p:nvPr/>
        </p:nvSpPr>
        <p:spPr bwMode="auto">
          <a:xfrm>
            <a:off x="2700338" y="4508971"/>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8" name="Rectangle 7"/>
          <p:cNvSpPr>
            <a:spLocks noChangeArrowheads="1"/>
          </p:cNvSpPr>
          <p:nvPr/>
        </p:nvSpPr>
        <p:spPr bwMode="auto">
          <a:xfrm>
            <a:off x="2700338" y="3645371"/>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9" name="Rectangle 8"/>
          <p:cNvSpPr>
            <a:spLocks noChangeArrowheads="1"/>
          </p:cNvSpPr>
          <p:nvPr/>
        </p:nvSpPr>
        <p:spPr bwMode="auto">
          <a:xfrm>
            <a:off x="2700338" y="2780183"/>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10" name="Rectangle 9"/>
          <p:cNvSpPr>
            <a:spLocks noChangeArrowheads="1"/>
          </p:cNvSpPr>
          <p:nvPr/>
        </p:nvSpPr>
        <p:spPr bwMode="auto">
          <a:xfrm>
            <a:off x="2700338" y="1916583"/>
            <a:ext cx="2592387" cy="720725"/>
          </a:xfrm>
          <a:prstGeom prst="rect">
            <a:avLst/>
          </a:prstGeom>
          <a:solidFill>
            <a:schemeClr val="accent1"/>
          </a:solidFill>
          <a:ln w="28575">
            <a:solidFill>
              <a:schemeClr val="tx1"/>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endParaRPr lang="zh-CN" altLang="en-US"/>
          </a:p>
        </p:txBody>
      </p:sp>
      <p:sp>
        <p:nvSpPr>
          <p:cNvPr id="11" name="Text Box 10"/>
          <p:cNvSpPr txBox="1">
            <a:spLocks noChangeArrowheads="1"/>
          </p:cNvSpPr>
          <p:nvPr/>
        </p:nvSpPr>
        <p:spPr bwMode="auto">
          <a:xfrm>
            <a:off x="1258888" y="5517033"/>
            <a:ext cx="14414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物理层</a:t>
            </a:r>
          </a:p>
        </p:txBody>
      </p:sp>
      <p:sp>
        <p:nvSpPr>
          <p:cNvPr id="12" name="Text Box 11"/>
          <p:cNvSpPr txBox="1">
            <a:spLocks noChangeArrowheads="1"/>
          </p:cNvSpPr>
          <p:nvPr/>
        </p:nvSpPr>
        <p:spPr bwMode="auto">
          <a:xfrm>
            <a:off x="971550" y="4653433"/>
            <a:ext cx="172720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数据链路层</a:t>
            </a:r>
          </a:p>
        </p:txBody>
      </p:sp>
      <p:sp>
        <p:nvSpPr>
          <p:cNvPr id="13" name="Text Box 12"/>
          <p:cNvSpPr txBox="1">
            <a:spLocks noChangeArrowheads="1"/>
          </p:cNvSpPr>
          <p:nvPr/>
        </p:nvSpPr>
        <p:spPr bwMode="auto">
          <a:xfrm>
            <a:off x="1258888" y="3861271"/>
            <a:ext cx="1441450"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网络层</a:t>
            </a:r>
          </a:p>
        </p:txBody>
      </p:sp>
      <p:sp>
        <p:nvSpPr>
          <p:cNvPr id="14" name="Text Box 13"/>
          <p:cNvSpPr txBox="1">
            <a:spLocks noChangeArrowheads="1"/>
          </p:cNvSpPr>
          <p:nvPr/>
        </p:nvSpPr>
        <p:spPr bwMode="auto">
          <a:xfrm>
            <a:off x="1331913" y="2997671"/>
            <a:ext cx="136842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a:latin typeface="+mn-lt"/>
                <a:ea typeface="+mn-ea"/>
              </a:rPr>
              <a:t>传输层</a:t>
            </a:r>
          </a:p>
        </p:txBody>
      </p:sp>
      <p:sp>
        <p:nvSpPr>
          <p:cNvPr id="15" name="Text Box 14"/>
          <p:cNvSpPr txBox="1">
            <a:spLocks noChangeArrowheads="1"/>
          </p:cNvSpPr>
          <p:nvPr/>
        </p:nvSpPr>
        <p:spPr bwMode="auto">
          <a:xfrm>
            <a:off x="1331913" y="2061046"/>
            <a:ext cx="136842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r">
              <a:spcBef>
                <a:spcPct val="50000"/>
              </a:spcBef>
              <a:buClr>
                <a:schemeClr val="accent2"/>
              </a:buClr>
              <a:buSzTx/>
              <a:buFont typeface="Wingdings" pitchFamily="2" charset="2"/>
              <a:buNone/>
            </a:pPr>
            <a:r>
              <a:rPr lang="zh-CN" altLang="en-US" b="1" dirty="0">
                <a:latin typeface="+mn-lt"/>
                <a:ea typeface="+mn-ea"/>
              </a:rPr>
              <a:t>应用层</a:t>
            </a:r>
          </a:p>
        </p:txBody>
      </p:sp>
      <p:sp>
        <p:nvSpPr>
          <p:cNvPr id="16" name="Rectangle 15"/>
          <p:cNvSpPr>
            <a:spLocks noChangeArrowheads="1"/>
          </p:cNvSpPr>
          <p:nvPr/>
        </p:nvSpPr>
        <p:spPr bwMode="auto">
          <a:xfrm>
            <a:off x="2916238" y="4724871"/>
            <a:ext cx="2160587" cy="1152525"/>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低层物理网络</a:t>
            </a:r>
          </a:p>
        </p:txBody>
      </p:sp>
      <p:sp>
        <p:nvSpPr>
          <p:cNvPr id="17" name="Rectangle 16"/>
          <p:cNvSpPr>
            <a:spLocks noChangeArrowheads="1"/>
          </p:cNvSpPr>
          <p:nvPr/>
        </p:nvSpPr>
        <p:spPr bwMode="auto">
          <a:xfrm>
            <a:off x="2916238" y="3789833"/>
            <a:ext cx="2160587"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dirty="0">
                <a:solidFill>
                  <a:srgbClr val="080808"/>
                </a:solidFill>
                <a:latin typeface="+mn-lt"/>
                <a:ea typeface="+mn-ea"/>
              </a:rPr>
              <a:t>IP</a:t>
            </a:r>
            <a:r>
              <a:rPr lang="zh-CN" altLang="en-US" b="1" dirty="0">
                <a:solidFill>
                  <a:srgbClr val="080808"/>
                </a:solidFill>
                <a:latin typeface="+mn-lt"/>
                <a:ea typeface="+mn-ea"/>
              </a:rPr>
              <a:t>及其它协议</a:t>
            </a:r>
          </a:p>
        </p:txBody>
      </p:sp>
      <p:sp>
        <p:nvSpPr>
          <p:cNvPr id="18" name="Rectangle 17"/>
          <p:cNvSpPr>
            <a:spLocks noChangeArrowheads="1"/>
          </p:cNvSpPr>
          <p:nvPr/>
        </p:nvSpPr>
        <p:spPr bwMode="auto">
          <a:xfrm>
            <a:off x="2916238" y="2924646"/>
            <a:ext cx="1008062"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a:solidFill>
                  <a:srgbClr val="080808"/>
                </a:solidFill>
                <a:latin typeface="+mn-lt"/>
                <a:ea typeface="华文新魏" pitchFamily="2" charset="-122"/>
              </a:rPr>
              <a:t>TCP</a:t>
            </a:r>
            <a:endParaRPr lang="zh-CN" altLang="en-US" b="1">
              <a:solidFill>
                <a:srgbClr val="080808"/>
              </a:solidFill>
              <a:latin typeface="+mn-lt"/>
              <a:ea typeface="华文新魏" pitchFamily="2" charset="-122"/>
            </a:endParaRPr>
          </a:p>
        </p:txBody>
      </p:sp>
      <p:sp>
        <p:nvSpPr>
          <p:cNvPr id="19" name="Rectangle 18"/>
          <p:cNvSpPr>
            <a:spLocks noChangeArrowheads="1"/>
          </p:cNvSpPr>
          <p:nvPr/>
        </p:nvSpPr>
        <p:spPr bwMode="auto">
          <a:xfrm>
            <a:off x="4068763" y="2924646"/>
            <a:ext cx="1008062"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dirty="0">
                <a:solidFill>
                  <a:srgbClr val="080808"/>
                </a:solidFill>
                <a:latin typeface="+mn-lt"/>
                <a:ea typeface="华文新魏" pitchFamily="2" charset="-122"/>
              </a:rPr>
              <a:t>UDP</a:t>
            </a:r>
            <a:endParaRPr lang="zh-CN" altLang="en-US" b="1" dirty="0">
              <a:solidFill>
                <a:srgbClr val="080808"/>
              </a:solidFill>
              <a:latin typeface="+mn-lt"/>
              <a:ea typeface="华文新魏" pitchFamily="2" charset="-122"/>
            </a:endParaRPr>
          </a:p>
        </p:txBody>
      </p:sp>
      <p:sp>
        <p:nvSpPr>
          <p:cNvPr id="20" name="Rectangle 19"/>
          <p:cNvSpPr>
            <a:spLocks noChangeArrowheads="1"/>
          </p:cNvSpPr>
          <p:nvPr/>
        </p:nvSpPr>
        <p:spPr bwMode="auto">
          <a:xfrm>
            <a:off x="2916238" y="2061046"/>
            <a:ext cx="2160587" cy="431800"/>
          </a:xfrm>
          <a:prstGeom prst="rect">
            <a:avLst/>
          </a:prstGeom>
          <a:solidFill>
            <a:srgbClr val="FF3399"/>
          </a:solidFill>
          <a:ln w="28575">
            <a:solidFill>
              <a:schemeClr val="tx1"/>
            </a:solidFill>
            <a:miter lim="800000"/>
            <a:headEnd/>
            <a:tailEnd/>
          </a:ln>
          <a:effectLst/>
          <a:extLs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000" tIns="46800" rIns="90000" bIns="46800"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进程</a:t>
            </a:r>
          </a:p>
        </p:txBody>
      </p:sp>
      <p:sp>
        <p:nvSpPr>
          <p:cNvPr id="21" name="AutoShape 20"/>
          <p:cNvSpPr>
            <a:spLocks noChangeArrowheads="1"/>
          </p:cNvSpPr>
          <p:nvPr/>
        </p:nvSpPr>
        <p:spPr bwMode="auto">
          <a:xfrm>
            <a:off x="5653088" y="5085233"/>
            <a:ext cx="1079500" cy="2873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headEnd/>
            <a:tailEnd/>
          </a:ln>
          <a:effectLst/>
        </p:spPr>
        <p:txBody>
          <a:bodyPr lIns="90000" tIns="46800" rIns="90000" bIns="46800" anchor="ctr">
            <a:spAutoFit/>
          </a:bodyPr>
          <a:lstStyle/>
          <a:p>
            <a:endParaRPr lang="zh-CN" altLang="en-US"/>
          </a:p>
        </p:txBody>
      </p:sp>
      <p:sp>
        <p:nvSpPr>
          <p:cNvPr id="22" name="Rectangle 21"/>
          <p:cNvSpPr>
            <a:spLocks noChangeArrowheads="1"/>
          </p:cNvSpPr>
          <p:nvPr/>
        </p:nvSpPr>
        <p:spPr bwMode="auto">
          <a:xfrm>
            <a:off x="6805613" y="4996185"/>
            <a:ext cx="1654175" cy="463846"/>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物理地址</a:t>
            </a:r>
          </a:p>
        </p:txBody>
      </p:sp>
      <p:sp>
        <p:nvSpPr>
          <p:cNvPr id="23" name="AutoShape 22"/>
          <p:cNvSpPr>
            <a:spLocks noChangeArrowheads="1"/>
          </p:cNvSpPr>
          <p:nvPr/>
        </p:nvSpPr>
        <p:spPr bwMode="auto">
          <a:xfrm>
            <a:off x="5653088" y="3859683"/>
            <a:ext cx="1079500" cy="2873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headEnd/>
            <a:tailEnd/>
          </a:ln>
          <a:effectLst/>
        </p:spPr>
        <p:txBody>
          <a:bodyPr lIns="90000" tIns="46800" rIns="90000" bIns="46800" anchor="ctr">
            <a:spAutoFit/>
          </a:bodyPr>
          <a:lstStyle/>
          <a:p>
            <a:endParaRPr lang="zh-CN" altLang="en-US"/>
          </a:p>
        </p:txBody>
      </p:sp>
      <p:sp>
        <p:nvSpPr>
          <p:cNvPr id="24" name="Rectangle 23"/>
          <p:cNvSpPr>
            <a:spLocks noChangeArrowheads="1"/>
          </p:cNvSpPr>
          <p:nvPr/>
        </p:nvSpPr>
        <p:spPr bwMode="auto">
          <a:xfrm>
            <a:off x="6805613" y="3770635"/>
            <a:ext cx="1654175" cy="463846"/>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en-US" altLang="zh-CN" b="1">
                <a:solidFill>
                  <a:srgbClr val="080808"/>
                </a:solidFill>
                <a:latin typeface="+mn-lt"/>
                <a:ea typeface="+mn-ea"/>
              </a:rPr>
              <a:t>IP</a:t>
            </a:r>
            <a:r>
              <a:rPr lang="zh-CN" altLang="en-US" b="1">
                <a:solidFill>
                  <a:srgbClr val="080808"/>
                </a:solidFill>
                <a:latin typeface="+mn-lt"/>
                <a:ea typeface="+mn-ea"/>
              </a:rPr>
              <a:t>地址</a:t>
            </a:r>
          </a:p>
        </p:txBody>
      </p:sp>
      <p:sp>
        <p:nvSpPr>
          <p:cNvPr id="25" name="AutoShape 24"/>
          <p:cNvSpPr>
            <a:spLocks noChangeArrowheads="1"/>
          </p:cNvSpPr>
          <p:nvPr/>
        </p:nvSpPr>
        <p:spPr bwMode="auto">
          <a:xfrm>
            <a:off x="5653088" y="2994496"/>
            <a:ext cx="1079500" cy="287337"/>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2D050"/>
          </a:solidFill>
          <a:ln w="22225">
            <a:solidFill>
              <a:schemeClr val="tx1"/>
            </a:solidFill>
            <a:miter lim="800000"/>
            <a:headEnd/>
            <a:tailEnd/>
          </a:ln>
          <a:effectLst/>
        </p:spPr>
        <p:txBody>
          <a:bodyPr lIns="90000" tIns="46800" rIns="90000" bIns="46800" anchor="ctr">
            <a:spAutoFit/>
          </a:bodyPr>
          <a:lstStyle/>
          <a:p>
            <a:endParaRPr lang="zh-CN" altLang="en-US"/>
          </a:p>
        </p:txBody>
      </p:sp>
      <p:sp>
        <p:nvSpPr>
          <p:cNvPr id="26" name="Rectangle 25"/>
          <p:cNvSpPr>
            <a:spLocks noChangeArrowheads="1"/>
          </p:cNvSpPr>
          <p:nvPr/>
        </p:nvSpPr>
        <p:spPr bwMode="auto">
          <a:xfrm>
            <a:off x="6805613" y="2905447"/>
            <a:ext cx="1654175" cy="463846"/>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chemeClr val="accent2"/>
              </a:buClr>
              <a:buSzTx/>
              <a:buFont typeface="Wingdings" pitchFamily="2" charset="2"/>
              <a:buNone/>
            </a:pPr>
            <a:r>
              <a:rPr lang="zh-CN" altLang="en-US" b="1">
                <a:solidFill>
                  <a:srgbClr val="080808"/>
                </a:solidFill>
                <a:latin typeface="+mn-lt"/>
                <a:ea typeface="+mn-ea"/>
              </a:rPr>
              <a:t>端口地址</a:t>
            </a:r>
          </a:p>
        </p:txBody>
      </p:sp>
    </p:spTree>
    <p:extLst>
      <p:ext uri="{BB962C8B-B14F-4D97-AF65-F5344CB8AC3E}">
        <p14:creationId xmlns:p14="http://schemas.microsoft.com/office/powerpoint/2010/main" val="9916170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路由算法</a:t>
            </a:r>
          </a:p>
        </p:txBody>
      </p:sp>
      <p:sp>
        <p:nvSpPr>
          <p:cNvPr id="5123" name="内容占位符 3"/>
          <p:cNvSpPr>
            <a:spLocks noGrp="1"/>
          </p:cNvSpPr>
          <p:nvPr>
            <p:ph idx="1"/>
          </p:nvPr>
        </p:nvSpPr>
        <p:spPr/>
        <p:txBody>
          <a:bodyPr/>
          <a:lstStyle/>
          <a:p>
            <a:r>
              <a:rPr lang="zh-CN" altLang="en-US" sz="2400" dirty="0">
                <a:solidFill>
                  <a:srgbClr val="FF0000"/>
                </a:solidFill>
              </a:rPr>
              <a:t>非自</a:t>
            </a:r>
            <a:r>
              <a:rPr lang="zh-CN" altLang="en-US" sz="2400" dirty="0" smtClean="0">
                <a:solidFill>
                  <a:srgbClr val="FF0000"/>
                </a:solidFill>
              </a:rPr>
              <a:t>适应算法</a:t>
            </a:r>
            <a:endParaRPr lang="en-US" altLang="zh-CN" sz="2400" dirty="0" smtClean="0">
              <a:solidFill>
                <a:srgbClr val="FF0000"/>
              </a:solidFill>
            </a:endParaRPr>
          </a:p>
          <a:p>
            <a:pPr lvl="1"/>
            <a:r>
              <a:rPr lang="zh-CN" altLang="en-US" sz="2400" dirty="0" smtClean="0">
                <a:solidFill>
                  <a:srgbClr val="0000FF"/>
                </a:solidFill>
              </a:rPr>
              <a:t>静态路由</a:t>
            </a:r>
            <a:r>
              <a:rPr lang="zh-CN" altLang="en-US" sz="2400" dirty="0"/>
              <a:t>：不用测量也无须利用</a:t>
            </a:r>
            <a:r>
              <a:rPr lang="zh-CN" altLang="en-US" sz="2400" dirty="0" smtClean="0"/>
              <a:t>网络</a:t>
            </a:r>
            <a:r>
              <a:rPr lang="zh-CN" altLang="en-US" sz="2400" dirty="0"/>
              <a:t>状态</a:t>
            </a:r>
            <a:r>
              <a:rPr lang="zh-CN" altLang="en-US" sz="2400" dirty="0" smtClean="0"/>
              <a:t>，</a:t>
            </a:r>
            <a:r>
              <a:rPr lang="zh-CN" altLang="en-US" sz="2400" dirty="0"/>
              <a:t>按某种固定规则进行</a:t>
            </a:r>
            <a:r>
              <a:rPr lang="zh-CN" altLang="en-US" sz="2400" dirty="0" smtClean="0"/>
              <a:t>路由决策；</a:t>
            </a:r>
            <a:endParaRPr lang="en-US" altLang="zh-CN" sz="2400" dirty="0" smtClean="0"/>
          </a:p>
          <a:p>
            <a:pPr lvl="1"/>
            <a:r>
              <a:rPr lang="zh-CN" altLang="en-US" sz="2400" dirty="0" smtClean="0">
                <a:solidFill>
                  <a:srgbClr val="0000FF"/>
                </a:solidFill>
              </a:rPr>
              <a:t>优点</a:t>
            </a:r>
            <a:r>
              <a:rPr lang="zh-CN" altLang="en-US" sz="2400" dirty="0" smtClean="0"/>
              <a:t>：简单</a:t>
            </a:r>
            <a:r>
              <a:rPr lang="zh-CN" altLang="en-US" sz="2400" dirty="0"/>
              <a:t>和开销</a:t>
            </a:r>
            <a:r>
              <a:rPr lang="zh-CN" altLang="en-US" sz="2400" dirty="0" smtClean="0"/>
              <a:t>较小；</a:t>
            </a:r>
            <a:endParaRPr lang="en-US" altLang="zh-CN" sz="2400" dirty="0" smtClean="0"/>
          </a:p>
          <a:p>
            <a:pPr lvl="1"/>
            <a:r>
              <a:rPr lang="zh-CN" altLang="en-US" sz="2400" dirty="0" smtClean="0">
                <a:solidFill>
                  <a:srgbClr val="0000FF"/>
                </a:solidFill>
              </a:rPr>
              <a:t>缺点</a:t>
            </a:r>
            <a:r>
              <a:rPr lang="zh-CN" altLang="en-US" sz="2400" dirty="0" smtClean="0"/>
              <a:t>：不能</a:t>
            </a:r>
            <a:r>
              <a:rPr lang="zh-CN" altLang="en-US" sz="2400" dirty="0"/>
              <a:t>及时适应网络状态的</a:t>
            </a:r>
            <a:r>
              <a:rPr lang="zh-CN" altLang="en-US" sz="2400" dirty="0" smtClean="0"/>
              <a:t>变化；</a:t>
            </a:r>
            <a:endParaRPr lang="zh-CN" altLang="en-US" sz="2400" dirty="0"/>
          </a:p>
          <a:p>
            <a:r>
              <a:rPr lang="zh-CN" altLang="en-US" sz="2400" dirty="0">
                <a:solidFill>
                  <a:srgbClr val="FF0000"/>
                </a:solidFill>
              </a:rPr>
              <a:t>自适应算法</a:t>
            </a:r>
            <a:endParaRPr lang="en-US" altLang="zh-CN" sz="2400" dirty="0">
              <a:solidFill>
                <a:srgbClr val="FF0000"/>
              </a:solidFill>
            </a:endParaRPr>
          </a:p>
          <a:p>
            <a:pPr lvl="1"/>
            <a:r>
              <a:rPr lang="zh-CN" altLang="en-US" sz="2400" dirty="0" smtClean="0">
                <a:solidFill>
                  <a:srgbClr val="0000FF"/>
                </a:solidFill>
              </a:rPr>
              <a:t>动态路由</a:t>
            </a:r>
            <a:r>
              <a:rPr lang="zh-CN" altLang="en-US" sz="2400" dirty="0"/>
              <a:t>：依靠网络的当前状态信息</a:t>
            </a:r>
            <a:r>
              <a:rPr lang="zh-CN" altLang="en-US" sz="2400" dirty="0" smtClean="0"/>
              <a:t>来动态决定路由决策；</a:t>
            </a:r>
            <a:endParaRPr lang="en-US" altLang="zh-CN" sz="2400" dirty="0" smtClean="0"/>
          </a:p>
          <a:p>
            <a:pPr lvl="1"/>
            <a:r>
              <a:rPr lang="zh-CN" altLang="en-US" sz="2400" dirty="0" smtClean="0">
                <a:solidFill>
                  <a:srgbClr val="0000FF"/>
                </a:solidFill>
              </a:rPr>
              <a:t>优点</a:t>
            </a:r>
            <a:r>
              <a:rPr lang="zh-CN" altLang="en-US" sz="2400" dirty="0" smtClean="0"/>
              <a:t>：能</a:t>
            </a:r>
            <a:r>
              <a:rPr lang="zh-CN" altLang="en-US" sz="2400" dirty="0"/>
              <a:t>较好地适应网络状态的</a:t>
            </a:r>
            <a:r>
              <a:rPr lang="zh-CN" altLang="en-US" sz="2400" dirty="0" smtClean="0"/>
              <a:t>变化；</a:t>
            </a:r>
            <a:endParaRPr lang="en-US" altLang="zh-CN" sz="2400" dirty="0" smtClean="0"/>
          </a:p>
          <a:p>
            <a:pPr lvl="1"/>
            <a:r>
              <a:rPr lang="zh-CN" altLang="en-US" sz="2400" dirty="0" smtClean="0">
                <a:solidFill>
                  <a:srgbClr val="0000FF"/>
                </a:solidFill>
              </a:rPr>
              <a:t>缺点</a:t>
            </a:r>
            <a:r>
              <a:rPr lang="zh-CN" altLang="en-US" sz="2400" dirty="0" smtClean="0"/>
              <a:t>：实现</a:t>
            </a:r>
            <a:r>
              <a:rPr lang="zh-CN" altLang="en-US" sz="2400" dirty="0"/>
              <a:t>起来较为复杂，开销也比较</a:t>
            </a:r>
            <a:r>
              <a:rPr lang="zh-CN" altLang="en-US" sz="2400" dirty="0" smtClean="0"/>
              <a:t>大；</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08487688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物理地址</a:t>
            </a:r>
            <a:endParaRPr lang="zh-CN" altLang="en-US" dirty="0" smtClean="0">
              <a:latin typeface="+mj-ea"/>
            </a:endParaRPr>
          </a:p>
        </p:txBody>
      </p:sp>
      <p:sp>
        <p:nvSpPr>
          <p:cNvPr id="5123" name="内容占位符 3"/>
          <p:cNvSpPr>
            <a:spLocks noGrp="1"/>
          </p:cNvSpPr>
          <p:nvPr>
            <p:ph idx="1"/>
          </p:nvPr>
        </p:nvSpPr>
        <p:spPr>
          <a:xfrm>
            <a:off x="809625" y="1773238"/>
            <a:ext cx="7958138" cy="1943794"/>
          </a:xfrm>
        </p:spPr>
        <p:txBody>
          <a:bodyPr/>
          <a:lstStyle/>
          <a:p>
            <a:pPr marL="0" indent="0">
              <a:buNone/>
            </a:pPr>
            <a:r>
              <a:rPr lang="zh-CN" altLang="en-US" sz="2400" dirty="0" smtClean="0"/>
              <a:t>       </a:t>
            </a:r>
            <a:r>
              <a:rPr lang="zh-CN" altLang="en-US" sz="2400" dirty="0" smtClean="0">
                <a:solidFill>
                  <a:srgbClr val="FF0000"/>
                </a:solidFill>
              </a:rPr>
              <a:t>物理</a:t>
            </a:r>
            <a:r>
              <a:rPr lang="zh-CN" altLang="en-US" sz="2400" dirty="0">
                <a:solidFill>
                  <a:srgbClr val="FF0000"/>
                </a:solidFill>
              </a:rPr>
              <a:t>地址</a:t>
            </a:r>
            <a:r>
              <a:rPr lang="zh-CN" altLang="en-US" sz="2400" dirty="0"/>
              <a:t>是单个网络内部对一个计算机进行寻址时所使用的地址，由计算机所属的网络进行定义，包含在数据链路层使用的帧中，是最低一级的地址。例如：以太网中的物理地址固化在网卡上的</a:t>
            </a:r>
            <a:r>
              <a:rPr lang="en-US" altLang="zh-CN" sz="2400" dirty="0"/>
              <a:t>ROM</a:t>
            </a:r>
            <a:r>
              <a:rPr lang="zh-CN" altLang="en-US" sz="2400" dirty="0"/>
              <a:t>中，占</a:t>
            </a:r>
            <a:r>
              <a:rPr lang="en-US" altLang="zh-CN" sz="2400" dirty="0"/>
              <a:t>6</a:t>
            </a:r>
            <a:r>
              <a:rPr lang="zh-CN" altLang="en-US" sz="2400" dirty="0"/>
              <a:t>字节（</a:t>
            </a:r>
            <a:r>
              <a:rPr lang="en-US" altLang="zh-CN" sz="2400" dirty="0"/>
              <a:t>48</a:t>
            </a:r>
            <a:r>
              <a:rPr lang="zh-CN" altLang="en-US" sz="2400" dirty="0"/>
              <a:t>位），通常表示形式类似于“</a:t>
            </a:r>
            <a:r>
              <a:rPr lang="en-US" altLang="zh-CN" sz="2400" dirty="0"/>
              <a:t>07-01-02-01-2C-4B</a:t>
            </a:r>
            <a:r>
              <a:rPr lang="en-US" altLang="zh-CN" sz="2400" dirty="0" smtClean="0"/>
              <a:t>”</a:t>
            </a:r>
            <a:r>
              <a:rPr lang="zh-CN" altLang="en-US" sz="2400" dirty="0" smtClean="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717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5904" y="3842200"/>
            <a:ext cx="7526536" cy="257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17055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700808"/>
            <a:ext cx="7791059" cy="467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3" name="内容占位符 3"/>
          <p:cNvSpPr>
            <a:spLocks noGrp="1"/>
          </p:cNvSpPr>
          <p:nvPr>
            <p:ph idx="1"/>
          </p:nvPr>
        </p:nvSpPr>
        <p:spPr>
          <a:xfrm>
            <a:off x="2915816" y="4797152"/>
            <a:ext cx="3672408" cy="1584176"/>
          </a:xfrm>
        </p:spPr>
        <p:txBody>
          <a:bodyPr/>
          <a:lstStyle/>
          <a:p>
            <a:pPr marL="0" indent="0">
              <a:lnSpc>
                <a:spcPct val="125000"/>
              </a:lnSpc>
              <a:buNone/>
            </a:pPr>
            <a:r>
              <a:rPr lang="en-US" altLang="zh-CN" sz="2000" dirty="0" smtClean="0"/>
              <a:t>    </a:t>
            </a:r>
            <a:r>
              <a:rPr lang="en-US" altLang="zh-CN" sz="2000" dirty="0" smtClean="0">
                <a:solidFill>
                  <a:srgbClr val="FF0000"/>
                </a:solidFill>
              </a:rPr>
              <a:t>IP</a:t>
            </a:r>
            <a:r>
              <a:rPr lang="zh-CN" altLang="en-US" sz="2000" dirty="0" smtClean="0">
                <a:solidFill>
                  <a:srgbClr val="FF0000"/>
                </a:solidFill>
              </a:rPr>
              <a:t>地址</a:t>
            </a:r>
            <a:r>
              <a:rPr lang="zh-CN" altLang="en-US" sz="2000" dirty="0"/>
              <a:t>就是给每个连接在</a:t>
            </a:r>
            <a:r>
              <a:rPr lang="en-US" altLang="zh-CN" sz="2000" dirty="0"/>
              <a:t>Internet</a:t>
            </a:r>
            <a:r>
              <a:rPr lang="zh-CN" altLang="en-US" sz="2000" dirty="0"/>
              <a:t>上的主机（或路由器）分配一个在全世界范围是惟一的 </a:t>
            </a:r>
            <a:r>
              <a:rPr lang="en-US" altLang="zh-CN" sz="2000" dirty="0"/>
              <a:t>32 bit </a:t>
            </a:r>
            <a:r>
              <a:rPr lang="zh-CN" altLang="en-US" sz="2000" dirty="0"/>
              <a:t>的标识符（</a:t>
            </a:r>
            <a:r>
              <a:rPr lang="en-US" altLang="zh-CN" sz="2000" dirty="0" smtClean="0">
                <a:solidFill>
                  <a:srgbClr val="0000FF"/>
                </a:solidFill>
              </a:rPr>
              <a:t>IPv4</a:t>
            </a:r>
            <a:r>
              <a:rPr lang="zh-CN" altLang="en-US" sz="2000" dirty="0" smtClean="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0515677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端口地址</a:t>
            </a:r>
            <a:endParaRPr lang="zh-CN" altLang="en-US" dirty="0" smtClean="0">
              <a:latin typeface="+mj-ea"/>
            </a:endParaRPr>
          </a:p>
        </p:txBody>
      </p:sp>
      <p:sp>
        <p:nvSpPr>
          <p:cNvPr id="5123" name="内容占位符 3"/>
          <p:cNvSpPr>
            <a:spLocks noGrp="1"/>
          </p:cNvSpPr>
          <p:nvPr>
            <p:ph idx="1"/>
          </p:nvPr>
        </p:nvSpPr>
        <p:spPr>
          <a:xfrm>
            <a:off x="809625" y="1773238"/>
            <a:ext cx="7958138" cy="1223714"/>
          </a:xfrm>
        </p:spPr>
        <p:txBody>
          <a:bodyPr/>
          <a:lstStyle/>
          <a:p>
            <a:pPr marL="0" indent="0">
              <a:lnSpc>
                <a:spcPct val="125000"/>
              </a:lnSpc>
              <a:buNone/>
            </a:pPr>
            <a:r>
              <a:rPr lang="zh-CN" altLang="en-US" sz="2400" dirty="0" smtClean="0"/>
              <a:t>       </a:t>
            </a:r>
            <a:r>
              <a:rPr lang="zh-CN" altLang="en-US" sz="2400" dirty="0" smtClean="0">
                <a:solidFill>
                  <a:srgbClr val="FF0000"/>
                </a:solidFill>
              </a:rPr>
              <a:t>端口</a:t>
            </a:r>
            <a:r>
              <a:rPr lang="zh-CN" altLang="en-US" sz="2400" dirty="0">
                <a:solidFill>
                  <a:srgbClr val="FF0000"/>
                </a:solidFill>
              </a:rPr>
              <a:t>地址</a:t>
            </a:r>
            <a:r>
              <a:rPr lang="zh-CN" altLang="en-US" sz="2400" dirty="0"/>
              <a:t>用于唯一标识</a:t>
            </a:r>
            <a:r>
              <a:rPr lang="en-US" altLang="zh-CN" sz="2400" dirty="0"/>
              <a:t>Internet</a:t>
            </a:r>
            <a:r>
              <a:rPr lang="zh-CN" altLang="en-US" sz="2400" dirty="0"/>
              <a:t>主机中的每一个进程，在</a:t>
            </a:r>
            <a:r>
              <a:rPr lang="en-US" altLang="zh-CN" sz="2400" dirty="0"/>
              <a:t>TCP/IP</a:t>
            </a:r>
            <a:r>
              <a:rPr lang="zh-CN" altLang="en-US" sz="2400" dirty="0"/>
              <a:t>中端口地址为</a:t>
            </a:r>
            <a:r>
              <a:rPr lang="en-US" altLang="zh-CN" sz="2400" dirty="0"/>
              <a:t>16bit</a:t>
            </a:r>
            <a:r>
              <a:rPr lang="zh-CN" altLang="en-US" sz="2400" dirty="0"/>
              <a:t>长。</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pic>
        <p:nvPicPr>
          <p:cNvPr id="6" name="Picture 4"/>
          <p:cNvPicPr>
            <a:picLocks noChangeAspect="1" noChangeArrowheads="1"/>
          </p:cNvPicPr>
          <p:nvPr/>
        </p:nvPicPr>
        <p:blipFill>
          <a:blip r:embed="rId8">
            <a:clrChange>
              <a:clrFrom>
                <a:srgbClr val="FFFFFF"/>
              </a:clrFrom>
              <a:clrTo>
                <a:srgbClr val="FFFFFF">
                  <a:alpha val="0"/>
                </a:srgbClr>
              </a:clrTo>
            </a:clrChange>
            <a:lum bright="-18000"/>
            <a:extLst>
              <a:ext uri="{28A0092B-C50C-407E-A947-70E740481C1C}">
                <a14:useLocalDpi xmlns:a14="http://schemas.microsoft.com/office/drawing/2010/main" val="0"/>
              </a:ext>
            </a:extLst>
          </a:blip>
          <a:srcRect/>
          <a:stretch>
            <a:fillRect/>
          </a:stretch>
        </p:blipFill>
        <p:spPr bwMode="auto">
          <a:xfrm>
            <a:off x="825500" y="2996952"/>
            <a:ext cx="7778948" cy="327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51995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端口地址和</a:t>
            </a:r>
            <a:r>
              <a:rPr lang="en-US" altLang="zh-CN" sz="3600" dirty="0"/>
              <a:t>IP</a:t>
            </a:r>
            <a:r>
              <a:rPr lang="zh-CN" altLang="en-US" dirty="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pic>
        <p:nvPicPr>
          <p:cNvPr id="6" name="Picture 4"/>
          <p:cNvPicPr>
            <a:picLocks noChangeAspect="1" noChangeArrowheads="1"/>
          </p:cNvPicPr>
          <p:nvPr/>
        </p:nvPicPr>
        <p:blipFill>
          <a:blip r:embed="rId8">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1698216" y="1844824"/>
            <a:ext cx="5970128" cy="4459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644185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总  结</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pic>
        <p:nvPicPr>
          <p:cNvPr id="6" name="Picture 4"/>
          <p:cNvPicPr>
            <a:picLocks noChangeAspect="1" noChangeArrowheads="1"/>
          </p:cNvPicPr>
          <p:nvPr/>
        </p:nvPicPr>
        <p:blipFill>
          <a:blip r:embed="rId8">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475656" y="1844824"/>
            <a:ext cx="6635750" cy="448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602977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sz="3600" dirty="0" smtClean="0"/>
              <a:t>IP</a:t>
            </a:r>
            <a:r>
              <a:rPr lang="zh-CN" altLang="en-US" dirty="0" smtClean="0"/>
              <a:t>地址的历史</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en-US" altLang="zh-CN" sz="2400" dirty="0" smtClean="0"/>
              <a:t>IP</a:t>
            </a:r>
            <a:r>
              <a:rPr lang="zh-CN" altLang="en-US" sz="2400" dirty="0" smtClean="0"/>
              <a:t>地址</a:t>
            </a:r>
            <a:r>
              <a:rPr lang="zh-CN" altLang="en-US" sz="2400" dirty="0"/>
              <a:t>的编址</a:t>
            </a:r>
            <a:r>
              <a:rPr lang="zh-CN" altLang="en-US" sz="2400" dirty="0" smtClean="0"/>
              <a:t>方法共经过</a:t>
            </a:r>
            <a:r>
              <a:rPr lang="en-US" altLang="zh-CN" sz="2400" dirty="0" smtClean="0"/>
              <a:t>3</a:t>
            </a:r>
            <a:r>
              <a:rPr lang="zh-CN" altLang="en-US" sz="2400" dirty="0" smtClean="0"/>
              <a:t>个历史阶段 </a:t>
            </a:r>
            <a:endParaRPr lang="en-US" altLang="zh-CN" sz="2400" dirty="0" smtClean="0"/>
          </a:p>
          <a:p>
            <a:pPr lvl="1">
              <a:lnSpc>
                <a:spcPct val="110000"/>
              </a:lnSpc>
            </a:pPr>
            <a:r>
              <a:rPr lang="zh-CN" altLang="en-US" sz="2400" dirty="0" smtClean="0">
                <a:solidFill>
                  <a:srgbClr val="FF0000"/>
                </a:solidFill>
              </a:rPr>
              <a:t>分类 </a:t>
            </a:r>
            <a:r>
              <a:rPr lang="en-US" altLang="zh-CN" sz="2400" dirty="0" smtClean="0">
                <a:solidFill>
                  <a:srgbClr val="FF0000"/>
                </a:solidFill>
              </a:rPr>
              <a:t>IP</a:t>
            </a:r>
            <a:r>
              <a:rPr lang="zh-CN" altLang="en-US" sz="2400" dirty="0" smtClean="0">
                <a:solidFill>
                  <a:srgbClr val="FF0000"/>
                </a:solidFill>
              </a:rPr>
              <a:t>地址</a:t>
            </a:r>
            <a:r>
              <a:rPr lang="zh-CN" altLang="en-US" sz="2400" dirty="0" smtClean="0"/>
              <a:t>：这</a:t>
            </a:r>
            <a:r>
              <a:rPr lang="zh-CN" altLang="en-US" sz="2400" dirty="0"/>
              <a:t>是最基本的编址方法，在 </a:t>
            </a:r>
            <a:r>
              <a:rPr lang="en-US" altLang="zh-CN" sz="2400" dirty="0"/>
              <a:t>1981 </a:t>
            </a:r>
            <a:r>
              <a:rPr lang="zh-CN" altLang="en-US" sz="2400" dirty="0"/>
              <a:t>年就通过了相应的标准</a:t>
            </a:r>
            <a:r>
              <a:rPr lang="zh-CN" altLang="en-US" sz="2400" dirty="0" smtClean="0"/>
              <a:t>协议；</a:t>
            </a:r>
            <a:endParaRPr lang="en-US" altLang="zh-CN" sz="2400" dirty="0" smtClean="0"/>
          </a:p>
          <a:p>
            <a:pPr lvl="1">
              <a:lnSpc>
                <a:spcPct val="110000"/>
              </a:lnSpc>
            </a:pPr>
            <a:r>
              <a:rPr lang="zh-CN" altLang="en-US" sz="2400" dirty="0" smtClean="0">
                <a:solidFill>
                  <a:srgbClr val="FF0000"/>
                </a:solidFill>
              </a:rPr>
              <a:t>子网</a:t>
            </a:r>
            <a:r>
              <a:rPr lang="zh-CN" altLang="en-US" sz="2400" dirty="0">
                <a:solidFill>
                  <a:srgbClr val="FF0000"/>
                </a:solidFill>
              </a:rPr>
              <a:t>的</a:t>
            </a:r>
            <a:r>
              <a:rPr lang="zh-CN" altLang="en-US" sz="2400" dirty="0" smtClean="0">
                <a:solidFill>
                  <a:srgbClr val="FF0000"/>
                </a:solidFill>
              </a:rPr>
              <a:t>划分</a:t>
            </a:r>
            <a:r>
              <a:rPr lang="zh-CN" altLang="en-US" sz="2400" dirty="0" smtClean="0"/>
              <a:t>：这</a:t>
            </a:r>
            <a:r>
              <a:rPr lang="zh-CN" altLang="en-US" sz="2400" dirty="0"/>
              <a:t>是对最基本的编址方法的改进，其标准</a:t>
            </a:r>
            <a:r>
              <a:rPr lang="en-US" altLang="zh-CN" sz="2400" dirty="0"/>
              <a:t>[RFC 950]</a:t>
            </a:r>
            <a:r>
              <a:rPr lang="zh-CN" altLang="en-US" sz="2400" dirty="0"/>
              <a:t>在 </a:t>
            </a:r>
            <a:r>
              <a:rPr lang="en-US" altLang="zh-CN" sz="2400" dirty="0"/>
              <a:t>1985 </a:t>
            </a:r>
            <a:r>
              <a:rPr lang="zh-CN" altLang="en-US" sz="2400" dirty="0"/>
              <a:t>年</a:t>
            </a:r>
            <a:r>
              <a:rPr lang="zh-CN" altLang="en-US" sz="2400" dirty="0" smtClean="0"/>
              <a:t>通过；</a:t>
            </a:r>
            <a:endParaRPr lang="zh-CN" altLang="en-US" sz="2400" dirty="0"/>
          </a:p>
          <a:p>
            <a:pPr lvl="1">
              <a:lnSpc>
                <a:spcPct val="110000"/>
              </a:lnSpc>
            </a:pPr>
            <a:r>
              <a:rPr lang="zh-CN" altLang="en-US" sz="2400" dirty="0">
                <a:solidFill>
                  <a:srgbClr val="FF0000"/>
                </a:solidFill>
              </a:rPr>
              <a:t>构成超</a:t>
            </a:r>
            <a:r>
              <a:rPr lang="zh-CN" altLang="en-US" sz="2400" dirty="0" smtClean="0">
                <a:solidFill>
                  <a:srgbClr val="FF0000"/>
                </a:solidFill>
              </a:rPr>
              <a:t>网</a:t>
            </a:r>
            <a:r>
              <a:rPr lang="zh-CN" altLang="en-US" sz="2400" dirty="0" smtClean="0"/>
              <a:t>：这</a:t>
            </a:r>
            <a:r>
              <a:rPr lang="zh-CN" altLang="en-US" sz="2400" dirty="0"/>
              <a:t>是比较新的无分类编址方法。</a:t>
            </a:r>
            <a:r>
              <a:rPr lang="en-US" altLang="zh-CN" sz="2400" dirty="0"/>
              <a:t>1993 </a:t>
            </a:r>
            <a:r>
              <a:rPr lang="zh-CN" altLang="en-US" sz="2400" dirty="0"/>
              <a:t>年提出后很快就得到推广应用。</a:t>
            </a:r>
          </a:p>
          <a:p>
            <a:pPr>
              <a:lnSpc>
                <a:spcPct val="110000"/>
              </a:lnSpc>
            </a:pPr>
            <a:r>
              <a:rPr lang="en-US" altLang="zh-CN" sz="2400" dirty="0"/>
              <a:t>IP </a:t>
            </a:r>
            <a:r>
              <a:rPr lang="zh-CN" altLang="en-US" sz="2400" dirty="0"/>
              <a:t>地址现在</a:t>
            </a:r>
            <a:r>
              <a:rPr lang="zh-CN" altLang="en-US" sz="2400" dirty="0" smtClean="0"/>
              <a:t>由</a:t>
            </a:r>
            <a:r>
              <a:rPr lang="en-US" altLang="zh-CN" sz="2400" dirty="0">
                <a:solidFill>
                  <a:srgbClr val="FF0000"/>
                </a:solidFill>
              </a:rPr>
              <a:t>Internet</a:t>
            </a:r>
            <a:r>
              <a:rPr lang="zh-CN" altLang="en-US" sz="2400" dirty="0" smtClean="0">
                <a:solidFill>
                  <a:srgbClr val="FF0000"/>
                </a:solidFill>
              </a:rPr>
              <a:t>名字</a:t>
            </a:r>
            <a:r>
              <a:rPr lang="zh-CN" altLang="en-US" sz="2400" dirty="0">
                <a:solidFill>
                  <a:srgbClr val="FF0000"/>
                </a:solidFill>
              </a:rPr>
              <a:t>与号码指派公司</a:t>
            </a:r>
            <a:r>
              <a:rPr lang="en-US" altLang="zh-CN" sz="2400" dirty="0">
                <a:solidFill>
                  <a:srgbClr val="FF0000"/>
                </a:solidFill>
              </a:rPr>
              <a:t>ICANN </a:t>
            </a:r>
            <a:r>
              <a:rPr lang="en-US" altLang="zh-CN" sz="2400" dirty="0"/>
              <a:t>(Internet Corporation for Assigned Names and Numbers)</a:t>
            </a:r>
            <a:r>
              <a:rPr lang="zh-CN" altLang="en-US" sz="2400" dirty="0"/>
              <a:t>进行分配 </a:t>
            </a: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913487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传统的分类</a:t>
            </a:r>
            <a:r>
              <a:rPr lang="en-US" altLang="zh-CN" sz="3600" dirty="0"/>
              <a:t>IP</a:t>
            </a:r>
            <a:r>
              <a:rPr lang="zh-CN" altLang="en-US" dirty="0"/>
              <a:t>地址</a:t>
            </a:r>
            <a:endParaRPr lang="zh-CN" altLang="en-US" dirty="0" smtClean="0"/>
          </a:p>
        </p:txBody>
      </p:sp>
      <p:sp>
        <p:nvSpPr>
          <p:cNvPr id="5123" name="内容占位符 3"/>
          <p:cNvSpPr>
            <a:spLocks noGrp="1"/>
          </p:cNvSpPr>
          <p:nvPr>
            <p:ph idx="1"/>
          </p:nvPr>
        </p:nvSpPr>
        <p:spPr>
          <a:xfrm>
            <a:off x="2051720" y="2204864"/>
            <a:ext cx="5400600" cy="3816424"/>
          </a:xfrm>
        </p:spPr>
        <p:txBody>
          <a:bodyPr/>
          <a:lstStyle/>
          <a:p>
            <a:pPr>
              <a:lnSpc>
                <a:spcPct val="125000"/>
              </a:lnSpc>
            </a:pPr>
            <a:r>
              <a:rPr lang="en-US" altLang="zh-CN" dirty="0">
                <a:hlinkClick r:id="rId3" action="ppaction://hlinksldjump"/>
              </a:rPr>
              <a:t>IP</a:t>
            </a:r>
            <a:r>
              <a:rPr lang="zh-CN" altLang="en-US" dirty="0" smtClean="0">
                <a:hlinkClick r:id="rId3" action="ppaction://hlinksldjump"/>
              </a:rPr>
              <a:t>地址的基本概念</a:t>
            </a:r>
            <a:endParaRPr lang="zh-CN" altLang="en-US" dirty="0"/>
          </a:p>
          <a:p>
            <a:pPr>
              <a:lnSpc>
                <a:spcPct val="125000"/>
              </a:lnSpc>
            </a:pPr>
            <a:r>
              <a:rPr lang="en-US" altLang="zh-CN" dirty="0" smtClean="0">
                <a:hlinkClick r:id="rId4" action="ppaction://hlinksldjump"/>
              </a:rPr>
              <a:t>IP</a:t>
            </a:r>
            <a:r>
              <a:rPr lang="zh-CN" altLang="en-US" dirty="0">
                <a:hlinkClick r:id="rId4" action="ppaction://hlinksldjump"/>
              </a:rPr>
              <a:t>地址的分类</a:t>
            </a:r>
            <a:endParaRPr lang="zh-CN" altLang="en-US" dirty="0"/>
          </a:p>
          <a:p>
            <a:pPr>
              <a:lnSpc>
                <a:spcPct val="125000"/>
              </a:lnSpc>
            </a:pPr>
            <a:r>
              <a:rPr lang="zh-CN" altLang="en-US" dirty="0">
                <a:hlinkClick r:id="rId5" action="ppaction://hlinksldjump"/>
              </a:rPr>
              <a:t>特殊</a:t>
            </a:r>
            <a:r>
              <a:rPr lang="en-US" altLang="zh-CN" dirty="0">
                <a:hlinkClick r:id="rId5" action="ppaction://hlinksldjump"/>
              </a:rPr>
              <a:t>IP</a:t>
            </a:r>
            <a:r>
              <a:rPr lang="zh-CN" altLang="en-US" dirty="0">
                <a:hlinkClick r:id="rId5" action="ppaction://hlinksldjump"/>
              </a:rPr>
              <a:t>地址</a:t>
            </a:r>
            <a:endParaRPr lang="zh-CN" altLang="en-US" dirty="0"/>
          </a:p>
          <a:p>
            <a:pPr>
              <a:lnSpc>
                <a:spcPct val="125000"/>
              </a:lnSpc>
            </a:pPr>
            <a:r>
              <a:rPr lang="zh-CN" altLang="en-US" dirty="0">
                <a:hlinkClick r:id="rId6" action="ppaction://hlinksldjump"/>
              </a:rPr>
              <a:t>私有网</a:t>
            </a:r>
            <a:r>
              <a:rPr lang="en-US" altLang="zh-CN" dirty="0">
                <a:hlinkClick r:id="rId6" action="ppaction://hlinksldjump"/>
              </a:rPr>
              <a:t>IP</a:t>
            </a:r>
            <a:r>
              <a:rPr lang="zh-CN" altLang="en-US" dirty="0">
                <a:hlinkClick r:id="rId6" action="ppaction://hlinksldjump"/>
              </a:rPr>
              <a:t>地址</a:t>
            </a:r>
            <a:endParaRPr lang="zh-CN" altLang="en-US" dirty="0"/>
          </a:p>
          <a:p>
            <a:pPr>
              <a:lnSpc>
                <a:spcPct val="125000"/>
              </a:lnSpc>
            </a:pPr>
            <a:r>
              <a:rPr lang="zh-CN" altLang="en-US" dirty="0" smtClean="0">
                <a:hlinkClick r:id="rId7" action="ppaction://hlinksldjump"/>
              </a:rPr>
              <a:t>例</a:t>
            </a:r>
            <a:r>
              <a:rPr lang="en-US" altLang="zh-CN" dirty="0" smtClean="0">
                <a:hlinkClick r:id="rId7" action="ppaction://hlinksldjump"/>
              </a:rPr>
              <a:t>:Internet</a:t>
            </a:r>
            <a:r>
              <a:rPr lang="zh-CN" altLang="en-US" dirty="0" smtClean="0">
                <a:hlinkClick r:id="rId7" action="ppaction://hlinksldjump"/>
              </a:rPr>
              <a:t>中的</a:t>
            </a:r>
            <a:r>
              <a:rPr lang="en-US" altLang="zh-CN" dirty="0" smtClean="0">
                <a:hlinkClick r:id="rId7" action="ppaction://hlinksldjump"/>
              </a:rPr>
              <a:t>IP</a:t>
            </a:r>
            <a:r>
              <a:rPr lang="zh-CN" altLang="en-US" dirty="0" smtClean="0">
                <a:hlinkClick r:id="rId7" action="ppaction://hlinksldjump"/>
              </a:rPr>
              <a:t>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8"/>
              </a:buBlip>
              <a:defRPr kumimoji="1" sz="2800" b="1">
                <a:solidFill>
                  <a:srgbClr val="000000"/>
                </a:solidFill>
                <a:latin typeface="Arial" charset="0"/>
                <a:ea typeface="华文楷体" pitchFamily="2" charset="-122"/>
              </a:defRPr>
            </a:lvl2pPr>
            <a:lvl3pPr marL="1143000" indent="-228600" eaLnBrk="0" hangingPunct="0">
              <a:buSzPct val="65000"/>
              <a:buBlip>
                <a:blip r:embed="rId9"/>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10"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1" action="ppaction://hlinksldjump"/>
              </a:rPr>
              <a:t>Internet</a:t>
            </a:r>
            <a:r>
              <a:rPr lang="zh-CN" altLang="en-US" sz="1200" b="0" dirty="0">
                <a:solidFill>
                  <a:schemeClr val="tx1"/>
                </a:solidFill>
                <a:latin typeface="Times New Roman" pitchFamily="18" charset="0"/>
                <a:ea typeface="幼圆" pitchFamily="49" charset="-122"/>
                <a:hlinkClick r:id="rId11" action="ppaction://hlinksldjump"/>
              </a:rPr>
              <a:t>的</a:t>
            </a:r>
            <a:r>
              <a:rPr lang="zh-CN" altLang="en-US" sz="1200" b="0" dirty="0" smtClean="0">
                <a:solidFill>
                  <a:schemeClr val="tx1"/>
                </a:solidFill>
                <a:latin typeface="Times New Roman" pitchFamily="18" charset="0"/>
                <a:ea typeface="幼圆" pitchFamily="49" charset="-122"/>
                <a:hlinkClick r:id="rId11"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12" action="ppaction://hlinksldjump"/>
              </a:rPr>
              <a:t>IP</a:t>
            </a:r>
            <a:r>
              <a:rPr lang="zh-CN" altLang="en-US" sz="1200" b="0" dirty="0">
                <a:solidFill>
                  <a:schemeClr val="tx1"/>
                </a:solidFill>
                <a:latin typeface="Times New Roman" pitchFamily="18" charset="0"/>
                <a:ea typeface="幼圆" pitchFamily="49" charset="-122"/>
                <a:hlinkClick r:id="rId12"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8"/>
              </a:buBlip>
              <a:defRPr kumimoji="1" sz="2800" b="1">
                <a:solidFill>
                  <a:srgbClr val="000000"/>
                </a:solidFill>
                <a:latin typeface="Arial" charset="0"/>
                <a:ea typeface="华文楷体" pitchFamily="2" charset="-122"/>
              </a:defRPr>
            </a:lvl2pPr>
            <a:lvl3pPr marL="1143000" indent="-228600" eaLnBrk="0" hangingPunct="0">
              <a:buSzPct val="65000"/>
              <a:buBlip>
                <a:blip r:embed="rId9"/>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834888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地址的表示</a:t>
            </a:r>
          </a:p>
        </p:txBody>
      </p:sp>
      <p:sp>
        <p:nvSpPr>
          <p:cNvPr id="5123" name="内容占位符 3"/>
          <p:cNvSpPr>
            <a:spLocks noGrp="1"/>
          </p:cNvSpPr>
          <p:nvPr>
            <p:ph idx="1"/>
          </p:nvPr>
        </p:nvSpPr>
        <p:spPr>
          <a:xfrm>
            <a:off x="809625" y="1773238"/>
            <a:ext cx="7958138" cy="1943794"/>
          </a:xfrm>
        </p:spPr>
        <p:txBody>
          <a:bodyPr/>
          <a:lstStyle/>
          <a:p>
            <a:pPr marL="0" lvl="0" indent="0" eaLnBrk="1" hangingPunct="1">
              <a:lnSpc>
                <a:spcPct val="110000"/>
              </a:lnSpc>
              <a:buNone/>
            </a:pPr>
            <a:r>
              <a:rPr lang="zh-CN" altLang="en-US" sz="2800" dirty="0" smtClean="0"/>
              <a:t>       在</a:t>
            </a:r>
            <a:r>
              <a:rPr lang="en-US" altLang="zh-CN" sz="2800" dirty="0"/>
              <a:t>IPv4</a:t>
            </a:r>
            <a:r>
              <a:rPr lang="zh-CN" altLang="en-US" sz="2800" dirty="0"/>
              <a:t>协议中，每个</a:t>
            </a:r>
            <a:r>
              <a:rPr lang="en-US" altLang="zh-CN" sz="2800" dirty="0"/>
              <a:t>IP</a:t>
            </a:r>
            <a:r>
              <a:rPr lang="zh-CN" altLang="en-US" sz="2800" dirty="0"/>
              <a:t>地址长为</a:t>
            </a:r>
            <a:r>
              <a:rPr lang="en-US" altLang="zh-CN" sz="2800" dirty="0"/>
              <a:t>32bit</a:t>
            </a:r>
            <a:r>
              <a:rPr lang="zh-CN" altLang="en-US" sz="2800" dirty="0"/>
              <a:t>，采用</a:t>
            </a:r>
            <a:r>
              <a:rPr lang="zh-CN" altLang="en-US" sz="2800" dirty="0">
                <a:solidFill>
                  <a:srgbClr val="FF0000"/>
                </a:solidFill>
              </a:rPr>
              <a:t>点分十进制</a:t>
            </a:r>
            <a:r>
              <a:rPr lang="zh-CN" altLang="en-US" sz="2800" dirty="0"/>
              <a:t>表示（即：</a:t>
            </a:r>
            <a:r>
              <a:rPr lang="en-US" altLang="zh-CN" sz="2800" dirty="0"/>
              <a:t>X.X.X.X</a:t>
            </a:r>
            <a:r>
              <a:rPr lang="zh-CN" altLang="en-US" sz="2800" dirty="0"/>
              <a:t>，每个</a:t>
            </a:r>
            <a:r>
              <a:rPr lang="en-US" altLang="zh-CN" sz="2800" dirty="0"/>
              <a:t>X</a:t>
            </a:r>
            <a:r>
              <a:rPr lang="zh-CN" altLang="en-US" sz="2800" dirty="0"/>
              <a:t>为</a:t>
            </a:r>
            <a:r>
              <a:rPr lang="en-US" altLang="zh-CN" sz="2800" dirty="0"/>
              <a:t>8bit</a:t>
            </a:r>
            <a:r>
              <a:rPr lang="zh-CN" altLang="en-US" sz="2800" dirty="0"/>
              <a:t>，采用十进制表示，范围为</a:t>
            </a:r>
            <a:r>
              <a:rPr lang="en-US" altLang="zh-CN" sz="2800" dirty="0"/>
              <a:t>0</a:t>
            </a:r>
            <a:r>
              <a:rPr lang="zh-CN" altLang="en-US" sz="2800" dirty="0"/>
              <a:t>～</a:t>
            </a:r>
            <a:r>
              <a:rPr lang="en-US" altLang="zh-CN" sz="2800" dirty="0"/>
              <a:t>255</a:t>
            </a:r>
            <a:r>
              <a:rPr lang="zh-CN" altLang="en-US" sz="2800" dirty="0"/>
              <a:t>），例如：</a:t>
            </a:r>
            <a:r>
              <a:rPr lang="en-US" altLang="zh-CN" sz="2800" dirty="0"/>
              <a:t>128.11.3.31</a:t>
            </a:r>
            <a:r>
              <a:rPr lang="zh-CN" altLang="en-US" sz="2800" dirty="0"/>
              <a:t>。</a:t>
            </a:r>
          </a:p>
          <a:p>
            <a:pPr marL="0" indent="0">
              <a:buNone/>
            </a:pP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pic>
        <p:nvPicPr>
          <p:cNvPr id="6146"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855" y="3969359"/>
            <a:ext cx="8175625"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34832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地址的构成</a:t>
            </a:r>
          </a:p>
        </p:txBody>
      </p:sp>
      <p:sp>
        <p:nvSpPr>
          <p:cNvPr id="5123" name="内容占位符 3"/>
          <p:cNvSpPr>
            <a:spLocks noGrp="1"/>
          </p:cNvSpPr>
          <p:nvPr>
            <p:ph idx="1"/>
          </p:nvPr>
        </p:nvSpPr>
        <p:spPr>
          <a:xfrm>
            <a:off x="809625" y="1773238"/>
            <a:ext cx="7958138" cy="1583754"/>
          </a:xfrm>
        </p:spPr>
        <p:txBody>
          <a:bodyPr/>
          <a:lstStyle/>
          <a:p>
            <a:pPr marL="0" lvl="0" indent="0" eaLnBrk="1" hangingPunct="1">
              <a:lnSpc>
                <a:spcPct val="120000"/>
              </a:lnSpc>
              <a:buNone/>
            </a:pPr>
            <a:r>
              <a:rPr lang="zh-CN" altLang="en-US" sz="2400" dirty="0" smtClean="0"/>
              <a:t>        在</a:t>
            </a:r>
            <a:r>
              <a:rPr lang="en-US" altLang="zh-CN" sz="2400" dirty="0"/>
              <a:t>IPv4</a:t>
            </a:r>
            <a:r>
              <a:rPr lang="zh-CN" altLang="en-US" sz="2400" dirty="0"/>
              <a:t>协议中，每个</a:t>
            </a:r>
            <a:r>
              <a:rPr lang="en-US" altLang="zh-CN" sz="2400" dirty="0"/>
              <a:t>IP</a:t>
            </a:r>
            <a:r>
              <a:rPr lang="zh-CN" altLang="en-US" sz="2400" dirty="0"/>
              <a:t>地址由两部分组成：</a:t>
            </a:r>
            <a:r>
              <a:rPr lang="zh-CN" altLang="en-US" sz="2400" dirty="0">
                <a:solidFill>
                  <a:srgbClr val="FF0000"/>
                </a:solidFill>
              </a:rPr>
              <a:t>网络号</a:t>
            </a:r>
            <a:r>
              <a:rPr lang="zh-CN" altLang="en-US" sz="2400" dirty="0"/>
              <a:t>（</a:t>
            </a:r>
            <a:r>
              <a:rPr lang="en-US" altLang="zh-CN" sz="2400" dirty="0" err="1"/>
              <a:t>Netid</a:t>
            </a:r>
            <a:r>
              <a:rPr lang="zh-CN" altLang="en-US" sz="2400" dirty="0"/>
              <a:t>）和</a:t>
            </a:r>
            <a:r>
              <a:rPr lang="zh-CN" altLang="en-US" sz="2400" dirty="0">
                <a:solidFill>
                  <a:srgbClr val="FF0000"/>
                </a:solidFill>
              </a:rPr>
              <a:t>主机号</a:t>
            </a:r>
            <a:r>
              <a:rPr lang="zh-CN" altLang="en-US" sz="2400" dirty="0"/>
              <a:t>（</a:t>
            </a:r>
            <a:r>
              <a:rPr lang="en-US" altLang="zh-CN" sz="2400" dirty="0" err="1"/>
              <a:t>Hostid</a:t>
            </a:r>
            <a:r>
              <a:rPr lang="zh-CN" altLang="en-US" sz="2400" dirty="0"/>
              <a:t>）。网络号用于标识一个网络，主机号用于标识在该网络中的一个主机</a:t>
            </a:r>
            <a:r>
              <a:rPr lang="zh-CN" altLang="en-US" sz="2400" dirty="0" smtClean="0"/>
              <a:t>。</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717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624" y="3577198"/>
            <a:ext cx="7200800" cy="266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96505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地址的分类</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pic>
        <p:nvPicPr>
          <p:cNvPr id="73" name="Picture 2"/>
          <p:cNvPicPr>
            <a:picLocks noGrp="1" noChangeAspect="1" noChangeArrowheads="1"/>
          </p:cNvPicPr>
          <p:nvPr>
            <p:ph sz="half" idx="4294967295"/>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99592" y="1988840"/>
            <a:ext cx="7946408" cy="403865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836781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对</a:t>
            </a:r>
            <a:r>
              <a:rPr lang="zh-CN" altLang="en-US" dirty="0" smtClean="0"/>
              <a:t>路由算法</a:t>
            </a:r>
            <a:r>
              <a:rPr lang="zh-CN" altLang="en-US" dirty="0"/>
              <a:t>的要求</a:t>
            </a:r>
            <a:endParaRPr lang="zh-CN" altLang="en-US" dirty="0" smtClean="0"/>
          </a:p>
        </p:txBody>
      </p:sp>
      <p:sp>
        <p:nvSpPr>
          <p:cNvPr id="5123" name="内容占位符 3"/>
          <p:cNvSpPr>
            <a:spLocks noGrp="1"/>
          </p:cNvSpPr>
          <p:nvPr>
            <p:ph idx="1"/>
          </p:nvPr>
        </p:nvSpPr>
        <p:spPr/>
        <p:txBody>
          <a:bodyPr/>
          <a:lstStyle/>
          <a:p>
            <a:pPr>
              <a:lnSpc>
                <a:spcPct val="110000"/>
              </a:lnSpc>
            </a:pPr>
            <a:r>
              <a:rPr lang="zh-CN" altLang="en-US" sz="2400" dirty="0" smtClean="0">
                <a:solidFill>
                  <a:srgbClr val="FF0000"/>
                </a:solidFill>
              </a:rPr>
              <a:t>正确性</a:t>
            </a:r>
            <a:r>
              <a:rPr lang="zh-CN" altLang="en-US" sz="2400" dirty="0" smtClean="0"/>
              <a:t>：算法</a:t>
            </a:r>
            <a:r>
              <a:rPr lang="zh-CN" altLang="en-US" sz="2400" dirty="0"/>
              <a:t>必须是正确和完整</a:t>
            </a:r>
            <a:r>
              <a:rPr lang="zh-CN" altLang="en-US" sz="2400" dirty="0" smtClean="0"/>
              <a:t>的；</a:t>
            </a:r>
            <a:endParaRPr lang="zh-CN" altLang="en-US" sz="2400" dirty="0"/>
          </a:p>
          <a:p>
            <a:pPr>
              <a:lnSpc>
                <a:spcPct val="110000"/>
              </a:lnSpc>
            </a:pPr>
            <a:r>
              <a:rPr lang="zh-CN" altLang="en-US" sz="2400" dirty="0">
                <a:solidFill>
                  <a:srgbClr val="FF0000"/>
                </a:solidFill>
              </a:rPr>
              <a:t>简单性</a:t>
            </a:r>
            <a:r>
              <a:rPr lang="zh-CN" altLang="en-US" sz="2400" dirty="0" smtClean="0"/>
              <a:t>：算法</a:t>
            </a:r>
            <a:r>
              <a:rPr lang="zh-CN" altLang="en-US" sz="2400" dirty="0"/>
              <a:t>在计算上应简单，不应给网络带来过多的</a:t>
            </a:r>
            <a:r>
              <a:rPr lang="zh-CN" altLang="en-US" sz="2400" dirty="0" smtClean="0"/>
              <a:t>负担；</a:t>
            </a:r>
            <a:endParaRPr lang="zh-CN" altLang="en-US" sz="2400" dirty="0"/>
          </a:p>
          <a:p>
            <a:pPr>
              <a:lnSpc>
                <a:spcPct val="110000"/>
              </a:lnSpc>
            </a:pPr>
            <a:r>
              <a:rPr lang="zh-CN" altLang="en-US" sz="2400" dirty="0">
                <a:solidFill>
                  <a:srgbClr val="FF0000"/>
                </a:solidFill>
              </a:rPr>
              <a:t>健壮性</a:t>
            </a:r>
            <a:r>
              <a:rPr lang="zh-CN" altLang="en-US" sz="2400" dirty="0" smtClean="0"/>
              <a:t>：算法</a:t>
            </a:r>
            <a:r>
              <a:rPr lang="zh-CN" altLang="en-US" sz="2400" dirty="0"/>
              <a:t>应能适应通信量和网络拓扑结构的</a:t>
            </a:r>
            <a:r>
              <a:rPr lang="zh-CN" altLang="en-US" sz="2400" dirty="0" smtClean="0"/>
              <a:t>变化；</a:t>
            </a:r>
            <a:endParaRPr lang="zh-CN" altLang="en-US" sz="2400" dirty="0"/>
          </a:p>
          <a:p>
            <a:pPr>
              <a:lnSpc>
                <a:spcPct val="110000"/>
              </a:lnSpc>
            </a:pPr>
            <a:r>
              <a:rPr lang="zh-CN" altLang="en-US" sz="2400" dirty="0">
                <a:solidFill>
                  <a:srgbClr val="FF0000"/>
                </a:solidFill>
              </a:rPr>
              <a:t>稳定性</a:t>
            </a:r>
            <a:r>
              <a:rPr lang="zh-CN" altLang="en-US" sz="2400" dirty="0"/>
              <a:t>（</a:t>
            </a:r>
            <a:r>
              <a:rPr lang="zh-CN" altLang="en-US" sz="2400" dirty="0">
                <a:solidFill>
                  <a:srgbClr val="0000FF"/>
                </a:solidFill>
              </a:rPr>
              <a:t>收敛性</a:t>
            </a:r>
            <a:r>
              <a:rPr lang="zh-CN" altLang="en-US" sz="2400" dirty="0" smtClean="0"/>
              <a:t>）：在</a:t>
            </a:r>
            <a:r>
              <a:rPr lang="zh-CN" altLang="en-US" sz="2400" dirty="0"/>
              <a:t>网络通信量和拓扑结构相对稳定的情况下，路由算法应收敛于一个可以接受的值，而不应产生过多的</a:t>
            </a:r>
            <a:r>
              <a:rPr lang="zh-CN" altLang="en-US" sz="2400" dirty="0" smtClean="0"/>
              <a:t>振荡；</a:t>
            </a:r>
            <a:endParaRPr lang="en-US" altLang="zh-CN" sz="2400" dirty="0" smtClean="0"/>
          </a:p>
          <a:p>
            <a:pPr>
              <a:lnSpc>
                <a:spcPct val="110000"/>
              </a:lnSpc>
            </a:pPr>
            <a:r>
              <a:rPr lang="zh-CN" altLang="en-US" sz="2400" dirty="0">
                <a:solidFill>
                  <a:srgbClr val="FF0000"/>
                </a:solidFill>
              </a:rPr>
              <a:t>公平性</a:t>
            </a:r>
            <a:r>
              <a:rPr lang="zh-CN" altLang="en-US" sz="2400" dirty="0" smtClean="0"/>
              <a:t>：算法</a:t>
            </a:r>
            <a:r>
              <a:rPr lang="zh-CN" altLang="en-US" sz="2400" dirty="0"/>
              <a:t>应对所有用户（除对少数优先级高的用户）都是平等</a:t>
            </a:r>
            <a:r>
              <a:rPr lang="zh-CN" altLang="en-US" sz="2400" dirty="0" smtClean="0"/>
              <a:t>的；</a:t>
            </a:r>
            <a:endParaRPr lang="zh-CN" altLang="en-US" sz="2400" dirty="0"/>
          </a:p>
          <a:p>
            <a:pPr>
              <a:lnSpc>
                <a:spcPct val="110000"/>
              </a:lnSpc>
            </a:pPr>
            <a:r>
              <a:rPr lang="zh-CN" altLang="en-US" sz="2400" dirty="0" smtClean="0">
                <a:solidFill>
                  <a:srgbClr val="FF0000"/>
                </a:solidFill>
              </a:rPr>
              <a:t>最佳性</a:t>
            </a:r>
            <a:r>
              <a:rPr lang="zh-CN" altLang="en-US" sz="2400" dirty="0"/>
              <a:t>：是指以最低的</a:t>
            </a:r>
            <a:r>
              <a:rPr lang="zh-CN" altLang="en-US" sz="2400" dirty="0">
                <a:solidFill>
                  <a:srgbClr val="0000FF"/>
                </a:solidFill>
              </a:rPr>
              <a:t>代价</a:t>
            </a:r>
            <a:r>
              <a:rPr lang="zh-CN" altLang="en-US" sz="2400" dirty="0"/>
              <a:t>来实现路由算法</a:t>
            </a:r>
            <a:r>
              <a:rPr lang="zh-CN" altLang="en-US" sz="2400" dirty="0" smtClean="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5941217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A</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6" name="Picture 4"/>
          <p:cNvPicPr>
            <a:picLocks noChangeAspect="1" noChangeArrowheads="1"/>
          </p:cNvPicPr>
          <p:nvPr/>
        </p:nvPicPr>
        <p:blipFill>
          <a:blip r:embed="rId9">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815975" y="1916832"/>
            <a:ext cx="8148638" cy="433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8"/>
          <p:cNvSpPr>
            <a:spLocks noChangeArrowheads="1"/>
          </p:cNvSpPr>
          <p:nvPr/>
        </p:nvSpPr>
        <p:spPr bwMode="auto">
          <a:xfrm>
            <a:off x="5676344" y="836712"/>
            <a:ext cx="3084790" cy="1152426"/>
          </a:xfrm>
          <a:prstGeom prst="wedgeRoundRectCallout">
            <a:avLst>
              <a:gd name="adj1" fmla="val 430"/>
              <a:gd name="adj2" fmla="val 83458"/>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网络</a:t>
            </a:r>
            <a:r>
              <a:rPr lang="zh-CN" altLang="en-US" sz="2000" b="1" dirty="0">
                <a:latin typeface="+mn-lt"/>
                <a:ea typeface="+mn-ea"/>
              </a:rPr>
              <a:t>号</a:t>
            </a:r>
            <a:r>
              <a:rPr lang="zh-CN" altLang="en-US" sz="2000" b="1" dirty="0" smtClean="0">
                <a:latin typeface="+mn-lt"/>
                <a:ea typeface="+mn-ea"/>
              </a:rPr>
              <a:t>占</a:t>
            </a:r>
            <a:r>
              <a:rPr lang="en-US" altLang="zh-CN" sz="2000" b="1" dirty="0">
                <a:latin typeface="+mn-lt"/>
                <a:ea typeface="+mn-ea"/>
              </a:rPr>
              <a:t>7bit</a:t>
            </a:r>
            <a:r>
              <a:rPr lang="zh-CN" altLang="en-US" sz="2000" b="1" dirty="0">
                <a:latin typeface="+mn-lt"/>
                <a:ea typeface="+mn-ea"/>
              </a:rPr>
              <a:t>，可区分</a:t>
            </a:r>
            <a:r>
              <a:rPr lang="en-US" altLang="zh-CN" sz="2000" b="1" dirty="0">
                <a:latin typeface="+mn-lt"/>
                <a:ea typeface="+mn-ea"/>
              </a:rPr>
              <a:t>128</a:t>
            </a:r>
            <a:r>
              <a:rPr lang="zh-CN" altLang="en-US" sz="2000" b="1" dirty="0">
                <a:latin typeface="+mn-lt"/>
                <a:ea typeface="+mn-ea"/>
              </a:rPr>
              <a:t>个网络（实际上只能区分</a:t>
            </a:r>
            <a:r>
              <a:rPr lang="en-US" altLang="zh-CN" sz="2000" b="1" dirty="0">
                <a:latin typeface="+mn-lt"/>
                <a:ea typeface="+mn-ea"/>
              </a:rPr>
              <a:t>126</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r>
              <a:rPr lang="zh-CN" altLang="en-US" sz="2000" b="1" dirty="0" smtClean="0">
                <a:latin typeface="+mn-lt"/>
                <a:ea typeface="+mn-ea"/>
              </a:rPr>
              <a:t>）</a:t>
            </a:r>
            <a:endParaRPr lang="zh-CN" altLang="en-US" sz="2000" b="1" dirty="0">
              <a:latin typeface="+mn-lt"/>
              <a:ea typeface="+mn-ea"/>
            </a:endParaRPr>
          </a:p>
        </p:txBody>
      </p:sp>
      <p:sp>
        <p:nvSpPr>
          <p:cNvPr id="8" name="AutoShape 8"/>
          <p:cNvSpPr>
            <a:spLocks noChangeArrowheads="1"/>
          </p:cNvSpPr>
          <p:nvPr/>
        </p:nvSpPr>
        <p:spPr bwMode="auto">
          <a:xfrm>
            <a:off x="107504" y="836712"/>
            <a:ext cx="2880320" cy="1440160"/>
          </a:xfrm>
          <a:prstGeom prst="wedgeRoundRectCallout">
            <a:avLst>
              <a:gd name="adj1" fmla="val 32767"/>
              <a:gd name="adj2" fmla="val 89387"/>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24bit</a:t>
            </a:r>
            <a:r>
              <a:rPr lang="zh-CN" altLang="en-US" sz="2000" b="1" dirty="0">
                <a:latin typeface="+mn-lt"/>
                <a:ea typeface="+mn-ea"/>
              </a:rPr>
              <a:t>，可区分</a:t>
            </a:r>
            <a:r>
              <a:rPr lang="en-US" altLang="zh-CN" sz="2000" b="1" dirty="0">
                <a:latin typeface="+mn-lt"/>
                <a:ea typeface="+mn-ea"/>
              </a:rPr>
              <a:t>16777216</a:t>
            </a:r>
            <a:r>
              <a:rPr lang="zh-CN" altLang="en-US" sz="2000" b="1" dirty="0">
                <a:latin typeface="+mn-lt"/>
                <a:ea typeface="+mn-ea"/>
              </a:rPr>
              <a:t>个主机（实际上只能区分</a:t>
            </a:r>
            <a:r>
              <a:rPr lang="en-US" altLang="zh-CN" sz="2000" b="1" dirty="0">
                <a:latin typeface="+mn-lt"/>
                <a:ea typeface="+mn-ea"/>
              </a:rPr>
              <a:t>16777214</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a:t>
            </a:r>
            <a:r>
              <a:rPr lang="en-US" altLang="zh-CN" sz="2000" dirty="0">
                <a:solidFill>
                  <a:srgbClr val="FF0000"/>
                </a:solidFill>
              </a:rPr>
              <a:t>A</a:t>
            </a:r>
            <a:r>
              <a:rPr lang="zh-CN" altLang="en-US" sz="2000" dirty="0">
                <a:solidFill>
                  <a:srgbClr val="FF0000"/>
                </a:solidFill>
              </a:rPr>
              <a:t>类地址适用于有大量主机的大型网络</a:t>
            </a:r>
            <a:r>
              <a:rPr lang="zh-CN" altLang="en-US" sz="2000" dirty="0" smtClean="0">
                <a:solidFill>
                  <a:srgbClr val="FF0000"/>
                </a:solidFill>
              </a:rPr>
              <a:t>。</a:t>
            </a:r>
          </a:p>
        </p:txBody>
      </p:sp>
    </p:spTree>
    <p:extLst>
      <p:ext uri="{BB962C8B-B14F-4D97-AF65-F5344CB8AC3E}">
        <p14:creationId xmlns:p14="http://schemas.microsoft.com/office/powerpoint/2010/main" val="394785629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3">
            <a:clrChange>
              <a:clrFrom>
                <a:srgbClr val="FFFFFF"/>
              </a:clrFrom>
              <a:clrTo>
                <a:srgbClr val="FFFFFF">
                  <a:alpha val="0"/>
                </a:srgbClr>
              </a:clrTo>
            </a:clrChange>
            <a:lum bright="-6000"/>
            <a:extLst>
              <a:ext uri="{28A0092B-C50C-407E-A947-70E740481C1C}">
                <a14:useLocalDpi xmlns:a14="http://schemas.microsoft.com/office/drawing/2010/main" val="0"/>
              </a:ext>
            </a:extLst>
          </a:blip>
          <a:srcRect/>
          <a:stretch>
            <a:fillRect/>
          </a:stretch>
        </p:blipFill>
        <p:spPr bwMode="auto">
          <a:xfrm>
            <a:off x="978792" y="1844824"/>
            <a:ext cx="7913688"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anose="02010800040101010101" pitchFamily="2" charset="-122"/>
                <a:ea typeface="华文新魏" panose="02010800040101010101" pitchFamily="2" charset="-122"/>
              </a:rPr>
              <a:t>B</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传统分类</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7" name="AutoShape 8"/>
          <p:cNvSpPr>
            <a:spLocks noChangeArrowheads="1"/>
          </p:cNvSpPr>
          <p:nvPr/>
        </p:nvSpPr>
        <p:spPr bwMode="auto">
          <a:xfrm>
            <a:off x="5676344" y="548680"/>
            <a:ext cx="3084790" cy="1440458"/>
          </a:xfrm>
          <a:prstGeom prst="wedgeRoundRectCallout">
            <a:avLst>
              <a:gd name="adj1" fmla="val 430"/>
              <a:gd name="adj2" fmla="val 83458"/>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网络号占</a:t>
            </a:r>
            <a:r>
              <a:rPr lang="en-US" altLang="zh-CN" sz="2000" b="1" dirty="0">
                <a:latin typeface="+mn-lt"/>
                <a:ea typeface="+mn-ea"/>
              </a:rPr>
              <a:t>14bit</a:t>
            </a:r>
            <a:r>
              <a:rPr lang="zh-CN" altLang="en-US" sz="2000" b="1" dirty="0">
                <a:latin typeface="+mn-lt"/>
                <a:ea typeface="+mn-ea"/>
              </a:rPr>
              <a:t>，可区分</a:t>
            </a:r>
            <a:r>
              <a:rPr lang="en-US" altLang="zh-CN" sz="2000" b="1" dirty="0">
                <a:latin typeface="+mn-lt"/>
                <a:ea typeface="+mn-ea"/>
              </a:rPr>
              <a:t>16384</a:t>
            </a:r>
            <a:r>
              <a:rPr lang="zh-CN" altLang="en-US" sz="2000" b="1" dirty="0">
                <a:latin typeface="+mn-lt"/>
                <a:ea typeface="+mn-ea"/>
              </a:rPr>
              <a:t>个网络（实际上只能区分</a:t>
            </a:r>
            <a:r>
              <a:rPr lang="en-US" altLang="zh-CN" sz="2000" b="1" dirty="0">
                <a:latin typeface="+mn-lt"/>
                <a:ea typeface="+mn-ea"/>
              </a:rPr>
              <a:t>16382</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p>
        </p:txBody>
      </p:sp>
      <p:sp>
        <p:nvSpPr>
          <p:cNvPr id="8" name="AutoShape 8"/>
          <p:cNvSpPr>
            <a:spLocks noChangeArrowheads="1"/>
          </p:cNvSpPr>
          <p:nvPr/>
        </p:nvSpPr>
        <p:spPr bwMode="auto">
          <a:xfrm>
            <a:off x="107504" y="836712"/>
            <a:ext cx="2880320" cy="1440160"/>
          </a:xfrm>
          <a:prstGeom prst="wedgeRoundRectCallout">
            <a:avLst>
              <a:gd name="adj1" fmla="val 32767"/>
              <a:gd name="adj2" fmla="val 89387"/>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16bit</a:t>
            </a:r>
            <a:r>
              <a:rPr lang="zh-CN" altLang="en-US" sz="2000" b="1" dirty="0">
                <a:latin typeface="+mn-lt"/>
                <a:ea typeface="+mn-ea"/>
              </a:rPr>
              <a:t>，可区分</a:t>
            </a:r>
            <a:r>
              <a:rPr lang="en-US" altLang="zh-CN" sz="2000" b="1" dirty="0">
                <a:latin typeface="+mn-lt"/>
                <a:ea typeface="+mn-ea"/>
              </a:rPr>
              <a:t>65536</a:t>
            </a:r>
            <a:r>
              <a:rPr lang="zh-CN" altLang="en-US" sz="2000" b="1" dirty="0">
                <a:latin typeface="+mn-lt"/>
                <a:ea typeface="+mn-ea"/>
              </a:rPr>
              <a:t>个主机（实际上只能区分</a:t>
            </a:r>
            <a:r>
              <a:rPr lang="en-US" altLang="zh-CN" sz="2000" b="1" dirty="0">
                <a:latin typeface="+mn-lt"/>
                <a:ea typeface="+mn-ea"/>
              </a:rPr>
              <a:t>65534</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B</a:t>
            </a:r>
            <a:r>
              <a:rPr lang="zh-CN" altLang="en-US" sz="2000" dirty="0">
                <a:solidFill>
                  <a:srgbClr val="FF0000"/>
                </a:solidFill>
              </a:rPr>
              <a:t>类地址适用于一般大公司和大单位组建的网络</a:t>
            </a:r>
            <a:r>
              <a:rPr lang="zh-CN" altLang="en-US" sz="2000" dirty="0" smtClean="0">
                <a:solidFill>
                  <a:srgbClr val="FF0000"/>
                </a:solidFill>
              </a:rPr>
              <a:t>。</a:t>
            </a:r>
          </a:p>
        </p:txBody>
      </p:sp>
    </p:spTree>
    <p:extLst>
      <p:ext uri="{BB962C8B-B14F-4D97-AF65-F5344CB8AC3E}">
        <p14:creationId xmlns:p14="http://schemas.microsoft.com/office/powerpoint/2010/main" val="2421688864"/>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375" y="1896070"/>
            <a:ext cx="8139113"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C</a:t>
            </a:r>
            <a:r>
              <a:rPr lang="zh-CN" altLang="en-US" dirty="0" smtClean="0"/>
              <a:t>类</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传统分类</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AutoShape 8"/>
          <p:cNvSpPr>
            <a:spLocks noChangeArrowheads="1"/>
          </p:cNvSpPr>
          <p:nvPr/>
        </p:nvSpPr>
        <p:spPr bwMode="auto">
          <a:xfrm>
            <a:off x="5676344" y="548680"/>
            <a:ext cx="3084790" cy="1440458"/>
          </a:xfrm>
          <a:prstGeom prst="wedgeRoundRectCallout">
            <a:avLst>
              <a:gd name="adj1" fmla="val 430"/>
              <a:gd name="adj2" fmla="val 83458"/>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网络号占</a:t>
            </a:r>
            <a:r>
              <a:rPr lang="en-US" altLang="zh-CN" sz="2000" b="1" dirty="0">
                <a:latin typeface="+mn-lt"/>
                <a:ea typeface="+mn-ea"/>
              </a:rPr>
              <a:t>21bit</a:t>
            </a:r>
            <a:r>
              <a:rPr lang="zh-CN" altLang="en-US" sz="2000" b="1" dirty="0">
                <a:latin typeface="+mn-lt"/>
                <a:ea typeface="+mn-ea"/>
              </a:rPr>
              <a:t>，可区分</a:t>
            </a:r>
            <a:r>
              <a:rPr lang="en-US" altLang="zh-CN" sz="2000" b="1" dirty="0">
                <a:latin typeface="+mn-lt"/>
                <a:ea typeface="+mn-ea"/>
              </a:rPr>
              <a:t>2097152</a:t>
            </a:r>
            <a:r>
              <a:rPr lang="zh-CN" altLang="en-US" sz="2000" b="1" dirty="0">
                <a:latin typeface="+mn-lt"/>
                <a:ea typeface="+mn-ea"/>
              </a:rPr>
              <a:t>个网络（实际上只能区分</a:t>
            </a:r>
            <a:r>
              <a:rPr lang="en-US" altLang="zh-CN" sz="2000" b="1" dirty="0">
                <a:latin typeface="+mn-lt"/>
                <a:ea typeface="+mn-ea"/>
              </a:rPr>
              <a:t>2097150</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p>
        </p:txBody>
      </p:sp>
      <p:sp>
        <p:nvSpPr>
          <p:cNvPr id="8" name="AutoShape 8"/>
          <p:cNvSpPr>
            <a:spLocks noChangeArrowheads="1"/>
          </p:cNvSpPr>
          <p:nvPr/>
        </p:nvSpPr>
        <p:spPr bwMode="auto">
          <a:xfrm>
            <a:off x="107504" y="836712"/>
            <a:ext cx="2880320" cy="1440160"/>
          </a:xfrm>
          <a:prstGeom prst="wedgeRoundRectCallout">
            <a:avLst>
              <a:gd name="adj1" fmla="val 32767"/>
              <a:gd name="adj2" fmla="val 89387"/>
              <a:gd name="adj3" fmla="val 16667"/>
            </a:avLst>
          </a:prstGeom>
          <a:solidFill>
            <a:srgbClr val="99FF99"/>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    主机号占</a:t>
            </a:r>
            <a:r>
              <a:rPr lang="en-US" altLang="zh-CN" sz="2000" b="1" dirty="0">
                <a:latin typeface="+mn-lt"/>
                <a:ea typeface="+mn-ea"/>
              </a:rPr>
              <a:t>8bit</a:t>
            </a:r>
            <a:r>
              <a:rPr lang="zh-CN" altLang="en-US" sz="2000" b="1" dirty="0">
                <a:latin typeface="+mn-lt"/>
                <a:ea typeface="+mn-ea"/>
              </a:rPr>
              <a:t>，可区分</a:t>
            </a:r>
            <a:r>
              <a:rPr lang="en-US" altLang="zh-CN" sz="2000" b="1" dirty="0">
                <a:latin typeface="+mn-lt"/>
                <a:ea typeface="+mn-ea"/>
              </a:rPr>
              <a:t>256</a:t>
            </a:r>
            <a:r>
              <a:rPr lang="zh-CN" altLang="en-US" sz="2000" b="1" dirty="0">
                <a:latin typeface="+mn-lt"/>
                <a:ea typeface="+mn-ea"/>
              </a:rPr>
              <a:t>个主机（实际上只能区分</a:t>
            </a:r>
            <a:r>
              <a:rPr lang="en-US" altLang="zh-CN" sz="2000" b="1" dirty="0">
                <a:latin typeface="+mn-lt"/>
                <a:ea typeface="+mn-ea"/>
              </a:rPr>
              <a:t>254</a:t>
            </a:r>
            <a:r>
              <a:rPr lang="zh-CN" altLang="en-US" sz="2000" b="1" dirty="0">
                <a:latin typeface="+mn-lt"/>
                <a:ea typeface="+mn-ea"/>
              </a:rPr>
              <a:t>个，</a:t>
            </a:r>
            <a:r>
              <a:rPr lang="en-US" altLang="zh-CN" sz="2000" b="1" dirty="0">
                <a:latin typeface="+mn-lt"/>
                <a:ea typeface="+mn-ea"/>
              </a:rPr>
              <a:t>2</a:t>
            </a:r>
            <a:r>
              <a:rPr lang="zh-CN" altLang="en-US" sz="2000" b="1" dirty="0">
                <a:latin typeface="+mn-lt"/>
                <a:ea typeface="+mn-ea"/>
              </a:rPr>
              <a:t>个有特殊用途）</a:t>
            </a:r>
          </a:p>
        </p:txBody>
      </p:sp>
      <p:sp>
        <p:nvSpPr>
          <p:cNvPr id="10" name="内容占位符 3"/>
          <p:cNvSpPr>
            <a:spLocks noGrp="1"/>
          </p:cNvSpPr>
          <p:nvPr>
            <p:ph idx="1"/>
          </p:nvPr>
        </p:nvSpPr>
        <p:spPr>
          <a:xfrm>
            <a:off x="815975" y="5733256"/>
            <a:ext cx="3672408" cy="720080"/>
          </a:xfrm>
        </p:spPr>
        <p:txBody>
          <a:bodyPr/>
          <a:lstStyle/>
          <a:p>
            <a:pPr marL="0" indent="0">
              <a:buNone/>
            </a:pPr>
            <a:r>
              <a:rPr lang="en-US" altLang="zh-CN" sz="2000" dirty="0" smtClean="0">
                <a:solidFill>
                  <a:srgbClr val="FF0000"/>
                </a:solidFill>
              </a:rPr>
              <a:t>    </a:t>
            </a:r>
            <a:r>
              <a:rPr lang="en-US" altLang="zh-CN" sz="2000" dirty="0">
                <a:solidFill>
                  <a:srgbClr val="FF0000"/>
                </a:solidFill>
              </a:rPr>
              <a:t>C</a:t>
            </a:r>
            <a:r>
              <a:rPr lang="zh-CN" altLang="en-US" sz="2000" dirty="0">
                <a:solidFill>
                  <a:srgbClr val="FF0000"/>
                </a:solidFill>
              </a:rPr>
              <a:t>类地址适用于较小的公司和单位组建的网络</a:t>
            </a:r>
            <a:r>
              <a:rPr lang="zh-CN" altLang="en-US" sz="2000" dirty="0" smtClean="0">
                <a:solidFill>
                  <a:srgbClr val="FF0000"/>
                </a:solidFill>
              </a:rPr>
              <a:t>。</a:t>
            </a:r>
          </a:p>
        </p:txBody>
      </p:sp>
    </p:spTree>
    <p:extLst>
      <p:ext uri="{BB962C8B-B14F-4D97-AF65-F5344CB8AC3E}">
        <p14:creationId xmlns:p14="http://schemas.microsoft.com/office/powerpoint/2010/main" val="279921228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特殊</a:t>
            </a:r>
            <a:r>
              <a:rPr lang="en-US" altLang="zh-CN" dirty="0" smtClean="0">
                <a:latin typeface="华文新魏" panose="02010800040101010101" pitchFamily="2" charset="-122"/>
                <a:ea typeface="华文新魏" panose="02010800040101010101" pitchFamily="2" charset="-122"/>
              </a:rPr>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graphicFrame>
        <p:nvGraphicFramePr>
          <p:cNvPr id="11" name="Group 4"/>
          <p:cNvGraphicFramePr>
            <a:graphicFrameLocks noGrp="1"/>
          </p:cNvGraphicFramePr>
          <p:nvPr>
            <p:ph idx="1"/>
            <p:extLst>
              <p:ext uri="{D42A27DB-BD31-4B8C-83A1-F6EECF244321}">
                <p14:modId xmlns:p14="http://schemas.microsoft.com/office/powerpoint/2010/main" val="3763527218"/>
              </p:ext>
            </p:extLst>
          </p:nvPr>
        </p:nvGraphicFramePr>
        <p:xfrm>
          <a:off x="862335" y="1951507"/>
          <a:ext cx="7958137" cy="4141789"/>
        </p:xfrm>
        <a:graphic>
          <a:graphicData uri="http://schemas.openxmlformats.org/drawingml/2006/table">
            <a:tbl>
              <a:tblPr/>
              <a:tblGrid>
                <a:gridCol w="2951162"/>
                <a:gridCol w="1081088"/>
                <a:gridCol w="1152525"/>
                <a:gridCol w="1295400"/>
                <a:gridCol w="1477962"/>
              </a:tblGrid>
              <a:tr h="8937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rPr>
                        <a:t>特殊地址</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mn-lt"/>
                          <a:ea typeface="+mn-ea"/>
                        </a:rPr>
                        <a:t>Netid</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mn-lt"/>
                          <a:ea typeface="+mn-ea"/>
                        </a:rPr>
                        <a:t>Hostid</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用作</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源地址</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用作</a:t>
                      </a:r>
                    </a:p>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目的地址</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9" action="ppaction://hlinksldjump"/>
                        </a:rPr>
                        <a:t>网络地址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rPr>
                        <a:t>特定</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不可</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不可</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81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0" action="ppaction://hlinksldjump"/>
                        </a:rPr>
                        <a:t>直接广播地址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特定</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不可</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可以</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1" action="ppaction://hlinksldjump"/>
                        </a:rPr>
                        <a:t>受限广播地址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不可</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可以</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2" action="ppaction://hlinksldjump"/>
                        </a:rPr>
                        <a:t>本网络上的本主机</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可以</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不可</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635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3" action="ppaction://hlinksldjump"/>
                        </a:rPr>
                        <a:t>本网络上的特定主机</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全</a:t>
                      </a:r>
                      <a:r>
                        <a:rPr kumimoji="1" lang="en-US" altLang="zh-CN" sz="2400" b="1" i="0" u="none" strike="noStrike" cap="none" normalizeH="0" baseline="0" smtClean="0">
                          <a:ln>
                            <a:noFill/>
                          </a:ln>
                          <a:solidFill>
                            <a:srgbClr val="000000"/>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特定</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rPr>
                        <a:t>可以</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normalizeH="0" baseline="0" dirty="0" smtClean="0">
                          <a:ln>
                            <a:noFill/>
                          </a:ln>
                          <a:solidFill>
                            <a:srgbClr val="000000"/>
                          </a:solidFill>
                          <a:effectLst/>
                          <a:latin typeface="Arial" charset="0"/>
                          <a:ea typeface="华文楷体" pitchFamily="2" charset="-122"/>
                          <a:cs typeface="+mn-cs"/>
                        </a:rPr>
                        <a:t>可以</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hlinkClick r:id="rId14" action="ppaction://hlinksldjump"/>
                        </a:rPr>
                        <a:t>环回地址</a:t>
                      </a:r>
                      <a:endParaRPr kumimoji="1" lang="zh-CN" altLang="en-US" sz="24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mn-lt"/>
                          <a:ea typeface="+mn-ea"/>
                        </a:rPr>
                        <a:t>127</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任意</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mn-lt"/>
                          <a:ea typeface="+mn-ea"/>
                        </a:rPr>
                        <a:t>不可</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mn-lt"/>
                          <a:ea typeface="+mn-ea"/>
                        </a:rPr>
                        <a:t>可以</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71671342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网络地址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575642"/>
          </a:xfrm>
        </p:spPr>
        <p:txBody>
          <a:bodyPr/>
          <a:lstStyle/>
          <a:p>
            <a:pPr marL="0" indent="0" algn="ctr">
              <a:buNone/>
            </a:pPr>
            <a:r>
              <a:rPr lang="zh-CN" altLang="en-US" sz="2400" dirty="0">
                <a:solidFill>
                  <a:srgbClr val="FF0000"/>
                </a:solidFill>
              </a:rPr>
              <a:t>网络地址</a:t>
            </a:r>
            <a:r>
              <a:rPr lang="zh-CN" altLang="en-US" sz="2400" dirty="0"/>
              <a:t>用于定义网络本身</a:t>
            </a:r>
            <a:r>
              <a:rPr lang="zh-CN" altLang="en-US" sz="2400" dirty="0" smtClean="0"/>
              <a:t>。</a:t>
            </a:r>
            <a:endParaRPr lang="zh-CN" altLang="en-US" sz="2400" dirty="0"/>
          </a:p>
        </p:txBody>
      </p:sp>
      <p:pic>
        <p:nvPicPr>
          <p:cNvPr id="6" name="Picture 5"/>
          <p:cNvPicPr>
            <a:picLocks noChangeAspect="1" noChangeArrowheads="1"/>
          </p:cNvPicPr>
          <p:nvPr/>
        </p:nvPicPr>
        <p:blipFill>
          <a:blip r:embed="rId10">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755650" y="2708275"/>
            <a:ext cx="8105775"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044948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直接广播地址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Grp="1" noChangeArrowheads="1"/>
          </p:cNvSpPr>
          <p:nvPr>
            <p:ph idx="1"/>
          </p:nvPr>
        </p:nvSpPr>
        <p:spPr>
          <a:xfrm>
            <a:off x="809625" y="1773238"/>
            <a:ext cx="7958138" cy="575642"/>
          </a:xfrm>
        </p:spPr>
        <p:txBody>
          <a:bodyPr/>
          <a:lstStyle/>
          <a:p>
            <a:pPr algn="ctr">
              <a:buFont typeface="Wingdings" pitchFamily="2" charset="2"/>
              <a:buNone/>
            </a:pPr>
            <a:r>
              <a:rPr lang="zh-CN" altLang="en-US" sz="2400" dirty="0">
                <a:solidFill>
                  <a:srgbClr val="FF0000"/>
                </a:solidFill>
              </a:rPr>
              <a:t>直接广播地址</a:t>
            </a:r>
            <a:r>
              <a:rPr lang="zh-CN" altLang="en-US" sz="2400" dirty="0"/>
              <a:t>对特定网络上的所有主机进行广播。</a:t>
            </a:r>
          </a:p>
        </p:txBody>
      </p:sp>
      <p:pic>
        <p:nvPicPr>
          <p:cNvPr id="7" name="Picture 5"/>
          <p:cNvPicPr>
            <a:picLocks noChangeAspect="1" noChangeArrowheads="1"/>
          </p:cNvPicPr>
          <p:nvPr/>
        </p:nvPicPr>
        <p:blipFill>
          <a:blip r:embed="rId10">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1042988" y="2349500"/>
            <a:ext cx="7524750" cy="404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29072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受限广播地址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Grp="1" noChangeArrowheads="1"/>
          </p:cNvSpPr>
          <p:nvPr>
            <p:ph idx="1"/>
          </p:nvPr>
        </p:nvSpPr>
        <p:spPr>
          <a:xfrm>
            <a:off x="755576" y="1773238"/>
            <a:ext cx="8226871" cy="575642"/>
          </a:xfrm>
        </p:spPr>
        <p:txBody>
          <a:bodyPr/>
          <a:lstStyle/>
          <a:p>
            <a:pPr marL="0" indent="0" algn="ctr">
              <a:buFont typeface="Wingdings" pitchFamily="2" charset="2"/>
              <a:buNone/>
            </a:pPr>
            <a:r>
              <a:rPr lang="zh-CN" altLang="en-US" sz="2400" dirty="0">
                <a:solidFill>
                  <a:srgbClr val="FF0000"/>
                </a:solidFill>
              </a:rPr>
              <a:t>受限广播地址</a:t>
            </a:r>
            <a:r>
              <a:rPr lang="zh-CN" altLang="en-US" sz="2400" dirty="0"/>
              <a:t>只在本网络上进行广播（各路由器均不转发</a:t>
            </a:r>
            <a:r>
              <a:rPr lang="zh-CN" altLang="en-US" sz="2400" dirty="0" smtClean="0"/>
              <a:t>）</a:t>
            </a:r>
            <a:endParaRPr lang="zh-CN" altLang="en-US" sz="2400" dirty="0"/>
          </a:p>
        </p:txBody>
      </p:sp>
      <p:pic>
        <p:nvPicPr>
          <p:cNvPr id="7" name="Picture 5"/>
          <p:cNvPicPr>
            <a:picLocks noChangeAspect="1" noChangeArrowheads="1"/>
          </p:cNvPicPr>
          <p:nvPr/>
        </p:nvPicPr>
        <p:blipFill>
          <a:blip r:embed="rId10">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755650" y="2420938"/>
            <a:ext cx="8064500" cy="389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42271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本网络上的本主机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pic>
        <p:nvPicPr>
          <p:cNvPr id="6" name="Picture 4"/>
          <p:cNvPicPr>
            <a:picLocks noGrp="1" noChangeAspect="1" noChangeArrowheads="1"/>
          </p:cNvPicPr>
          <p:nvPr>
            <p:ph idx="1"/>
          </p:nvPr>
        </p:nvPicPr>
        <p:blipFill>
          <a:blip r:embed="rId10">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1691680" y="1772816"/>
            <a:ext cx="5898522" cy="454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6268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本网络上的特定主机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pic>
        <p:nvPicPr>
          <p:cNvPr id="6" name="Picture 4"/>
          <p:cNvPicPr>
            <a:picLocks noChangeAspect="1" noChangeArrowheads="1"/>
          </p:cNvPicPr>
          <p:nvPr/>
        </p:nvPicPr>
        <p:blipFill>
          <a:blip r:embed="rId10">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971550" y="1772816"/>
            <a:ext cx="75612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48363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环回地址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特殊</a:t>
            </a:r>
            <a:r>
              <a:rPr lang="en-US" altLang="zh-CN" sz="1200" b="0" dirty="0">
                <a:solidFill>
                  <a:schemeClr val="tx1"/>
                </a:solidFill>
                <a:latin typeface="Times New Roman" pitchFamily="18" charset="0"/>
                <a:ea typeface="幼圆" pitchFamily="49" charset="-122"/>
                <a:hlinkClick r:id="rId9" action="ppaction://hlinksldjump"/>
              </a:rPr>
              <a:t>IP</a:t>
            </a:r>
            <a:r>
              <a:rPr lang="zh-CN" altLang="en-US" sz="1200" b="0" dirty="0">
                <a:solidFill>
                  <a:schemeClr val="tx1"/>
                </a:solidFill>
                <a:latin typeface="Times New Roman" pitchFamily="18" charset="0"/>
                <a:ea typeface="幼圆" pitchFamily="49" charset="-122"/>
                <a:hlinkClick r:id="rId9"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Grp="1" noChangeArrowheads="1"/>
          </p:cNvSpPr>
          <p:nvPr>
            <p:ph idx="1"/>
          </p:nvPr>
        </p:nvSpPr>
        <p:spPr>
          <a:xfrm>
            <a:off x="809625" y="1773238"/>
            <a:ext cx="7958138" cy="503634"/>
          </a:xfrm>
        </p:spPr>
        <p:txBody>
          <a:bodyPr/>
          <a:lstStyle/>
          <a:p>
            <a:pPr algn="ctr">
              <a:buFont typeface="Wingdings" pitchFamily="2" charset="2"/>
              <a:buNone/>
            </a:pPr>
            <a:r>
              <a:rPr lang="zh-CN" altLang="en-US" sz="2400" dirty="0">
                <a:solidFill>
                  <a:srgbClr val="FF0000"/>
                </a:solidFill>
              </a:rPr>
              <a:t>环回地址</a:t>
            </a:r>
            <a:r>
              <a:rPr lang="zh-CN" altLang="en-US" sz="2400" dirty="0"/>
              <a:t>用于本地软件回送测试之用。</a:t>
            </a:r>
          </a:p>
        </p:txBody>
      </p:sp>
      <p:pic>
        <p:nvPicPr>
          <p:cNvPr id="7" name="Picture 5"/>
          <p:cNvPicPr>
            <a:picLocks noChangeAspect="1" noChangeArrowheads="1"/>
          </p:cNvPicPr>
          <p:nvPr/>
        </p:nvPicPr>
        <p:blipFill>
          <a:blip r:embed="rId10">
            <a:clrChange>
              <a:clrFrom>
                <a:srgbClr val="FFFFFF"/>
              </a:clrFrom>
              <a:clrTo>
                <a:srgbClr val="FFFFFF">
                  <a:alpha val="0"/>
                </a:srgbClr>
              </a:clrTo>
            </a:clrChange>
            <a:lum bright="-24000"/>
            <a:extLst>
              <a:ext uri="{28A0092B-C50C-407E-A947-70E740481C1C}">
                <a14:useLocalDpi xmlns:a14="http://schemas.microsoft.com/office/drawing/2010/main" val="0"/>
              </a:ext>
            </a:extLst>
          </a:blip>
          <a:srcRect/>
          <a:stretch>
            <a:fillRect/>
          </a:stretch>
        </p:blipFill>
        <p:spPr bwMode="auto">
          <a:xfrm>
            <a:off x="971550" y="2276872"/>
            <a:ext cx="74676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58033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smtClean="0"/>
              <a:t>代  价</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Cost</a:t>
            </a:r>
            <a:r>
              <a:rPr lang="zh-CN" altLang="en-US" sz="2800" b="1" dirty="0"/>
              <a:t>）</a:t>
            </a:r>
            <a:endParaRPr lang="zh-CN" altLang="en-US" sz="2800" b="1" dirty="0" smtClean="0"/>
          </a:p>
        </p:txBody>
      </p:sp>
      <p:sp>
        <p:nvSpPr>
          <p:cNvPr id="5123" name="内容占位符 3"/>
          <p:cNvSpPr>
            <a:spLocks noGrp="1"/>
          </p:cNvSpPr>
          <p:nvPr>
            <p:ph idx="1"/>
          </p:nvPr>
        </p:nvSpPr>
        <p:spPr>
          <a:xfrm>
            <a:off x="809625" y="1773238"/>
            <a:ext cx="7958138" cy="2879898"/>
          </a:xfrm>
        </p:spPr>
        <p:txBody>
          <a:bodyPr/>
          <a:lstStyle/>
          <a:p>
            <a:pPr marL="0" indent="0">
              <a:lnSpc>
                <a:spcPct val="125000"/>
              </a:lnSpc>
              <a:buNone/>
            </a:pPr>
            <a:r>
              <a:rPr lang="zh-CN" altLang="en-US" sz="2400" dirty="0" smtClean="0"/>
              <a:t>       在</a:t>
            </a:r>
            <a:r>
              <a:rPr lang="zh-CN" altLang="en-US" sz="2400" dirty="0"/>
              <a:t>研究</a:t>
            </a:r>
            <a:r>
              <a:rPr lang="zh-CN" altLang="en-US" sz="2400" dirty="0" smtClean="0"/>
              <a:t>路由算法时</a:t>
            </a:r>
            <a:r>
              <a:rPr lang="zh-CN" altLang="en-US" sz="2400" dirty="0"/>
              <a:t>，需要给每一条链路指明一定的</a:t>
            </a:r>
            <a:r>
              <a:rPr lang="zh-CN" altLang="en-US" sz="2400" dirty="0">
                <a:solidFill>
                  <a:srgbClr val="FF0000"/>
                </a:solidFill>
              </a:rPr>
              <a:t>代价</a:t>
            </a:r>
            <a:r>
              <a:rPr lang="zh-CN" altLang="en-US" sz="2400" dirty="0"/>
              <a:t>。这里“代价”并不是指“钱”，而是由一个或几个因素综合决定的一种</a:t>
            </a:r>
            <a:r>
              <a:rPr lang="zh-CN" altLang="en-US" sz="2400" dirty="0">
                <a:solidFill>
                  <a:srgbClr val="0000FF"/>
                </a:solidFill>
              </a:rPr>
              <a:t>度量</a:t>
            </a:r>
            <a:r>
              <a:rPr lang="zh-CN" altLang="en-US" sz="2400" dirty="0"/>
              <a:t>（</a:t>
            </a:r>
            <a:r>
              <a:rPr lang="en-US" altLang="zh-CN" sz="2400" dirty="0"/>
              <a:t>metric</a:t>
            </a:r>
            <a:r>
              <a:rPr lang="zh-CN" altLang="en-US" sz="2400" dirty="0"/>
              <a:t>），如链路长度、数据率、链路容量、是否要保密、传播时延等，甚至还可以是一天中某一个小时内的通信量、结点的缓存被占用的程度、链路差错率等</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pic>
        <p:nvPicPr>
          <p:cNvPr id="6" name="Picture 5"/>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4372570"/>
            <a:ext cx="2552700"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90089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err="1" smtClean="0"/>
              <a:t>私有</a:t>
            </a:r>
            <a:r>
              <a:rPr lang="en-US" altLang="en-US" dirty="0" err="1" smtClean="0"/>
              <a:t>网</a:t>
            </a:r>
            <a:r>
              <a:rPr lang="en-US" altLang="zh-CN" dirty="0" err="1" smtClean="0">
                <a:latin typeface="华文新魏" panose="02010800040101010101" pitchFamily="2" charset="-122"/>
                <a:ea typeface="华文新魏" panose="02010800040101010101" pitchFamily="2" charset="-122"/>
              </a:rPr>
              <a:t>IP</a:t>
            </a:r>
            <a:r>
              <a:rPr lang="en-US" altLang="en-US" dirty="0" err="1" smtClean="0"/>
              <a:t>地址</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graphicFrame>
        <p:nvGraphicFramePr>
          <p:cNvPr id="8" name="Group 5"/>
          <p:cNvGraphicFramePr>
            <a:graphicFrameLocks/>
          </p:cNvGraphicFramePr>
          <p:nvPr>
            <p:extLst>
              <p:ext uri="{D42A27DB-BD31-4B8C-83A1-F6EECF244321}">
                <p14:modId xmlns:p14="http://schemas.microsoft.com/office/powerpoint/2010/main" val="2552201985"/>
              </p:ext>
            </p:extLst>
          </p:nvPr>
        </p:nvGraphicFramePr>
        <p:xfrm>
          <a:off x="1042988" y="1922463"/>
          <a:ext cx="7650162" cy="1944688"/>
        </p:xfrm>
        <a:graphic>
          <a:graphicData uri="http://schemas.openxmlformats.org/drawingml/2006/table">
            <a:tbl>
              <a:tblPr/>
              <a:tblGrid>
                <a:gridCol w="1550987"/>
                <a:gridCol w="4568825"/>
                <a:gridCol w="1530350"/>
              </a:tblGrid>
              <a:tr h="4857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dirty="0" smtClean="0">
                          <a:ln>
                            <a:noFill/>
                          </a:ln>
                          <a:solidFill>
                            <a:srgbClr val="000000"/>
                          </a:solidFill>
                          <a:effectLst/>
                          <a:latin typeface="Arial" charset="0"/>
                          <a:ea typeface="华文楷体" pitchFamily="2" charset="-122"/>
                        </a:rPr>
                        <a:t>类</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Netid</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smtClean="0">
                          <a:ln>
                            <a:noFill/>
                          </a:ln>
                          <a:solidFill>
                            <a:srgbClr val="000000"/>
                          </a:solidFill>
                          <a:effectLst/>
                          <a:latin typeface="Arial" charset="0"/>
                          <a:ea typeface="华文楷体" pitchFamily="2" charset="-122"/>
                        </a:rPr>
                        <a:t>总数</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0C0C0"/>
                    </a:solidFill>
                  </a:tcPr>
                </a:tc>
              </a:tr>
              <a:tr h="487363">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A</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0000"/>
                          </a:solidFill>
                          <a:effectLst/>
                          <a:latin typeface="Arial" charset="0"/>
                          <a:ea typeface="华文楷体" pitchFamily="2" charset="-122"/>
                        </a:rPr>
                        <a:t>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B</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172.16</a:t>
                      </a:r>
                      <a:r>
                        <a:rPr kumimoji="1" lang="zh-CN" altLang="en-US" sz="2400" b="1" i="0" u="none" strike="noStrike" cap="none" normalizeH="0" baseline="0" smtClean="0">
                          <a:ln>
                            <a:noFill/>
                          </a:ln>
                          <a:solidFill>
                            <a:srgbClr val="000000"/>
                          </a:solidFill>
                          <a:effectLst/>
                          <a:latin typeface="Arial" charset="0"/>
                          <a:ea typeface="华文楷体" pitchFamily="2" charset="-122"/>
                        </a:rPr>
                        <a:t>～</a:t>
                      </a:r>
                      <a:r>
                        <a:rPr kumimoji="1" lang="en-US" altLang="zh-CN" sz="2400" b="1" i="0" u="none" strike="noStrike" cap="none" normalizeH="0" baseline="0" smtClean="0">
                          <a:ln>
                            <a:noFill/>
                          </a:ln>
                          <a:solidFill>
                            <a:srgbClr val="000000"/>
                          </a:solidFill>
                          <a:effectLst/>
                          <a:latin typeface="Arial" charset="0"/>
                          <a:ea typeface="华文楷体" pitchFamily="2" charset="-122"/>
                        </a:rPr>
                        <a:t>172.31</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16</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85775">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C</a:t>
                      </a:r>
                    </a:p>
                  </a:txBody>
                  <a:tcPr marL="90000" marR="90000" marT="46800" marB="46800" anchor="ctr" anchorCtr="1" horzOverflow="overflow">
                    <a:lnL w="381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00"/>
                          </a:solidFill>
                          <a:effectLst/>
                          <a:latin typeface="Arial" charset="0"/>
                          <a:ea typeface="华文楷体" pitchFamily="2" charset="-122"/>
                        </a:rPr>
                        <a:t>192.168.0</a:t>
                      </a:r>
                      <a:r>
                        <a:rPr kumimoji="1" lang="zh-CN" altLang="en-US" sz="2400" b="1" i="0" u="none" strike="noStrike" cap="none" normalizeH="0" baseline="0" smtClean="0">
                          <a:ln>
                            <a:noFill/>
                          </a:ln>
                          <a:solidFill>
                            <a:srgbClr val="000000"/>
                          </a:solidFill>
                          <a:effectLst/>
                          <a:latin typeface="Arial" charset="0"/>
                          <a:ea typeface="华文楷体" pitchFamily="2" charset="-122"/>
                        </a:rPr>
                        <a:t>～</a:t>
                      </a:r>
                      <a:r>
                        <a:rPr kumimoji="1" lang="en-US" altLang="zh-CN" sz="2400" b="1" i="0" u="none" strike="noStrike" cap="none" normalizeH="0" baseline="0" smtClean="0">
                          <a:ln>
                            <a:noFill/>
                          </a:ln>
                          <a:solidFill>
                            <a:srgbClr val="000000"/>
                          </a:solidFill>
                          <a:effectLst/>
                          <a:latin typeface="Arial" charset="0"/>
                          <a:ea typeface="华文楷体" pitchFamily="2" charset="-122"/>
                        </a:rPr>
                        <a:t>192.168.255</a:t>
                      </a: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444500" indent="-444500">
                        <a:buClr>
                          <a:srgbClr val="000000"/>
                        </a:buClr>
                        <a:defRPr kumimoji="1" sz="2800" b="1">
                          <a:solidFill>
                            <a:srgbClr val="000000"/>
                          </a:solidFill>
                          <a:latin typeface="Arial" charset="0"/>
                          <a:ea typeface="华文楷体" pitchFamily="2" charset="-122"/>
                        </a:defRPr>
                      </a:lvl1pPr>
                      <a:lvl2pPr marL="909638" indent="-285750">
                        <a:buSzPct val="55000"/>
                        <a:defRPr kumimoji="1" sz="2400" b="1">
                          <a:solidFill>
                            <a:srgbClr val="000000"/>
                          </a:solidFill>
                          <a:latin typeface="Arial" charset="0"/>
                          <a:ea typeface="华文楷体" pitchFamily="2" charset="-122"/>
                        </a:defRPr>
                      </a:lvl2pPr>
                      <a:lvl3pPr marL="1317625" indent="-228600">
                        <a:buSzPct val="65000"/>
                        <a:defRPr kumimoji="1" sz="2000" b="1">
                          <a:solidFill>
                            <a:srgbClr val="000000"/>
                          </a:solidFill>
                          <a:latin typeface="Arial" charset="0"/>
                          <a:ea typeface="华文楷体" pitchFamily="2" charset="-122"/>
                        </a:defRPr>
                      </a:lvl3pPr>
                      <a:lvl4pPr marL="1725613" indent="-228600">
                        <a:buSzPct val="85000"/>
                        <a:defRPr kumimoji="1" b="1">
                          <a:solidFill>
                            <a:srgbClr val="000000"/>
                          </a:solidFill>
                          <a:latin typeface="Arial" charset="0"/>
                          <a:ea typeface="华文楷体" pitchFamily="2" charset="-122"/>
                        </a:defRPr>
                      </a:lvl4pPr>
                      <a:lvl5pPr marL="2159000" indent="-228600">
                        <a:buSzPct val="80000"/>
                        <a:defRPr kumimoji="1" sz="1600" b="1">
                          <a:solidFill>
                            <a:srgbClr val="000000"/>
                          </a:solidFill>
                          <a:latin typeface="Arial" charset="0"/>
                          <a:ea typeface="华文楷体" pitchFamily="2" charset="-122"/>
                        </a:defRPr>
                      </a:lvl5pPr>
                      <a:lvl6pPr marL="26162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6pPr>
                      <a:lvl7pPr marL="30734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7pPr>
                      <a:lvl8pPr marL="35306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8pPr>
                      <a:lvl9pPr marL="3987800" indent="-228600" fontAlgn="base">
                        <a:spcBef>
                          <a:spcPct val="20000"/>
                        </a:spcBef>
                        <a:spcAft>
                          <a:spcPct val="0"/>
                        </a:spcAft>
                        <a:buClr>
                          <a:schemeClr val="accent2"/>
                        </a:buClr>
                        <a:buSzPct val="80000"/>
                        <a:buFont typeface="Wingdings" pitchFamily="2" charset="2"/>
                        <a:defRPr kumimoji="1" sz="1600" b="1">
                          <a:solidFill>
                            <a:srgbClr val="000000"/>
                          </a:solidFill>
                          <a:latin typeface="Arial" charset="0"/>
                          <a:ea typeface="华文楷体" pitchFamily="2" charset="-122"/>
                        </a:defRPr>
                      </a:lvl9pPr>
                    </a:lstStyle>
                    <a:p>
                      <a:pPr marL="444500" marR="0" lvl="0" indent="-4445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0000"/>
                          </a:solidFill>
                          <a:effectLst/>
                          <a:latin typeface="Arial" charset="0"/>
                          <a:ea typeface="华文楷体" pitchFamily="2" charset="-122"/>
                        </a:rPr>
                        <a:t>256</a:t>
                      </a:r>
                    </a:p>
                  </a:txBody>
                  <a:tcPr marL="90000" marR="90000" marT="46800" marB="46800" anchor="ctr" anchorCtr="1"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 name="Rectangle 3"/>
          <p:cNvSpPr>
            <a:spLocks noGrp="1" noChangeArrowheads="1"/>
          </p:cNvSpPr>
          <p:nvPr>
            <p:ph idx="1"/>
          </p:nvPr>
        </p:nvSpPr>
        <p:spPr>
          <a:xfrm>
            <a:off x="809625" y="4077072"/>
            <a:ext cx="7958138" cy="2160217"/>
          </a:xfrm>
        </p:spPr>
        <p:txBody>
          <a:bodyPr/>
          <a:lstStyle/>
          <a:p>
            <a:pPr marL="0" indent="0">
              <a:lnSpc>
                <a:spcPct val="150000"/>
              </a:lnSpc>
              <a:buFont typeface="Wingdings" pitchFamily="2" charset="2"/>
              <a:buNone/>
            </a:pPr>
            <a:r>
              <a:rPr lang="zh-CN" altLang="en-US" sz="2800" dirty="0"/>
              <a:t>       这些</a:t>
            </a:r>
            <a:r>
              <a:rPr lang="en-US" altLang="zh-CN" sz="2800" dirty="0"/>
              <a:t>IP</a:t>
            </a:r>
            <a:r>
              <a:rPr lang="zh-CN" altLang="en-US" sz="2800" dirty="0"/>
              <a:t>地址保留给私有用户，不必做到全球唯一。这些</a:t>
            </a:r>
            <a:r>
              <a:rPr lang="en-US" altLang="zh-CN" sz="2800" dirty="0"/>
              <a:t>IP</a:t>
            </a:r>
            <a:r>
              <a:rPr lang="zh-CN" altLang="en-US" sz="2800" dirty="0"/>
              <a:t>地址可以用于未连到</a:t>
            </a:r>
            <a:r>
              <a:rPr lang="en-US" altLang="zh-CN" sz="2800" dirty="0"/>
              <a:t>Internet</a:t>
            </a:r>
            <a:r>
              <a:rPr lang="zh-CN" altLang="en-US" sz="2800" dirty="0"/>
              <a:t>的网络，也可以用于采用</a:t>
            </a:r>
            <a:r>
              <a:rPr lang="en-US" altLang="zh-CN" sz="2800" dirty="0"/>
              <a:t>NAT</a:t>
            </a:r>
            <a:r>
              <a:rPr lang="zh-CN" altLang="en-US" sz="2800" dirty="0"/>
              <a:t>技术连到</a:t>
            </a:r>
            <a:r>
              <a:rPr lang="en-US" altLang="zh-CN" sz="2800" dirty="0"/>
              <a:t>Internet</a:t>
            </a:r>
            <a:r>
              <a:rPr lang="zh-CN" altLang="en-US" sz="2800" dirty="0"/>
              <a:t>的网络。</a:t>
            </a:r>
          </a:p>
        </p:txBody>
      </p:sp>
    </p:spTree>
    <p:extLst>
      <p:ext uri="{BB962C8B-B14F-4D97-AF65-F5344CB8AC3E}">
        <p14:creationId xmlns:p14="http://schemas.microsoft.com/office/powerpoint/2010/main" val="195443992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:Internet</a:t>
            </a:r>
            <a:r>
              <a:rPr lang="zh-CN" altLang="en-US" dirty="0" smtClean="0"/>
              <a:t>中的</a:t>
            </a:r>
            <a:r>
              <a:rPr lang="en-US" altLang="zh-CN" dirty="0" smtClean="0"/>
              <a:t>IP</a:t>
            </a:r>
            <a:r>
              <a:rPr lang="zh-CN" altLang="en-US" dirty="0" smtClean="0"/>
              <a:t>地址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grpSp>
        <p:nvGrpSpPr>
          <p:cNvPr id="3" name="组合 2"/>
          <p:cNvGrpSpPr/>
          <p:nvPr/>
        </p:nvGrpSpPr>
        <p:grpSpPr>
          <a:xfrm>
            <a:off x="899592" y="1700808"/>
            <a:ext cx="7635254" cy="4775200"/>
            <a:chOff x="381000" y="898525"/>
            <a:chExt cx="8553557" cy="5699125"/>
          </a:xfrm>
        </p:grpSpPr>
        <p:sp>
          <p:nvSpPr>
            <p:cNvPr id="5" name="AutoShape 2"/>
            <p:cNvSpPr>
              <a:spLocks noChangeArrowheads="1"/>
            </p:cNvSpPr>
            <p:nvPr/>
          </p:nvSpPr>
          <p:spPr bwMode="auto">
            <a:xfrm>
              <a:off x="1350963" y="1793875"/>
              <a:ext cx="6521450" cy="3902075"/>
            </a:xfrm>
            <a:prstGeom prst="roundRect">
              <a:avLst>
                <a:gd name="adj" fmla="val 24787"/>
              </a:avLst>
            </a:prstGeom>
            <a:solidFill>
              <a:srgbClr val="CCECFF"/>
            </a:solidFill>
            <a:ln w="19050">
              <a:solidFill>
                <a:srgbClr val="000000"/>
              </a:solidFill>
              <a:prstDash val="sys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6" name="Freeform 4"/>
            <p:cNvSpPr>
              <a:spLocks/>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 name="Line 5"/>
            <p:cNvSpPr>
              <a:spLocks noChangeShapeType="1"/>
            </p:cNvSpPr>
            <p:nvPr/>
          </p:nvSpPr>
          <p:spPr bwMode="auto">
            <a:xfrm>
              <a:off x="4878388" y="5426075"/>
              <a:ext cx="0" cy="85566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8" name="Line 6"/>
            <p:cNvSpPr>
              <a:spLocks noChangeShapeType="1"/>
            </p:cNvSpPr>
            <p:nvPr/>
          </p:nvSpPr>
          <p:spPr bwMode="auto">
            <a:xfrm>
              <a:off x="3640138" y="5403850"/>
              <a:ext cx="0" cy="85248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9" name="Freeform 7"/>
            <p:cNvSpPr>
              <a:spLocks/>
            </p:cNvSpPr>
            <p:nvPr/>
          </p:nvSpPr>
          <p:spPr bwMode="auto">
            <a:xfrm>
              <a:off x="5199063" y="5192713"/>
              <a:ext cx="2478087" cy="21113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0" name="Freeform 8"/>
            <p:cNvSpPr>
              <a:spLocks/>
            </p:cNvSpPr>
            <p:nvPr/>
          </p:nvSpPr>
          <p:spPr bwMode="auto">
            <a:xfrm>
              <a:off x="3213100" y="4514850"/>
              <a:ext cx="1679575"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 name="Line 9"/>
            <p:cNvSpPr>
              <a:spLocks noChangeShapeType="1"/>
            </p:cNvSpPr>
            <p:nvPr/>
          </p:nvSpPr>
          <p:spPr bwMode="auto">
            <a:xfrm>
              <a:off x="2789238" y="4629150"/>
              <a:ext cx="2409825"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2" name="Freeform 10"/>
            <p:cNvSpPr>
              <a:spLocks/>
            </p:cNvSpPr>
            <p:nvPr/>
          </p:nvSpPr>
          <p:spPr bwMode="auto">
            <a:xfrm>
              <a:off x="1365250" y="2455863"/>
              <a:ext cx="1101724"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 name="Freeform 11"/>
            <p:cNvSpPr>
              <a:spLocks/>
            </p:cNvSpPr>
            <p:nvPr/>
          </p:nvSpPr>
          <p:spPr bwMode="auto">
            <a:xfrm>
              <a:off x="2754313" y="3086100"/>
              <a:ext cx="1092200"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 name="Freeform 12"/>
            <p:cNvSpPr>
              <a:spLocks/>
            </p:cNvSpPr>
            <p:nvPr/>
          </p:nvSpPr>
          <p:spPr bwMode="auto">
            <a:xfrm>
              <a:off x="4357688" y="3081338"/>
              <a:ext cx="971550"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 name="Rectangle 13"/>
            <p:cNvSpPr>
              <a:spLocks noChangeArrowheads="1"/>
            </p:cNvSpPr>
            <p:nvPr/>
          </p:nvSpPr>
          <p:spPr bwMode="auto">
            <a:xfrm>
              <a:off x="1512888" y="4570413"/>
              <a:ext cx="103187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 name="Freeform 14"/>
            <p:cNvSpPr>
              <a:spLocks/>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 name="Rectangle 15"/>
            <p:cNvSpPr>
              <a:spLocks noChangeArrowheads="1"/>
            </p:cNvSpPr>
            <p:nvPr/>
          </p:nvSpPr>
          <p:spPr bwMode="auto">
            <a:xfrm>
              <a:off x="946150" y="2930525"/>
              <a:ext cx="566738"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 name="Freeform 16"/>
            <p:cNvSpPr>
              <a:spLocks/>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rgbClr val="000000"/>
            </a:solidFill>
            <a:ln w="9525">
              <a:solidFill>
                <a:srgbClr val="000000"/>
              </a:solidFill>
              <a:round/>
              <a:headEnd/>
              <a:tailEnd/>
            </a:ln>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19" name="Freeform 17"/>
            <p:cNvSpPr>
              <a:spLocks/>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 name="Freeform 18"/>
            <p:cNvSpPr>
              <a:spLocks/>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 name="Rectangle 19"/>
            <p:cNvSpPr>
              <a:spLocks noChangeArrowheads="1"/>
            </p:cNvSpPr>
            <p:nvPr/>
          </p:nvSpPr>
          <p:spPr bwMode="auto">
            <a:xfrm>
              <a:off x="7673975" y="4095750"/>
              <a:ext cx="627063"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 name="Rectangle 20"/>
            <p:cNvSpPr>
              <a:spLocks noChangeArrowheads="1"/>
            </p:cNvSpPr>
            <p:nvPr/>
          </p:nvSpPr>
          <p:spPr bwMode="auto">
            <a:xfrm>
              <a:off x="7686675" y="3001963"/>
              <a:ext cx="625475" cy="269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 name="Rectangle 21"/>
            <p:cNvSpPr>
              <a:spLocks noChangeArrowheads="1"/>
            </p:cNvSpPr>
            <p:nvPr/>
          </p:nvSpPr>
          <p:spPr bwMode="auto">
            <a:xfrm>
              <a:off x="6530975" y="4770438"/>
              <a:ext cx="165213"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B</a:t>
              </a:r>
            </a:p>
          </p:txBody>
        </p:sp>
        <p:sp>
          <p:nvSpPr>
            <p:cNvPr id="24" name="Oval 22"/>
            <p:cNvSpPr>
              <a:spLocks noChangeArrowheads="1"/>
            </p:cNvSpPr>
            <p:nvPr/>
          </p:nvSpPr>
          <p:spPr bwMode="auto">
            <a:xfrm>
              <a:off x="3584575" y="5621338"/>
              <a:ext cx="117475" cy="119062"/>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5" name="Group 23"/>
            <p:cNvGrpSpPr>
              <a:grpSpLocks/>
            </p:cNvGrpSpPr>
            <p:nvPr/>
          </p:nvGrpSpPr>
          <p:grpSpPr bwMode="auto">
            <a:xfrm>
              <a:off x="579438" y="3616325"/>
              <a:ext cx="504825" cy="515938"/>
              <a:chOff x="101" y="2294"/>
              <a:chExt cx="343" cy="353"/>
            </a:xfrm>
          </p:grpSpPr>
          <p:grpSp>
            <p:nvGrpSpPr>
              <p:cNvPr id="26" name="Group 24"/>
              <p:cNvGrpSpPr>
                <a:grpSpLocks/>
              </p:cNvGrpSpPr>
              <p:nvPr/>
            </p:nvGrpSpPr>
            <p:grpSpPr bwMode="auto">
              <a:xfrm>
                <a:off x="109" y="2301"/>
                <a:ext cx="335" cy="346"/>
                <a:chOff x="109" y="2301"/>
                <a:chExt cx="335" cy="346"/>
              </a:xfrm>
            </p:grpSpPr>
            <p:sp>
              <p:nvSpPr>
                <p:cNvPr id="40" name="Freeform 25"/>
                <p:cNvSpPr>
                  <a:spLocks/>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 name="Freeform 26"/>
                <p:cNvSpPr>
                  <a:spLocks/>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 name="Freeform 27"/>
                <p:cNvSpPr>
                  <a:spLocks/>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 name="Freeform 28"/>
                <p:cNvSpPr>
                  <a:spLocks/>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4" name="Rectangle 29"/>
                <p:cNvSpPr>
                  <a:spLocks noChangeArrowheads="1"/>
                </p:cNvSpPr>
                <p:nvPr/>
              </p:nvSpPr>
              <p:spPr bwMode="auto">
                <a:xfrm>
                  <a:off x="165" y="2324"/>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5" name="Rectangle 30"/>
                <p:cNvSpPr>
                  <a:spLocks noChangeArrowheads="1"/>
                </p:cNvSpPr>
                <p:nvPr/>
              </p:nvSpPr>
              <p:spPr bwMode="auto">
                <a:xfrm>
                  <a:off x="120" y="2512"/>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6" name="Rectangle 31"/>
                <p:cNvSpPr>
                  <a:spLocks noChangeArrowheads="1"/>
                </p:cNvSpPr>
                <p:nvPr/>
              </p:nvSpPr>
              <p:spPr bwMode="auto">
                <a:xfrm>
                  <a:off x="186" y="2345"/>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7" name="Line 32"/>
                <p:cNvSpPr>
                  <a:spLocks noChangeShapeType="1"/>
                </p:cNvSpPr>
                <p:nvPr/>
              </p:nvSpPr>
              <p:spPr bwMode="auto">
                <a:xfrm flipH="1">
                  <a:off x="335" y="2541"/>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8" name="Group 33"/>
                <p:cNvGrpSpPr>
                  <a:grpSpLocks/>
                </p:cNvGrpSpPr>
                <p:nvPr/>
              </p:nvGrpSpPr>
              <p:grpSpPr bwMode="auto">
                <a:xfrm>
                  <a:off x="109" y="2596"/>
                  <a:ext cx="335" cy="51"/>
                  <a:chOff x="109" y="2596"/>
                  <a:chExt cx="335" cy="51"/>
                </a:xfrm>
              </p:grpSpPr>
              <p:sp>
                <p:nvSpPr>
                  <p:cNvPr id="49" name="Freeform 34"/>
                  <p:cNvSpPr>
                    <a:spLocks/>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0" name="Freeform 35"/>
                  <p:cNvSpPr>
                    <a:spLocks/>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1" name="Rectangle 36"/>
                  <p:cNvSpPr>
                    <a:spLocks noChangeArrowheads="1"/>
                  </p:cNvSpPr>
                  <p:nvPr/>
                </p:nvSpPr>
                <p:spPr bwMode="auto">
                  <a:xfrm>
                    <a:off x="112" y="2632"/>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27" name="Group 37"/>
              <p:cNvGrpSpPr>
                <a:grpSpLocks/>
              </p:cNvGrpSpPr>
              <p:nvPr/>
            </p:nvGrpSpPr>
            <p:grpSpPr bwMode="auto">
              <a:xfrm>
                <a:off x="101" y="2294"/>
                <a:ext cx="335" cy="347"/>
                <a:chOff x="101" y="2294"/>
                <a:chExt cx="335" cy="347"/>
              </a:xfrm>
            </p:grpSpPr>
            <p:sp>
              <p:nvSpPr>
                <p:cNvPr id="28" name="Freeform 38"/>
                <p:cNvSpPr>
                  <a:spLocks/>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 name="Freeform 39"/>
                <p:cNvSpPr>
                  <a:spLocks/>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 name="Freeform 40"/>
                <p:cNvSpPr>
                  <a:spLocks/>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 name="Freeform 41"/>
                <p:cNvSpPr>
                  <a:spLocks/>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7"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 name="Rectangle 42"/>
                <p:cNvSpPr>
                  <a:spLocks noChangeArrowheads="1"/>
                </p:cNvSpPr>
                <p:nvPr/>
              </p:nvSpPr>
              <p:spPr bwMode="auto">
                <a:xfrm>
                  <a:off x="157" y="2318"/>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 name="Rectangle 43"/>
                <p:cNvSpPr>
                  <a:spLocks noChangeArrowheads="1"/>
                </p:cNvSpPr>
                <p:nvPr/>
              </p:nvSpPr>
              <p:spPr bwMode="auto">
                <a:xfrm>
                  <a:off x="112" y="2506"/>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 name="Rectangle 44"/>
                <p:cNvSpPr>
                  <a:spLocks noChangeArrowheads="1"/>
                </p:cNvSpPr>
                <p:nvPr/>
              </p:nvSpPr>
              <p:spPr bwMode="auto">
                <a:xfrm>
                  <a:off x="178" y="2339"/>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5" name="Line 45"/>
                <p:cNvSpPr>
                  <a:spLocks noChangeShapeType="1"/>
                </p:cNvSpPr>
                <p:nvPr/>
              </p:nvSpPr>
              <p:spPr bwMode="auto">
                <a:xfrm flipH="1">
                  <a:off x="326" y="2535"/>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6" name="Group 46"/>
                <p:cNvGrpSpPr>
                  <a:grpSpLocks/>
                </p:cNvGrpSpPr>
                <p:nvPr/>
              </p:nvGrpSpPr>
              <p:grpSpPr bwMode="auto">
                <a:xfrm>
                  <a:off x="101" y="2590"/>
                  <a:ext cx="335" cy="51"/>
                  <a:chOff x="101" y="2590"/>
                  <a:chExt cx="335" cy="51"/>
                </a:xfrm>
              </p:grpSpPr>
              <p:sp>
                <p:nvSpPr>
                  <p:cNvPr id="37" name="Freeform 47"/>
                  <p:cNvSpPr>
                    <a:spLocks/>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 name="Freeform 48"/>
                  <p:cNvSpPr>
                    <a:spLocks/>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 name="Rectangle 49"/>
                  <p:cNvSpPr>
                    <a:spLocks noChangeArrowheads="1"/>
                  </p:cNvSpPr>
                  <p:nvPr/>
                </p:nvSpPr>
                <p:spPr bwMode="auto">
                  <a:xfrm>
                    <a:off x="103" y="2626"/>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52" name="Group 50"/>
            <p:cNvGrpSpPr>
              <a:grpSpLocks/>
            </p:cNvGrpSpPr>
            <p:nvPr/>
          </p:nvGrpSpPr>
          <p:grpSpPr bwMode="auto">
            <a:xfrm>
              <a:off x="3357563" y="6081713"/>
              <a:ext cx="503237" cy="515937"/>
              <a:chOff x="3891" y="3616"/>
              <a:chExt cx="342" cy="353"/>
            </a:xfrm>
          </p:grpSpPr>
          <p:grpSp>
            <p:nvGrpSpPr>
              <p:cNvPr id="53" name="Group 51"/>
              <p:cNvGrpSpPr>
                <a:grpSpLocks/>
              </p:cNvGrpSpPr>
              <p:nvPr/>
            </p:nvGrpSpPr>
            <p:grpSpPr bwMode="auto">
              <a:xfrm>
                <a:off x="3899" y="3622"/>
                <a:ext cx="334" cy="347"/>
                <a:chOff x="3899" y="3622"/>
                <a:chExt cx="334" cy="347"/>
              </a:xfrm>
            </p:grpSpPr>
            <p:sp>
              <p:nvSpPr>
                <p:cNvPr id="67" name="Freeform 52"/>
                <p:cNvSpPr>
                  <a:spLocks/>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8" name="Freeform 53"/>
                <p:cNvSpPr>
                  <a:spLocks/>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9" name="Freeform 54"/>
                <p:cNvSpPr>
                  <a:spLocks/>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0" name="Freeform 55"/>
                <p:cNvSpPr>
                  <a:spLocks/>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1" name="Rectangle 56"/>
                <p:cNvSpPr>
                  <a:spLocks noChangeArrowheads="1"/>
                </p:cNvSpPr>
                <p:nvPr/>
              </p:nvSpPr>
              <p:spPr bwMode="auto">
                <a:xfrm>
                  <a:off x="3955" y="3646"/>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2" name="Rectangle 57"/>
                <p:cNvSpPr>
                  <a:spLocks noChangeArrowheads="1"/>
                </p:cNvSpPr>
                <p:nvPr/>
              </p:nvSpPr>
              <p:spPr bwMode="auto">
                <a:xfrm>
                  <a:off x="3909" y="3833"/>
                  <a:ext cx="314" cy="7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3" name="Rectangle 58"/>
                <p:cNvSpPr>
                  <a:spLocks noChangeArrowheads="1"/>
                </p:cNvSpPr>
                <p:nvPr/>
              </p:nvSpPr>
              <p:spPr bwMode="auto">
                <a:xfrm>
                  <a:off x="3975" y="3667"/>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4" name="Line 59"/>
                <p:cNvSpPr>
                  <a:spLocks noChangeShapeType="1"/>
                </p:cNvSpPr>
                <p:nvPr/>
              </p:nvSpPr>
              <p:spPr bwMode="auto">
                <a:xfrm flipH="1">
                  <a:off x="4124" y="3863"/>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75" name="Group 60"/>
                <p:cNvGrpSpPr>
                  <a:grpSpLocks/>
                </p:cNvGrpSpPr>
                <p:nvPr/>
              </p:nvGrpSpPr>
              <p:grpSpPr bwMode="auto">
                <a:xfrm>
                  <a:off x="3899" y="3918"/>
                  <a:ext cx="334" cy="51"/>
                  <a:chOff x="3899" y="3918"/>
                  <a:chExt cx="334" cy="51"/>
                </a:xfrm>
              </p:grpSpPr>
              <p:sp>
                <p:nvSpPr>
                  <p:cNvPr id="76" name="Freeform 61"/>
                  <p:cNvSpPr>
                    <a:spLocks/>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7" name="Freeform 62"/>
                  <p:cNvSpPr>
                    <a:spLocks/>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78" name="Rectangle 63"/>
                  <p:cNvSpPr>
                    <a:spLocks noChangeArrowheads="1"/>
                  </p:cNvSpPr>
                  <p:nvPr/>
                </p:nvSpPr>
                <p:spPr bwMode="auto">
                  <a:xfrm>
                    <a:off x="3901" y="3954"/>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54" name="Group 64"/>
              <p:cNvGrpSpPr>
                <a:grpSpLocks/>
              </p:cNvGrpSpPr>
              <p:nvPr/>
            </p:nvGrpSpPr>
            <p:grpSpPr bwMode="auto">
              <a:xfrm>
                <a:off x="3891" y="3616"/>
                <a:ext cx="334" cy="346"/>
                <a:chOff x="3891" y="3616"/>
                <a:chExt cx="334" cy="346"/>
              </a:xfrm>
            </p:grpSpPr>
            <p:sp>
              <p:nvSpPr>
                <p:cNvPr id="55" name="Freeform 65"/>
                <p:cNvSpPr>
                  <a:spLocks/>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6" name="Freeform 66"/>
                <p:cNvSpPr>
                  <a:spLocks/>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7" name="Freeform 67"/>
                <p:cNvSpPr>
                  <a:spLocks/>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8" name="Freeform 68"/>
                <p:cNvSpPr>
                  <a:spLocks/>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59" name="Rectangle 69"/>
                <p:cNvSpPr>
                  <a:spLocks noChangeArrowheads="1"/>
                </p:cNvSpPr>
                <p:nvPr/>
              </p:nvSpPr>
              <p:spPr bwMode="auto">
                <a:xfrm>
                  <a:off x="3946" y="363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0" name="Rectangle 70"/>
                <p:cNvSpPr>
                  <a:spLocks noChangeArrowheads="1"/>
                </p:cNvSpPr>
                <p:nvPr/>
              </p:nvSpPr>
              <p:spPr bwMode="auto">
                <a:xfrm>
                  <a:off x="3901" y="382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1" name="Rectangle 71"/>
                <p:cNvSpPr>
                  <a:spLocks noChangeArrowheads="1"/>
                </p:cNvSpPr>
                <p:nvPr/>
              </p:nvSpPr>
              <p:spPr bwMode="auto">
                <a:xfrm>
                  <a:off x="3967" y="366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2" name="Line 72"/>
                <p:cNvSpPr>
                  <a:spLocks noChangeShapeType="1"/>
                </p:cNvSpPr>
                <p:nvPr/>
              </p:nvSpPr>
              <p:spPr bwMode="auto">
                <a:xfrm flipH="1">
                  <a:off x="4116" y="3857"/>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63" name="Group 73"/>
                <p:cNvGrpSpPr>
                  <a:grpSpLocks/>
                </p:cNvGrpSpPr>
                <p:nvPr/>
              </p:nvGrpSpPr>
              <p:grpSpPr bwMode="auto">
                <a:xfrm>
                  <a:off x="3891" y="3912"/>
                  <a:ext cx="334" cy="50"/>
                  <a:chOff x="3891" y="3912"/>
                  <a:chExt cx="334" cy="50"/>
                </a:xfrm>
              </p:grpSpPr>
              <p:sp>
                <p:nvSpPr>
                  <p:cNvPr id="64" name="Freeform 74"/>
                  <p:cNvSpPr>
                    <a:spLocks/>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5" name="Freeform 75"/>
                  <p:cNvSpPr>
                    <a:spLocks/>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66" name="Rectangle 76"/>
                  <p:cNvSpPr>
                    <a:spLocks noChangeArrowheads="1"/>
                  </p:cNvSpPr>
                  <p:nvPr/>
                </p:nvSpPr>
                <p:spPr bwMode="auto">
                  <a:xfrm>
                    <a:off x="3893" y="394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79" name="Group 77"/>
            <p:cNvGrpSpPr>
              <a:grpSpLocks/>
            </p:cNvGrpSpPr>
            <p:nvPr/>
          </p:nvGrpSpPr>
          <p:grpSpPr bwMode="auto">
            <a:xfrm>
              <a:off x="4627563" y="6065838"/>
              <a:ext cx="504825" cy="515937"/>
              <a:chOff x="4752" y="3605"/>
              <a:chExt cx="343" cy="353"/>
            </a:xfrm>
          </p:grpSpPr>
          <p:grpSp>
            <p:nvGrpSpPr>
              <p:cNvPr id="80" name="Group 78"/>
              <p:cNvGrpSpPr>
                <a:grpSpLocks/>
              </p:cNvGrpSpPr>
              <p:nvPr/>
            </p:nvGrpSpPr>
            <p:grpSpPr bwMode="auto">
              <a:xfrm>
                <a:off x="4760" y="3612"/>
                <a:ext cx="335" cy="346"/>
                <a:chOff x="4760" y="3612"/>
                <a:chExt cx="335" cy="346"/>
              </a:xfrm>
            </p:grpSpPr>
            <p:sp>
              <p:nvSpPr>
                <p:cNvPr id="94" name="Freeform 79"/>
                <p:cNvSpPr>
                  <a:spLocks/>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5" name="Freeform 80"/>
                <p:cNvSpPr>
                  <a:spLocks/>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6" name="Freeform 81"/>
                <p:cNvSpPr>
                  <a:spLocks/>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7" name="Freeform 82"/>
                <p:cNvSpPr>
                  <a:spLocks/>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8" name="Rectangle 83"/>
                <p:cNvSpPr>
                  <a:spLocks noChangeArrowheads="1"/>
                </p:cNvSpPr>
                <p:nvPr/>
              </p:nvSpPr>
              <p:spPr bwMode="auto">
                <a:xfrm>
                  <a:off x="4816" y="3635"/>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9" name="Rectangle 84"/>
                <p:cNvSpPr>
                  <a:spLocks noChangeArrowheads="1"/>
                </p:cNvSpPr>
                <p:nvPr/>
              </p:nvSpPr>
              <p:spPr bwMode="auto">
                <a:xfrm>
                  <a:off x="4770" y="3823"/>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0" name="Rectangle 85"/>
                <p:cNvSpPr>
                  <a:spLocks noChangeArrowheads="1"/>
                </p:cNvSpPr>
                <p:nvPr/>
              </p:nvSpPr>
              <p:spPr bwMode="auto">
                <a:xfrm>
                  <a:off x="4836" y="3656"/>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1" name="Line 86"/>
                <p:cNvSpPr>
                  <a:spLocks noChangeShapeType="1"/>
                </p:cNvSpPr>
                <p:nvPr/>
              </p:nvSpPr>
              <p:spPr bwMode="auto">
                <a:xfrm flipH="1">
                  <a:off x="4985" y="3852"/>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02" name="Group 87"/>
                <p:cNvGrpSpPr>
                  <a:grpSpLocks/>
                </p:cNvGrpSpPr>
                <p:nvPr/>
              </p:nvGrpSpPr>
              <p:grpSpPr bwMode="auto">
                <a:xfrm>
                  <a:off x="4760" y="3907"/>
                  <a:ext cx="335" cy="51"/>
                  <a:chOff x="4760" y="3907"/>
                  <a:chExt cx="335" cy="51"/>
                </a:xfrm>
              </p:grpSpPr>
              <p:sp>
                <p:nvSpPr>
                  <p:cNvPr id="103" name="Freeform 88"/>
                  <p:cNvSpPr>
                    <a:spLocks/>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4" name="Freeform 89"/>
                  <p:cNvSpPr>
                    <a:spLocks/>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05" name="Rectangle 90"/>
                  <p:cNvSpPr>
                    <a:spLocks noChangeArrowheads="1"/>
                  </p:cNvSpPr>
                  <p:nvPr/>
                </p:nvSpPr>
                <p:spPr bwMode="auto">
                  <a:xfrm>
                    <a:off x="4762" y="3943"/>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81" name="Group 91"/>
              <p:cNvGrpSpPr>
                <a:grpSpLocks/>
              </p:cNvGrpSpPr>
              <p:nvPr/>
            </p:nvGrpSpPr>
            <p:grpSpPr bwMode="auto">
              <a:xfrm>
                <a:off x="4752" y="3605"/>
                <a:ext cx="334" cy="347"/>
                <a:chOff x="4752" y="3605"/>
                <a:chExt cx="334" cy="347"/>
              </a:xfrm>
            </p:grpSpPr>
            <p:sp>
              <p:nvSpPr>
                <p:cNvPr id="82" name="Freeform 92"/>
                <p:cNvSpPr>
                  <a:spLocks/>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3" name="Freeform 93"/>
                <p:cNvSpPr>
                  <a:spLocks/>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4" name="Freeform 94"/>
                <p:cNvSpPr>
                  <a:spLocks/>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5" name="Freeform 95"/>
                <p:cNvSpPr>
                  <a:spLocks/>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Lst>
                  <a:ahLst/>
                  <a:cxnLst>
                    <a:cxn ang="0">
                      <a:pos x="T0" y="T1"/>
                    </a:cxn>
                    <a:cxn ang="0">
                      <a:pos x="T2" y="T3"/>
                    </a:cxn>
                    <a:cxn ang="0">
                      <a:pos x="T4" y="T5"/>
                    </a:cxn>
                    <a:cxn ang="0">
                      <a:pos x="T6" y="T7"/>
                    </a:cxn>
                    <a:cxn ang="0">
                      <a:pos x="T8" y="T9"/>
                    </a:cxn>
                  </a:cxnLst>
                  <a:rect l="0" t="0" r="r" b="b"/>
                  <a:pathLst>
                    <a:path w="223" h="24">
                      <a:moveTo>
                        <a:pt x="0" y="24"/>
                      </a:moveTo>
                      <a:lnTo>
                        <a:pt x="26" y="0"/>
                      </a:lnTo>
                      <a:lnTo>
                        <a:pt x="196" y="0"/>
                      </a:lnTo>
                      <a:lnTo>
                        <a:pt x="223" y="24"/>
                      </a:lnTo>
                      <a:lnTo>
                        <a:pt x="0" y="2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6" name="Rectangle 96"/>
                <p:cNvSpPr>
                  <a:spLocks noChangeArrowheads="1"/>
                </p:cNvSpPr>
                <p:nvPr/>
              </p:nvSpPr>
              <p:spPr bwMode="auto">
                <a:xfrm>
                  <a:off x="4808" y="3629"/>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7" name="Rectangle 97"/>
                <p:cNvSpPr>
                  <a:spLocks noChangeArrowheads="1"/>
                </p:cNvSpPr>
                <p:nvPr/>
              </p:nvSpPr>
              <p:spPr bwMode="auto">
                <a:xfrm>
                  <a:off x="4762" y="3817"/>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8" name="Rectangle 98"/>
                <p:cNvSpPr>
                  <a:spLocks noChangeArrowheads="1"/>
                </p:cNvSpPr>
                <p:nvPr/>
              </p:nvSpPr>
              <p:spPr bwMode="auto">
                <a:xfrm>
                  <a:off x="4828" y="3650"/>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89" name="Line 99"/>
                <p:cNvSpPr>
                  <a:spLocks noChangeShapeType="1"/>
                </p:cNvSpPr>
                <p:nvPr/>
              </p:nvSpPr>
              <p:spPr bwMode="auto">
                <a:xfrm flipH="1">
                  <a:off x="4977" y="3846"/>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90" name="Group 100"/>
                <p:cNvGrpSpPr>
                  <a:grpSpLocks/>
                </p:cNvGrpSpPr>
                <p:nvPr/>
              </p:nvGrpSpPr>
              <p:grpSpPr bwMode="auto">
                <a:xfrm>
                  <a:off x="4752" y="3901"/>
                  <a:ext cx="334" cy="51"/>
                  <a:chOff x="4752" y="3901"/>
                  <a:chExt cx="334" cy="51"/>
                </a:xfrm>
              </p:grpSpPr>
              <p:sp>
                <p:nvSpPr>
                  <p:cNvPr id="91" name="Freeform 101"/>
                  <p:cNvSpPr>
                    <a:spLocks/>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2" name="Freeform 102"/>
                  <p:cNvSpPr>
                    <a:spLocks/>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93" name="Rectangle 103"/>
                  <p:cNvSpPr>
                    <a:spLocks noChangeArrowheads="1"/>
                  </p:cNvSpPr>
                  <p:nvPr/>
                </p:nvSpPr>
                <p:spPr bwMode="auto">
                  <a:xfrm>
                    <a:off x="4754" y="3937"/>
                    <a:ext cx="330"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06" name="Group 104"/>
            <p:cNvGrpSpPr>
              <a:grpSpLocks/>
            </p:cNvGrpSpPr>
            <p:nvPr/>
          </p:nvGrpSpPr>
          <p:grpSpPr bwMode="auto">
            <a:xfrm>
              <a:off x="579438" y="2509838"/>
              <a:ext cx="504825" cy="517525"/>
              <a:chOff x="101" y="1539"/>
              <a:chExt cx="343" cy="352"/>
            </a:xfrm>
          </p:grpSpPr>
          <p:grpSp>
            <p:nvGrpSpPr>
              <p:cNvPr id="107" name="Group 105"/>
              <p:cNvGrpSpPr>
                <a:grpSpLocks/>
              </p:cNvGrpSpPr>
              <p:nvPr/>
            </p:nvGrpSpPr>
            <p:grpSpPr bwMode="auto">
              <a:xfrm>
                <a:off x="109" y="1545"/>
                <a:ext cx="335" cy="346"/>
                <a:chOff x="109" y="1545"/>
                <a:chExt cx="335" cy="346"/>
              </a:xfrm>
            </p:grpSpPr>
            <p:sp>
              <p:nvSpPr>
                <p:cNvPr id="121" name="Freeform 106"/>
                <p:cNvSpPr>
                  <a:spLocks/>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2" name="Freeform 107"/>
                <p:cNvSpPr>
                  <a:spLocks/>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3" name="Freeform 108"/>
                <p:cNvSpPr>
                  <a:spLocks/>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4" name="Freeform 109"/>
                <p:cNvSpPr>
                  <a:spLocks/>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5" name="Rectangle 110"/>
                <p:cNvSpPr>
                  <a:spLocks noChangeArrowheads="1"/>
                </p:cNvSpPr>
                <p:nvPr/>
              </p:nvSpPr>
              <p:spPr bwMode="auto">
                <a:xfrm>
                  <a:off x="165" y="1568"/>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6" name="Rectangle 111"/>
                <p:cNvSpPr>
                  <a:spLocks noChangeArrowheads="1"/>
                </p:cNvSpPr>
                <p:nvPr/>
              </p:nvSpPr>
              <p:spPr bwMode="auto">
                <a:xfrm>
                  <a:off x="120" y="1756"/>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7" name="Rectangle 112"/>
                <p:cNvSpPr>
                  <a:spLocks noChangeArrowheads="1"/>
                </p:cNvSpPr>
                <p:nvPr/>
              </p:nvSpPr>
              <p:spPr bwMode="auto">
                <a:xfrm>
                  <a:off x="186" y="1589"/>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8" name="Line 113"/>
                <p:cNvSpPr>
                  <a:spLocks noChangeShapeType="1"/>
                </p:cNvSpPr>
                <p:nvPr/>
              </p:nvSpPr>
              <p:spPr bwMode="auto">
                <a:xfrm flipH="1">
                  <a:off x="335" y="1786"/>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29" name="Group 114"/>
                <p:cNvGrpSpPr>
                  <a:grpSpLocks/>
                </p:cNvGrpSpPr>
                <p:nvPr/>
              </p:nvGrpSpPr>
              <p:grpSpPr bwMode="auto">
                <a:xfrm>
                  <a:off x="109" y="1841"/>
                  <a:ext cx="335" cy="50"/>
                  <a:chOff x="109" y="1841"/>
                  <a:chExt cx="335" cy="50"/>
                </a:xfrm>
              </p:grpSpPr>
              <p:sp>
                <p:nvSpPr>
                  <p:cNvPr id="130" name="Freeform 115"/>
                  <p:cNvSpPr>
                    <a:spLocks/>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1" name="Freeform 116"/>
                  <p:cNvSpPr>
                    <a:spLocks/>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2" name="Rectangle 117"/>
                  <p:cNvSpPr>
                    <a:spLocks noChangeArrowheads="1"/>
                  </p:cNvSpPr>
                  <p:nvPr/>
                </p:nvSpPr>
                <p:spPr bwMode="auto">
                  <a:xfrm>
                    <a:off x="112" y="1876"/>
                    <a:ext cx="330"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08" name="Group 118"/>
              <p:cNvGrpSpPr>
                <a:grpSpLocks/>
              </p:cNvGrpSpPr>
              <p:nvPr/>
            </p:nvGrpSpPr>
            <p:grpSpPr bwMode="auto">
              <a:xfrm>
                <a:off x="101" y="1539"/>
                <a:ext cx="335" cy="346"/>
                <a:chOff x="101" y="1539"/>
                <a:chExt cx="335" cy="346"/>
              </a:xfrm>
            </p:grpSpPr>
            <p:sp>
              <p:nvSpPr>
                <p:cNvPr id="109" name="Freeform 119"/>
                <p:cNvSpPr>
                  <a:spLocks/>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0" name="Freeform 120"/>
                <p:cNvSpPr>
                  <a:spLocks/>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1" name="Freeform 121"/>
                <p:cNvSpPr>
                  <a:spLocks/>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2" name="Freeform 122"/>
                <p:cNvSpPr>
                  <a:spLocks/>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3" name="Rectangle 123"/>
                <p:cNvSpPr>
                  <a:spLocks noChangeArrowheads="1"/>
                </p:cNvSpPr>
                <p:nvPr/>
              </p:nvSpPr>
              <p:spPr bwMode="auto">
                <a:xfrm>
                  <a:off x="157" y="1562"/>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4" name="Rectangle 124"/>
                <p:cNvSpPr>
                  <a:spLocks noChangeArrowheads="1"/>
                </p:cNvSpPr>
                <p:nvPr/>
              </p:nvSpPr>
              <p:spPr bwMode="auto">
                <a:xfrm>
                  <a:off x="112" y="1750"/>
                  <a:ext cx="313"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5" name="Rectangle 125"/>
                <p:cNvSpPr>
                  <a:spLocks noChangeArrowheads="1"/>
                </p:cNvSpPr>
                <p:nvPr/>
              </p:nvSpPr>
              <p:spPr bwMode="auto">
                <a:xfrm>
                  <a:off x="178" y="1583"/>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6" name="Line 126"/>
                <p:cNvSpPr>
                  <a:spLocks noChangeShapeType="1"/>
                </p:cNvSpPr>
                <p:nvPr/>
              </p:nvSpPr>
              <p:spPr bwMode="auto">
                <a:xfrm flipH="1">
                  <a:off x="326" y="1779"/>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17" name="Group 127"/>
                <p:cNvGrpSpPr>
                  <a:grpSpLocks/>
                </p:cNvGrpSpPr>
                <p:nvPr/>
              </p:nvGrpSpPr>
              <p:grpSpPr bwMode="auto">
                <a:xfrm>
                  <a:off x="101" y="1834"/>
                  <a:ext cx="335" cy="51"/>
                  <a:chOff x="101" y="1834"/>
                  <a:chExt cx="335" cy="51"/>
                </a:xfrm>
              </p:grpSpPr>
              <p:sp>
                <p:nvSpPr>
                  <p:cNvPr id="118" name="Freeform 128"/>
                  <p:cNvSpPr>
                    <a:spLocks/>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19" name="Freeform 129"/>
                  <p:cNvSpPr>
                    <a:spLocks/>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20" name="Rectangle 130"/>
                  <p:cNvSpPr>
                    <a:spLocks noChangeArrowheads="1"/>
                  </p:cNvSpPr>
                  <p:nvPr/>
                </p:nvSpPr>
                <p:spPr bwMode="auto">
                  <a:xfrm>
                    <a:off x="103" y="1870"/>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33" name="Group 131"/>
            <p:cNvGrpSpPr>
              <a:grpSpLocks/>
            </p:cNvGrpSpPr>
            <p:nvPr/>
          </p:nvGrpSpPr>
          <p:grpSpPr bwMode="auto">
            <a:xfrm>
              <a:off x="8158163" y="3657600"/>
              <a:ext cx="506412" cy="514350"/>
              <a:chOff x="5237" y="2322"/>
              <a:chExt cx="343" cy="352"/>
            </a:xfrm>
          </p:grpSpPr>
          <p:grpSp>
            <p:nvGrpSpPr>
              <p:cNvPr id="134" name="Group 132"/>
              <p:cNvGrpSpPr>
                <a:grpSpLocks/>
              </p:cNvGrpSpPr>
              <p:nvPr/>
            </p:nvGrpSpPr>
            <p:grpSpPr bwMode="auto">
              <a:xfrm>
                <a:off x="5245" y="2328"/>
                <a:ext cx="335" cy="346"/>
                <a:chOff x="5245" y="2328"/>
                <a:chExt cx="335" cy="346"/>
              </a:xfrm>
            </p:grpSpPr>
            <p:sp>
              <p:nvSpPr>
                <p:cNvPr id="148" name="Freeform 133"/>
                <p:cNvSpPr>
                  <a:spLocks/>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9" name="Freeform 134"/>
                <p:cNvSpPr>
                  <a:spLocks/>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0" name="Freeform 135"/>
                <p:cNvSpPr>
                  <a:spLocks/>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1" name="Freeform 136"/>
                <p:cNvSpPr>
                  <a:spLocks/>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2" name="Rectangle 137"/>
                <p:cNvSpPr>
                  <a:spLocks noChangeArrowheads="1"/>
                </p:cNvSpPr>
                <p:nvPr/>
              </p:nvSpPr>
              <p:spPr bwMode="auto">
                <a:xfrm>
                  <a:off x="5301" y="2351"/>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3" name="Rectangle 138"/>
                <p:cNvSpPr>
                  <a:spLocks noChangeArrowheads="1"/>
                </p:cNvSpPr>
                <p:nvPr/>
              </p:nvSpPr>
              <p:spPr bwMode="auto">
                <a:xfrm>
                  <a:off x="5256" y="2539"/>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4" name="Rectangle 139"/>
                <p:cNvSpPr>
                  <a:spLocks noChangeArrowheads="1"/>
                </p:cNvSpPr>
                <p:nvPr/>
              </p:nvSpPr>
              <p:spPr bwMode="auto">
                <a:xfrm>
                  <a:off x="5322" y="2373"/>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5" name="Line 140"/>
                <p:cNvSpPr>
                  <a:spLocks noChangeShapeType="1"/>
                </p:cNvSpPr>
                <p:nvPr/>
              </p:nvSpPr>
              <p:spPr bwMode="auto">
                <a:xfrm flipH="1">
                  <a:off x="5470" y="2569"/>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56" name="Group 141"/>
                <p:cNvGrpSpPr>
                  <a:grpSpLocks/>
                </p:cNvGrpSpPr>
                <p:nvPr/>
              </p:nvGrpSpPr>
              <p:grpSpPr bwMode="auto">
                <a:xfrm>
                  <a:off x="5245" y="2624"/>
                  <a:ext cx="335" cy="50"/>
                  <a:chOff x="5245" y="2624"/>
                  <a:chExt cx="335" cy="50"/>
                </a:xfrm>
              </p:grpSpPr>
              <p:sp>
                <p:nvSpPr>
                  <p:cNvPr id="157" name="Freeform 142"/>
                  <p:cNvSpPr>
                    <a:spLocks/>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8" name="Freeform 143"/>
                  <p:cNvSpPr>
                    <a:spLocks/>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59" name="Rectangle 144"/>
                  <p:cNvSpPr>
                    <a:spLocks noChangeArrowheads="1"/>
                  </p:cNvSpPr>
                  <p:nvPr/>
                </p:nvSpPr>
                <p:spPr bwMode="auto">
                  <a:xfrm>
                    <a:off x="5247" y="2660"/>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35" name="Group 145"/>
              <p:cNvGrpSpPr>
                <a:grpSpLocks/>
              </p:cNvGrpSpPr>
              <p:nvPr/>
            </p:nvGrpSpPr>
            <p:grpSpPr bwMode="auto">
              <a:xfrm>
                <a:off x="5237" y="2322"/>
                <a:ext cx="335" cy="346"/>
                <a:chOff x="5237" y="2322"/>
                <a:chExt cx="335" cy="346"/>
              </a:xfrm>
            </p:grpSpPr>
            <p:sp>
              <p:nvSpPr>
                <p:cNvPr id="136" name="Freeform 146"/>
                <p:cNvSpPr>
                  <a:spLocks/>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7" name="Freeform 147"/>
                <p:cNvSpPr>
                  <a:spLocks/>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8" name="Freeform 148"/>
                <p:cNvSpPr>
                  <a:spLocks/>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39" name="Freeform 149"/>
                <p:cNvSpPr>
                  <a:spLocks/>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0" name="Rectangle 150"/>
                <p:cNvSpPr>
                  <a:spLocks noChangeArrowheads="1"/>
                </p:cNvSpPr>
                <p:nvPr/>
              </p:nvSpPr>
              <p:spPr bwMode="auto">
                <a:xfrm>
                  <a:off x="5293" y="2345"/>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1" name="Rectangle 151"/>
                <p:cNvSpPr>
                  <a:spLocks noChangeArrowheads="1"/>
                </p:cNvSpPr>
                <p:nvPr/>
              </p:nvSpPr>
              <p:spPr bwMode="auto">
                <a:xfrm>
                  <a:off x="5247" y="2533"/>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2" name="Rectangle 152"/>
                <p:cNvSpPr>
                  <a:spLocks noChangeArrowheads="1"/>
                </p:cNvSpPr>
                <p:nvPr/>
              </p:nvSpPr>
              <p:spPr bwMode="auto">
                <a:xfrm>
                  <a:off x="5313" y="2366"/>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3" name="Line 153"/>
                <p:cNvSpPr>
                  <a:spLocks noChangeShapeType="1"/>
                </p:cNvSpPr>
                <p:nvPr/>
              </p:nvSpPr>
              <p:spPr bwMode="auto">
                <a:xfrm flipH="1">
                  <a:off x="5462" y="2563"/>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44" name="Group 154"/>
                <p:cNvGrpSpPr>
                  <a:grpSpLocks/>
                </p:cNvGrpSpPr>
                <p:nvPr/>
              </p:nvGrpSpPr>
              <p:grpSpPr bwMode="auto">
                <a:xfrm>
                  <a:off x="5237" y="2617"/>
                  <a:ext cx="335" cy="51"/>
                  <a:chOff x="5237" y="2617"/>
                  <a:chExt cx="335" cy="51"/>
                </a:xfrm>
              </p:grpSpPr>
              <p:sp>
                <p:nvSpPr>
                  <p:cNvPr id="145" name="Freeform 155"/>
                  <p:cNvSpPr>
                    <a:spLocks/>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6" name="Freeform 156"/>
                  <p:cNvSpPr>
                    <a:spLocks/>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47" name="Rectangle 157"/>
                  <p:cNvSpPr>
                    <a:spLocks noChangeArrowheads="1"/>
                  </p:cNvSpPr>
                  <p:nvPr/>
                </p:nvSpPr>
                <p:spPr bwMode="auto">
                  <a:xfrm>
                    <a:off x="5239" y="2653"/>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nvGrpSpPr>
            <p:cNvPr id="160" name="Group 158"/>
            <p:cNvGrpSpPr>
              <a:grpSpLocks/>
            </p:cNvGrpSpPr>
            <p:nvPr/>
          </p:nvGrpSpPr>
          <p:grpSpPr bwMode="auto">
            <a:xfrm>
              <a:off x="8158163" y="2581275"/>
              <a:ext cx="506412" cy="515938"/>
              <a:chOff x="5237" y="1587"/>
              <a:chExt cx="343" cy="353"/>
            </a:xfrm>
          </p:grpSpPr>
          <p:grpSp>
            <p:nvGrpSpPr>
              <p:cNvPr id="161" name="Group 159"/>
              <p:cNvGrpSpPr>
                <a:grpSpLocks/>
              </p:cNvGrpSpPr>
              <p:nvPr/>
            </p:nvGrpSpPr>
            <p:grpSpPr bwMode="auto">
              <a:xfrm>
                <a:off x="5245" y="1594"/>
                <a:ext cx="335" cy="346"/>
                <a:chOff x="5245" y="1594"/>
                <a:chExt cx="335" cy="346"/>
              </a:xfrm>
            </p:grpSpPr>
            <p:sp>
              <p:nvSpPr>
                <p:cNvPr id="175" name="Freeform 160"/>
                <p:cNvSpPr>
                  <a:spLocks/>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6" name="Freeform 161"/>
                <p:cNvSpPr>
                  <a:spLocks/>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7" name="Freeform 162"/>
                <p:cNvSpPr>
                  <a:spLocks/>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8" name="Freeform 163"/>
                <p:cNvSpPr>
                  <a:spLocks/>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9" name="Rectangle 164"/>
                <p:cNvSpPr>
                  <a:spLocks noChangeArrowheads="1"/>
                </p:cNvSpPr>
                <p:nvPr/>
              </p:nvSpPr>
              <p:spPr bwMode="auto">
                <a:xfrm>
                  <a:off x="5301" y="1617"/>
                  <a:ext cx="223" cy="1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0" name="Rectangle 165"/>
                <p:cNvSpPr>
                  <a:spLocks noChangeArrowheads="1"/>
                </p:cNvSpPr>
                <p:nvPr/>
              </p:nvSpPr>
              <p:spPr bwMode="auto">
                <a:xfrm>
                  <a:off x="5256" y="1805"/>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1" name="Rectangle 166"/>
                <p:cNvSpPr>
                  <a:spLocks noChangeArrowheads="1"/>
                </p:cNvSpPr>
                <p:nvPr/>
              </p:nvSpPr>
              <p:spPr bwMode="auto">
                <a:xfrm>
                  <a:off x="5322" y="1638"/>
                  <a:ext cx="181"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2" name="Line 167"/>
                <p:cNvSpPr>
                  <a:spLocks noChangeShapeType="1"/>
                </p:cNvSpPr>
                <p:nvPr/>
              </p:nvSpPr>
              <p:spPr bwMode="auto">
                <a:xfrm flipH="1">
                  <a:off x="5470" y="1834"/>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83" name="Group 168"/>
                <p:cNvGrpSpPr>
                  <a:grpSpLocks/>
                </p:cNvGrpSpPr>
                <p:nvPr/>
              </p:nvGrpSpPr>
              <p:grpSpPr bwMode="auto">
                <a:xfrm>
                  <a:off x="5245" y="1889"/>
                  <a:ext cx="335" cy="51"/>
                  <a:chOff x="5245" y="1889"/>
                  <a:chExt cx="335" cy="51"/>
                </a:xfrm>
              </p:grpSpPr>
              <p:sp>
                <p:nvSpPr>
                  <p:cNvPr id="184" name="Freeform 169"/>
                  <p:cNvSpPr>
                    <a:spLocks/>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5" name="Freeform 170"/>
                  <p:cNvSpPr>
                    <a:spLocks/>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6" name="Rectangle 171"/>
                  <p:cNvSpPr>
                    <a:spLocks noChangeArrowheads="1"/>
                  </p:cNvSpPr>
                  <p:nvPr/>
                </p:nvSpPr>
                <p:spPr bwMode="auto">
                  <a:xfrm>
                    <a:off x="5247" y="1925"/>
                    <a:ext cx="33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162" name="Group 172"/>
              <p:cNvGrpSpPr>
                <a:grpSpLocks/>
              </p:cNvGrpSpPr>
              <p:nvPr/>
            </p:nvGrpSpPr>
            <p:grpSpPr bwMode="auto">
              <a:xfrm>
                <a:off x="5237" y="1587"/>
                <a:ext cx="335" cy="346"/>
                <a:chOff x="5237" y="1587"/>
                <a:chExt cx="335" cy="346"/>
              </a:xfrm>
            </p:grpSpPr>
            <p:sp>
              <p:nvSpPr>
                <p:cNvPr id="163" name="Freeform 173"/>
                <p:cNvSpPr>
                  <a:spLocks/>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4" name="Freeform 174"/>
                <p:cNvSpPr>
                  <a:spLocks/>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5" name="Freeform 175"/>
                <p:cNvSpPr>
                  <a:spLocks/>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6" name="Freeform 176"/>
                <p:cNvSpPr>
                  <a:spLocks/>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7" name="Rectangle 177"/>
                <p:cNvSpPr>
                  <a:spLocks noChangeArrowheads="1"/>
                </p:cNvSpPr>
                <p:nvPr/>
              </p:nvSpPr>
              <p:spPr bwMode="auto">
                <a:xfrm>
                  <a:off x="5293" y="1610"/>
                  <a:ext cx="223" cy="176"/>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8" name="Rectangle 178"/>
                <p:cNvSpPr>
                  <a:spLocks noChangeArrowheads="1"/>
                </p:cNvSpPr>
                <p:nvPr/>
              </p:nvSpPr>
              <p:spPr bwMode="auto">
                <a:xfrm>
                  <a:off x="5247" y="1798"/>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69" name="Rectangle 179"/>
                <p:cNvSpPr>
                  <a:spLocks noChangeArrowheads="1"/>
                </p:cNvSpPr>
                <p:nvPr/>
              </p:nvSpPr>
              <p:spPr bwMode="auto">
                <a:xfrm>
                  <a:off x="5313" y="1632"/>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0" name="Line 180"/>
                <p:cNvSpPr>
                  <a:spLocks noChangeShapeType="1"/>
                </p:cNvSpPr>
                <p:nvPr/>
              </p:nvSpPr>
              <p:spPr bwMode="auto">
                <a:xfrm flipH="1">
                  <a:off x="5462" y="1828"/>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71" name="Group 181"/>
                <p:cNvGrpSpPr>
                  <a:grpSpLocks/>
                </p:cNvGrpSpPr>
                <p:nvPr/>
              </p:nvGrpSpPr>
              <p:grpSpPr bwMode="auto">
                <a:xfrm>
                  <a:off x="5237" y="1883"/>
                  <a:ext cx="335" cy="50"/>
                  <a:chOff x="5237" y="1883"/>
                  <a:chExt cx="335" cy="50"/>
                </a:xfrm>
              </p:grpSpPr>
              <p:sp>
                <p:nvSpPr>
                  <p:cNvPr id="172" name="Freeform 182"/>
                  <p:cNvSpPr>
                    <a:spLocks/>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3" name="Freeform 183"/>
                  <p:cNvSpPr>
                    <a:spLocks/>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74" name="Rectangle 184"/>
                  <p:cNvSpPr>
                    <a:spLocks noChangeArrowheads="1"/>
                  </p:cNvSpPr>
                  <p:nvPr/>
                </p:nvSpPr>
                <p:spPr bwMode="auto">
                  <a:xfrm>
                    <a:off x="5239" y="1919"/>
                    <a:ext cx="331" cy="14"/>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187" name="Rectangle 185"/>
            <p:cNvSpPr>
              <a:spLocks noChangeArrowheads="1"/>
            </p:cNvSpPr>
            <p:nvPr/>
          </p:nvSpPr>
          <p:spPr bwMode="auto">
            <a:xfrm>
              <a:off x="1900238" y="1920875"/>
              <a:ext cx="8985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88" name="Rectangle 186"/>
            <p:cNvSpPr>
              <a:spLocks noChangeArrowheads="1"/>
            </p:cNvSpPr>
            <p:nvPr/>
          </p:nvSpPr>
          <p:spPr bwMode="auto">
            <a:xfrm>
              <a:off x="2236376" y="2237532"/>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222.1.1.0</a:t>
              </a:r>
            </a:p>
          </p:txBody>
        </p:sp>
        <p:sp>
          <p:nvSpPr>
            <p:cNvPr id="189" name="Rectangle 187"/>
            <p:cNvSpPr>
              <a:spLocks noChangeArrowheads="1"/>
            </p:cNvSpPr>
            <p:nvPr/>
          </p:nvSpPr>
          <p:spPr bwMode="auto">
            <a:xfrm>
              <a:off x="3568700" y="1482725"/>
              <a:ext cx="10080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0" name="Rectangle 188"/>
            <p:cNvSpPr>
              <a:spLocks noChangeArrowheads="1"/>
            </p:cNvSpPr>
            <p:nvPr/>
          </p:nvSpPr>
          <p:spPr bwMode="auto">
            <a:xfrm>
              <a:off x="3484563" y="14398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222.1.1.1</a:t>
              </a:r>
            </a:p>
          </p:txBody>
        </p:sp>
        <p:sp>
          <p:nvSpPr>
            <p:cNvPr id="191" name="Rectangle 189"/>
            <p:cNvSpPr>
              <a:spLocks noChangeArrowheads="1"/>
            </p:cNvSpPr>
            <p:nvPr/>
          </p:nvSpPr>
          <p:spPr bwMode="auto">
            <a:xfrm>
              <a:off x="5113338" y="1482725"/>
              <a:ext cx="1006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2" name="Rectangle 190"/>
            <p:cNvSpPr>
              <a:spLocks noChangeArrowheads="1"/>
            </p:cNvSpPr>
            <p:nvPr/>
          </p:nvSpPr>
          <p:spPr bwMode="auto">
            <a:xfrm>
              <a:off x="5006975" y="14398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222.1.1.2</a:t>
              </a:r>
            </a:p>
          </p:txBody>
        </p:sp>
        <p:sp>
          <p:nvSpPr>
            <p:cNvPr id="193" name="Rectangle 191"/>
            <p:cNvSpPr>
              <a:spLocks noChangeArrowheads="1"/>
            </p:cNvSpPr>
            <p:nvPr/>
          </p:nvSpPr>
          <p:spPr bwMode="auto">
            <a:xfrm>
              <a:off x="6707188" y="1482725"/>
              <a:ext cx="10064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4" name="Rectangle 192"/>
            <p:cNvSpPr>
              <a:spLocks noChangeArrowheads="1"/>
            </p:cNvSpPr>
            <p:nvPr/>
          </p:nvSpPr>
          <p:spPr bwMode="auto">
            <a:xfrm>
              <a:off x="6554788" y="14128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222.1.1.3</a:t>
              </a:r>
            </a:p>
          </p:txBody>
        </p:sp>
        <p:sp>
          <p:nvSpPr>
            <p:cNvPr id="195" name="Rectangle 193"/>
            <p:cNvSpPr>
              <a:spLocks noChangeArrowheads="1"/>
            </p:cNvSpPr>
            <p:nvPr/>
          </p:nvSpPr>
          <p:spPr bwMode="auto">
            <a:xfrm>
              <a:off x="4168775" y="2138363"/>
              <a:ext cx="26988" cy="5381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196" name="Group 194"/>
            <p:cNvGrpSpPr>
              <a:grpSpLocks/>
            </p:cNvGrpSpPr>
            <p:nvPr/>
          </p:nvGrpSpPr>
          <p:grpSpPr bwMode="auto">
            <a:xfrm>
              <a:off x="3822700" y="2630488"/>
              <a:ext cx="647700" cy="385762"/>
              <a:chOff x="2299" y="1622"/>
              <a:chExt cx="439" cy="262"/>
            </a:xfrm>
          </p:grpSpPr>
          <p:sp>
            <p:nvSpPr>
              <p:cNvPr id="197"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8"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199"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0"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01" name="Group 199"/>
              <p:cNvGrpSpPr>
                <a:grpSpLocks/>
              </p:cNvGrpSpPr>
              <p:nvPr/>
            </p:nvGrpSpPr>
            <p:grpSpPr bwMode="auto">
              <a:xfrm>
                <a:off x="2365" y="1640"/>
                <a:ext cx="304" cy="117"/>
                <a:chOff x="2365" y="1640"/>
                <a:chExt cx="304" cy="117"/>
              </a:xfrm>
            </p:grpSpPr>
            <p:grpSp>
              <p:nvGrpSpPr>
                <p:cNvPr id="204" name="Group 200"/>
                <p:cNvGrpSpPr>
                  <a:grpSpLocks/>
                </p:cNvGrpSpPr>
                <p:nvPr/>
              </p:nvGrpSpPr>
              <p:grpSpPr bwMode="auto">
                <a:xfrm>
                  <a:off x="2365" y="1640"/>
                  <a:ext cx="302" cy="115"/>
                  <a:chOff x="2365" y="1640"/>
                  <a:chExt cx="302" cy="115"/>
                </a:xfrm>
              </p:grpSpPr>
              <p:sp>
                <p:nvSpPr>
                  <p:cNvPr id="214"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5"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6"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7"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8"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9"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0"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1"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05" name="Group 209"/>
                <p:cNvGrpSpPr>
                  <a:grpSpLocks/>
                </p:cNvGrpSpPr>
                <p:nvPr/>
              </p:nvGrpSpPr>
              <p:grpSpPr bwMode="auto">
                <a:xfrm>
                  <a:off x="2368" y="1643"/>
                  <a:ext cx="301" cy="114"/>
                  <a:chOff x="2368" y="1643"/>
                  <a:chExt cx="301" cy="114"/>
                </a:xfrm>
              </p:grpSpPr>
              <p:sp>
                <p:nvSpPr>
                  <p:cNvPr id="206"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7"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8"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9"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0"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1"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2"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13"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02"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03"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sp>
          <p:nvSpPr>
            <p:cNvPr id="222" name="Rectangle 220"/>
            <p:cNvSpPr>
              <a:spLocks noChangeArrowheads="1"/>
            </p:cNvSpPr>
            <p:nvPr/>
          </p:nvSpPr>
          <p:spPr bwMode="auto">
            <a:xfrm>
              <a:off x="4278313" y="2371725"/>
              <a:ext cx="1009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3" name="Rectangle 221"/>
            <p:cNvSpPr>
              <a:spLocks noChangeArrowheads="1"/>
            </p:cNvSpPr>
            <p:nvPr/>
          </p:nvSpPr>
          <p:spPr bwMode="auto">
            <a:xfrm>
              <a:off x="4351338" y="23812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222.1.1.4</a:t>
              </a:r>
            </a:p>
          </p:txBody>
        </p:sp>
        <p:sp>
          <p:nvSpPr>
            <p:cNvPr id="224" name="Rectangle 222"/>
            <p:cNvSpPr>
              <a:spLocks noChangeArrowheads="1"/>
            </p:cNvSpPr>
            <p:nvPr/>
          </p:nvSpPr>
          <p:spPr bwMode="auto">
            <a:xfrm>
              <a:off x="3446463" y="2519363"/>
              <a:ext cx="4127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5" name="Rectangle 223"/>
            <p:cNvSpPr>
              <a:spLocks noChangeArrowheads="1"/>
            </p:cNvSpPr>
            <p:nvPr/>
          </p:nvSpPr>
          <p:spPr bwMode="auto">
            <a:xfrm>
              <a:off x="3549650" y="2509838"/>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R</a:t>
              </a:r>
              <a:r>
                <a:rPr lang="en-US" altLang="zh-CN" sz="1600" b="1" baseline="-25000" smtClean="0">
                  <a:solidFill>
                    <a:srgbClr val="000000"/>
                  </a:solidFill>
                  <a:latin typeface="+mn-lt"/>
                  <a:ea typeface="+mn-ea"/>
                </a:rPr>
                <a:t>1</a:t>
              </a:r>
            </a:p>
          </p:txBody>
        </p:sp>
        <p:sp>
          <p:nvSpPr>
            <p:cNvPr id="226" name="Oval 224"/>
            <p:cNvSpPr>
              <a:spLocks noChangeArrowheads="1"/>
            </p:cNvSpPr>
            <p:nvPr/>
          </p:nvSpPr>
          <p:spPr bwMode="auto">
            <a:xfrm>
              <a:off x="4129088" y="2422525"/>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7" name="Rectangle 225"/>
            <p:cNvSpPr>
              <a:spLocks noChangeArrowheads="1"/>
            </p:cNvSpPr>
            <p:nvPr/>
          </p:nvSpPr>
          <p:spPr bwMode="auto">
            <a:xfrm>
              <a:off x="1974850" y="1616075"/>
              <a:ext cx="7207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8" name="Oval 226"/>
            <p:cNvSpPr>
              <a:spLocks noChangeArrowheads="1"/>
            </p:cNvSpPr>
            <p:nvPr/>
          </p:nvSpPr>
          <p:spPr bwMode="auto">
            <a:xfrm>
              <a:off x="7786688" y="4067175"/>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29" name="Oval 227"/>
            <p:cNvSpPr>
              <a:spLocks noChangeArrowheads="1"/>
            </p:cNvSpPr>
            <p:nvPr/>
          </p:nvSpPr>
          <p:spPr bwMode="auto">
            <a:xfrm>
              <a:off x="7791450" y="2960688"/>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0" name="Rectangle 228"/>
            <p:cNvSpPr>
              <a:spLocks noChangeArrowheads="1"/>
            </p:cNvSpPr>
            <p:nvPr/>
          </p:nvSpPr>
          <p:spPr bwMode="auto">
            <a:xfrm>
              <a:off x="6338888" y="3686175"/>
              <a:ext cx="10096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1" name="Rectangle 229"/>
            <p:cNvSpPr>
              <a:spLocks noChangeArrowheads="1"/>
            </p:cNvSpPr>
            <p:nvPr/>
          </p:nvSpPr>
          <p:spPr bwMode="auto">
            <a:xfrm>
              <a:off x="5976938" y="4222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222.1.2.5</a:t>
              </a:r>
            </a:p>
          </p:txBody>
        </p:sp>
        <p:sp>
          <p:nvSpPr>
            <p:cNvPr id="232" name="Rectangle 230"/>
            <p:cNvSpPr>
              <a:spLocks noChangeArrowheads="1"/>
            </p:cNvSpPr>
            <p:nvPr/>
          </p:nvSpPr>
          <p:spPr bwMode="auto">
            <a:xfrm>
              <a:off x="7883525" y="4197350"/>
              <a:ext cx="1008063"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3" name="Rectangle 231"/>
            <p:cNvSpPr>
              <a:spLocks noChangeArrowheads="1"/>
            </p:cNvSpPr>
            <p:nvPr/>
          </p:nvSpPr>
          <p:spPr bwMode="auto">
            <a:xfrm>
              <a:off x="7975600" y="42576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222.1.2.2</a:t>
              </a:r>
            </a:p>
          </p:txBody>
        </p:sp>
        <p:sp>
          <p:nvSpPr>
            <p:cNvPr id="234" name="Rectangle 232"/>
            <p:cNvSpPr>
              <a:spLocks noChangeArrowheads="1"/>
            </p:cNvSpPr>
            <p:nvPr/>
          </p:nvSpPr>
          <p:spPr bwMode="auto">
            <a:xfrm>
              <a:off x="7883525" y="3086100"/>
              <a:ext cx="10080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5" name="Rectangle 233"/>
            <p:cNvSpPr>
              <a:spLocks noChangeArrowheads="1"/>
            </p:cNvSpPr>
            <p:nvPr/>
          </p:nvSpPr>
          <p:spPr bwMode="auto">
            <a:xfrm>
              <a:off x="7975600" y="314801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222.1.2.1</a:t>
              </a:r>
            </a:p>
          </p:txBody>
        </p:sp>
        <p:sp>
          <p:nvSpPr>
            <p:cNvPr id="236" name="Rectangle 234"/>
            <p:cNvSpPr>
              <a:spLocks noChangeArrowheads="1"/>
            </p:cNvSpPr>
            <p:nvPr/>
          </p:nvSpPr>
          <p:spPr bwMode="auto">
            <a:xfrm>
              <a:off x="7785100" y="5219700"/>
              <a:ext cx="10080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7" name="Rectangle 235"/>
            <p:cNvSpPr>
              <a:spLocks noChangeArrowheads="1"/>
            </p:cNvSpPr>
            <p:nvPr/>
          </p:nvSpPr>
          <p:spPr bwMode="auto">
            <a:xfrm>
              <a:off x="4999038" y="57181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222.1.2.3</a:t>
              </a:r>
            </a:p>
          </p:txBody>
        </p:sp>
        <p:sp>
          <p:nvSpPr>
            <p:cNvPr id="238" name="Rectangle 236"/>
            <p:cNvSpPr>
              <a:spLocks noChangeArrowheads="1"/>
            </p:cNvSpPr>
            <p:nvPr/>
          </p:nvSpPr>
          <p:spPr bwMode="auto">
            <a:xfrm>
              <a:off x="3670300" y="5605463"/>
              <a:ext cx="1008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39" name="Rectangle 237"/>
            <p:cNvSpPr>
              <a:spLocks noChangeArrowheads="1"/>
            </p:cNvSpPr>
            <p:nvPr/>
          </p:nvSpPr>
          <p:spPr bwMode="auto">
            <a:xfrm>
              <a:off x="3748088" y="57181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222.1.2.4</a:t>
              </a:r>
            </a:p>
          </p:txBody>
        </p:sp>
        <p:sp>
          <p:nvSpPr>
            <p:cNvPr id="240" name="Oval 238"/>
            <p:cNvSpPr>
              <a:spLocks noChangeArrowheads="1"/>
            </p:cNvSpPr>
            <p:nvPr/>
          </p:nvSpPr>
          <p:spPr bwMode="auto">
            <a:xfrm>
              <a:off x="4835525" y="5634038"/>
              <a:ext cx="92075" cy="93662"/>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1" name="Rectangle 239"/>
            <p:cNvSpPr>
              <a:spLocks noChangeArrowheads="1"/>
            </p:cNvSpPr>
            <p:nvPr/>
          </p:nvSpPr>
          <p:spPr bwMode="auto">
            <a:xfrm>
              <a:off x="6818313" y="2955925"/>
              <a:ext cx="8953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2" name="Rectangle 240"/>
            <p:cNvSpPr>
              <a:spLocks noChangeArrowheads="1"/>
            </p:cNvSpPr>
            <p:nvPr/>
          </p:nvSpPr>
          <p:spPr bwMode="auto">
            <a:xfrm>
              <a:off x="6701727" y="3512964"/>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222.1.2.0</a:t>
              </a:r>
            </a:p>
          </p:txBody>
        </p:sp>
        <p:sp>
          <p:nvSpPr>
            <p:cNvPr id="243" name="Rectangle 241"/>
            <p:cNvSpPr>
              <a:spLocks noChangeArrowheads="1"/>
            </p:cNvSpPr>
            <p:nvPr/>
          </p:nvSpPr>
          <p:spPr bwMode="auto">
            <a:xfrm>
              <a:off x="6889750" y="2663825"/>
              <a:ext cx="7207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44" name="Group 242"/>
            <p:cNvGrpSpPr>
              <a:grpSpLocks/>
            </p:cNvGrpSpPr>
            <p:nvPr/>
          </p:nvGrpSpPr>
          <p:grpSpPr bwMode="auto">
            <a:xfrm>
              <a:off x="2222500" y="4386263"/>
              <a:ext cx="649288" cy="384175"/>
              <a:chOff x="1304" y="2569"/>
              <a:chExt cx="439" cy="262"/>
            </a:xfrm>
          </p:grpSpPr>
          <p:sp>
            <p:nvSpPr>
              <p:cNvPr id="245"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6"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7"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48"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49" name="Group 247"/>
              <p:cNvGrpSpPr>
                <a:grpSpLocks/>
              </p:cNvGrpSpPr>
              <p:nvPr/>
            </p:nvGrpSpPr>
            <p:grpSpPr bwMode="auto">
              <a:xfrm>
                <a:off x="1371" y="2587"/>
                <a:ext cx="304" cy="117"/>
                <a:chOff x="1371" y="2587"/>
                <a:chExt cx="304" cy="117"/>
              </a:xfrm>
            </p:grpSpPr>
            <p:grpSp>
              <p:nvGrpSpPr>
                <p:cNvPr id="252" name="Group 248"/>
                <p:cNvGrpSpPr>
                  <a:grpSpLocks/>
                </p:cNvGrpSpPr>
                <p:nvPr/>
              </p:nvGrpSpPr>
              <p:grpSpPr bwMode="auto">
                <a:xfrm>
                  <a:off x="1371" y="2587"/>
                  <a:ext cx="301" cy="115"/>
                  <a:chOff x="1371" y="2587"/>
                  <a:chExt cx="301" cy="115"/>
                </a:xfrm>
              </p:grpSpPr>
              <p:sp>
                <p:nvSpPr>
                  <p:cNvPr id="262"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3"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4"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5"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6"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7"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8"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9"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53" name="Group 257"/>
                <p:cNvGrpSpPr>
                  <a:grpSpLocks/>
                </p:cNvGrpSpPr>
                <p:nvPr/>
              </p:nvGrpSpPr>
              <p:grpSpPr bwMode="auto">
                <a:xfrm>
                  <a:off x="1373" y="2590"/>
                  <a:ext cx="302" cy="114"/>
                  <a:chOff x="1373" y="2590"/>
                  <a:chExt cx="302" cy="114"/>
                </a:xfrm>
              </p:grpSpPr>
              <p:sp>
                <p:nvSpPr>
                  <p:cNvPr id="254"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5"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6"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7"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8"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9"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0"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61"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50"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51"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70" name="Group 268"/>
            <p:cNvGrpSpPr>
              <a:grpSpLocks/>
            </p:cNvGrpSpPr>
            <p:nvPr/>
          </p:nvGrpSpPr>
          <p:grpSpPr bwMode="auto">
            <a:xfrm>
              <a:off x="5126038" y="4386263"/>
              <a:ext cx="649287" cy="384175"/>
              <a:chOff x="3488" y="2569"/>
              <a:chExt cx="439" cy="262"/>
            </a:xfrm>
          </p:grpSpPr>
          <p:sp>
            <p:nvSpPr>
              <p:cNvPr id="271"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2"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3"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4"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275" name="Group 273"/>
              <p:cNvGrpSpPr>
                <a:grpSpLocks/>
              </p:cNvGrpSpPr>
              <p:nvPr/>
            </p:nvGrpSpPr>
            <p:grpSpPr bwMode="auto">
              <a:xfrm>
                <a:off x="3555" y="2587"/>
                <a:ext cx="304" cy="117"/>
                <a:chOff x="3555" y="2587"/>
                <a:chExt cx="304" cy="117"/>
              </a:xfrm>
            </p:grpSpPr>
            <p:grpSp>
              <p:nvGrpSpPr>
                <p:cNvPr id="278" name="Group 274"/>
                <p:cNvGrpSpPr>
                  <a:grpSpLocks/>
                </p:cNvGrpSpPr>
                <p:nvPr/>
              </p:nvGrpSpPr>
              <p:grpSpPr bwMode="auto">
                <a:xfrm>
                  <a:off x="3555" y="2587"/>
                  <a:ext cx="301" cy="115"/>
                  <a:chOff x="3555" y="2587"/>
                  <a:chExt cx="301" cy="115"/>
                </a:xfrm>
              </p:grpSpPr>
              <p:sp>
                <p:nvSpPr>
                  <p:cNvPr id="288"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9"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0"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1"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2"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3"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4"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5"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nvGrpSpPr>
                <p:cNvPr id="279" name="Group 283"/>
                <p:cNvGrpSpPr>
                  <a:grpSpLocks/>
                </p:cNvGrpSpPr>
                <p:nvPr/>
              </p:nvGrpSpPr>
              <p:grpSpPr bwMode="auto">
                <a:xfrm>
                  <a:off x="3557" y="2590"/>
                  <a:ext cx="302" cy="114"/>
                  <a:chOff x="3557" y="2590"/>
                  <a:chExt cx="302" cy="114"/>
                </a:xfrm>
              </p:grpSpPr>
              <p:sp>
                <p:nvSpPr>
                  <p:cNvPr id="280"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1"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2"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3"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4"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5"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6"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87"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sp>
            <p:nvSpPr>
              <p:cNvPr id="276"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77"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sp>
          <p:nvSpPr>
            <p:cNvPr id="296" name="Oval 294"/>
            <p:cNvSpPr>
              <a:spLocks noChangeArrowheads="1"/>
            </p:cNvSpPr>
            <p:nvPr/>
          </p:nvSpPr>
          <p:spPr bwMode="auto">
            <a:xfrm>
              <a:off x="3179763" y="4589463"/>
              <a:ext cx="93662" cy="93662"/>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7" name="Oval 295"/>
            <p:cNvSpPr>
              <a:spLocks noChangeArrowheads="1"/>
            </p:cNvSpPr>
            <p:nvPr/>
          </p:nvSpPr>
          <p:spPr bwMode="auto">
            <a:xfrm>
              <a:off x="4845050" y="4583113"/>
              <a:ext cx="92075" cy="90487"/>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8" name="Oval 296"/>
            <p:cNvSpPr>
              <a:spLocks noChangeArrowheads="1"/>
            </p:cNvSpPr>
            <p:nvPr/>
          </p:nvSpPr>
          <p:spPr bwMode="auto">
            <a:xfrm>
              <a:off x="5256213" y="4227513"/>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299" name="Oval 297"/>
            <p:cNvSpPr>
              <a:spLocks noChangeArrowheads="1"/>
            </p:cNvSpPr>
            <p:nvPr/>
          </p:nvSpPr>
          <p:spPr bwMode="auto">
            <a:xfrm>
              <a:off x="4376738" y="3055938"/>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0" name="Oval 298"/>
            <p:cNvSpPr>
              <a:spLocks noChangeArrowheads="1"/>
            </p:cNvSpPr>
            <p:nvPr/>
          </p:nvSpPr>
          <p:spPr bwMode="auto">
            <a:xfrm>
              <a:off x="2717800" y="4114800"/>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1" name="Oval 299"/>
            <p:cNvSpPr>
              <a:spLocks noChangeArrowheads="1"/>
            </p:cNvSpPr>
            <p:nvPr/>
          </p:nvSpPr>
          <p:spPr bwMode="auto">
            <a:xfrm>
              <a:off x="3708400" y="3079750"/>
              <a:ext cx="90488" cy="90488"/>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2" name="Rectangle 300"/>
            <p:cNvSpPr>
              <a:spLocks noChangeArrowheads="1"/>
            </p:cNvSpPr>
            <p:nvPr/>
          </p:nvSpPr>
          <p:spPr bwMode="auto">
            <a:xfrm>
              <a:off x="4548188" y="2724150"/>
              <a:ext cx="1009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3" name="Rectangle 301"/>
            <p:cNvSpPr>
              <a:spLocks noChangeArrowheads="1"/>
            </p:cNvSpPr>
            <p:nvPr/>
          </p:nvSpPr>
          <p:spPr bwMode="auto">
            <a:xfrm>
              <a:off x="4570413" y="288607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222.1.6.1</a:t>
              </a:r>
            </a:p>
          </p:txBody>
        </p:sp>
        <p:sp>
          <p:nvSpPr>
            <p:cNvPr id="304" name="Rectangle 302"/>
            <p:cNvSpPr>
              <a:spLocks noChangeArrowheads="1"/>
            </p:cNvSpPr>
            <p:nvPr/>
          </p:nvSpPr>
          <p:spPr bwMode="auto">
            <a:xfrm>
              <a:off x="2636838" y="2868613"/>
              <a:ext cx="10064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5" name="Rectangle 303"/>
            <p:cNvSpPr>
              <a:spLocks noChangeArrowheads="1"/>
            </p:cNvSpPr>
            <p:nvPr/>
          </p:nvSpPr>
          <p:spPr bwMode="auto">
            <a:xfrm>
              <a:off x="2755900" y="285591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222.1.5.1</a:t>
              </a:r>
            </a:p>
          </p:txBody>
        </p:sp>
        <p:sp>
          <p:nvSpPr>
            <p:cNvPr id="306" name="Rectangle 304"/>
            <p:cNvSpPr>
              <a:spLocks noChangeArrowheads="1"/>
            </p:cNvSpPr>
            <p:nvPr/>
          </p:nvSpPr>
          <p:spPr bwMode="auto">
            <a:xfrm>
              <a:off x="1900238" y="3525838"/>
              <a:ext cx="1009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7" name="Rectangle 305"/>
            <p:cNvSpPr>
              <a:spLocks noChangeArrowheads="1"/>
            </p:cNvSpPr>
            <p:nvPr/>
          </p:nvSpPr>
          <p:spPr bwMode="auto">
            <a:xfrm>
              <a:off x="1866900" y="3776663"/>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222.1.5.2</a:t>
              </a:r>
            </a:p>
          </p:txBody>
        </p:sp>
        <p:sp>
          <p:nvSpPr>
            <p:cNvPr id="308" name="Rectangle 306"/>
            <p:cNvSpPr>
              <a:spLocks noChangeArrowheads="1"/>
            </p:cNvSpPr>
            <p:nvPr/>
          </p:nvSpPr>
          <p:spPr bwMode="auto">
            <a:xfrm>
              <a:off x="5235575" y="3394075"/>
              <a:ext cx="1008063"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09" name="Rectangle 307"/>
            <p:cNvSpPr>
              <a:spLocks noChangeArrowheads="1"/>
            </p:cNvSpPr>
            <p:nvPr/>
          </p:nvSpPr>
          <p:spPr bwMode="auto">
            <a:xfrm>
              <a:off x="5254626" y="39004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222.1.6.2</a:t>
              </a:r>
            </a:p>
          </p:txBody>
        </p:sp>
        <p:sp>
          <p:nvSpPr>
            <p:cNvPr id="310" name="Rectangle 308"/>
            <p:cNvSpPr>
              <a:spLocks noChangeArrowheads="1"/>
            </p:cNvSpPr>
            <p:nvPr/>
          </p:nvSpPr>
          <p:spPr bwMode="auto">
            <a:xfrm>
              <a:off x="4689475" y="4278313"/>
              <a:ext cx="10096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1" name="Rectangle 309"/>
            <p:cNvSpPr>
              <a:spLocks noChangeArrowheads="1"/>
            </p:cNvSpPr>
            <p:nvPr/>
          </p:nvSpPr>
          <p:spPr bwMode="auto">
            <a:xfrm>
              <a:off x="4543425" y="4730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222.1.4.1</a:t>
              </a:r>
            </a:p>
          </p:txBody>
        </p:sp>
        <p:sp>
          <p:nvSpPr>
            <p:cNvPr id="312" name="Rectangle 310"/>
            <p:cNvSpPr>
              <a:spLocks noChangeArrowheads="1"/>
            </p:cNvSpPr>
            <p:nvPr/>
          </p:nvSpPr>
          <p:spPr bwMode="auto">
            <a:xfrm>
              <a:off x="2913063" y="4278313"/>
              <a:ext cx="1006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3" name="Rectangle 311"/>
            <p:cNvSpPr>
              <a:spLocks noChangeArrowheads="1"/>
            </p:cNvSpPr>
            <p:nvPr/>
          </p:nvSpPr>
          <p:spPr bwMode="auto">
            <a:xfrm>
              <a:off x="3000375" y="47132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222.1.4.2</a:t>
              </a:r>
            </a:p>
          </p:txBody>
        </p:sp>
        <p:sp>
          <p:nvSpPr>
            <p:cNvPr id="314" name="Rectangle 312"/>
            <p:cNvSpPr>
              <a:spLocks noChangeArrowheads="1"/>
            </p:cNvSpPr>
            <p:nvPr/>
          </p:nvSpPr>
          <p:spPr bwMode="auto">
            <a:xfrm>
              <a:off x="381000" y="3013075"/>
              <a:ext cx="100806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5" name="Rectangle 313"/>
            <p:cNvSpPr>
              <a:spLocks noChangeArrowheads="1"/>
            </p:cNvSpPr>
            <p:nvPr/>
          </p:nvSpPr>
          <p:spPr bwMode="auto">
            <a:xfrm>
              <a:off x="381000" y="3074988"/>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222.1.3.3</a:t>
              </a:r>
            </a:p>
          </p:txBody>
        </p:sp>
        <p:sp>
          <p:nvSpPr>
            <p:cNvPr id="316" name="Rectangle 314"/>
            <p:cNvSpPr>
              <a:spLocks noChangeArrowheads="1"/>
            </p:cNvSpPr>
            <p:nvPr/>
          </p:nvSpPr>
          <p:spPr bwMode="auto">
            <a:xfrm>
              <a:off x="1460500" y="4341813"/>
              <a:ext cx="1008063"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7" name="Rectangle 315"/>
            <p:cNvSpPr>
              <a:spLocks noChangeArrowheads="1"/>
            </p:cNvSpPr>
            <p:nvPr/>
          </p:nvSpPr>
          <p:spPr bwMode="auto">
            <a:xfrm>
              <a:off x="1562093" y="4723995"/>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222.1.3.2</a:t>
              </a:r>
            </a:p>
          </p:txBody>
        </p:sp>
        <p:sp>
          <p:nvSpPr>
            <p:cNvPr id="318" name="Rectangle 316"/>
            <p:cNvSpPr>
              <a:spLocks noChangeArrowheads="1"/>
            </p:cNvSpPr>
            <p:nvPr/>
          </p:nvSpPr>
          <p:spPr bwMode="auto">
            <a:xfrm>
              <a:off x="381000" y="4121150"/>
              <a:ext cx="1008063"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19" name="Rectangle 317"/>
            <p:cNvSpPr>
              <a:spLocks noChangeArrowheads="1"/>
            </p:cNvSpPr>
            <p:nvPr/>
          </p:nvSpPr>
          <p:spPr bwMode="auto">
            <a:xfrm>
              <a:off x="381000" y="4183064"/>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222.1.3.1</a:t>
              </a:r>
            </a:p>
          </p:txBody>
        </p:sp>
        <p:sp>
          <p:nvSpPr>
            <p:cNvPr id="320" name="Oval 318"/>
            <p:cNvSpPr>
              <a:spLocks noChangeArrowheads="1"/>
            </p:cNvSpPr>
            <p:nvPr/>
          </p:nvSpPr>
          <p:spPr bwMode="auto">
            <a:xfrm>
              <a:off x="1317625" y="3998913"/>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1" name="Oval 319"/>
            <p:cNvSpPr>
              <a:spLocks noChangeArrowheads="1"/>
            </p:cNvSpPr>
            <p:nvPr/>
          </p:nvSpPr>
          <p:spPr bwMode="auto">
            <a:xfrm>
              <a:off x="1309688" y="2890838"/>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2" name="Oval 320"/>
            <p:cNvSpPr>
              <a:spLocks noChangeArrowheads="1"/>
            </p:cNvSpPr>
            <p:nvPr/>
          </p:nvSpPr>
          <p:spPr bwMode="auto">
            <a:xfrm>
              <a:off x="2011363" y="4537075"/>
              <a:ext cx="92075"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3" name="Rectangle 321"/>
            <p:cNvSpPr>
              <a:spLocks noChangeArrowheads="1"/>
            </p:cNvSpPr>
            <p:nvPr/>
          </p:nvSpPr>
          <p:spPr bwMode="auto">
            <a:xfrm>
              <a:off x="2535238" y="4398963"/>
              <a:ext cx="414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4" name="Rectangle 322"/>
            <p:cNvSpPr>
              <a:spLocks noChangeArrowheads="1"/>
            </p:cNvSpPr>
            <p:nvPr/>
          </p:nvSpPr>
          <p:spPr bwMode="auto">
            <a:xfrm>
              <a:off x="2847857" y="4259198"/>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00"/>
                  </a:solidFill>
                  <a:latin typeface="+mn-lt"/>
                  <a:ea typeface="+mn-ea"/>
                </a:rPr>
                <a:t>R</a:t>
              </a:r>
              <a:r>
                <a:rPr lang="en-US" altLang="zh-CN" sz="1600" b="1" baseline="-25000" dirty="0" smtClean="0">
                  <a:solidFill>
                    <a:srgbClr val="000000"/>
                  </a:solidFill>
                  <a:latin typeface="+mn-lt"/>
                  <a:ea typeface="+mn-ea"/>
                </a:rPr>
                <a:t>3</a:t>
              </a:r>
            </a:p>
          </p:txBody>
        </p:sp>
        <p:sp>
          <p:nvSpPr>
            <p:cNvPr id="325" name="Rectangle 323"/>
            <p:cNvSpPr>
              <a:spLocks noChangeArrowheads="1"/>
            </p:cNvSpPr>
            <p:nvPr/>
          </p:nvSpPr>
          <p:spPr bwMode="auto">
            <a:xfrm>
              <a:off x="5805488" y="4340225"/>
              <a:ext cx="41433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6" name="Rectangle 324"/>
            <p:cNvSpPr>
              <a:spLocks noChangeArrowheads="1"/>
            </p:cNvSpPr>
            <p:nvPr/>
          </p:nvSpPr>
          <p:spPr bwMode="auto">
            <a:xfrm>
              <a:off x="4873625" y="4175124"/>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smtClean="0">
                  <a:solidFill>
                    <a:srgbClr val="000000"/>
                  </a:solidFill>
                  <a:latin typeface="+mn-lt"/>
                  <a:ea typeface="+mn-ea"/>
                </a:rPr>
                <a:t>R</a:t>
              </a:r>
              <a:r>
                <a:rPr lang="en-US" altLang="zh-CN" sz="1600" b="1" baseline="-25000" smtClean="0">
                  <a:solidFill>
                    <a:srgbClr val="000000"/>
                  </a:solidFill>
                  <a:latin typeface="+mn-lt"/>
                  <a:ea typeface="+mn-ea"/>
                </a:rPr>
                <a:t>2</a:t>
              </a:r>
            </a:p>
          </p:txBody>
        </p:sp>
        <p:sp>
          <p:nvSpPr>
            <p:cNvPr id="327" name="Rectangle 325"/>
            <p:cNvSpPr>
              <a:spLocks noChangeArrowheads="1"/>
            </p:cNvSpPr>
            <p:nvPr/>
          </p:nvSpPr>
          <p:spPr bwMode="auto">
            <a:xfrm>
              <a:off x="1501775" y="3022600"/>
              <a:ext cx="8985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28" name="Rectangle 326"/>
            <p:cNvSpPr>
              <a:spLocks noChangeArrowheads="1"/>
            </p:cNvSpPr>
            <p:nvPr/>
          </p:nvSpPr>
          <p:spPr bwMode="auto">
            <a:xfrm>
              <a:off x="1541400" y="3079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222.1.3.0</a:t>
              </a:r>
            </a:p>
          </p:txBody>
        </p:sp>
        <p:sp>
          <p:nvSpPr>
            <p:cNvPr id="329" name="Rectangle 327"/>
            <p:cNvSpPr>
              <a:spLocks noChangeArrowheads="1"/>
            </p:cNvSpPr>
            <p:nvPr/>
          </p:nvSpPr>
          <p:spPr bwMode="auto">
            <a:xfrm>
              <a:off x="1535113" y="2725738"/>
              <a:ext cx="7175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0" name="Rectangle 328"/>
            <p:cNvSpPr>
              <a:spLocks noChangeArrowheads="1"/>
            </p:cNvSpPr>
            <p:nvPr/>
          </p:nvSpPr>
          <p:spPr bwMode="auto">
            <a:xfrm>
              <a:off x="1622425" y="2782888"/>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3</a:t>
              </a:r>
            </a:p>
          </p:txBody>
        </p:sp>
        <p:sp>
          <p:nvSpPr>
            <p:cNvPr id="331" name="Rectangle 329"/>
            <p:cNvSpPr>
              <a:spLocks noChangeArrowheads="1"/>
            </p:cNvSpPr>
            <p:nvPr/>
          </p:nvSpPr>
          <p:spPr bwMode="auto">
            <a:xfrm>
              <a:off x="3959225" y="3816350"/>
              <a:ext cx="4159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2" name="Rectangle 330"/>
            <p:cNvSpPr>
              <a:spLocks noChangeArrowheads="1"/>
            </p:cNvSpPr>
            <p:nvPr/>
          </p:nvSpPr>
          <p:spPr bwMode="auto">
            <a:xfrm>
              <a:off x="4916488" y="3086100"/>
              <a:ext cx="4143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3" name="Rectangle 331"/>
            <p:cNvSpPr>
              <a:spLocks noChangeArrowheads="1"/>
            </p:cNvSpPr>
            <p:nvPr/>
          </p:nvSpPr>
          <p:spPr bwMode="auto">
            <a:xfrm>
              <a:off x="4914900" y="3292475"/>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3</a:t>
              </a:r>
            </a:p>
          </p:txBody>
        </p:sp>
        <p:sp>
          <p:nvSpPr>
            <p:cNvPr id="334" name="Rectangle 332"/>
            <p:cNvSpPr>
              <a:spLocks noChangeArrowheads="1"/>
            </p:cNvSpPr>
            <p:nvPr/>
          </p:nvSpPr>
          <p:spPr bwMode="auto">
            <a:xfrm>
              <a:off x="3298825" y="3451225"/>
              <a:ext cx="4127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5" name="Rectangle 333"/>
            <p:cNvSpPr>
              <a:spLocks noChangeArrowheads="1"/>
            </p:cNvSpPr>
            <p:nvPr/>
          </p:nvSpPr>
          <p:spPr bwMode="auto">
            <a:xfrm>
              <a:off x="3214687" y="3714750"/>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2</a:t>
              </a:r>
            </a:p>
          </p:txBody>
        </p:sp>
        <p:sp>
          <p:nvSpPr>
            <p:cNvPr id="336" name="Rectangle 334"/>
            <p:cNvSpPr>
              <a:spLocks noChangeArrowheads="1"/>
            </p:cNvSpPr>
            <p:nvPr/>
          </p:nvSpPr>
          <p:spPr bwMode="auto">
            <a:xfrm>
              <a:off x="3832225" y="4222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222.1.4.0</a:t>
              </a:r>
            </a:p>
          </p:txBody>
        </p:sp>
        <p:sp>
          <p:nvSpPr>
            <p:cNvPr id="337" name="Rectangle 335"/>
            <p:cNvSpPr>
              <a:spLocks noChangeArrowheads="1"/>
            </p:cNvSpPr>
            <p:nvPr/>
          </p:nvSpPr>
          <p:spPr bwMode="auto">
            <a:xfrm>
              <a:off x="3592513" y="3451225"/>
              <a:ext cx="8985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38" name="Rectangle 336"/>
            <p:cNvSpPr>
              <a:spLocks noChangeArrowheads="1"/>
            </p:cNvSpPr>
            <p:nvPr/>
          </p:nvSpPr>
          <p:spPr bwMode="auto">
            <a:xfrm>
              <a:off x="3548063" y="3714750"/>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222.1.5.0</a:t>
              </a:r>
            </a:p>
          </p:txBody>
        </p:sp>
        <p:sp>
          <p:nvSpPr>
            <p:cNvPr id="339" name="Rectangle 337"/>
            <p:cNvSpPr>
              <a:spLocks noChangeArrowheads="1"/>
            </p:cNvSpPr>
            <p:nvPr/>
          </p:nvSpPr>
          <p:spPr bwMode="auto">
            <a:xfrm>
              <a:off x="5210175" y="3101975"/>
              <a:ext cx="8985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0" name="Rectangle 338"/>
            <p:cNvSpPr>
              <a:spLocks noChangeArrowheads="1"/>
            </p:cNvSpPr>
            <p:nvPr/>
          </p:nvSpPr>
          <p:spPr bwMode="auto">
            <a:xfrm>
              <a:off x="5243512" y="3308349"/>
              <a:ext cx="95895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0000FF"/>
                  </a:solidFill>
                  <a:latin typeface="+mn-lt"/>
                  <a:ea typeface="+mn-ea"/>
                </a:rPr>
                <a:t>222.1.6.0</a:t>
              </a:r>
            </a:p>
          </p:txBody>
        </p:sp>
        <p:sp>
          <p:nvSpPr>
            <p:cNvPr id="341" name="Line 339"/>
            <p:cNvSpPr>
              <a:spLocks noChangeShapeType="1"/>
            </p:cNvSpPr>
            <p:nvPr/>
          </p:nvSpPr>
          <p:spPr bwMode="auto">
            <a:xfrm>
              <a:off x="1512888" y="2590800"/>
              <a:ext cx="0" cy="217963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2" name="Rectangle 340"/>
            <p:cNvSpPr>
              <a:spLocks noChangeArrowheads="1"/>
            </p:cNvSpPr>
            <p:nvPr/>
          </p:nvSpPr>
          <p:spPr bwMode="auto">
            <a:xfrm>
              <a:off x="3498850" y="4206875"/>
              <a:ext cx="249617"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N</a:t>
              </a:r>
              <a:r>
                <a:rPr lang="en-US" altLang="zh-CN" sz="1600" b="1" baseline="-25000" dirty="0" smtClean="0">
                  <a:solidFill>
                    <a:srgbClr val="FF0000"/>
                  </a:solidFill>
                  <a:latin typeface="+mn-lt"/>
                  <a:ea typeface="+mn-ea"/>
                </a:rPr>
                <a:t>1</a:t>
              </a:r>
            </a:p>
          </p:txBody>
        </p:sp>
        <p:pic>
          <p:nvPicPr>
            <p:cNvPr id="343" name="Picture 34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6663" y="4937125"/>
              <a:ext cx="581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44" name="Line 342"/>
            <p:cNvSpPr>
              <a:spLocks noChangeShapeType="1"/>
            </p:cNvSpPr>
            <p:nvPr/>
          </p:nvSpPr>
          <p:spPr bwMode="auto">
            <a:xfrm>
              <a:off x="7677150" y="2662238"/>
              <a:ext cx="0" cy="2671762"/>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5" name="Line 343"/>
            <p:cNvSpPr>
              <a:spLocks noChangeShapeType="1"/>
            </p:cNvSpPr>
            <p:nvPr/>
          </p:nvSpPr>
          <p:spPr bwMode="auto">
            <a:xfrm rot="16200000">
              <a:off x="4276725" y="4270375"/>
              <a:ext cx="0" cy="226695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6" name="Line 344"/>
            <p:cNvSpPr>
              <a:spLocks noChangeShapeType="1"/>
            </p:cNvSpPr>
            <p:nvPr/>
          </p:nvSpPr>
          <p:spPr bwMode="auto">
            <a:xfrm>
              <a:off x="5694363" y="4559300"/>
              <a:ext cx="1982787"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47" name="Oval 345"/>
            <p:cNvSpPr>
              <a:spLocks noChangeArrowheads="1"/>
            </p:cNvSpPr>
            <p:nvPr/>
          </p:nvSpPr>
          <p:spPr bwMode="auto">
            <a:xfrm>
              <a:off x="5907088" y="4489450"/>
              <a:ext cx="119062" cy="119063"/>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48" name="Rectangle 346"/>
            <p:cNvSpPr>
              <a:spLocks noChangeArrowheads="1"/>
            </p:cNvSpPr>
            <p:nvPr/>
          </p:nvSpPr>
          <p:spPr bwMode="auto">
            <a:xfrm>
              <a:off x="6935895" y="3218916"/>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2</a:t>
              </a:r>
            </a:p>
          </p:txBody>
        </p:sp>
        <p:sp>
          <p:nvSpPr>
            <p:cNvPr id="349" name="Rectangle 347"/>
            <p:cNvSpPr>
              <a:spLocks noChangeArrowheads="1"/>
            </p:cNvSpPr>
            <p:nvPr/>
          </p:nvSpPr>
          <p:spPr bwMode="auto">
            <a:xfrm>
              <a:off x="2417763" y="1929810"/>
              <a:ext cx="554902" cy="29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1600" b="1" dirty="0" smtClean="0">
                  <a:solidFill>
                    <a:srgbClr val="FF0000"/>
                  </a:solidFill>
                  <a:latin typeface="+mn-lt"/>
                  <a:ea typeface="+mn-ea"/>
                </a:rPr>
                <a:t>LAN</a:t>
              </a:r>
              <a:r>
                <a:rPr lang="en-US" altLang="zh-CN" sz="1600" b="1" baseline="-25000" dirty="0" smtClean="0">
                  <a:solidFill>
                    <a:srgbClr val="FF0000"/>
                  </a:solidFill>
                  <a:latin typeface="+mn-lt"/>
                  <a:ea typeface="+mn-ea"/>
                </a:rPr>
                <a:t>1</a:t>
              </a:r>
            </a:p>
          </p:txBody>
        </p:sp>
        <p:sp>
          <p:nvSpPr>
            <p:cNvPr id="350" name="Line 348"/>
            <p:cNvSpPr>
              <a:spLocks noChangeShapeType="1"/>
            </p:cNvSpPr>
            <p:nvPr/>
          </p:nvSpPr>
          <p:spPr bwMode="auto">
            <a:xfrm rot="16200000">
              <a:off x="5056982" y="142081"/>
              <a:ext cx="0" cy="396716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1" name="Rectangle 349"/>
            <p:cNvSpPr>
              <a:spLocks noChangeArrowheads="1"/>
            </p:cNvSpPr>
            <p:nvPr/>
          </p:nvSpPr>
          <p:spPr bwMode="auto">
            <a:xfrm>
              <a:off x="784343" y="5945443"/>
              <a:ext cx="1052338" cy="36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spcBef>
                  <a:spcPct val="0"/>
                </a:spcBef>
                <a:buClrTx/>
                <a:buFontTx/>
                <a:buNone/>
              </a:pPr>
              <a:r>
                <a:rPr lang="en-US" altLang="zh-CN" sz="2000" b="1" dirty="0" smtClean="0">
                  <a:solidFill>
                    <a:srgbClr val="000000"/>
                  </a:solidFill>
                  <a:latin typeface="+mn-lt"/>
                  <a:ea typeface="+mn-ea"/>
                </a:rPr>
                <a:t>Internet</a:t>
              </a:r>
              <a:endParaRPr lang="zh-CN" altLang="en-US" sz="2000" b="1" dirty="0" smtClean="0">
                <a:solidFill>
                  <a:srgbClr val="000000"/>
                </a:solidFill>
                <a:latin typeface="+mn-lt"/>
                <a:ea typeface="+mn-ea"/>
              </a:endParaRPr>
            </a:p>
          </p:txBody>
        </p:sp>
        <p:sp>
          <p:nvSpPr>
            <p:cNvPr id="352" name="Line 350"/>
            <p:cNvSpPr>
              <a:spLocks noChangeShapeType="1"/>
            </p:cNvSpPr>
            <p:nvPr/>
          </p:nvSpPr>
          <p:spPr bwMode="auto">
            <a:xfrm flipV="1">
              <a:off x="1373188" y="5541963"/>
              <a:ext cx="423862" cy="422275"/>
            </a:xfrm>
            <a:prstGeom prst="line">
              <a:avLst/>
            </a:prstGeom>
            <a:noFill/>
            <a:ln w="19050">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3" name="Line 351"/>
            <p:cNvSpPr>
              <a:spLocks noChangeShapeType="1"/>
            </p:cNvSpPr>
            <p:nvPr/>
          </p:nvSpPr>
          <p:spPr bwMode="auto">
            <a:xfrm>
              <a:off x="3378200" y="1347788"/>
              <a:ext cx="0" cy="77787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54" name="Oval 352"/>
            <p:cNvSpPr>
              <a:spLocks noChangeArrowheads="1"/>
            </p:cNvSpPr>
            <p:nvPr/>
          </p:nvSpPr>
          <p:spPr bwMode="auto">
            <a:xfrm>
              <a:off x="3322638" y="1730375"/>
              <a:ext cx="93662"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55" name="Group 353"/>
            <p:cNvGrpSpPr>
              <a:grpSpLocks/>
            </p:cNvGrpSpPr>
            <p:nvPr/>
          </p:nvGrpSpPr>
          <p:grpSpPr bwMode="auto">
            <a:xfrm>
              <a:off x="3105150" y="898525"/>
              <a:ext cx="506413" cy="514350"/>
              <a:chOff x="1813" y="593"/>
              <a:chExt cx="343" cy="352"/>
            </a:xfrm>
          </p:grpSpPr>
          <p:grpSp>
            <p:nvGrpSpPr>
              <p:cNvPr id="356" name="Group 354"/>
              <p:cNvGrpSpPr>
                <a:grpSpLocks/>
              </p:cNvGrpSpPr>
              <p:nvPr/>
            </p:nvGrpSpPr>
            <p:grpSpPr bwMode="auto">
              <a:xfrm>
                <a:off x="1821" y="599"/>
                <a:ext cx="335" cy="346"/>
                <a:chOff x="1821" y="599"/>
                <a:chExt cx="335" cy="346"/>
              </a:xfrm>
            </p:grpSpPr>
            <p:sp>
              <p:nvSpPr>
                <p:cNvPr id="370" name="Freeform 355"/>
                <p:cNvSpPr>
                  <a:spLocks/>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1" name="Freeform 356"/>
                <p:cNvSpPr>
                  <a:spLocks/>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8"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2" name="Freeform 357"/>
                <p:cNvSpPr>
                  <a:spLocks/>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3" name="Freeform 358"/>
                <p:cNvSpPr>
                  <a:spLocks/>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4" name="Rectangle 359"/>
                <p:cNvSpPr>
                  <a:spLocks noChangeArrowheads="1"/>
                </p:cNvSpPr>
                <p:nvPr/>
              </p:nvSpPr>
              <p:spPr bwMode="auto">
                <a:xfrm>
                  <a:off x="1877"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5" name="Rectangle 360"/>
                <p:cNvSpPr>
                  <a:spLocks noChangeArrowheads="1"/>
                </p:cNvSpPr>
                <p:nvPr/>
              </p:nvSpPr>
              <p:spPr bwMode="auto">
                <a:xfrm>
                  <a:off x="1832"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6" name="Rectangle 361"/>
                <p:cNvSpPr>
                  <a:spLocks noChangeArrowheads="1"/>
                </p:cNvSpPr>
                <p:nvPr/>
              </p:nvSpPr>
              <p:spPr bwMode="auto">
                <a:xfrm>
                  <a:off x="1898"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77" name="Line 362"/>
                <p:cNvSpPr>
                  <a:spLocks noChangeShapeType="1"/>
                </p:cNvSpPr>
                <p:nvPr/>
              </p:nvSpPr>
              <p:spPr bwMode="auto">
                <a:xfrm flipH="1">
                  <a:off x="2047"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78" name="Group 363"/>
                <p:cNvGrpSpPr>
                  <a:grpSpLocks/>
                </p:cNvGrpSpPr>
                <p:nvPr/>
              </p:nvGrpSpPr>
              <p:grpSpPr bwMode="auto">
                <a:xfrm>
                  <a:off x="1821" y="895"/>
                  <a:ext cx="335" cy="50"/>
                  <a:chOff x="1821" y="895"/>
                  <a:chExt cx="335" cy="50"/>
                </a:xfrm>
              </p:grpSpPr>
              <p:sp>
                <p:nvSpPr>
                  <p:cNvPr id="379" name="Freeform 364"/>
                  <p:cNvSpPr>
                    <a:spLocks/>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0" name="Freeform 365"/>
                  <p:cNvSpPr>
                    <a:spLocks/>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1" name="Rectangle 366"/>
                  <p:cNvSpPr>
                    <a:spLocks noChangeArrowheads="1"/>
                  </p:cNvSpPr>
                  <p:nvPr/>
                </p:nvSpPr>
                <p:spPr bwMode="auto">
                  <a:xfrm>
                    <a:off x="1823" y="931"/>
                    <a:ext cx="331"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357" name="Group 367"/>
              <p:cNvGrpSpPr>
                <a:grpSpLocks/>
              </p:cNvGrpSpPr>
              <p:nvPr/>
            </p:nvGrpSpPr>
            <p:grpSpPr bwMode="auto">
              <a:xfrm>
                <a:off x="1813" y="593"/>
                <a:ext cx="335" cy="346"/>
                <a:chOff x="1813" y="593"/>
                <a:chExt cx="335" cy="346"/>
              </a:xfrm>
            </p:grpSpPr>
            <p:sp>
              <p:nvSpPr>
                <p:cNvPr id="358" name="Freeform 368"/>
                <p:cNvSpPr>
                  <a:spLocks/>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59" name="Freeform 369"/>
                <p:cNvSpPr>
                  <a:spLocks/>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8" y="0"/>
                      </a:lnTo>
                      <a:lnTo>
                        <a:pt x="279"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0" name="Freeform 370"/>
                <p:cNvSpPr>
                  <a:spLocks/>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1" name="Freeform 371"/>
                <p:cNvSpPr>
                  <a:spLocks/>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2" name="Rectangle 372"/>
                <p:cNvSpPr>
                  <a:spLocks noChangeArrowheads="1"/>
                </p:cNvSpPr>
                <p:nvPr/>
              </p:nvSpPr>
              <p:spPr bwMode="auto">
                <a:xfrm>
                  <a:off x="1869"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3" name="Rectangle 373"/>
                <p:cNvSpPr>
                  <a:spLocks noChangeArrowheads="1"/>
                </p:cNvSpPr>
                <p:nvPr/>
              </p:nvSpPr>
              <p:spPr bwMode="auto">
                <a:xfrm>
                  <a:off x="1823"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4" name="Rectangle 374"/>
                <p:cNvSpPr>
                  <a:spLocks noChangeArrowheads="1"/>
                </p:cNvSpPr>
                <p:nvPr/>
              </p:nvSpPr>
              <p:spPr bwMode="auto">
                <a:xfrm>
                  <a:off x="1890" y="637"/>
                  <a:ext cx="181"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5" name="Line 375"/>
                <p:cNvSpPr>
                  <a:spLocks noChangeShapeType="1"/>
                </p:cNvSpPr>
                <p:nvPr/>
              </p:nvSpPr>
              <p:spPr bwMode="auto">
                <a:xfrm flipH="1">
                  <a:off x="2038" y="834"/>
                  <a:ext cx="7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66" name="Group 376"/>
                <p:cNvGrpSpPr>
                  <a:grpSpLocks/>
                </p:cNvGrpSpPr>
                <p:nvPr/>
              </p:nvGrpSpPr>
              <p:grpSpPr bwMode="auto">
                <a:xfrm>
                  <a:off x="1813" y="888"/>
                  <a:ext cx="335" cy="51"/>
                  <a:chOff x="1813" y="888"/>
                  <a:chExt cx="335" cy="51"/>
                </a:xfrm>
              </p:grpSpPr>
              <p:sp>
                <p:nvSpPr>
                  <p:cNvPr id="367" name="Freeform 377"/>
                  <p:cNvSpPr>
                    <a:spLocks/>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8" name="Freeform 378"/>
                  <p:cNvSpPr>
                    <a:spLocks/>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39" y="0"/>
                        </a:lnTo>
                        <a:lnTo>
                          <a:pt x="295"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69" name="Rectangle 379"/>
                  <p:cNvSpPr>
                    <a:spLocks noChangeArrowheads="1"/>
                  </p:cNvSpPr>
                  <p:nvPr/>
                </p:nvSpPr>
                <p:spPr bwMode="auto">
                  <a:xfrm>
                    <a:off x="1815"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382" name="Line 380"/>
            <p:cNvSpPr>
              <a:spLocks noChangeShapeType="1"/>
            </p:cNvSpPr>
            <p:nvPr/>
          </p:nvSpPr>
          <p:spPr bwMode="auto">
            <a:xfrm>
              <a:off x="6467475" y="1347788"/>
              <a:ext cx="0" cy="77787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83" name="Line 381"/>
            <p:cNvSpPr>
              <a:spLocks noChangeShapeType="1"/>
            </p:cNvSpPr>
            <p:nvPr/>
          </p:nvSpPr>
          <p:spPr bwMode="auto">
            <a:xfrm>
              <a:off x="4922838" y="1333500"/>
              <a:ext cx="0" cy="779463"/>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ct val="0"/>
                </a:spcBef>
                <a:spcAft>
                  <a:spcPts val="0"/>
                </a:spcAft>
                <a:buClrTx/>
                <a:buSzTx/>
                <a:buFontTx/>
                <a:buNone/>
                <a:tabLst/>
                <a:defRPr/>
              </a:pPr>
              <a:endParaRPr kumimoji="0" lang="zh-CN" altLang="en-US" sz="1600" b="1" i="0" u="none" strike="noStrike" kern="0" cap="none" spc="0" normalizeH="0" baseline="0" noProof="0" smtClean="0">
                <a:ln>
                  <a:noFill/>
                </a:ln>
                <a:solidFill>
                  <a:srgbClr val="000000"/>
                </a:solidFill>
                <a:effectLst/>
                <a:uLnTx/>
                <a:uFillTx/>
                <a:latin typeface="+mn-lt"/>
                <a:ea typeface="+mn-ea"/>
              </a:endParaRPr>
            </a:p>
          </p:txBody>
        </p:sp>
        <p:sp>
          <p:nvSpPr>
            <p:cNvPr id="384" name="Oval 382"/>
            <p:cNvSpPr>
              <a:spLocks noChangeArrowheads="1"/>
            </p:cNvSpPr>
            <p:nvPr/>
          </p:nvSpPr>
          <p:spPr bwMode="auto">
            <a:xfrm>
              <a:off x="4878388" y="1744663"/>
              <a:ext cx="92075"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85" name="Group 383"/>
            <p:cNvGrpSpPr>
              <a:grpSpLocks/>
            </p:cNvGrpSpPr>
            <p:nvPr/>
          </p:nvGrpSpPr>
          <p:grpSpPr bwMode="auto">
            <a:xfrm>
              <a:off x="4662488" y="898525"/>
              <a:ext cx="506412" cy="514350"/>
              <a:chOff x="2868" y="593"/>
              <a:chExt cx="343" cy="352"/>
            </a:xfrm>
          </p:grpSpPr>
          <p:grpSp>
            <p:nvGrpSpPr>
              <p:cNvPr id="386" name="Group 384"/>
              <p:cNvGrpSpPr>
                <a:grpSpLocks/>
              </p:cNvGrpSpPr>
              <p:nvPr/>
            </p:nvGrpSpPr>
            <p:grpSpPr bwMode="auto">
              <a:xfrm>
                <a:off x="2877" y="599"/>
                <a:ext cx="334" cy="346"/>
                <a:chOff x="2877" y="599"/>
                <a:chExt cx="334" cy="346"/>
              </a:xfrm>
            </p:grpSpPr>
            <p:sp>
              <p:nvSpPr>
                <p:cNvPr id="400" name="Freeform 385"/>
                <p:cNvSpPr>
                  <a:spLocks/>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1" name="Freeform 386"/>
                <p:cNvSpPr>
                  <a:spLocks/>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2" name="Freeform 387"/>
                <p:cNvSpPr>
                  <a:spLocks/>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3" name="Freeform 388"/>
                <p:cNvSpPr>
                  <a:spLocks/>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4" name="Rectangle 389"/>
                <p:cNvSpPr>
                  <a:spLocks noChangeArrowheads="1"/>
                </p:cNvSpPr>
                <p:nvPr/>
              </p:nvSpPr>
              <p:spPr bwMode="auto">
                <a:xfrm>
                  <a:off x="2932"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5" name="Rectangle 390"/>
                <p:cNvSpPr>
                  <a:spLocks noChangeArrowheads="1"/>
                </p:cNvSpPr>
                <p:nvPr/>
              </p:nvSpPr>
              <p:spPr bwMode="auto">
                <a:xfrm>
                  <a:off x="2887"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6" name="Rectangle 391"/>
                <p:cNvSpPr>
                  <a:spLocks noChangeArrowheads="1"/>
                </p:cNvSpPr>
                <p:nvPr/>
              </p:nvSpPr>
              <p:spPr bwMode="auto">
                <a:xfrm>
                  <a:off x="2953"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07" name="Line 392"/>
                <p:cNvSpPr>
                  <a:spLocks noChangeShapeType="1"/>
                </p:cNvSpPr>
                <p:nvPr/>
              </p:nvSpPr>
              <p:spPr bwMode="auto">
                <a:xfrm flipH="1">
                  <a:off x="3102"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08" name="Group 393"/>
                <p:cNvGrpSpPr>
                  <a:grpSpLocks/>
                </p:cNvGrpSpPr>
                <p:nvPr/>
              </p:nvGrpSpPr>
              <p:grpSpPr bwMode="auto">
                <a:xfrm>
                  <a:off x="2877" y="895"/>
                  <a:ext cx="334" cy="50"/>
                  <a:chOff x="2877" y="895"/>
                  <a:chExt cx="334" cy="50"/>
                </a:xfrm>
              </p:grpSpPr>
              <p:sp>
                <p:nvSpPr>
                  <p:cNvPr id="409" name="Freeform 394"/>
                  <p:cNvSpPr>
                    <a:spLocks/>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0" name="Freeform 395"/>
                  <p:cNvSpPr>
                    <a:spLocks/>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1" name="Rectangle 396"/>
                  <p:cNvSpPr>
                    <a:spLocks noChangeArrowheads="1"/>
                  </p:cNvSpPr>
                  <p:nvPr/>
                </p:nvSpPr>
                <p:spPr bwMode="auto">
                  <a:xfrm>
                    <a:off x="2879"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387" name="Group 397"/>
              <p:cNvGrpSpPr>
                <a:grpSpLocks/>
              </p:cNvGrpSpPr>
              <p:nvPr/>
            </p:nvGrpSpPr>
            <p:grpSpPr bwMode="auto">
              <a:xfrm>
                <a:off x="2868" y="593"/>
                <a:ext cx="335" cy="346"/>
                <a:chOff x="2868" y="593"/>
                <a:chExt cx="335" cy="346"/>
              </a:xfrm>
            </p:grpSpPr>
            <p:sp>
              <p:nvSpPr>
                <p:cNvPr id="388" name="Freeform 398"/>
                <p:cNvSpPr>
                  <a:spLocks/>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89" name="Freeform 399"/>
                <p:cNvSpPr>
                  <a:spLocks/>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0" name="Freeform 400"/>
                <p:cNvSpPr>
                  <a:spLocks/>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1" name="Freeform 401"/>
                <p:cNvSpPr>
                  <a:spLocks/>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2" name="Rectangle 402"/>
                <p:cNvSpPr>
                  <a:spLocks noChangeArrowheads="1"/>
                </p:cNvSpPr>
                <p:nvPr/>
              </p:nvSpPr>
              <p:spPr bwMode="auto">
                <a:xfrm>
                  <a:off x="2924"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3" name="Rectangle 403"/>
                <p:cNvSpPr>
                  <a:spLocks noChangeArrowheads="1"/>
                </p:cNvSpPr>
                <p:nvPr/>
              </p:nvSpPr>
              <p:spPr bwMode="auto">
                <a:xfrm>
                  <a:off x="2879"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4" name="Rectangle 404"/>
                <p:cNvSpPr>
                  <a:spLocks noChangeArrowheads="1"/>
                </p:cNvSpPr>
                <p:nvPr/>
              </p:nvSpPr>
              <p:spPr bwMode="auto">
                <a:xfrm>
                  <a:off x="2945"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5" name="Line 405"/>
                <p:cNvSpPr>
                  <a:spLocks noChangeShapeType="1"/>
                </p:cNvSpPr>
                <p:nvPr/>
              </p:nvSpPr>
              <p:spPr bwMode="auto">
                <a:xfrm flipH="1">
                  <a:off x="3094" y="834"/>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396" name="Group 406"/>
                <p:cNvGrpSpPr>
                  <a:grpSpLocks/>
                </p:cNvGrpSpPr>
                <p:nvPr/>
              </p:nvGrpSpPr>
              <p:grpSpPr bwMode="auto">
                <a:xfrm>
                  <a:off x="2868" y="888"/>
                  <a:ext cx="335" cy="51"/>
                  <a:chOff x="2868" y="888"/>
                  <a:chExt cx="335" cy="51"/>
                </a:xfrm>
              </p:grpSpPr>
              <p:sp>
                <p:nvSpPr>
                  <p:cNvPr id="397" name="Freeform 407"/>
                  <p:cNvSpPr>
                    <a:spLocks/>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8" name="Freeform 408"/>
                  <p:cNvSpPr>
                    <a:spLocks/>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399" name="Rectangle 409"/>
                  <p:cNvSpPr>
                    <a:spLocks noChangeArrowheads="1"/>
                  </p:cNvSpPr>
                  <p:nvPr/>
                </p:nvSpPr>
                <p:spPr bwMode="auto">
                  <a:xfrm>
                    <a:off x="2870"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sp>
          <p:nvSpPr>
            <p:cNvPr id="412" name="Oval 410"/>
            <p:cNvSpPr>
              <a:spLocks noChangeArrowheads="1"/>
            </p:cNvSpPr>
            <p:nvPr/>
          </p:nvSpPr>
          <p:spPr bwMode="auto">
            <a:xfrm>
              <a:off x="6423025" y="1744663"/>
              <a:ext cx="93663" cy="92075"/>
            </a:xfrm>
            <a:prstGeom prst="ellipse">
              <a:avLst/>
            </a:prstGeom>
            <a:solidFill>
              <a:srgbClr val="FFFFFF"/>
            </a:solidFill>
            <a:ln w="30163">
              <a:solidFill>
                <a:srgbClr val="000000"/>
              </a:solidFill>
              <a:round/>
              <a:headEnd/>
              <a:tailEnd/>
            </a:ln>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13" name="Group 411"/>
            <p:cNvGrpSpPr>
              <a:grpSpLocks/>
            </p:cNvGrpSpPr>
            <p:nvPr/>
          </p:nvGrpSpPr>
          <p:grpSpPr bwMode="auto">
            <a:xfrm>
              <a:off x="6207125" y="898525"/>
              <a:ext cx="506413" cy="514350"/>
              <a:chOff x="3915" y="593"/>
              <a:chExt cx="343" cy="352"/>
            </a:xfrm>
          </p:grpSpPr>
          <p:grpSp>
            <p:nvGrpSpPr>
              <p:cNvPr id="414" name="Group 412"/>
              <p:cNvGrpSpPr>
                <a:grpSpLocks/>
              </p:cNvGrpSpPr>
              <p:nvPr/>
            </p:nvGrpSpPr>
            <p:grpSpPr bwMode="auto">
              <a:xfrm>
                <a:off x="3924" y="599"/>
                <a:ext cx="334" cy="346"/>
                <a:chOff x="3924" y="599"/>
                <a:chExt cx="334" cy="346"/>
              </a:xfrm>
            </p:grpSpPr>
            <p:sp>
              <p:nvSpPr>
                <p:cNvPr id="428" name="Freeform 413"/>
                <p:cNvSpPr>
                  <a:spLocks/>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9" name="Freeform 414"/>
                <p:cNvSpPr>
                  <a:spLocks/>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Lst>
                  <a:ahLst/>
                  <a:cxnLst>
                    <a:cxn ang="0">
                      <a:pos x="T0" y="T1"/>
                    </a:cxn>
                    <a:cxn ang="0">
                      <a:pos x="T2" y="T3"/>
                    </a:cxn>
                    <a:cxn ang="0">
                      <a:pos x="T4" y="T5"/>
                    </a:cxn>
                    <a:cxn ang="0">
                      <a:pos x="T6" y="T7"/>
                    </a:cxn>
                    <a:cxn ang="0">
                      <a:pos x="T8" y="T9"/>
                    </a:cxn>
                  </a:cxnLst>
                  <a:rect l="0" t="0" r="r" b="b"/>
                  <a:pathLst>
                    <a:path w="316" h="33">
                      <a:moveTo>
                        <a:pt x="0" y="33"/>
                      </a:moveTo>
                      <a:lnTo>
                        <a:pt x="37" y="0"/>
                      </a:lnTo>
                      <a:lnTo>
                        <a:pt x="279" y="0"/>
                      </a:lnTo>
                      <a:lnTo>
                        <a:pt x="316" y="33"/>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0" name="Freeform 415"/>
                <p:cNvSpPr>
                  <a:spLocks/>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1" name="Freeform 416"/>
                <p:cNvSpPr>
                  <a:spLocks/>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7" y="0"/>
                      </a:lnTo>
                      <a:lnTo>
                        <a:pt x="223" y="2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2" name="Rectangle 417"/>
                <p:cNvSpPr>
                  <a:spLocks noChangeArrowheads="1"/>
                </p:cNvSpPr>
                <p:nvPr/>
              </p:nvSpPr>
              <p:spPr bwMode="auto">
                <a:xfrm>
                  <a:off x="3979" y="622"/>
                  <a:ext cx="223" cy="17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3" name="Rectangle 418"/>
                <p:cNvSpPr>
                  <a:spLocks noChangeArrowheads="1"/>
                </p:cNvSpPr>
                <p:nvPr/>
              </p:nvSpPr>
              <p:spPr bwMode="auto">
                <a:xfrm>
                  <a:off x="3934" y="810"/>
                  <a:ext cx="314" cy="7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4" name="Rectangle 419"/>
                <p:cNvSpPr>
                  <a:spLocks noChangeArrowheads="1"/>
                </p:cNvSpPr>
                <p:nvPr/>
              </p:nvSpPr>
              <p:spPr bwMode="auto">
                <a:xfrm>
                  <a:off x="4000" y="644"/>
                  <a:ext cx="182" cy="1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5" name="Line 420"/>
                <p:cNvSpPr>
                  <a:spLocks noChangeShapeType="1"/>
                </p:cNvSpPr>
                <p:nvPr/>
              </p:nvSpPr>
              <p:spPr bwMode="auto">
                <a:xfrm flipH="1">
                  <a:off x="4149" y="840"/>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36" name="Group 421"/>
                <p:cNvGrpSpPr>
                  <a:grpSpLocks/>
                </p:cNvGrpSpPr>
                <p:nvPr/>
              </p:nvGrpSpPr>
              <p:grpSpPr bwMode="auto">
                <a:xfrm>
                  <a:off x="3924" y="895"/>
                  <a:ext cx="334" cy="50"/>
                  <a:chOff x="3924" y="895"/>
                  <a:chExt cx="334" cy="50"/>
                </a:xfrm>
              </p:grpSpPr>
              <p:sp>
                <p:nvSpPr>
                  <p:cNvPr id="437" name="Freeform 422"/>
                  <p:cNvSpPr>
                    <a:spLocks/>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8" name="Freeform 423"/>
                  <p:cNvSpPr>
                    <a:spLocks/>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Lst>
                    <a:ahLst/>
                    <a:cxnLst>
                      <a:cxn ang="0">
                        <a:pos x="T0" y="T1"/>
                      </a:cxn>
                      <a:cxn ang="0">
                        <a:pos x="T2" y="T3"/>
                      </a:cxn>
                      <a:cxn ang="0">
                        <a:pos x="T4" y="T5"/>
                      </a:cxn>
                      <a:cxn ang="0">
                        <a:pos x="T6" y="T7"/>
                      </a:cxn>
                      <a:cxn ang="0">
                        <a:pos x="T8" y="T9"/>
                      </a:cxn>
                    </a:cxnLst>
                    <a:rect l="0" t="0" r="r" b="b"/>
                    <a:pathLst>
                      <a:path w="334" h="38">
                        <a:moveTo>
                          <a:pt x="0" y="38"/>
                        </a:moveTo>
                        <a:lnTo>
                          <a:pt x="39" y="0"/>
                        </a:lnTo>
                        <a:lnTo>
                          <a:pt x="295" y="0"/>
                        </a:lnTo>
                        <a:lnTo>
                          <a:pt x="334" y="3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39" name="Rectangle 424"/>
                  <p:cNvSpPr>
                    <a:spLocks noChangeArrowheads="1"/>
                  </p:cNvSpPr>
                  <p:nvPr/>
                </p:nvSpPr>
                <p:spPr bwMode="auto">
                  <a:xfrm>
                    <a:off x="3926" y="931"/>
                    <a:ext cx="330"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nvGrpSpPr>
              <p:cNvPr id="415" name="Group 425"/>
              <p:cNvGrpSpPr>
                <a:grpSpLocks/>
              </p:cNvGrpSpPr>
              <p:nvPr/>
            </p:nvGrpSpPr>
            <p:grpSpPr bwMode="auto">
              <a:xfrm>
                <a:off x="3915" y="593"/>
                <a:ext cx="335" cy="346"/>
                <a:chOff x="3915" y="593"/>
                <a:chExt cx="335" cy="346"/>
              </a:xfrm>
            </p:grpSpPr>
            <p:sp>
              <p:nvSpPr>
                <p:cNvPr id="416" name="Freeform 426"/>
                <p:cNvSpPr>
                  <a:spLocks/>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7" name="Freeform 427"/>
                <p:cNvSpPr>
                  <a:spLocks/>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Lst>
                  <a:ahLst/>
                  <a:cxnLst>
                    <a:cxn ang="0">
                      <a:pos x="T0" y="T1"/>
                    </a:cxn>
                    <a:cxn ang="0">
                      <a:pos x="T2" y="T3"/>
                    </a:cxn>
                    <a:cxn ang="0">
                      <a:pos x="T4" y="T5"/>
                    </a:cxn>
                    <a:cxn ang="0">
                      <a:pos x="T6" y="T7"/>
                    </a:cxn>
                    <a:cxn ang="0">
                      <a:pos x="T8" y="T9"/>
                    </a:cxn>
                  </a:cxnLst>
                  <a:rect l="0" t="0" r="r" b="b"/>
                  <a:pathLst>
                    <a:path w="316" h="34">
                      <a:moveTo>
                        <a:pt x="0" y="34"/>
                      </a:moveTo>
                      <a:lnTo>
                        <a:pt x="37" y="0"/>
                      </a:lnTo>
                      <a:lnTo>
                        <a:pt x="278" y="0"/>
                      </a:lnTo>
                      <a:lnTo>
                        <a:pt x="316" y="34"/>
                      </a:lnTo>
                      <a:lnTo>
                        <a:pt x="0" y="34"/>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8" name="Freeform 428"/>
                <p:cNvSpPr>
                  <a:spLocks/>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19" name="Freeform 429"/>
                <p:cNvSpPr>
                  <a:spLocks/>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Lst>
                  <a:ahLst/>
                  <a:cxnLst>
                    <a:cxn ang="0">
                      <a:pos x="T0" y="T1"/>
                    </a:cxn>
                    <a:cxn ang="0">
                      <a:pos x="T2" y="T3"/>
                    </a:cxn>
                    <a:cxn ang="0">
                      <a:pos x="T4" y="T5"/>
                    </a:cxn>
                    <a:cxn ang="0">
                      <a:pos x="T6" y="T7"/>
                    </a:cxn>
                    <a:cxn ang="0">
                      <a:pos x="T8" y="T9"/>
                    </a:cxn>
                  </a:cxnLst>
                  <a:rect l="0" t="0" r="r" b="b"/>
                  <a:pathLst>
                    <a:path w="223" h="23">
                      <a:moveTo>
                        <a:pt x="0" y="23"/>
                      </a:moveTo>
                      <a:lnTo>
                        <a:pt x="27" y="0"/>
                      </a:lnTo>
                      <a:lnTo>
                        <a:pt x="196" y="0"/>
                      </a:lnTo>
                      <a:lnTo>
                        <a:pt x="223" y="23"/>
                      </a:lnTo>
                      <a:lnTo>
                        <a:pt x="0" y="23"/>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0" name="Rectangle 430"/>
                <p:cNvSpPr>
                  <a:spLocks noChangeArrowheads="1"/>
                </p:cNvSpPr>
                <p:nvPr/>
              </p:nvSpPr>
              <p:spPr bwMode="auto">
                <a:xfrm>
                  <a:off x="3971" y="616"/>
                  <a:ext cx="223" cy="17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1" name="Rectangle 431"/>
                <p:cNvSpPr>
                  <a:spLocks noChangeArrowheads="1"/>
                </p:cNvSpPr>
                <p:nvPr/>
              </p:nvSpPr>
              <p:spPr bwMode="auto">
                <a:xfrm>
                  <a:off x="3926" y="804"/>
                  <a:ext cx="314" cy="78"/>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2" name="Rectangle 432"/>
                <p:cNvSpPr>
                  <a:spLocks noChangeArrowheads="1"/>
                </p:cNvSpPr>
                <p:nvPr/>
              </p:nvSpPr>
              <p:spPr bwMode="auto">
                <a:xfrm>
                  <a:off x="3992" y="637"/>
                  <a:ext cx="182" cy="1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3" name="Line 433"/>
                <p:cNvSpPr>
                  <a:spLocks noChangeShapeType="1"/>
                </p:cNvSpPr>
                <p:nvPr/>
              </p:nvSpPr>
              <p:spPr bwMode="auto">
                <a:xfrm flipH="1">
                  <a:off x="4141" y="834"/>
                  <a:ext cx="7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nvGrpSpPr>
                <p:cNvPr id="424" name="Group 434"/>
                <p:cNvGrpSpPr>
                  <a:grpSpLocks/>
                </p:cNvGrpSpPr>
                <p:nvPr/>
              </p:nvGrpSpPr>
              <p:grpSpPr bwMode="auto">
                <a:xfrm>
                  <a:off x="3915" y="888"/>
                  <a:ext cx="335" cy="51"/>
                  <a:chOff x="3915" y="888"/>
                  <a:chExt cx="335" cy="51"/>
                </a:xfrm>
              </p:grpSpPr>
              <p:sp>
                <p:nvSpPr>
                  <p:cNvPr id="425" name="Freeform 435"/>
                  <p:cNvSpPr>
                    <a:spLocks/>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6" name="Freeform 436"/>
                  <p:cNvSpPr>
                    <a:spLocks/>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Lst>
                    <a:ahLst/>
                    <a:cxnLst>
                      <a:cxn ang="0">
                        <a:pos x="T0" y="T1"/>
                      </a:cxn>
                      <a:cxn ang="0">
                        <a:pos x="T2" y="T3"/>
                      </a:cxn>
                      <a:cxn ang="0">
                        <a:pos x="T4" y="T5"/>
                      </a:cxn>
                      <a:cxn ang="0">
                        <a:pos x="T6" y="T7"/>
                      </a:cxn>
                      <a:cxn ang="0">
                        <a:pos x="T8" y="T9"/>
                      </a:cxn>
                    </a:cxnLst>
                    <a:rect l="0" t="0" r="r" b="b"/>
                    <a:pathLst>
                      <a:path w="335" h="38">
                        <a:moveTo>
                          <a:pt x="0" y="38"/>
                        </a:moveTo>
                        <a:lnTo>
                          <a:pt x="40" y="0"/>
                        </a:lnTo>
                        <a:lnTo>
                          <a:pt x="296" y="0"/>
                        </a:lnTo>
                        <a:lnTo>
                          <a:pt x="335" y="38"/>
                        </a:lnTo>
                        <a:lnTo>
                          <a:pt x="0" y="38"/>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sp>
                <p:nvSpPr>
                  <p:cNvPr id="427" name="Rectangle 437"/>
                  <p:cNvSpPr>
                    <a:spLocks noChangeArrowheads="1"/>
                  </p:cNvSpPr>
                  <p:nvPr/>
                </p:nvSpPr>
                <p:spPr bwMode="auto">
                  <a:xfrm>
                    <a:off x="3917" y="924"/>
                    <a:ext cx="331" cy="15"/>
                  </a:xfrm>
                  <a:prstGeom prst="rect">
                    <a:avLst/>
                  </a:prstGeom>
                  <a:solidFill>
                    <a:srgbClr val="BA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buClrTx/>
                      <a:buFontTx/>
                      <a:buNone/>
                    </a:pPr>
                    <a:endParaRPr kumimoji="0" lang="zh-CN" altLang="en-US" sz="1600" b="1" smtClean="0">
                      <a:solidFill>
                        <a:srgbClr val="000000"/>
                      </a:solidFill>
                      <a:latin typeface="+mn-lt"/>
                      <a:ea typeface="+mn-ea"/>
                    </a:endParaRPr>
                  </a:p>
                </p:txBody>
              </p:sp>
            </p:grpSp>
          </p:grpSp>
        </p:grpSp>
      </p:grpSp>
      <p:sp>
        <p:nvSpPr>
          <p:cNvPr id="441" name="内容占位符 3"/>
          <p:cNvSpPr>
            <a:spLocks noGrp="1"/>
          </p:cNvSpPr>
          <p:nvPr>
            <p:ph idx="1"/>
          </p:nvPr>
        </p:nvSpPr>
        <p:spPr>
          <a:xfrm>
            <a:off x="5877845" y="5661248"/>
            <a:ext cx="3037555" cy="936104"/>
          </a:xfrm>
        </p:spPr>
        <p:txBody>
          <a:bodyPr/>
          <a:lstStyle/>
          <a:p>
            <a:pPr marL="0" indent="0">
              <a:buNone/>
            </a:pPr>
            <a:r>
              <a:rPr lang="en-US" altLang="zh-CN" sz="1800" dirty="0" smtClean="0">
                <a:solidFill>
                  <a:schemeClr val="tx1"/>
                </a:solidFill>
              </a:rPr>
              <a:t>    </a:t>
            </a:r>
            <a:r>
              <a:rPr lang="en-US" altLang="zh-CN" sz="1800" dirty="0">
                <a:solidFill>
                  <a:schemeClr val="tx1"/>
                </a:solidFill>
              </a:rPr>
              <a:t>IP</a:t>
            </a:r>
            <a:r>
              <a:rPr lang="zh-CN" altLang="en-US" sz="1800" dirty="0">
                <a:solidFill>
                  <a:schemeClr val="tx1"/>
                </a:solidFill>
              </a:rPr>
              <a:t>地址并不是标识一个主机，而是标识一个主机与网络的一个</a:t>
            </a:r>
            <a:r>
              <a:rPr lang="zh-CN" altLang="en-US" sz="1800" dirty="0" smtClean="0">
                <a:solidFill>
                  <a:schemeClr val="tx1"/>
                </a:solidFill>
              </a:rPr>
              <a:t>连接。</a:t>
            </a:r>
            <a:endParaRPr lang="zh-CN" altLang="en-US" sz="1800" dirty="0">
              <a:solidFill>
                <a:schemeClr val="tx1"/>
              </a:solidFill>
            </a:endParaRPr>
          </a:p>
        </p:txBody>
      </p:sp>
      <p:sp>
        <p:nvSpPr>
          <p:cNvPr id="44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09937186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解  释</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4" y="1773238"/>
            <a:ext cx="8105775" cy="4464050"/>
          </a:xfrm>
        </p:spPr>
        <p:txBody>
          <a:bodyPr/>
          <a:lstStyle/>
          <a:p>
            <a:r>
              <a:rPr lang="zh-CN" altLang="en-US" sz="2400" dirty="0" smtClean="0">
                <a:solidFill>
                  <a:srgbClr val="FF0000"/>
                </a:solidFill>
              </a:rPr>
              <a:t>同一个网络</a:t>
            </a:r>
            <a:r>
              <a:rPr lang="zh-CN" altLang="en-US" sz="2400" dirty="0" smtClean="0"/>
              <a:t>中主机</a:t>
            </a:r>
            <a:r>
              <a:rPr lang="en-US" altLang="zh-CN" sz="2400" dirty="0" smtClean="0"/>
              <a:t>/</a:t>
            </a:r>
            <a:r>
              <a:rPr lang="zh-CN" altLang="en-US" sz="2400" dirty="0" smtClean="0"/>
              <a:t>路由器的</a:t>
            </a:r>
            <a:r>
              <a:rPr lang="en-US" altLang="zh-CN" sz="2400" dirty="0" smtClean="0"/>
              <a:t>IP</a:t>
            </a:r>
            <a:r>
              <a:rPr lang="zh-CN" altLang="en-US" sz="2400" dirty="0" smtClean="0"/>
              <a:t>地址具有</a:t>
            </a:r>
            <a:r>
              <a:rPr lang="zh-CN" altLang="en-US" sz="2400" dirty="0" smtClean="0">
                <a:solidFill>
                  <a:srgbClr val="0000FF"/>
                </a:solidFill>
              </a:rPr>
              <a:t>相同的</a:t>
            </a:r>
            <a:r>
              <a:rPr lang="zh-CN" altLang="en-US" sz="2400" dirty="0">
                <a:solidFill>
                  <a:srgbClr val="0000FF"/>
                </a:solidFill>
              </a:rPr>
              <a:t>网络</a:t>
            </a:r>
            <a:r>
              <a:rPr lang="zh-CN" altLang="en-US" sz="2400" dirty="0" smtClean="0">
                <a:solidFill>
                  <a:srgbClr val="0000FF"/>
                </a:solidFill>
              </a:rPr>
              <a:t>号</a:t>
            </a:r>
            <a:r>
              <a:rPr lang="zh-CN" altLang="en-US" sz="2400" dirty="0" smtClean="0"/>
              <a:t>；</a:t>
            </a:r>
            <a:endParaRPr lang="en-US" altLang="zh-CN" sz="2400" dirty="0" smtClean="0"/>
          </a:p>
          <a:p>
            <a:r>
              <a:rPr lang="zh-CN" altLang="en-US" sz="2400" dirty="0">
                <a:solidFill>
                  <a:srgbClr val="FF0000"/>
                </a:solidFill>
              </a:rPr>
              <a:t>路由器</a:t>
            </a:r>
            <a:r>
              <a:rPr lang="zh-CN" altLang="en-US" sz="2400" dirty="0"/>
              <a:t>总是具有</a:t>
            </a:r>
            <a:r>
              <a:rPr lang="zh-CN" altLang="en-US" sz="2400" dirty="0">
                <a:solidFill>
                  <a:srgbClr val="0000FF"/>
                </a:solidFill>
              </a:rPr>
              <a:t>两个或两个以上的 </a:t>
            </a:r>
            <a:r>
              <a:rPr lang="en-US" altLang="zh-CN" sz="2400" dirty="0" smtClean="0">
                <a:solidFill>
                  <a:srgbClr val="0000FF"/>
                </a:solidFill>
              </a:rPr>
              <a:t>IP</a:t>
            </a:r>
            <a:r>
              <a:rPr lang="zh-CN" altLang="en-US" sz="2400" dirty="0" smtClean="0">
                <a:solidFill>
                  <a:srgbClr val="0000FF"/>
                </a:solidFill>
              </a:rPr>
              <a:t>地址</a:t>
            </a:r>
            <a:r>
              <a:rPr lang="zh-CN" altLang="en-US" sz="2400" dirty="0" smtClean="0"/>
              <a:t>。即路由器</a:t>
            </a:r>
            <a:r>
              <a:rPr lang="zh-CN" altLang="en-US" sz="2400" dirty="0"/>
              <a:t>的每一个接口都有一</a:t>
            </a:r>
            <a:r>
              <a:rPr lang="zh-CN" altLang="en-US" sz="2400" dirty="0" smtClean="0"/>
              <a:t>个不同</a:t>
            </a:r>
            <a:r>
              <a:rPr lang="zh-CN" altLang="en-US" sz="2400" dirty="0"/>
              <a:t>网络号的 </a:t>
            </a:r>
            <a:r>
              <a:rPr lang="en-US" altLang="zh-CN" sz="2400" dirty="0" smtClean="0"/>
              <a:t>IP</a:t>
            </a:r>
            <a:r>
              <a:rPr lang="zh-CN" altLang="en-US" sz="2400" dirty="0" smtClean="0"/>
              <a:t>地址；</a:t>
            </a:r>
            <a:endParaRPr lang="en-US" altLang="zh-CN" sz="2400" dirty="0" smtClean="0"/>
          </a:p>
          <a:p>
            <a:r>
              <a:rPr lang="en-US" altLang="zh-CN" sz="2400" dirty="0">
                <a:solidFill>
                  <a:srgbClr val="FF0000"/>
                </a:solidFill>
              </a:rPr>
              <a:t>IP</a:t>
            </a:r>
            <a:r>
              <a:rPr lang="zh-CN" altLang="en-US" sz="2400" dirty="0">
                <a:solidFill>
                  <a:srgbClr val="FF0000"/>
                </a:solidFill>
              </a:rPr>
              <a:t>地址</a:t>
            </a:r>
            <a:r>
              <a:rPr lang="zh-CN" altLang="en-US" sz="2400" dirty="0">
                <a:solidFill>
                  <a:schemeClr val="tx1"/>
                </a:solidFill>
              </a:rPr>
              <a:t>并不是标识一个主机，而是</a:t>
            </a:r>
            <a:r>
              <a:rPr lang="zh-CN" altLang="en-US" sz="2400" dirty="0">
                <a:solidFill>
                  <a:srgbClr val="0000FF"/>
                </a:solidFill>
              </a:rPr>
              <a:t>标识一个主机与网络的一个</a:t>
            </a:r>
            <a:r>
              <a:rPr lang="zh-CN" altLang="en-US" sz="2400" dirty="0" smtClean="0">
                <a:solidFill>
                  <a:srgbClr val="0000FF"/>
                </a:solidFill>
              </a:rPr>
              <a:t>连接</a:t>
            </a:r>
            <a:r>
              <a:rPr lang="zh-CN" altLang="en-US" sz="2400" dirty="0" smtClean="0">
                <a:solidFill>
                  <a:schemeClr val="tx1"/>
                </a:solidFill>
              </a:rPr>
              <a:t>；</a:t>
            </a:r>
            <a:endParaRPr lang="en-US" altLang="zh-CN" sz="2400" dirty="0" smtClean="0">
              <a:solidFill>
                <a:schemeClr val="tx1"/>
              </a:solidFill>
            </a:endParaRPr>
          </a:p>
          <a:p>
            <a:r>
              <a:rPr lang="zh-CN" altLang="en-US" sz="2400" dirty="0">
                <a:solidFill>
                  <a:srgbClr val="FF0000"/>
                </a:solidFill>
              </a:rPr>
              <a:t>两个路由器直接相连</a:t>
            </a:r>
            <a:r>
              <a:rPr lang="zh-CN" altLang="en-US" sz="2400" dirty="0"/>
              <a:t>的接口处，</a:t>
            </a:r>
            <a:r>
              <a:rPr lang="zh-CN" altLang="en-US" sz="2400" dirty="0">
                <a:solidFill>
                  <a:srgbClr val="0000FF"/>
                </a:solidFill>
              </a:rPr>
              <a:t>可指明也可不指明 </a:t>
            </a:r>
            <a:r>
              <a:rPr lang="en-US" altLang="zh-CN" sz="2400" dirty="0">
                <a:solidFill>
                  <a:srgbClr val="0000FF"/>
                </a:solidFill>
              </a:rPr>
              <a:t>IP </a:t>
            </a:r>
            <a:r>
              <a:rPr lang="zh-CN" altLang="en-US" sz="2400" dirty="0">
                <a:solidFill>
                  <a:srgbClr val="0000FF"/>
                </a:solidFill>
              </a:rPr>
              <a:t>地址</a:t>
            </a:r>
            <a:r>
              <a:rPr lang="zh-CN" altLang="en-US" sz="2400" dirty="0"/>
              <a:t>。如</a:t>
            </a:r>
            <a:r>
              <a:rPr lang="zh-CN" altLang="en-US" sz="2400" dirty="0" smtClean="0"/>
              <a:t>指明，</a:t>
            </a:r>
            <a:r>
              <a:rPr lang="zh-CN" altLang="en-US" sz="2400" dirty="0"/>
              <a:t>则这一段连线就构成了一种只包含一段线路的特殊</a:t>
            </a:r>
            <a:r>
              <a:rPr lang="zh-CN" altLang="en-US" sz="2400" dirty="0" smtClean="0"/>
              <a:t>“网络” 。</a:t>
            </a:r>
            <a:r>
              <a:rPr lang="zh-CN" altLang="en-US" sz="2400" dirty="0">
                <a:solidFill>
                  <a:srgbClr val="0000FF"/>
                </a:solidFill>
              </a:rPr>
              <a:t>现在常不指明 </a:t>
            </a:r>
            <a:r>
              <a:rPr lang="zh-CN" altLang="en-US" sz="2400" dirty="0" smtClean="0"/>
              <a:t>；</a:t>
            </a:r>
            <a:endParaRPr lang="en-US" altLang="zh-CN" sz="2400" dirty="0" smtClean="0"/>
          </a:p>
          <a:p>
            <a:r>
              <a:rPr lang="zh-CN" altLang="en-US" sz="2400" dirty="0" smtClean="0"/>
              <a:t>用</a:t>
            </a:r>
            <a:r>
              <a:rPr lang="zh-CN" altLang="en-US" sz="2400" dirty="0">
                <a:solidFill>
                  <a:srgbClr val="FF0000"/>
                </a:solidFill>
              </a:rPr>
              <a:t>中继器</a:t>
            </a:r>
            <a:r>
              <a:rPr lang="en-US" altLang="zh-CN" sz="2400" dirty="0">
                <a:solidFill>
                  <a:srgbClr val="FF0000"/>
                </a:solidFill>
              </a:rPr>
              <a:t>/</a:t>
            </a:r>
            <a:r>
              <a:rPr lang="zh-CN" altLang="en-US" sz="2400" dirty="0">
                <a:solidFill>
                  <a:srgbClr val="FF0000"/>
                </a:solidFill>
              </a:rPr>
              <a:t>网桥</a:t>
            </a:r>
            <a:r>
              <a:rPr lang="zh-CN" altLang="en-US" sz="2400" dirty="0"/>
              <a:t>连接起来的若干</a:t>
            </a:r>
            <a:r>
              <a:rPr lang="zh-CN" altLang="en-US" sz="2400" dirty="0" smtClean="0"/>
              <a:t>个</a:t>
            </a:r>
            <a:r>
              <a:rPr lang="en-US" altLang="zh-CN" sz="2400" dirty="0" smtClean="0"/>
              <a:t>LAN</a:t>
            </a:r>
            <a:r>
              <a:rPr lang="zh-CN" altLang="en-US" sz="2400" dirty="0" smtClean="0"/>
              <a:t>仍</a:t>
            </a:r>
            <a:r>
              <a:rPr lang="zh-CN" altLang="en-US" sz="2400" dirty="0">
                <a:solidFill>
                  <a:srgbClr val="0000FF"/>
                </a:solidFill>
              </a:rPr>
              <a:t>为一个</a:t>
            </a:r>
            <a:r>
              <a:rPr lang="zh-CN" altLang="en-US" sz="2400" dirty="0" smtClean="0">
                <a:solidFill>
                  <a:srgbClr val="0000FF"/>
                </a:solidFill>
              </a:rPr>
              <a:t>网络</a:t>
            </a:r>
            <a:r>
              <a:rPr lang="zh-CN" altLang="en-US" sz="2400" dirty="0" smtClean="0"/>
              <a:t>；</a:t>
            </a:r>
            <a:endParaRPr lang="en-US" altLang="zh-CN" sz="2400" dirty="0" smtClean="0"/>
          </a:p>
          <a:p>
            <a:r>
              <a:rPr lang="zh-CN" altLang="en-US" sz="2400" dirty="0"/>
              <a:t>所有分配到网络</a:t>
            </a:r>
            <a:r>
              <a:rPr lang="zh-CN" altLang="en-US" sz="2400" dirty="0" smtClean="0"/>
              <a:t>号的</a:t>
            </a:r>
            <a:r>
              <a:rPr lang="zh-CN" altLang="en-US" sz="2400" dirty="0"/>
              <a:t>网络，范围很小</a:t>
            </a:r>
            <a:r>
              <a:rPr lang="zh-CN" altLang="en-US" sz="2400" dirty="0" smtClean="0"/>
              <a:t>的</a:t>
            </a:r>
            <a:r>
              <a:rPr lang="en-US" altLang="zh-CN" sz="2400" dirty="0" smtClean="0"/>
              <a:t>LAN</a:t>
            </a:r>
            <a:r>
              <a:rPr lang="zh-CN" altLang="en-US" sz="2400" dirty="0" smtClean="0"/>
              <a:t>，</a:t>
            </a:r>
            <a:r>
              <a:rPr lang="zh-CN" altLang="en-US" sz="2400" dirty="0"/>
              <a:t>还是可能覆盖很大地理范围</a:t>
            </a:r>
            <a:r>
              <a:rPr lang="zh-CN" altLang="en-US" sz="2400" dirty="0" smtClean="0"/>
              <a:t>的</a:t>
            </a:r>
            <a:r>
              <a:rPr lang="en-US" altLang="zh-CN" sz="2400" dirty="0" smtClean="0"/>
              <a:t>WAN</a:t>
            </a:r>
            <a:r>
              <a:rPr lang="zh-CN" altLang="en-US" sz="2400" dirty="0" smtClean="0"/>
              <a:t>，</a:t>
            </a:r>
            <a:r>
              <a:rPr lang="zh-CN" altLang="en-US" sz="2400" dirty="0"/>
              <a:t>都是</a:t>
            </a:r>
            <a:r>
              <a:rPr lang="zh-CN" altLang="en-US" sz="2400" dirty="0">
                <a:solidFill>
                  <a:srgbClr val="FF0000"/>
                </a:solidFill>
              </a:rPr>
              <a:t>平等</a:t>
            </a:r>
            <a:r>
              <a:rPr lang="zh-CN" altLang="en-US" sz="2400" dirty="0" smtClean="0"/>
              <a:t>的。 </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9851708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思  考</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传统分类</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4824114"/>
          </a:xfrm>
        </p:spPr>
        <p:txBody>
          <a:bodyPr/>
          <a:lstStyle/>
          <a:p>
            <a:pPr>
              <a:lnSpc>
                <a:spcPct val="95000"/>
              </a:lnSpc>
            </a:pPr>
            <a:r>
              <a:rPr lang="zh-CN" altLang="en-US" sz="2400" dirty="0" smtClean="0">
                <a:solidFill>
                  <a:srgbClr val="FF0000"/>
                </a:solidFill>
              </a:rPr>
              <a:t>问题</a:t>
            </a:r>
            <a:r>
              <a:rPr lang="zh-CN" altLang="en-US" sz="2400" dirty="0" smtClean="0"/>
              <a:t>：</a:t>
            </a:r>
            <a:r>
              <a:rPr lang="en-US" altLang="zh-CN" sz="2400" dirty="0" smtClean="0"/>
              <a:t>IP</a:t>
            </a:r>
            <a:r>
              <a:rPr lang="zh-CN" altLang="en-US" sz="2400" dirty="0" smtClean="0"/>
              <a:t>地址</a:t>
            </a:r>
            <a:r>
              <a:rPr lang="zh-CN" altLang="en-US" sz="2400" dirty="0"/>
              <a:t>是一</a:t>
            </a:r>
            <a:r>
              <a:rPr lang="zh-CN" altLang="en-US" sz="2400" dirty="0" smtClean="0"/>
              <a:t>种层次的、分</a:t>
            </a:r>
            <a:r>
              <a:rPr lang="zh-CN" altLang="en-US" sz="2400" dirty="0"/>
              <a:t>等级的地址</a:t>
            </a:r>
            <a:r>
              <a:rPr lang="zh-CN" altLang="en-US" sz="2400" dirty="0" smtClean="0"/>
              <a:t>结构，这样设计有什么好处？有什么不足？</a:t>
            </a:r>
            <a:endParaRPr lang="zh-CN" altLang="en-US" sz="2400" dirty="0"/>
          </a:p>
          <a:p>
            <a:pPr>
              <a:lnSpc>
                <a:spcPct val="95000"/>
              </a:lnSpc>
            </a:pPr>
            <a:r>
              <a:rPr lang="zh-CN" altLang="en-US" sz="2400" dirty="0" smtClean="0">
                <a:solidFill>
                  <a:srgbClr val="FF0000"/>
                </a:solidFill>
              </a:rPr>
              <a:t>优点</a:t>
            </a:r>
            <a:endParaRPr lang="en-US" altLang="zh-CN" sz="2400" dirty="0" smtClean="0"/>
          </a:p>
          <a:p>
            <a:pPr lvl="1">
              <a:lnSpc>
                <a:spcPct val="95000"/>
              </a:lnSpc>
            </a:pPr>
            <a:r>
              <a:rPr lang="zh-CN" altLang="en-US" sz="2400" dirty="0" smtClean="0">
                <a:solidFill>
                  <a:srgbClr val="0000FF"/>
                </a:solidFill>
              </a:rPr>
              <a:t>方便 </a:t>
            </a:r>
            <a:r>
              <a:rPr lang="en-US" altLang="zh-CN" sz="2400" dirty="0" smtClean="0">
                <a:solidFill>
                  <a:srgbClr val="0000FF"/>
                </a:solidFill>
              </a:rPr>
              <a:t>IP</a:t>
            </a:r>
            <a:r>
              <a:rPr lang="zh-CN" altLang="en-US" sz="2400" dirty="0" smtClean="0">
                <a:solidFill>
                  <a:srgbClr val="0000FF"/>
                </a:solidFill>
              </a:rPr>
              <a:t>地址</a:t>
            </a:r>
            <a:r>
              <a:rPr lang="zh-CN" altLang="en-US" sz="2400" dirty="0">
                <a:solidFill>
                  <a:srgbClr val="0000FF"/>
                </a:solidFill>
              </a:rPr>
              <a:t>的</a:t>
            </a:r>
            <a:r>
              <a:rPr lang="zh-CN" altLang="en-US" sz="2400" dirty="0" smtClean="0">
                <a:solidFill>
                  <a:srgbClr val="0000FF"/>
                </a:solidFill>
              </a:rPr>
              <a:t>管理</a:t>
            </a:r>
            <a:r>
              <a:rPr lang="zh-CN" altLang="en-US" sz="2400" dirty="0" smtClean="0"/>
              <a:t>：</a:t>
            </a:r>
            <a:r>
              <a:rPr lang="en-US" altLang="zh-CN" sz="2400" dirty="0" smtClean="0"/>
              <a:t>IP</a:t>
            </a:r>
            <a:r>
              <a:rPr lang="zh-CN" altLang="en-US" sz="2400" dirty="0" smtClean="0"/>
              <a:t>地址管理</a:t>
            </a:r>
            <a:r>
              <a:rPr lang="zh-CN" altLang="en-US" sz="2400" dirty="0"/>
              <a:t>机构在分配 </a:t>
            </a:r>
            <a:r>
              <a:rPr lang="en-US" altLang="zh-CN" sz="2400" dirty="0" smtClean="0"/>
              <a:t>IP</a:t>
            </a:r>
            <a:r>
              <a:rPr lang="zh-CN" altLang="en-US" sz="2400" dirty="0" smtClean="0"/>
              <a:t>地址</a:t>
            </a:r>
            <a:r>
              <a:rPr lang="zh-CN" altLang="en-US" sz="2400" dirty="0"/>
              <a:t>时只分配网络号，而剩下的主机号则由得到该网络号的单位自行</a:t>
            </a:r>
            <a:r>
              <a:rPr lang="zh-CN" altLang="en-US" sz="2400" dirty="0" smtClean="0"/>
              <a:t>分配</a:t>
            </a:r>
            <a:r>
              <a:rPr lang="zh-CN" altLang="en-US" sz="2400" dirty="0"/>
              <a:t>；</a:t>
            </a:r>
          </a:p>
          <a:p>
            <a:pPr lvl="1">
              <a:lnSpc>
                <a:spcPct val="95000"/>
              </a:lnSpc>
            </a:pPr>
            <a:r>
              <a:rPr lang="zh-CN" altLang="en-US" sz="2400" dirty="0" smtClean="0">
                <a:solidFill>
                  <a:srgbClr val="0000FF"/>
                </a:solidFill>
              </a:rPr>
              <a:t>简化路由表</a:t>
            </a:r>
            <a:r>
              <a:rPr lang="zh-CN" altLang="en-US" sz="2400" dirty="0" smtClean="0"/>
              <a:t>：路由器</a:t>
            </a:r>
            <a:r>
              <a:rPr lang="zh-CN" altLang="en-US" sz="2400" dirty="0"/>
              <a:t>仅根据目的主机所连接的网络号来转发分组（而不考虑目的主机号），这样就可以使路由表中的项目数大幅度</a:t>
            </a:r>
            <a:r>
              <a:rPr lang="zh-CN" altLang="en-US" sz="2400" dirty="0" smtClean="0"/>
              <a:t>减少。 </a:t>
            </a:r>
            <a:endParaRPr lang="en-US" altLang="zh-CN" sz="2400" dirty="0" smtClean="0"/>
          </a:p>
          <a:p>
            <a:pPr>
              <a:lnSpc>
                <a:spcPct val="95000"/>
              </a:lnSpc>
            </a:pPr>
            <a:r>
              <a:rPr lang="zh-CN" altLang="en-US" sz="2400" dirty="0" smtClean="0">
                <a:solidFill>
                  <a:srgbClr val="FF0000"/>
                </a:solidFill>
              </a:rPr>
              <a:t>缺点</a:t>
            </a:r>
            <a:endParaRPr lang="en-US" altLang="zh-CN" sz="2400" dirty="0" smtClean="0">
              <a:solidFill>
                <a:srgbClr val="FF0000"/>
              </a:solidFill>
            </a:endParaRPr>
          </a:p>
          <a:p>
            <a:pPr lvl="1">
              <a:lnSpc>
                <a:spcPct val="95000"/>
              </a:lnSpc>
            </a:pPr>
            <a:r>
              <a:rPr lang="zh-CN" altLang="en-US" sz="2400" dirty="0" smtClean="0"/>
              <a:t>浪费地址，除非精心管理地址空间；</a:t>
            </a:r>
            <a:endParaRPr lang="en-US" altLang="zh-CN" sz="2400" dirty="0" smtClean="0"/>
          </a:p>
          <a:p>
            <a:pPr lvl="1">
              <a:lnSpc>
                <a:spcPct val="95000"/>
              </a:lnSpc>
            </a:pPr>
            <a:r>
              <a:rPr lang="zh-CN" altLang="en-US" sz="2400" dirty="0"/>
              <a:t>一</a:t>
            </a:r>
            <a:r>
              <a:rPr lang="zh-CN" altLang="en-US" sz="2400" dirty="0" smtClean="0"/>
              <a:t>个主机的</a:t>
            </a:r>
            <a:r>
              <a:rPr lang="en-US" altLang="zh-CN" sz="2400" dirty="0" smtClean="0"/>
              <a:t>IP</a:t>
            </a:r>
            <a:r>
              <a:rPr lang="zh-CN" altLang="en-US" sz="2400" dirty="0" smtClean="0"/>
              <a:t>地址取决于它位于网络上的位置。</a:t>
            </a:r>
            <a:endParaRPr lang="en-US" altLang="zh-CN" sz="2400" dirty="0"/>
          </a:p>
          <a:p>
            <a:pPr lvl="1">
              <a:lnSpc>
                <a:spcPct val="95000"/>
              </a:lnSpc>
            </a:pP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202587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传统分类</a:t>
            </a:r>
            <a:r>
              <a:rPr lang="en-US" altLang="zh-CN" dirty="0"/>
              <a:t>IP</a:t>
            </a:r>
            <a:r>
              <a:rPr lang="zh-CN" altLang="en-US" dirty="0" smtClean="0"/>
              <a:t>地址的</a:t>
            </a:r>
            <a:r>
              <a:rPr lang="zh-CN" altLang="en-US" dirty="0"/>
              <a:t>问题</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680098"/>
          </a:xfrm>
        </p:spPr>
        <p:txBody>
          <a:bodyPr/>
          <a:lstStyle/>
          <a:p>
            <a:pPr>
              <a:lnSpc>
                <a:spcPct val="110000"/>
              </a:lnSpc>
            </a:pPr>
            <a:r>
              <a:rPr lang="en-US" altLang="zh-CN" sz="2400" dirty="0" smtClean="0">
                <a:solidFill>
                  <a:srgbClr val="FF0000"/>
                </a:solidFill>
              </a:rPr>
              <a:t>IP</a:t>
            </a:r>
            <a:r>
              <a:rPr lang="zh-CN" altLang="en-US" sz="2400" dirty="0" smtClean="0">
                <a:solidFill>
                  <a:srgbClr val="FF0000"/>
                </a:solidFill>
              </a:rPr>
              <a:t>地址空间</a:t>
            </a:r>
            <a:r>
              <a:rPr lang="zh-CN" altLang="en-US" sz="2400" dirty="0">
                <a:solidFill>
                  <a:srgbClr val="FF0000"/>
                </a:solidFill>
              </a:rPr>
              <a:t>的</a:t>
            </a:r>
            <a:r>
              <a:rPr lang="zh-CN" altLang="en-US" sz="2400" dirty="0" smtClean="0">
                <a:solidFill>
                  <a:srgbClr val="FF0000"/>
                </a:solidFill>
              </a:rPr>
              <a:t>利用率很低，浪费很大</a:t>
            </a:r>
            <a:endParaRPr lang="zh-CN" altLang="en-US" sz="2400" dirty="0">
              <a:solidFill>
                <a:srgbClr val="FF0000"/>
              </a:solidFill>
            </a:endParaRPr>
          </a:p>
          <a:p>
            <a:pPr marL="0" indent="0">
              <a:lnSpc>
                <a:spcPct val="110000"/>
              </a:lnSpc>
              <a:buNone/>
            </a:pPr>
            <a:r>
              <a:rPr lang="zh-CN" altLang="en-US" sz="2400" dirty="0" smtClean="0"/>
              <a:t>     研究证明：超过半数的</a:t>
            </a:r>
            <a:r>
              <a:rPr lang="en-US" altLang="zh-CN" sz="2400" dirty="0" smtClean="0"/>
              <a:t>B</a:t>
            </a:r>
            <a:r>
              <a:rPr lang="zh-CN" altLang="en-US" sz="2400" dirty="0" smtClean="0"/>
              <a:t>类网络少于</a:t>
            </a:r>
            <a:r>
              <a:rPr lang="en-US" altLang="zh-CN" sz="2400" dirty="0" smtClean="0"/>
              <a:t>50</a:t>
            </a:r>
            <a:r>
              <a:rPr lang="zh-CN" altLang="en-US" sz="2400" dirty="0" smtClean="0"/>
              <a:t>台主机。如何提高</a:t>
            </a:r>
            <a:r>
              <a:rPr lang="en-US" altLang="zh-CN" sz="2400" dirty="0" smtClean="0"/>
              <a:t>IP</a:t>
            </a:r>
            <a:r>
              <a:rPr lang="zh-CN" altLang="en-US" sz="2400" dirty="0" smtClean="0"/>
              <a:t>地址的利用率？</a:t>
            </a:r>
            <a:endParaRPr lang="zh-CN" altLang="en-US" sz="2400" dirty="0"/>
          </a:p>
          <a:p>
            <a:pPr>
              <a:lnSpc>
                <a:spcPct val="110000"/>
              </a:lnSpc>
            </a:pPr>
            <a:r>
              <a:rPr lang="zh-CN" altLang="en-US" sz="2400" dirty="0" smtClean="0">
                <a:solidFill>
                  <a:srgbClr val="FF0000"/>
                </a:solidFill>
              </a:rPr>
              <a:t>给</a:t>
            </a:r>
            <a:r>
              <a:rPr lang="zh-CN" altLang="en-US" sz="2400" dirty="0">
                <a:solidFill>
                  <a:srgbClr val="FF0000"/>
                </a:solidFill>
              </a:rPr>
              <a:t>每一个物理网络分配一个网络号会使路由表变得太大因而使网络性能变</a:t>
            </a:r>
            <a:r>
              <a:rPr lang="zh-CN" altLang="en-US" sz="2400" dirty="0" smtClean="0">
                <a:solidFill>
                  <a:srgbClr val="FF0000"/>
                </a:solidFill>
              </a:rPr>
              <a:t>坏 </a:t>
            </a:r>
            <a:endParaRPr lang="en-US" altLang="zh-CN" sz="2400" dirty="0" smtClean="0">
              <a:solidFill>
                <a:srgbClr val="FF0000"/>
              </a:solidFill>
            </a:endParaRPr>
          </a:p>
          <a:p>
            <a:pPr marL="0" indent="0">
              <a:lnSpc>
                <a:spcPct val="110000"/>
              </a:lnSpc>
              <a:buNone/>
            </a:pPr>
            <a:r>
              <a:rPr lang="zh-CN" altLang="en-US" sz="2400" dirty="0" smtClean="0">
                <a:solidFill>
                  <a:schemeClr val="tx1"/>
                </a:solidFill>
              </a:rPr>
              <a:t>     能否考虑多个物理网络共用一个网络号？</a:t>
            </a:r>
            <a:endParaRPr lang="zh-CN" altLang="en-US" sz="2400" dirty="0">
              <a:solidFill>
                <a:schemeClr val="tx1"/>
              </a:solidFill>
            </a:endParaRPr>
          </a:p>
          <a:p>
            <a:pPr>
              <a:lnSpc>
                <a:spcPct val="110000"/>
              </a:lnSpc>
            </a:pPr>
            <a:r>
              <a:rPr lang="zh-CN" altLang="en-US" sz="2400" dirty="0" smtClean="0">
                <a:solidFill>
                  <a:srgbClr val="FF0000"/>
                </a:solidFill>
              </a:rPr>
              <a:t>两</a:t>
            </a:r>
            <a:r>
              <a:rPr lang="zh-CN" altLang="en-US" sz="2400" dirty="0">
                <a:solidFill>
                  <a:srgbClr val="FF0000"/>
                </a:solidFill>
              </a:rPr>
              <a:t>级的 </a:t>
            </a:r>
            <a:r>
              <a:rPr lang="en-US" altLang="zh-CN" sz="2400" dirty="0" smtClean="0">
                <a:solidFill>
                  <a:srgbClr val="FF0000"/>
                </a:solidFill>
              </a:rPr>
              <a:t>IP</a:t>
            </a:r>
            <a:r>
              <a:rPr lang="zh-CN" altLang="en-US" sz="2400" dirty="0" smtClean="0">
                <a:solidFill>
                  <a:srgbClr val="FF0000"/>
                </a:solidFill>
              </a:rPr>
              <a:t>地址</a:t>
            </a:r>
            <a:r>
              <a:rPr lang="zh-CN" altLang="en-US" sz="2400" dirty="0">
                <a:solidFill>
                  <a:srgbClr val="FF0000"/>
                </a:solidFill>
              </a:rPr>
              <a:t>不够</a:t>
            </a:r>
            <a:r>
              <a:rPr lang="zh-CN" altLang="en-US" sz="2400" dirty="0" smtClean="0">
                <a:solidFill>
                  <a:srgbClr val="FF0000"/>
                </a:solidFill>
              </a:rPr>
              <a:t>灵活</a:t>
            </a:r>
            <a:endParaRPr lang="zh-CN" altLang="en-US" sz="2400" dirty="0">
              <a:solidFill>
                <a:srgbClr val="FF0000"/>
              </a:solidFill>
            </a:endParaRPr>
          </a:p>
          <a:p>
            <a:pPr marL="0" indent="0">
              <a:lnSpc>
                <a:spcPct val="110000"/>
              </a:lnSpc>
              <a:buNone/>
            </a:pPr>
            <a:r>
              <a:rPr lang="zh-CN" altLang="en-US" sz="2400" dirty="0" smtClean="0"/>
              <a:t>      例：一</a:t>
            </a:r>
            <a:r>
              <a:rPr lang="zh-CN" altLang="en-US" sz="2400" dirty="0"/>
              <a:t>个</a:t>
            </a:r>
            <a:r>
              <a:rPr lang="zh-CN" altLang="en-US" sz="2400" dirty="0" smtClean="0"/>
              <a:t>单位已建网络且有足够多的空余</a:t>
            </a:r>
            <a:r>
              <a:rPr lang="en-US" altLang="zh-CN" sz="2400" dirty="0" smtClean="0"/>
              <a:t>IP</a:t>
            </a:r>
            <a:r>
              <a:rPr lang="zh-CN" altLang="en-US" sz="2400" dirty="0" smtClean="0"/>
              <a:t>地址，现需在</a:t>
            </a:r>
            <a:r>
              <a:rPr lang="zh-CN" altLang="en-US" sz="2400" dirty="0"/>
              <a:t>新的地点马上开通一个新的</a:t>
            </a:r>
            <a:r>
              <a:rPr lang="zh-CN" altLang="en-US" sz="2400" dirty="0" smtClean="0"/>
              <a:t>网络，但申请新</a:t>
            </a:r>
            <a:r>
              <a:rPr lang="zh-CN" altLang="en-US" sz="2400" dirty="0"/>
              <a:t>的</a:t>
            </a:r>
            <a:r>
              <a:rPr lang="en-US" altLang="zh-CN" sz="2400" dirty="0"/>
              <a:t>IP</a:t>
            </a:r>
            <a:r>
              <a:rPr lang="zh-CN" altLang="en-US" sz="2400" dirty="0" smtClean="0"/>
              <a:t>地址需要时间，能否考虑使用</a:t>
            </a:r>
            <a:r>
              <a:rPr lang="zh-CN" altLang="en-US" sz="2400" dirty="0"/>
              <a:t>已建</a:t>
            </a:r>
            <a:r>
              <a:rPr lang="zh-CN" altLang="en-US" sz="2400" dirty="0" smtClean="0"/>
              <a:t>网络剩余的</a:t>
            </a:r>
            <a:r>
              <a:rPr lang="en-US" altLang="zh-CN" sz="2400" dirty="0" smtClean="0"/>
              <a:t>IP</a:t>
            </a:r>
            <a:r>
              <a:rPr lang="zh-CN" altLang="en-US" sz="2400" dirty="0" smtClean="0"/>
              <a:t>地址？</a:t>
            </a:r>
            <a:endParaRPr lang="zh-CN" altLang="en-US" sz="2400" dirty="0"/>
          </a:p>
        </p:txBody>
      </p:sp>
    </p:spTree>
    <p:extLst>
      <p:ext uri="{BB962C8B-B14F-4D97-AF65-F5344CB8AC3E}">
        <p14:creationId xmlns:p14="http://schemas.microsoft.com/office/powerpoint/2010/main" val="9592998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问题解决</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50000"/>
              </a:lnSpc>
              <a:buNone/>
            </a:pPr>
            <a:r>
              <a:rPr lang="zh-CN" altLang="en-US" dirty="0" smtClean="0"/>
              <a:t>       从 </a:t>
            </a:r>
            <a:r>
              <a:rPr lang="en-US" altLang="zh-CN" dirty="0"/>
              <a:t>1985 </a:t>
            </a:r>
            <a:r>
              <a:rPr lang="zh-CN" altLang="en-US" dirty="0"/>
              <a:t>年起在 </a:t>
            </a:r>
            <a:r>
              <a:rPr lang="en-US" altLang="zh-CN" dirty="0" smtClean="0"/>
              <a:t>IP</a:t>
            </a:r>
            <a:r>
              <a:rPr lang="zh-CN" altLang="en-US" dirty="0" smtClean="0"/>
              <a:t>地址</a:t>
            </a:r>
            <a:r>
              <a:rPr lang="zh-CN" altLang="en-US" dirty="0"/>
              <a:t>中又增加了一个“</a:t>
            </a:r>
            <a:r>
              <a:rPr lang="zh-CN" altLang="en-US" dirty="0">
                <a:solidFill>
                  <a:srgbClr val="FF0000"/>
                </a:solidFill>
              </a:rPr>
              <a:t>子网号字段</a:t>
            </a:r>
            <a:r>
              <a:rPr lang="zh-CN" altLang="en-US" dirty="0"/>
              <a:t>”，使两级的 </a:t>
            </a:r>
            <a:r>
              <a:rPr lang="en-US" altLang="zh-CN" dirty="0" smtClean="0"/>
              <a:t>IP</a:t>
            </a:r>
            <a:r>
              <a:rPr lang="zh-CN" altLang="en-US" dirty="0" smtClean="0"/>
              <a:t>地址</a:t>
            </a:r>
            <a:r>
              <a:rPr lang="zh-CN" altLang="en-US" dirty="0"/>
              <a:t>变成为三级的 </a:t>
            </a:r>
            <a:r>
              <a:rPr lang="en-US" altLang="zh-CN" dirty="0" smtClean="0"/>
              <a:t>IP</a:t>
            </a:r>
            <a:r>
              <a:rPr lang="zh-CN" altLang="en-US" dirty="0" smtClean="0"/>
              <a:t>地址</a:t>
            </a:r>
            <a:r>
              <a:rPr lang="zh-CN" altLang="en-US" dirty="0"/>
              <a:t>，它能够较好地解决上述问题，而且使用起来也很灵活。这种做法叫作</a:t>
            </a:r>
            <a:r>
              <a:rPr lang="zh-CN" altLang="en-US" dirty="0">
                <a:solidFill>
                  <a:srgbClr val="FF0000"/>
                </a:solidFill>
              </a:rPr>
              <a:t>划分子网</a:t>
            </a:r>
            <a:r>
              <a:rPr lang="en-US" altLang="zh-CN" dirty="0"/>
              <a:t>(</a:t>
            </a:r>
            <a:r>
              <a:rPr lang="en-US" altLang="zh-CN" dirty="0" err="1"/>
              <a:t>subnetting</a:t>
            </a:r>
            <a:r>
              <a:rPr lang="en-US" altLang="zh-CN" dirty="0"/>
              <a:t>)[RFC 950] </a:t>
            </a:r>
            <a:r>
              <a:rPr lang="zh-CN" altLang="en-US" dirty="0"/>
              <a:t>。划分子网已成为</a:t>
            </a:r>
            <a:r>
              <a:rPr lang="en-US" altLang="zh-CN" dirty="0"/>
              <a:t>Internet</a:t>
            </a:r>
            <a:r>
              <a:rPr lang="zh-CN" altLang="en-US" dirty="0"/>
              <a:t>的正式标准协议。</a:t>
            </a:r>
          </a:p>
        </p:txBody>
      </p:sp>
    </p:spTree>
    <p:extLst>
      <p:ext uri="{BB962C8B-B14F-4D97-AF65-F5344CB8AC3E}">
        <p14:creationId xmlns:p14="http://schemas.microsoft.com/office/powerpoint/2010/main" val="34289636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划分</a:t>
            </a:r>
            <a:r>
              <a:rPr lang="zh-CN" altLang="en-US" dirty="0" smtClean="0"/>
              <a:t>子网的基本思路</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a:lnSpc>
                <a:spcPct val="125000"/>
              </a:lnSpc>
            </a:pPr>
            <a:r>
              <a:rPr lang="zh-CN" altLang="en-US" sz="2400" dirty="0">
                <a:solidFill>
                  <a:srgbClr val="FF0000"/>
                </a:solidFill>
              </a:rPr>
              <a:t>划分子网纯属一个单位内部的事情</a:t>
            </a:r>
            <a:r>
              <a:rPr lang="zh-CN" altLang="en-US" sz="2400" dirty="0"/>
              <a:t>。单位对外仍然表现为没有划分子网的网络。</a:t>
            </a:r>
          </a:p>
          <a:p>
            <a:pPr>
              <a:lnSpc>
                <a:spcPct val="125000"/>
              </a:lnSpc>
            </a:pPr>
            <a:r>
              <a:rPr lang="zh-CN" altLang="en-US" sz="2400" dirty="0">
                <a:solidFill>
                  <a:srgbClr val="FF0000"/>
                </a:solidFill>
              </a:rPr>
              <a:t>从主机号借用若干</a:t>
            </a:r>
            <a:r>
              <a:rPr lang="en-US" altLang="zh-CN" sz="2400" dirty="0">
                <a:solidFill>
                  <a:srgbClr val="FF0000"/>
                </a:solidFill>
              </a:rPr>
              <a:t>bit</a:t>
            </a:r>
            <a:r>
              <a:rPr lang="zh-CN" altLang="en-US" sz="2400" dirty="0">
                <a:solidFill>
                  <a:srgbClr val="FF0000"/>
                </a:solidFill>
              </a:rPr>
              <a:t>作为子网号 </a:t>
            </a:r>
            <a:r>
              <a:rPr lang="en-US" altLang="zh-CN" sz="2400" dirty="0" err="1">
                <a:solidFill>
                  <a:srgbClr val="FF0000"/>
                </a:solidFill>
              </a:rPr>
              <a:t>subnetid</a:t>
            </a:r>
            <a:r>
              <a:rPr lang="zh-CN" altLang="en-US" sz="2400" dirty="0"/>
              <a:t>，而主机号 </a:t>
            </a:r>
            <a:r>
              <a:rPr lang="en-US" altLang="zh-CN" sz="2400" dirty="0" err="1"/>
              <a:t>hostid</a:t>
            </a:r>
            <a:r>
              <a:rPr lang="en-US" altLang="zh-CN" sz="2400" dirty="0"/>
              <a:t> </a:t>
            </a:r>
            <a:r>
              <a:rPr lang="zh-CN" altLang="en-US" sz="2400" dirty="0"/>
              <a:t>也就相应减少了若干</a:t>
            </a:r>
            <a:r>
              <a:rPr lang="en-US" altLang="zh-CN" sz="2400" dirty="0"/>
              <a:t>bit</a:t>
            </a:r>
            <a:r>
              <a:rPr lang="zh-CN" altLang="en-US" sz="2400" dirty="0"/>
              <a:t>。</a:t>
            </a:r>
          </a:p>
          <a:p>
            <a:pPr>
              <a:lnSpc>
                <a:spcPct val="125000"/>
              </a:lnSpc>
            </a:pPr>
            <a:r>
              <a:rPr lang="zh-CN" altLang="en-US" sz="2400" dirty="0"/>
              <a:t>凡从其他网络发送给本单位某主机的 </a:t>
            </a:r>
            <a:r>
              <a:rPr lang="en-US" altLang="zh-CN" sz="2400" dirty="0"/>
              <a:t>IP </a:t>
            </a:r>
            <a:r>
              <a:rPr lang="zh-CN" altLang="en-US" sz="2400" dirty="0"/>
              <a:t>数据报，先根据 </a:t>
            </a:r>
            <a:r>
              <a:rPr lang="en-US" altLang="zh-CN" sz="2400" dirty="0"/>
              <a:t>IP </a:t>
            </a:r>
            <a:r>
              <a:rPr lang="zh-CN" altLang="en-US" sz="2400" dirty="0"/>
              <a:t>数据报的目的网络号 </a:t>
            </a:r>
            <a:r>
              <a:rPr lang="en-US" altLang="zh-CN" sz="2400" dirty="0" err="1"/>
              <a:t>netid</a:t>
            </a:r>
            <a:r>
              <a:rPr lang="zh-CN" altLang="en-US" sz="2400" dirty="0"/>
              <a:t>找到连接在本单位网络上的路由器；然后此路由器在收到 </a:t>
            </a:r>
            <a:r>
              <a:rPr lang="en-US" altLang="zh-CN" sz="2400" dirty="0"/>
              <a:t>IP </a:t>
            </a:r>
            <a:r>
              <a:rPr lang="zh-CN" altLang="en-US" sz="2400" dirty="0"/>
              <a:t>数据报后，再按目的子网号 </a:t>
            </a:r>
            <a:r>
              <a:rPr lang="en-US" altLang="zh-CN" sz="2400" dirty="0" err="1"/>
              <a:t>subnetid</a:t>
            </a:r>
            <a:r>
              <a:rPr lang="en-US" altLang="zh-CN" sz="2400" dirty="0"/>
              <a:t> </a:t>
            </a:r>
            <a:r>
              <a:rPr lang="zh-CN" altLang="en-US" sz="2400" dirty="0"/>
              <a:t>找到目的子网；最后根据目的主机号</a:t>
            </a:r>
            <a:r>
              <a:rPr lang="en-US" altLang="zh-CN" sz="2400" dirty="0" err="1"/>
              <a:t>hostid</a:t>
            </a:r>
            <a:r>
              <a:rPr lang="zh-CN" altLang="en-US" sz="2400" dirty="0"/>
              <a:t>将 </a:t>
            </a:r>
            <a:r>
              <a:rPr lang="en-US" altLang="zh-CN" sz="2400" dirty="0"/>
              <a:t>IP </a:t>
            </a:r>
            <a:r>
              <a:rPr lang="zh-CN" altLang="en-US" sz="2400" dirty="0"/>
              <a:t>数据报直接交付给目的主机。 </a:t>
            </a:r>
          </a:p>
        </p:txBody>
      </p:sp>
    </p:spTree>
    <p:extLst>
      <p:ext uri="{BB962C8B-B14F-4D97-AF65-F5344CB8AC3E}">
        <p14:creationId xmlns:p14="http://schemas.microsoft.com/office/powerpoint/2010/main" val="11389014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图  例</a:t>
            </a:r>
            <a:br>
              <a:rPr lang="zh-CN" altLang="en-US" dirty="0"/>
            </a:br>
            <a:r>
              <a:rPr lang="zh-CN" altLang="en-US" sz="2800" dirty="0"/>
              <a:t>（一个未划分子网的</a:t>
            </a:r>
            <a:r>
              <a:rPr lang="en-US" altLang="zh-CN" sz="2800" dirty="0"/>
              <a:t>B</a:t>
            </a:r>
            <a:r>
              <a:rPr lang="zh-CN" altLang="en-US" sz="2800" dirty="0"/>
              <a:t>类网络）</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AutoShape 4"/>
          <p:cNvSpPr>
            <a:spLocks noChangeArrowheads="1"/>
          </p:cNvSpPr>
          <p:nvPr/>
        </p:nvSpPr>
        <p:spPr bwMode="auto">
          <a:xfrm>
            <a:off x="974725" y="1844675"/>
            <a:ext cx="1622425" cy="687388"/>
          </a:xfrm>
          <a:prstGeom prst="roundRect">
            <a:avLst>
              <a:gd name="adj" fmla="val 16667"/>
            </a:avLst>
          </a:prstGeom>
          <a:solidFill>
            <a:srgbClr val="FFCCFF"/>
          </a:solidFill>
          <a:ln w="9525">
            <a:solidFill>
              <a:srgbClr val="333399"/>
            </a:solidFill>
            <a:round/>
            <a:headEnd/>
            <a:tailEnd/>
          </a:ln>
          <a:effectLst>
            <a:outerShdw dist="35921" dir="2700000" algn="ctr" rotWithShape="0">
              <a:schemeClr val="bg2"/>
            </a:outerShdw>
          </a:effectLst>
        </p:spPr>
        <p:txBody>
          <a:bodyPr wrap="none" anchor="ctr"/>
          <a:lstStyle>
            <a:lvl1pPr marL="342900" indent="-342900">
              <a:spcBef>
                <a:spcPct val="0"/>
              </a:spcBef>
              <a:defRPr kumimoji="1" sz="2400">
                <a:solidFill>
                  <a:schemeClr val="tx1"/>
                </a:solidFill>
                <a:latin typeface="Times New Roman" pitchFamily="18" charset="0"/>
                <a:ea typeface="宋体" charset="-122"/>
              </a:defRPr>
            </a:lvl1pPr>
            <a:lvl2pPr>
              <a:spcBef>
                <a:spcPct val="0"/>
              </a:spcBef>
              <a:defRPr kumimoji="1" sz="2400">
                <a:solidFill>
                  <a:schemeClr val="tx1"/>
                </a:solidFill>
                <a:latin typeface="Times New Roman" pitchFamily="18" charset="0"/>
                <a:ea typeface="宋体" charset="-122"/>
              </a:defRPr>
            </a:lvl2pPr>
            <a:lvl3pPr>
              <a:spcBef>
                <a:spcPct val="0"/>
              </a:spcBef>
              <a:defRPr kumimoji="1" sz="2400">
                <a:solidFill>
                  <a:schemeClr val="tx1"/>
                </a:solidFill>
                <a:latin typeface="Times New Roman" pitchFamily="18" charset="0"/>
                <a:ea typeface="宋体" charset="-122"/>
              </a:defRPr>
            </a:lvl3pPr>
            <a:lvl4pPr>
              <a:spcBef>
                <a:spcPct val="0"/>
              </a:spcBef>
              <a:defRPr kumimoji="1" sz="2400">
                <a:solidFill>
                  <a:schemeClr val="tx1"/>
                </a:solidFill>
                <a:latin typeface="Times New Roman" pitchFamily="18" charset="0"/>
                <a:ea typeface="宋体" charset="-122"/>
              </a:defRPr>
            </a:lvl4pPr>
            <a:lvl5pPr>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pPr>
            <a:r>
              <a:rPr lang="zh-CN" altLang="en-US" sz="1800" b="1">
                <a:effectLst/>
                <a:latin typeface="+mn-lt"/>
                <a:ea typeface="+mn-ea"/>
              </a:rPr>
              <a:t>我的网络地址</a:t>
            </a:r>
          </a:p>
          <a:p>
            <a:pPr algn="ctr">
              <a:spcBef>
                <a:spcPct val="20000"/>
              </a:spcBef>
            </a:pPr>
            <a:r>
              <a:rPr lang="zh-CN" altLang="en-US" sz="1800" b="1">
                <a:effectLst/>
                <a:latin typeface="+mn-lt"/>
                <a:ea typeface="+mn-ea"/>
              </a:rPr>
              <a:t>是 </a:t>
            </a:r>
            <a:r>
              <a:rPr lang="en-US" altLang="zh-CN" sz="1800" b="1">
                <a:effectLst/>
                <a:latin typeface="+mn-lt"/>
                <a:ea typeface="+mn-ea"/>
              </a:rPr>
              <a:t>145.13.0.0</a:t>
            </a:r>
            <a:endParaRPr lang="zh-CN" altLang="en-US" sz="1800" b="1">
              <a:effectLst/>
              <a:latin typeface="+mn-lt"/>
              <a:ea typeface="+mn-ea"/>
            </a:endParaRPr>
          </a:p>
        </p:txBody>
      </p:sp>
      <p:sp>
        <p:nvSpPr>
          <p:cNvPr id="9" name="Line 6"/>
          <p:cNvSpPr>
            <a:spLocks noChangeShapeType="1"/>
          </p:cNvSpPr>
          <p:nvPr/>
        </p:nvSpPr>
        <p:spPr bwMode="auto">
          <a:xfrm>
            <a:off x="3409950" y="2900363"/>
            <a:ext cx="214313" cy="6826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7"/>
          <p:cNvSpPr>
            <a:spLocks noChangeShapeType="1"/>
          </p:cNvSpPr>
          <p:nvPr/>
        </p:nvSpPr>
        <p:spPr bwMode="auto">
          <a:xfrm flipH="1">
            <a:off x="7378700" y="3173413"/>
            <a:ext cx="565150" cy="6842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8"/>
          <p:cNvSpPr>
            <a:spLocks noChangeShapeType="1"/>
          </p:cNvSpPr>
          <p:nvPr/>
        </p:nvSpPr>
        <p:spPr bwMode="auto">
          <a:xfrm flipH="1">
            <a:off x="5535613" y="2695575"/>
            <a:ext cx="69850" cy="7524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9"/>
          <p:cNvSpPr>
            <a:spLocks noChangeShapeType="1"/>
          </p:cNvSpPr>
          <p:nvPr/>
        </p:nvSpPr>
        <p:spPr bwMode="auto">
          <a:xfrm flipV="1">
            <a:off x="5897563" y="5021263"/>
            <a:ext cx="0" cy="6842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0"/>
          <p:cNvSpPr>
            <a:spLocks noChangeShapeType="1"/>
          </p:cNvSpPr>
          <p:nvPr/>
        </p:nvSpPr>
        <p:spPr bwMode="auto">
          <a:xfrm>
            <a:off x="4119563" y="2763838"/>
            <a:ext cx="0" cy="6159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1"/>
          <p:cNvSpPr>
            <a:spLocks noChangeShapeType="1"/>
          </p:cNvSpPr>
          <p:nvPr/>
        </p:nvSpPr>
        <p:spPr bwMode="auto">
          <a:xfrm flipH="1">
            <a:off x="6953250" y="2900363"/>
            <a:ext cx="212725" cy="6159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2"/>
          <p:cNvSpPr>
            <a:spLocks noChangeShapeType="1"/>
          </p:cNvSpPr>
          <p:nvPr/>
        </p:nvSpPr>
        <p:spPr bwMode="auto">
          <a:xfrm flipV="1">
            <a:off x="4973638" y="4953000"/>
            <a:ext cx="69850" cy="6143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flipV="1">
            <a:off x="3481388" y="4610100"/>
            <a:ext cx="142875" cy="7524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4"/>
          <p:cNvSpPr>
            <a:spLocks noChangeShapeType="1"/>
          </p:cNvSpPr>
          <p:nvPr/>
        </p:nvSpPr>
        <p:spPr bwMode="auto">
          <a:xfrm flipH="1" flipV="1">
            <a:off x="7518400" y="4748213"/>
            <a:ext cx="779463" cy="1365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18" name="Picture 1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78275" y="2557463"/>
            <a:ext cx="3492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67075" y="2836863"/>
            <a:ext cx="35083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65763" y="2420938"/>
            <a:ext cx="350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32713" y="2967038"/>
            <a:ext cx="349250"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23100" y="2627313"/>
            <a:ext cx="3508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54963" y="4621213"/>
            <a:ext cx="350837"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30875" y="5567363"/>
            <a:ext cx="35083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30763" y="5500688"/>
            <a:ext cx="350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40100" y="5226050"/>
            <a:ext cx="3492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 Box 24"/>
          <p:cNvSpPr txBox="1">
            <a:spLocks noChangeArrowheads="1"/>
          </p:cNvSpPr>
          <p:nvPr/>
        </p:nvSpPr>
        <p:spPr bwMode="auto">
          <a:xfrm rot="5211293">
            <a:off x="8073232" y="3679031"/>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p>
        </p:txBody>
      </p:sp>
      <p:sp>
        <p:nvSpPr>
          <p:cNvPr id="28" name="Text Box 25"/>
          <p:cNvSpPr txBox="1">
            <a:spLocks noChangeArrowheads="1"/>
          </p:cNvSpPr>
          <p:nvPr/>
        </p:nvSpPr>
        <p:spPr bwMode="auto">
          <a:xfrm rot="546999">
            <a:off x="4159250" y="5141913"/>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p>
        </p:txBody>
      </p:sp>
      <p:sp>
        <p:nvSpPr>
          <p:cNvPr id="29" name="Text Box 26"/>
          <p:cNvSpPr txBox="1">
            <a:spLocks noChangeArrowheads="1"/>
          </p:cNvSpPr>
          <p:nvPr/>
        </p:nvSpPr>
        <p:spPr bwMode="auto">
          <a:xfrm rot="21237460">
            <a:off x="4692650" y="2343150"/>
            <a:ext cx="539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b="1">
                <a:effectLst/>
                <a:latin typeface="+mn-lt"/>
                <a:ea typeface="+mn-ea"/>
              </a:rPr>
              <a:t>…</a:t>
            </a:r>
          </a:p>
        </p:txBody>
      </p:sp>
      <p:sp>
        <p:nvSpPr>
          <p:cNvPr id="30" name="Text Box 27"/>
          <p:cNvSpPr txBox="1">
            <a:spLocks noChangeArrowheads="1"/>
          </p:cNvSpPr>
          <p:nvPr/>
        </p:nvSpPr>
        <p:spPr bwMode="auto">
          <a:xfrm>
            <a:off x="2484438" y="2492375"/>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145.13.3.10</a:t>
            </a:r>
          </a:p>
        </p:txBody>
      </p:sp>
      <p:sp>
        <p:nvSpPr>
          <p:cNvPr id="31" name="Text Box 28"/>
          <p:cNvSpPr txBox="1">
            <a:spLocks noChangeArrowheads="1"/>
          </p:cNvSpPr>
          <p:nvPr/>
        </p:nvSpPr>
        <p:spPr bwMode="auto">
          <a:xfrm>
            <a:off x="3576638" y="2205038"/>
            <a:ext cx="15234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145.13.3.11</a:t>
            </a:r>
          </a:p>
        </p:txBody>
      </p:sp>
      <p:sp>
        <p:nvSpPr>
          <p:cNvPr id="32" name="Text Box 29"/>
          <p:cNvSpPr txBox="1">
            <a:spLocks noChangeArrowheads="1"/>
          </p:cNvSpPr>
          <p:nvPr/>
        </p:nvSpPr>
        <p:spPr bwMode="auto">
          <a:xfrm>
            <a:off x="4957763" y="2078038"/>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145.13.3.101</a:t>
            </a:r>
          </a:p>
        </p:txBody>
      </p:sp>
      <p:sp>
        <p:nvSpPr>
          <p:cNvPr id="33" name="Text Box 30"/>
          <p:cNvSpPr txBox="1">
            <a:spLocks noChangeArrowheads="1"/>
          </p:cNvSpPr>
          <p:nvPr/>
        </p:nvSpPr>
        <p:spPr bwMode="auto">
          <a:xfrm>
            <a:off x="6550025" y="233045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145.13.7.34</a:t>
            </a:r>
          </a:p>
        </p:txBody>
      </p:sp>
      <p:sp>
        <p:nvSpPr>
          <p:cNvPr id="34" name="Text Box 31"/>
          <p:cNvSpPr txBox="1">
            <a:spLocks noChangeArrowheads="1"/>
          </p:cNvSpPr>
          <p:nvPr/>
        </p:nvSpPr>
        <p:spPr bwMode="auto">
          <a:xfrm>
            <a:off x="7367588" y="2676525"/>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145.13.7.35</a:t>
            </a:r>
          </a:p>
        </p:txBody>
      </p:sp>
      <p:sp>
        <p:nvSpPr>
          <p:cNvPr id="35" name="Text Box 32"/>
          <p:cNvSpPr txBox="1">
            <a:spLocks noChangeArrowheads="1"/>
          </p:cNvSpPr>
          <p:nvPr/>
        </p:nvSpPr>
        <p:spPr bwMode="auto">
          <a:xfrm>
            <a:off x="7432675" y="494030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145.13.7.56</a:t>
            </a:r>
          </a:p>
        </p:txBody>
      </p:sp>
      <p:sp>
        <p:nvSpPr>
          <p:cNvPr id="36" name="Text Box 33"/>
          <p:cNvSpPr txBox="1">
            <a:spLocks noChangeArrowheads="1"/>
          </p:cNvSpPr>
          <p:nvPr/>
        </p:nvSpPr>
        <p:spPr bwMode="auto">
          <a:xfrm>
            <a:off x="2860675" y="5502275"/>
            <a:ext cx="16802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145.13.21.23</a:t>
            </a:r>
          </a:p>
        </p:txBody>
      </p:sp>
      <p:sp>
        <p:nvSpPr>
          <p:cNvPr id="37" name="Text Box 34"/>
          <p:cNvSpPr txBox="1">
            <a:spLocks noChangeArrowheads="1"/>
          </p:cNvSpPr>
          <p:nvPr/>
        </p:nvSpPr>
        <p:spPr bwMode="auto">
          <a:xfrm>
            <a:off x="4295775" y="5811838"/>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145.13.21.9</a:t>
            </a:r>
          </a:p>
        </p:txBody>
      </p:sp>
      <p:sp>
        <p:nvSpPr>
          <p:cNvPr id="38" name="Text Box 35"/>
          <p:cNvSpPr txBox="1">
            <a:spLocks noChangeArrowheads="1"/>
          </p:cNvSpPr>
          <p:nvPr/>
        </p:nvSpPr>
        <p:spPr bwMode="auto">
          <a:xfrm>
            <a:off x="6049963" y="5562600"/>
            <a:ext cx="1537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145.13.21.8</a:t>
            </a:r>
          </a:p>
        </p:txBody>
      </p:sp>
      <p:sp>
        <p:nvSpPr>
          <p:cNvPr id="39" name="Line 36"/>
          <p:cNvSpPr>
            <a:spLocks noChangeShapeType="1"/>
          </p:cNvSpPr>
          <p:nvPr/>
        </p:nvSpPr>
        <p:spPr bwMode="auto">
          <a:xfrm>
            <a:off x="1214438" y="3103563"/>
            <a:ext cx="1346200" cy="11652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7"/>
          <p:cNvSpPr>
            <a:spLocks noChangeShapeType="1"/>
          </p:cNvSpPr>
          <p:nvPr/>
        </p:nvSpPr>
        <p:spPr bwMode="auto">
          <a:xfrm>
            <a:off x="1071563" y="3103563"/>
            <a:ext cx="0" cy="178117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8"/>
          <p:cNvSpPr>
            <a:spLocks noChangeShapeType="1"/>
          </p:cNvSpPr>
          <p:nvPr/>
        </p:nvSpPr>
        <p:spPr bwMode="auto">
          <a:xfrm flipV="1">
            <a:off x="1144588" y="4335463"/>
            <a:ext cx="1344612" cy="6858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AutoShape 39"/>
          <p:cNvSpPr>
            <a:spLocks noChangeArrowheads="1"/>
          </p:cNvSpPr>
          <p:nvPr/>
        </p:nvSpPr>
        <p:spPr bwMode="auto">
          <a:xfrm>
            <a:off x="673100" y="5435600"/>
            <a:ext cx="2314575" cy="1017588"/>
          </a:xfrm>
          <a:prstGeom prst="wedgeRoundRectCallout">
            <a:avLst>
              <a:gd name="adj1" fmla="val 30657"/>
              <a:gd name="adj2" fmla="val -144074"/>
              <a:gd name="adj3" fmla="val 16667"/>
            </a:avLst>
          </a:prstGeom>
          <a:solidFill>
            <a:srgbClr val="FFFF99"/>
          </a:solidFill>
          <a:ln w="9525" algn="ctr">
            <a:solidFill>
              <a:srgbClr val="333399"/>
            </a:solidFill>
            <a:miter lim="800000"/>
            <a:headEnd/>
            <a:tailEnd/>
          </a:ln>
          <a:effectLst>
            <a:outerShdw dist="35921" dir="2700000" algn="ctr" rotWithShape="0">
              <a:schemeClr val="bg2"/>
            </a:outerShdw>
          </a:effectLst>
        </p:spPr>
        <p:txBody>
          <a:bodyPr anchor="ctr"/>
          <a:lstStyle>
            <a:lvl1pPr>
              <a:spcBef>
                <a:spcPct val="0"/>
              </a:spcBef>
              <a:defRPr kumimoji="1" sz="2400">
                <a:solidFill>
                  <a:schemeClr val="tx1"/>
                </a:solidFill>
                <a:latin typeface="Times New Roman" pitchFamily="18" charset="0"/>
                <a:ea typeface="宋体" charset="-122"/>
              </a:defRPr>
            </a:lvl1pPr>
            <a:lvl2pPr marL="534988">
              <a:spcBef>
                <a:spcPct val="0"/>
              </a:spcBef>
              <a:defRPr kumimoji="1" sz="2400">
                <a:solidFill>
                  <a:schemeClr val="tx1"/>
                </a:solidFill>
                <a:latin typeface="Times New Roman" pitchFamily="18" charset="0"/>
                <a:ea typeface="宋体" charset="-122"/>
              </a:defRPr>
            </a:lvl2pPr>
            <a:lvl3pPr>
              <a:spcBef>
                <a:spcPct val="0"/>
              </a:spcBef>
              <a:defRPr kumimoji="1" sz="2400">
                <a:solidFill>
                  <a:schemeClr val="tx1"/>
                </a:solidFill>
                <a:latin typeface="Times New Roman" pitchFamily="18" charset="0"/>
                <a:ea typeface="宋体" charset="-122"/>
              </a:defRPr>
            </a:lvl3pPr>
            <a:lvl4pPr>
              <a:spcBef>
                <a:spcPct val="0"/>
              </a:spcBef>
              <a:defRPr kumimoji="1" sz="2400">
                <a:solidFill>
                  <a:schemeClr val="tx1"/>
                </a:solidFill>
                <a:latin typeface="Times New Roman" pitchFamily="18" charset="0"/>
                <a:ea typeface="宋体" charset="-122"/>
              </a:defRPr>
            </a:lvl4pPr>
            <a:lvl5pPr>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spcBef>
                <a:spcPct val="20000"/>
              </a:spcBef>
            </a:pPr>
            <a:r>
              <a:rPr lang="zh-CN" altLang="en-US" sz="1800" b="1" dirty="0">
                <a:effectLst/>
                <a:latin typeface="+mn-lt"/>
                <a:ea typeface="+mn-ea"/>
              </a:rPr>
              <a:t>    </a:t>
            </a:r>
            <a:r>
              <a:rPr lang="zh-CN" altLang="en-US" sz="1800" b="1" dirty="0" smtClean="0">
                <a:effectLst/>
                <a:latin typeface="+mn-lt"/>
                <a:ea typeface="+mn-ea"/>
              </a:rPr>
              <a:t>   所有</a:t>
            </a:r>
            <a:r>
              <a:rPr lang="zh-CN" altLang="en-US" sz="1800" b="1" dirty="0">
                <a:effectLst/>
                <a:latin typeface="+mn-lt"/>
                <a:ea typeface="+mn-ea"/>
              </a:rPr>
              <a:t>到网络 </a:t>
            </a:r>
            <a:r>
              <a:rPr lang="en-US" altLang="zh-CN" sz="1800" b="1" dirty="0">
                <a:effectLst/>
                <a:latin typeface="+mn-lt"/>
                <a:ea typeface="+mn-ea"/>
              </a:rPr>
              <a:t>145.13.0.0</a:t>
            </a:r>
            <a:r>
              <a:rPr lang="zh-CN" altLang="en-US" sz="1800" b="1" dirty="0" smtClean="0">
                <a:effectLst/>
                <a:latin typeface="+mn-lt"/>
                <a:ea typeface="+mn-ea"/>
              </a:rPr>
              <a:t>的</a:t>
            </a:r>
            <a:r>
              <a:rPr lang="en-US" altLang="zh-CN" sz="1800" b="1" dirty="0" smtClean="0">
                <a:effectLst/>
                <a:latin typeface="+mn-lt"/>
                <a:ea typeface="+mn-ea"/>
              </a:rPr>
              <a:t>IP</a:t>
            </a:r>
            <a:r>
              <a:rPr lang="zh-CN" altLang="en-US" sz="1800" b="1" dirty="0" smtClean="0">
                <a:effectLst/>
                <a:latin typeface="+mn-lt"/>
                <a:ea typeface="+mn-ea"/>
              </a:rPr>
              <a:t>数据报均</a:t>
            </a:r>
            <a:r>
              <a:rPr lang="zh-CN" altLang="en-US" sz="1800" b="1" dirty="0">
                <a:effectLst/>
                <a:latin typeface="+mn-lt"/>
                <a:ea typeface="+mn-ea"/>
              </a:rPr>
              <a:t>到达此路由器</a:t>
            </a:r>
          </a:p>
        </p:txBody>
      </p:sp>
      <p:pic>
        <p:nvPicPr>
          <p:cNvPr id="43" name="Picture 4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575" y="4814888"/>
            <a:ext cx="636588"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575" y="2900363"/>
            <a:ext cx="636588"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5" name="AutoShape 42"/>
          <p:cNvSpPr>
            <a:spLocks noChangeArrowheads="1"/>
          </p:cNvSpPr>
          <p:nvPr/>
        </p:nvSpPr>
        <p:spPr bwMode="auto">
          <a:xfrm rot="19956702">
            <a:off x="1470866" y="4338851"/>
            <a:ext cx="597319" cy="241095"/>
          </a:xfrm>
          <a:prstGeom prst="leftArrow">
            <a:avLst>
              <a:gd name="adj1" fmla="val 42500"/>
              <a:gd name="adj2" fmla="val 9410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AutoShape 43"/>
          <p:cNvSpPr>
            <a:spLocks noChangeArrowheads="1"/>
          </p:cNvSpPr>
          <p:nvPr/>
        </p:nvSpPr>
        <p:spPr bwMode="auto">
          <a:xfrm rot="2494205">
            <a:off x="1772618" y="3365501"/>
            <a:ext cx="554286" cy="249113"/>
          </a:xfrm>
          <a:prstGeom prst="leftArrow">
            <a:avLst>
              <a:gd name="adj1" fmla="val 42500"/>
              <a:gd name="adj2" fmla="val 946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Line 44"/>
          <p:cNvSpPr>
            <a:spLocks noChangeShapeType="1"/>
          </p:cNvSpPr>
          <p:nvPr/>
        </p:nvSpPr>
        <p:spPr bwMode="auto">
          <a:xfrm>
            <a:off x="1782764" y="2557463"/>
            <a:ext cx="133499" cy="750887"/>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8" name="Line 45"/>
          <p:cNvSpPr>
            <a:spLocks noChangeShapeType="1"/>
          </p:cNvSpPr>
          <p:nvPr/>
        </p:nvSpPr>
        <p:spPr bwMode="auto">
          <a:xfrm>
            <a:off x="1639889" y="2557463"/>
            <a:ext cx="119882" cy="17780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Text Box 46"/>
          <p:cNvSpPr txBox="1">
            <a:spLocks noChangeArrowheads="1"/>
          </p:cNvSpPr>
          <p:nvPr/>
        </p:nvSpPr>
        <p:spPr bwMode="auto">
          <a:xfrm>
            <a:off x="2424113" y="3667125"/>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1</a:t>
            </a:r>
          </a:p>
        </p:txBody>
      </p:sp>
      <p:sp>
        <p:nvSpPr>
          <p:cNvPr id="50" name="Text Box 47"/>
          <p:cNvSpPr txBox="1">
            <a:spLocks noChangeArrowheads="1"/>
          </p:cNvSpPr>
          <p:nvPr/>
        </p:nvSpPr>
        <p:spPr bwMode="auto">
          <a:xfrm>
            <a:off x="611188" y="4464050"/>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3</a:t>
            </a:r>
          </a:p>
        </p:txBody>
      </p:sp>
      <p:sp>
        <p:nvSpPr>
          <p:cNvPr id="51" name="Text Box 48"/>
          <p:cNvSpPr txBox="1">
            <a:spLocks noChangeArrowheads="1"/>
          </p:cNvSpPr>
          <p:nvPr/>
        </p:nvSpPr>
        <p:spPr bwMode="auto">
          <a:xfrm>
            <a:off x="611188" y="255111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2</a:t>
            </a:r>
          </a:p>
        </p:txBody>
      </p:sp>
      <p:grpSp>
        <p:nvGrpSpPr>
          <p:cNvPr id="52" name="Group 49"/>
          <p:cNvGrpSpPr>
            <a:grpSpLocks/>
          </p:cNvGrpSpPr>
          <p:nvPr/>
        </p:nvGrpSpPr>
        <p:grpSpPr bwMode="auto">
          <a:xfrm>
            <a:off x="2782888" y="2905125"/>
            <a:ext cx="5146675" cy="2478088"/>
            <a:chOff x="1746" y="890"/>
            <a:chExt cx="3221" cy="1950"/>
          </a:xfrm>
        </p:grpSpPr>
        <p:grpSp>
          <p:nvGrpSpPr>
            <p:cNvPr id="53" name="Group 50"/>
            <p:cNvGrpSpPr>
              <a:grpSpLocks/>
            </p:cNvGrpSpPr>
            <p:nvPr/>
          </p:nvGrpSpPr>
          <p:grpSpPr bwMode="auto">
            <a:xfrm>
              <a:off x="1746" y="890"/>
              <a:ext cx="3221" cy="1950"/>
              <a:chOff x="912" y="768"/>
              <a:chExt cx="2400" cy="1584"/>
            </a:xfrm>
          </p:grpSpPr>
          <p:sp>
            <p:nvSpPr>
              <p:cNvPr id="55" name="Oval 51"/>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6" name="Oval 52"/>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7" name="Oval 53"/>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8" name="Oval 54"/>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59" name="Oval 55"/>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0" name="Oval 56"/>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1" name="Oval 57"/>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2" name="Oval 58"/>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3" name="Oval 59"/>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64" name="Group 60"/>
              <p:cNvGrpSpPr>
                <a:grpSpLocks/>
              </p:cNvGrpSpPr>
              <p:nvPr/>
            </p:nvGrpSpPr>
            <p:grpSpPr bwMode="auto">
              <a:xfrm>
                <a:off x="912" y="768"/>
                <a:ext cx="2386" cy="1553"/>
                <a:chOff x="912" y="768"/>
                <a:chExt cx="2386" cy="1553"/>
              </a:xfrm>
            </p:grpSpPr>
            <p:sp>
              <p:nvSpPr>
                <p:cNvPr id="65" name="Oval 61"/>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6" name="Oval 62"/>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7" name="Oval 63"/>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8" name="Oval 64"/>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69" name="Oval 65"/>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0" name="Oval 66"/>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1" name="Oval 67"/>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2" name="Oval 68"/>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3" name="Oval 69"/>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54" name="Text Box 70"/>
            <p:cNvSpPr txBox="1">
              <a:spLocks noChangeArrowheads="1"/>
            </p:cNvSpPr>
            <p:nvPr/>
          </p:nvSpPr>
          <p:spPr bwMode="auto">
            <a:xfrm>
              <a:off x="2894" y="1410"/>
              <a:ext cx="1326" cy="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3200" b="1" dirty="0" smtClean="0">
                  <a:solidFill>
                    <a:srgbClr val="FF0000"/>
                  </a:solidFill>
                  <a:effectLst/>
                  <a:latin typeface="+mn-lt"/>
                  <a:ea typeface="+mn-ea"/>
                </a:rPr>
                <a:t>企业网络</a:t>
              </a:r>
              <a:endParaRPr lang="zh-CN" altLang="en-US" sz="3200" b="1" dirty="0">
                <a:solidFill>
                  <a:srgbClr val="FF0000"/>
                </a:solidFill>
                <a:effectLst/>
                <a:latin typeface="+mn-lt"/>
                <a:ea typeface="+mn-ea"/>
              </a:endParaRPr>
            </a:p>
            <a:p>
              <a:pPr algn="ctr">
                <a:spcBef>
                  <a:spcPct val="0"/>
                </a:spcBef>
                <a:buClrTx/>
                <a:buFontTx/>
                <a:buNone/>
              </a:pPr>
              <a:r>
                <a:rPr lang="en-US" altLang="zh-CN" sz="3200" b="1" dirty="0">
                  <a:solidFill>
                    <a:srgbClr val="FF0000"/>
                  </a:solidFill>
                  <a:effectLst/>
                  <a:latin typeface="+mn-lt"/>
                  <a:ea typeface="+mn-ea"/>
                </a:rPr>
                <a:t>145.13.0.0</a:t>
              </a:r>
            </a:p>
          </p:txBody>
        </p:sp>
      </p:grpSp>
      <p:pic>
        <p:nvPicPr>
          <p:cNvPr id="74" name="Picture 7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8063" y="4062413"/>
            <a:ext cx="636587"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extLst>
      <p:ext uri="{BB962C8B-B14F-4D97-AF65-F5344CB8AC3E}">
        <p14:creationId xmlns:p14="http://schemas.microsoft.com/office/powerpoint/2010/main" val="6664040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图  例</a:t>
            </a:r>
            <a:br>
              <a:rPr lang="zh-CN" altLang="en-US" dirty="0"/>
            </a:br>
            <a:r>
              <a:rPr lang="zh-CN" altLang="en-US" sz="2800" dirty="0"/>
              <a:t>（一</a:t>
            </a:r>
            <a:r>
              <a:rPr lang="zh-CN" altLang="en-US" sz="2800" dirty="0" smtClean="0"/>
              <a:t>个划分子网后的</a:t>
            </a:r>
            <a:r>
              <a:rPr lang="en-US" altLang="zh-CN" sz="2800" dirty="0"/>
              <a:t>B</a:t>
            </a:r>
            <a:r>
              <a:rPr lang="zh-CN" altLang="en-US" sz="2800" dirty="0"/>
              <a:t>类网络）</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75" name="Line 4"/>
          <p:cNvSpPr>
            <a:spLocks noChangeShapeType="1"/>
          </p:cNvSpPr>
          <p:nvPr/>
        </p:nvSpPr>
        <p:spPr bwMode="auto">
          <a:xfrm>
            <a:off x="1390650" y="3100388"/>
            <a:ext cx="1300163" cy="1093787"/>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6" name="Line 5"/>
          <p:cNvSpPr>
            <a:spLocks noChangeShapeType="1"/>
          </p:cNvSpPr>
          <p:nvPr/>
        </p:nvSpPr>
        <p:spPr bwMode="auto">
          <a:xfrm>
            <a:off x="1252538" y="3100388"/>
            <a:ext cx="0" cy="16732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7" name="Line 6"/>
          <p:cNvSpPr>
            <a:spLocks noChangeShapeType="1"/>
          </p:cNvSpPr>
          <p:nvPr/>
        </p:nvSpPr>
        <p:spPr bwMode="auto">
          <a:xfrm flipV="1">
            <a:off x="1322388" y="4257675"/>
            <a:ext cx="1298575" cy="642938"/>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78" name="AutoShape 7"/>
          <p:cNvSpPr>
            <a:spLocks noChangeArrowheads="1"/>
          </p:cNvSpPr>
          <p:nvPr/>
        </p:nvSpPr>
        <p:spPr bwMode="auto">
          <a:xfrm>
            <a:off x="2814638" y="2071688"/>
            <a:ext cx="5902325" cy="4313237"/>
          </a:xfrm>
          <a:prstGeom prst="roundRect">
            <a:avLst>
              <a:gd name="adj" fmla="val 16667"/>
            </a:avLst>
          </a:prstGeom>
          <a:solidFill>
            <a:srgbClr val="CCEC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9" name="Freeform 8"/>
          <p:cNvSpPr>
            <a:spLocks/>
          </p:cNvSpPr>
          <p:nvPr/>
        </p:nvSpPr>
        <p:spPr bwMode="auto">
          <a:xfrm>
            <a:off x="2947988" y="2136775"/>
            <a:ext cx="3314700" cy="1654175"/>
          </a:xfrm>
          <a:custGeom>
            <a:avLst/>
            <a:gdLst>
              <a:gd name="T0" fmla="*/ 61 w 2326"/>
              <a:gd name="T1" fmla="*/ 152 h 1235"/>
              <a:gd name="T2" fmla="*/ 118 w 2326"/>
              <a:gd name="T3" fmla="*/ 113 h 1235"/>
              <a:gd name="T4" fmla="*/ 238 w 2326"/>
              <a:gd name="T5" fmla="*/ 35 h 1235"/>
              <a:gd name="T6" fmla="*/ 478 w 2326"/>
              <a:gd name="T7" fmla="*/ 11 h 1235"/>
              <a:gd name="T8" fmla="*/ 898 w 2326"/>
              <a:gd name="T9" fmla="*/ 47 h 1235"/>
              <a:gd name="T10" fmla="*/ 1510 w 2326"/>
              <a:gd name="T11" fmla="*/ 11 h 1235"/>
              <a:gd name="T12" fmla="*/ 2068 w 2326"/>
              <a:gd name="T13" fmla="*/ 11 h 1235"/>
              <a:gd name="T14" fmla="*/ 2302 w 2326"/>
              <a:gd name="T15" fmla="*/ 203 h 1235"/>
              <a:gd name="T16" fmla="*/ 2326 w 2326"/>
              <a:gd name="T17" fmla="*/ 275 h 1235"/>
              <a:gd name="T18" fmla="*/ 2302 w 2326"/>
              <a:gd name="T19" fmla="*/ 575 h 1235"/>
              <a:gd name="T20" fmla="*/ 2266 w 2326"/>
              <a:gd name="T21" fmla="*/ 773 h 1235"/>
              <a:gd name="T22" fmla="*/ 2170 w 2326"/>
              <a:gd name="T23" fmla="*/ 971 h 1235"/>
              <a:gd name="T24" fmla="*/ 2026 w 2326"/>
              <a:gd name="T25" fmla="*/ 1103 h 1235"/>
              <a:gd name="T26" fmla="*/ 1954 w 2326"/>
              <a:gd name="T27" fmla="*/ 1151 h 1235"/>
              <a:gd name="T28" fmla="*/ 1846 w 2326"/>
              <a:gd name="T29" fmla="*/ 1211 h 1235"/>
              <a:gd name="T30" fmla="*/ 1810 w 2326"/>
              <a:gd name="T31" fmla="*/ 1223 h 1235"/>
              <a:gd name="T32" fmla="*/ 1774 w 2326"/>
              <a:gd name="T33" fmla="*/ 1235 h 1235"/>
              <a:gd name="T34" fmla="*/ 1474 w 2326"/>
              <a:gd name="T35" fmla="*/ 1223 h 1235"/>
              <a:gd name="T36" fmla="*/ 1066 w 2326"/>
              <a:gd name="T37" fmla="*/ 1103 h 1235"/>
              <a:gd name="T38" fmla="*/ 766 w 2326"/>
              <a:gd name="T39" fmla="*/ 1055 h 1235"/>
              <a:gd name="T40" fmla="*/ 478 w 2326"/>
              <a:gd name="T41" fmla="*/ 947 h 1235"/>
              <a:gd name="T42" fmla="*/ 430 w 2326"/>
              <a:gd name="T43" fmla="*/ 923 h 1235"/>
              <a:gd name="T44" fmla="*/ 169 w 2326"/>
              <a:gd name="T45" fmla="*/ 848 h 1235"/>
              <a:gd name="T46" fmla="*/ 70 w 2326"/>
              <a:gd name="T47" fmla="*/ 725 h 1235"/>
              <a:gd name="T48" fmla="*/ 19 w 2326"/>
              <a:gd name="T49" fmla="*/ 542 h 1235"/>
              <a:gd name="T50" fmla="*/ 7 w 2326"/>
              <a:gd name="T51" fmla="*/ 404 h 1235"/>
              <a:gd name="T52" fmla="*/ 22 w 2326"/>
              <a:gd name="T53" fmla="*/ 263 h 1235"/>
              <a:gd name="T54" fmla="*/ 61 w 2326"/>
              <a:gd name="T55" fmla="*/ 152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cap="flat">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0" name="Freeform 9"/>
          <p:cNvSpPr>
            <a:spLocks/>
          </p:cNvSpPr>
          <p:nvPr/>
        </p:nvSpPr>
        <p:spPr bwMode="auto">
          <a:xfrm>
            <a:off x="2894013" y="3228975"/>
            <a:ext cx="1027112" cy="901700"/>
          </a:xfrm>
          <a:custGeom>
            <a:avLst/>
            <a:gdLst>
              <a:gd name="T0" fmla="*/ 0 w 732"/>
              <a:gd name="T1" fmla="*/ 711 h 711"/>
              <a:gd name="T2" fmla="*/ 732 w 732"/>
              <a:gd name="T3" fmla="*/ 372 h 711"/>
              <a:gd name="T4" fmla="*/ 732 w 732"/>
              <a:gd name="T5" fmla="*/ 0 h 711"/>
            </a:gdLst>
            <a:ahLst/>
            <a:cxnLst>
              <a:cxn ang="0">
                <a:pos x="T0" y="T1"/>
              </a:cxn>
              <a:cxn ang="0">
                <a:pos x="T2" y="T3"/>
              </a:cxn>
              <a:cxn ang="0">
                <a:pos x="T4" y="T5"/>
              </a:cxn>
            </a:cxnLst>
            <a:rect l="0" t="0" r="r" b="b"/>
            <a:pathLst>
              <a:path w="732" h="711">
                <a:moveTo>
                  <a:pt x="0" y="711"/>
                </a:moveTo>
                <a:lnTo>
                  <a:pt x="732" y="372"/>
                </a:lnTo>
                <a:lnTo>
                  <a:pt x="732" y="0"/>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1" name="Freeform 10"/>
          <p:cNvSpPr>
            <a:spLocks/>
          </p:cNvSpPr>
          <p:nvPr/>
        </p:nvSpPr>
        <p:spPr bwMode="auto">
          <a:xfrm>
            <a:off x="3165475" y="4395788"/>
            <a:ext cx="3613150" cy="1981200"/>
          </a:xfrm>
          <a:custGeom>
            <a:avLst/>
            <a:gdLst>
              <a:gd name="T0" fmla="*/ 65 w 2574"/>
              <a:gd name="T1" fmla="*/ 457 h 1562"/>
              <a:gd name="T2" fmla="*/ 612 w 2574"/>
              <a:gd name="T3" fmla="*/ 146 h 1562"/>
              <a:gd name="T4" fmla="*/ 770 w 2574"/>
              <a:gd name="T5" fmla="*/ 89 h 1562"/>
              <a:gd name="T6" fmla="*/ 917 w 2574"/>
              <a:gd name="T7" fmla="*/ 55 h 1562"/>
              <a:gd name="T8" fmla="*/ 1063 w 2574"/>
              <a:gd name="T9" fmla="*/ 50 h 1562"/>
              <a:gd name="T10" fmla="*/ 1303 w 2574"/>
              <a:gd name="T11" fmla="*/ 18 h 1562"/>
              <a:gd name="T12" fmla="*/ 1703 w 2574"/>
              <a:gd name="T13" fmla="*/ 18 h 1562"/>
              <a:gd name="T14" fmla="*/ 2119 w 2574"/>
              <a:gd name="T15" fmla="*/ 154 h 1562"/>
              <a:gd name="T16" fmla="*/ 2267 w 2574"/>
              <a:gd name="T17" fmla="*/ 361 h 1562"/>
              <a:gd name="T18" fmla="*/ 2401 w 2574"/>
              <a:gd name="T19" fmla="*/ 589 h 1562"/>
              <a:gd name="T20" fmla="*/ 2487 w 2574"/>
              <a:gd name="T21" fmla="*/ 762 h 1562"/>
              <a:gd name="T22" fmla="*/ 2567 w 2574"/>
              <a:gd name="T23" fmla="*/ 1226 h 1562"/>
              <a:gd name="T24" fmla="*/ 2455 w 2574"/>
              <a:gd name="T25" fmla="*/ 1394 h 1562"/>
              <a:gd name="T26" fmla="*/ 2287 w 2574"/>
              <a:gd name="T27" fmla="*/ 1458 h 1562"/>
              <a:gd name="T28" fmla="*/ 2000 w 2574"/>
              <a:gd name="T29" fmla="*/ 1515 h 1562"/>
              <a:gd name="T30" fmla="*/ 1756 w 2574"/>
              <a:gd name="T31" fmla="*/ 1502 h 1562"/>
              <a:gd name="T32" fmla="*/ 1512 w 2574"/>
              <a:gd name="T33" fmla="*/ 1388 h 1562"/>
              <a:gd name="T34" fmla="*/ 952 w 2574"/>
              <a:gd name="T35" fmla="*/ 1337 h 1562"/>
              <a:gd name="T36" fmla="*/ 684 w 2574"/>
              <a:gd name="T37" fmla="*/ 1274 h 1562"/>
              <a:gd name="T38" fmla="*/ 477 w 2574"/>
              <a:gd name="T39" fmla="*/ 1198 h 1562"/>
              <a:gd name="T40" fmla="*/ 65 w 2574"/>
              <a:gd name="T41" fmla="*/ 1036 h 1562"/>
              <a:gd name="T42" fmla="*/ 0 w 2574"/>
              <a:gd name="T43" fmla="*/ 853 h 1562"/>
              <a:gd name="T44" fmla="*/ 65 w 2574"/>
              <a:gd name="T45" fmla="*/ 457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cap="flat">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2" name="Freeform 11"/>
          <p:cNvSpPr>
            <a:spLocks/>
          </p:cNvSpPr>
          <p:nvPr/>
        </p:nvSpPr>
        <p:spPr bwMode="auto">
          <a:xfrm>
            <a:off x="2894013" y="4257675"/>
            <a:ext cx="1230312" cy="642938"/>
          </a:xfrm>
          <a:custGeom>
            <a:avLst/>
            <a:gdLst>
              <a:gd name="T0" fmla="*/ 0 w 877"/>
              <a:gd name="T1" fmla="*/ 0 h 507"/>
              <a:gd name="T2" fmla="*/ 877 w 877"/>
              <a:gd name="T3" fmla="*/ 287 h 507"/>
              <a:gd name="T4" fmla="*/ 877 w 877"/>
              <a:gd name="T5" fmla="*/ 507 h 507"/>
            </a:gdLst>
            <a:ahLst/>
            <a:cxnLst>
              <a:cxn ang="0">
                <a:pos x="T0" y="T1"/>
              </a:cxn>
              <a:cxn ang="0">
                <a:pos x="T2" y="T3"/>
              </a:cxn>
              <a:cxn ang="0">
                <a:pos x="T4" y="T5"/>
              </a:cxn>
            </a:cxnLst>
            <a:rect l="0" t="0" r="r" b="b"/>
            <a:pathLst>
              <a:path w="877" h="507">
                <a:moveTo>
                  <a:pt x="0" y="0"/>
                </a:moveTo>
                <a:lnTo>
                  <a:pt x="877" y="287"/>
                </a:lnTo>
                <a:lnTo>
                  <a:pt x="877" y="507"/>
                </a:lnTo>
              </a:path>
            </a:pathLst>
          </a:custGeom>
          <a:noFill/>
          <a:ln w="38100"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3" name="Freeform 12"/>
          <p:cNvSpPr>
            <a:spLocks/>
          </p:cNvSpPr>
          <p:nvPr/>
        </p:nvSpPr>
        <p:spPr bwMode="auto">
          <a:xfrm>
            <a:off x="6096000" y="2201863"/>
            <a:ext cx="2508250" cy="3165475"/>
          </a:xfrm>
          <a:custGeom>
            <a:avLst/>
            <a:gdLst>
              <a:gd name="T0" fmla="*/ 289 w 1787"/>
              <a:gd name="T1" fmla="*/ 1901 h 2497"/>
              <a:gd name="T2" fmla="*/ 128 w 1787"/>
              <a:gd name="T3" fmla="*/ 1797 h 2497"/>
              <a:gd name="T4" fmla="*/ 15 w 1787"/>
              <a:gd name="T5" fmla="*/ 1583 h 2497"/>
              <a:gd name="T6" fmla="*/ 83 w 1787"/>
              <a:gd name="T7" fmla="*/ 1007 h 2497"/>
              <a:gd name="T8" fmla="*/ 264 w 1787"/>
              <a:gd name="T9" fmla="*/ 596 h 2497"/>
              <a:gd name="T10" fmla="*/ 374 w 1787"/>
              <a:gd name="T11" fmla="*/ 228 h 2497"/>
              <a:gd name="T12" fmla="*/ 496 w 1787"/>
              <a:gd name="T13" fmla="*/ 101 h 2497"/>
              <a:gd name="T14" fmla="*/ 776 w 1787"/>
              <a:gd name="T15" fmla="*/ 0 h 2497"/>
              <a:gd name="T16" fmla="*/ 1263 w 1787"/>
              <a:gd name="T17" fmla="*/ 13 h 2497"/>
              <a:gd name="T18" fmla="*/ 1470 w 1787"/>
              <a:gd name="T19" fmla="*/ 89 h 2497"/>
              <a:gd name="T20" fmla="*/ 1543 w 1787"/>
              <a:gd name="T21" fmla="*/ 139 h 2497"/>
              <a:gd name="T22" fmla="*/ 1641 w 1787"/>
              <a:gd name="T23" fmla="*/ 241 h 2497"/>
              <a:gd name="T24" fmla="*/ 1738 w 1787"/>
              <a:gd name="T25" fmla="*/ 532 h 2497"/>
              <a:gd name="T26" fmla="*/ 1787 w 1787"/>
              <a:gd name="T27" fmla="*/ 1952 h 2497"/>
              <a:gd name="T28" fmla="*/ 1775 w 1787"/>
              <a:gd name="T29" fmla="*/ 2269 h 2497"/>
              <a:gd name="T30" fmla="*/ 1519 w 1787"/>
              <a:gd name="T31" fmla="*/ 2497 h 2497"/>
              <a:gd name="T32" fmla="*/ 1141 w 1787"/>
              <a:gd name="T33" fmla="*/ 2459 h 2497"/>
              <a:gd name="T34" fmla="*/ 971 w 1787"/>
              <a:gd name="T35" fmla="*/ 2396 h 2497"/>
              <a:gd name="T36" fmla="*/ 861 w 1787"/>
              <a:gd name="T37" fmla="*/ 2320 h 2497"/>
              <a:gd name="T38" fmla="*/ 812 w 1787"/>
              <a:gd name="T39" fmla="*/ 2294 h 2497"/>
              <a:gd name="T40" fmla="*/ 618 w 1787"/>
              <a:gd name="T41" fmla="*/ 2142 h 2497"/>
              <a:gd name="T42" fmla="*/ 386 w 1787"/>
              <a:gd name="T43" fmla="*/ 1977 h 2497"/>
              <a:gd name="T44" fmla="*/ 350 w 1787"/>
              <a:gd name="T45" fmla="*/ 1939 h 2497"/>
              <a:gd name="T46" fmla="*/ 289 w 1787"/>
              <a:gd name="T47" fmla="*/ 1901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cap="flat">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4" name="Line 13"/>
          <p:cNvSpPr>
            <a:spLocks noChangeShapeType="1"/>
          </p:cNvSpPr>
          <p:nvPr/>
        </p:nvSpPr>
        <p:spPr bwMode="auto">
          <a:xfrm flipV="1">
            <a:off x="2894013" y="4194175"/>
            <a:ext cx="451485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5" name="Line 14"/>
          <p:cNvSpPr>
            <a:spLocks noChangeShapeType="1"/>
          </p:cNvSpPr>
          <p:nvPr/>
        </p:nvSpPr>
        <p:spPr bwMode="auto">
          <a:xfrm>
            <a:off x="3536950" y="2908300"/>
            <a:ext cx="0" cy="3302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6" name="Freeform 15"/>
          <p:cNvSpPr>
            <a:spLocks/>
          </p:cNvSpPr>
          <p:nvPr/>
        </p:nvSpPr>
        <p:spPr bwMode="auto">
          <a:xfrm>
            <a:off x="7397750" y="3217863"/>
            <a:ext cx="438150" cy="406400"/>
          </a:xfrm>
          <a:custGeom>
            <a:avLst/>
            <a:gdLst>
              <a:gd name="T0" fmla="*/ 308 w 308"/>
              <a:gd name="T1" fmla="*/ 0 h 396"/>
              <a:gd name="T2" fmla="*/ 308 w 308"/>
              <a:gd name="T3" fmla="*/ 396 h 396"/>
              <a:gd name="T4" fmla="*/ 0 w 308"/>
              <a:gd name="T5" fmla="*/ 392 h 396"/>
            </a:gdLst>
            <a:ahLst/>
            <a:cxnLst>
              <a:cxn ang="0">
                <a:pos x="T0" y="T1"/>
              </a:cxn>
              <a:cxn ang="0">
                <a:pos x="T2" y="T3"/>
              </a:cxn>
              <a:cxn ang="0">
                <a:pos x="T4" y="T5"/>
              </a:cxn>
            </a:cxnLst>
            <a:rect l="0" t="0" r="r" b="b"/>
            <a:pathLst>
              <a:path w="308" h="396">
                <a:moveTo>
                  <a:pt x="308" y="0"/>
                </a:moveTo>
                <a:lnTo>
                  <a:pt x="308" y="396"/>
                </a:lnTo>
                <a:lnTo>
                  <a:pt x="0" y="392"/>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7" name="Line 16"/>
          <p:cNvSpPr>
            <a:spLocks noChangeShapeType="1"/>
          </p:cNvSpPr>
          <p:nvPr/>
        </p:nvSpPr>
        <p:spPr bwMode="auto">
          <a:xfrm>
            <a:off x="5657850" y="2716213"/>
            <a:ext cx="0" cy="5048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8" name="Line 17"/>
          <p:cNvSpPr>
            <a:spLocks noChangeShapeType="1"/>
          </p:cNvSpPr>
          <p:nvPr/>
        </p:nvSpPr>
        <p:spPr bwMode="auto">
          <a:xfrm flipV="1">
            <a:off x="5994400" y="4891088"/>
            <a:ext cx="7938" cy="8588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9" name="Line 18"/>
          <p:cNvSpPr>
            <a:spLocks noChangeShapeType="1"/>
          </p:cNvSpPr>
          <p:nvPr/>
        </p:nvSpPr>
        <p:spPr bwMode="auto">
          <a:xfrm flipH="1">
            <a:off x="4475163" y="2820988"/>
            <a:ext cx="0" cy="4175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0" name="Freeform 19"/>
          <p:cNvSpPr>
            <a:spLocks/>
          </p:cNvSpPr>
          <p:nvPr/>
        </p:nvSpPr>
        <p:spPr bwMode="auto">
          <a:xfrm>
            <a:off x="7158038" y="2897188"/>
            <a:ext cx="250825" cy="525462"/>
          </a:xfrm>
          <a:custGeom>
            <a:avLst/>
            <a:gdLst>
              <a:gd name="T0" fmla="*/ 0 w 176"/>
              <a:gd name="T1" fmla="*/ 0 h 392"/>
              <a:gd name="T2" fmla="*/ 0 w 176"/>
              <a:gd name="T3" fmla="*/ 392 h 392"/>
              <a:gd name="T4" fmla="*/ 176 w 176"/>
              <a:gd name="T5" fmla="*/ 392 h 392"/>
            </a:gdLst>
            <a:ahLst/>
            <a:cxnLst>
              <a:cxn ang="0">
                <a:pos x="T0" y="T1"/>
              </a:cxn>
              <a:cxn ang="0">
                <a:pos x="T2" y="T3"/>
              </a:cxn>
              <a:cxn ang="0">
                <a:pos x="T4" y="T5"/>
              </a:cxn>
            </a:cxnLst>
            <a:rect l="0" t="0" r="r" b="b"/>
            <a:pathLst>
              <a:path w="176" h="392">
                <a:moveTo>
                  <a:pt x="0" y="0"/>
                </a:moveTo>
                <a:lnTo>
                  <a:pt x="0" y="392"/>
                </a:lnTo>
                <a:lnTo>
                  <a:pt x="176" y="392"/>
                </a:lnTo>
              </a:path>
            </a:pathLst>
          </a:custGeom>
          <a:noFill/>
          <a:ln w="28575" cmpd="sng">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1" name="Line 20"/>
          <p:cNvSpPr>
            <a:spLocks noChangeShapeType="1"/>
          </p:cNvSpPr>
          <p:nvPr/>
        </p:nvSpPr>
        <p:spPr bwMode="auto">
          <a:xfrm flipH="1" flipV="1">
            <a:off x="5053013" y="4900613"/>
            <a:ext cx="0" cy="5492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2" name="Line 21"/>
          <p:cNvSpPr>
            <a:spLocks noChangeShapeType="1"/>
          </p:cNvSpPr>
          <p:nvPr/>
        </p:nvSpPr>
        <p:spPr bwMode="auto">
          <a:xfrm flipH="1" flipV="1">
            <a:off x="3822700" y="4900613"/>
            <a:ext cx="0" cy="3238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3" name="Line 22"/>
          <p:cNvSpPr>
            <a:spLocks noChangeShapeType="1"/>
          </p:cNvSpPr>
          <p:nvPr/>
        </p:nvSpPr>
        <p:spPr bwMode="auto">
          <a:xfrm flipH="1" flipV="1">
            <a:off x="7408863" y="4740275"/>
            <a:ext cx="75247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pic>
        <p:nvPicPr>
          <p:cNvPr id="94" name="Picture 2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3713" y="2586038"/>
            <a:ext cx="3381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2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6175" y="4000500"/>
            <a:ext cx="61595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6" name="Picture 2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73438" y="2787650"/>
            <a:ext cx="33655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2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94338" y="2459038"/>
            <a:ext cx="336550"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81913" y="2971800"/>
            <a:ext cx="339725"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2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9288" y="2651125"/>
            <a:ext cx="33655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2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3225" y="4516438"/>
            <a:ext cx="338138" cy="31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3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32475" y="5580063"/>
            <a:ext cx="338138"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3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83150" y="5351463"/>
            <a:ext cx="336550" cy="32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3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49663" y="5094288"/>
            <a:ext cx="33813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Text Box 33"/>
          <p:cNvSpPr txBox="1">
            <a:spLocks noChangeArrowheads="1"/>
          </p:cNvSpPr>
          <p:nvPr/>
        </p:nvSpPr>
        <p:spPr bwMode="auto">
          <a:xfrm>
            <a:off x="2797175" y="2527300"/>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145.13.3.10</a:t>
            </a:r>
          </a:p>
        </p:txBody>
      </p:sp>
      <p:sp>
        <p:nvSpPr>
          <p:cNvPr id="105" name="Text Box 34"/>
          <p:cNvSpPr txBox="1">
            <a:spLocks noChangeArrowheads="1"/>
          </p:cNvSpPr>
          <p:nvPr/>
        </p:nvSpPr>
        <p:spPr bwMode="auto">
          <a:xfrm>
            <a:off x="3635375" y="2276475"/>
            <a:ext cx="13901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145.13.3.11</a:t>
            </a:r>
          </a:p>
        </p:txBody>
      </p:sp>
      <p:sp>
        <p:nvSpPr>
          <p:cNvPr id="106" name="Text Box 35"/>
          <p:cNvSpPr txBox="1">
            <a:spLocks noChangeArrowheads="1"/>
          </p:cNvSpPr>
          <p:nvPr/>
        </p:nvSpPr>
        <p:spPr bwMode="auto">
          <a:xfrm>
            <a:off x="4859338" y="2133600"/>
            <a:ext cx="15311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145.13.3.101</a:t>
            </a:r>
          </a:p>
        </p:txBody>
      </p:sp>
      <p:sp>
        <p:nvSpPr>
          <p:cNvPr id="107" name="Text Box 36"/>
          <p:cNvSpPr txBox="1">
            <a:spLocks noChangeArrowheads="1"/>
          </p:cNvSpPr>
          <p:nvPr/>
        </p:nvSpPr>
        <p:spPr bwMode="auto">
          <a:xfrm>
            <a:off x="6610350" y="23479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145.13.7.34</a:t>
            </a:r>
          </a:p>
        </p:txBody>
      </p:sp>
      <p:sp>
        <p:nvSpPr>
          <p:cNvPr id="108" name="Text Box 37"/>
          <p:cNvSpPr txBox="1">
            <a:spLocks noChangeArrowheads="1"/>
          </p:cNvSpPr>
          <p:nvPr/>
        </p:nvSpPr>
        <p:spPr bwMode="auto">
          <a:xfrm>
            <a:off x="7308850" y="2636838"/>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145.13.7.35</a:t>
            </a:r>
          </a:p>
        </p:txBody>
      </p:sp>
      <p:sp>
        <p:nvSpPr>
          <p:cNvPr id="109" name="Text Box 38"/>
          <p:cNvSpPr txBox="1">
            <a:spLocks noChangeArrowheads="1"/>
          </p:cNvSpPr>
          <p:nvPr/>
        </p:nvSpPr>
        <p:spPr bwMode="auto">
          <a:xfrm>
            <a:off x="7380288" y="42529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145.13.7.56</a:t>
            </a:r>
          </a:p>
        </p:txBody>
      </p:sp>
      <p:sp>
        <p:nvSpPr>
          <p:cNvPr id="110" name="Text Box 39"/>
          <p:cNvSpPr txBox="1">
            <a:spLocks noChangeArrowheads="1"/>
          </p:cNvSpPr>
          <p:nvPr/>
        </p:nvSpPr>
        <p:spPr bwMode="auto">
          <a:xfrm>
            <a:off x="3111500" y="5426075"/>
            <a:ext cx="15311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145.13.21.23</a:t>
            </a:r>
          </a:p>
        </p:txBody>
      </p:sp>
      <p:sp>
        <p:nvSpPr>
          <p:cNvPr id="111" name="Text Box 40"/>
          <p:cNvSpPr txBox="1">
            <a:spLocks noChangeArrowheads="1"/>
          </p:cNvSpPr>
          <p:nvPr/>
        </p:nvSpPr>
        <p:spPr bwMode="auto">
          <a:xfrm>
            <a:off x="4314825" y="5662613"/>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145.13.21.9</a:t>
            </a:r>
          </a:p>
        </p:txBody>
      </p:sp>
      <p:sp>
        <p:nvSpPr>
          <p:cNvPr id="112" name="Text Box 41"/>
          <p:cNvSpPr txBox="1">
            <a:spLocks noChangeArrowheads="1"/>
          </p:cNvSpPr>
          <p:nvPr/>
        </p:nvSpPr>
        <p:spPr bwMode="auto">
          <a:xfrm>
            <a:off x="5291138" y="5919788"/>
            <a:ext cx="14029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145.13.21.8</a:t>
            </a:r>
          </a:p>
        </p:txBody>
      </p:sp>
      <p:sp>
        <p:nvSpPr>
          <p:cNvPr id="113" name="Line 42"/>
          <p:cNvSpPr>
            <a:spLocks noChangeShapeType="1"/>
          </p:cNvSpPr>
          <p:nvPr/>
        </p:nvSpPr>
        <p:spPr bwMode="auto">
          <a:xfrm flipV="1">
            <a:off x="3509963" y="4889500"/>
            <a:ext cx="2789237" cy="11113"/>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4" name="Line 43"/>
          <p:cNvSpPr>
            <a:spLocks noChangeShapeType="1"/>
          </p:cNvSpPr>
          <p:nvPr/>
        </p:nvSpPr>
        <p:spPr bwMode="auto">
          <a:xfrm>
            <a:off x="3305175" y="3228975"/>
            <a:ext cx="2735263"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5" name="Text Box 44"/>
          <p:cNvSpPr txBox="1">
            <a:spLocks noChangeArrowheads="1"/>
          </p:cNvSpPr>
          <p:nvPr/>
        </p:nvSpPr>
        <p:spPr bwMode="auto">
          <a:xfrm>
            <a:off x="4256088" y="50307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p>
        </p:txBody>
      </p:sp>
      <p:sp>
        <p:nvSpPr>
          <p:cNvPr id="116" name="Text Box 45"/>
          <p:cNvSpPr txBox="1">
            <a:spLocks noChangeArrowheads="1"/>
          </p:cNvSpPr>
          <p:nvPr/>
        </p:nvSpPr>
        <p:spPr bwMode="auto">
          <a:xfrm>
            <a:off x="4652963" y="2509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p>
        </p:txBody>
      </p:sp>
      <p:sp>
        <p:nvSpPr>
          <p:cNvPr id="117" name="Line 46"/>
          <p:cNvSpPr>
            <a:spLocks noChangeShapeType="1"/>
          </p:cNvSpPr>
          <p:nvPr/>
        </p:nvSpPr>
        <p:spPr bwMode="auto">
          <a:xfrm rot="5400000">
            <a:off x="6475413" y="4033838"/>
            <a:ext cx="1866900"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18" name="Text Box 47"/>
          <p:cNvSpPr txBox="1">
            <a:spLocks noChangeArrowheads="1"/>
          </p:cNvSpPr>
          <p:nvPr/>
        </p:nvSpPr>
        <p:spPr bwMode="auto">
          <a:xfrm rot="5400000">
            <a:off x="7762082" y="3821906"/>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1800" b="1">
                <a:effectLst/>
                <a:latin typeface="+mn-lt"/>
                <a:ea typeface="+mn-ea"/>
              </a:rPr>
              <a:t>…</a:t>
            </a:r>
          </a:p>
        </p:txBody>
      </p:sp>
      <p:sp>
        <p:nvSpPr>
          <p:cNvPr id="119" name="Text Box 48"/>
          <p:cNvSpPr txBox="1">
            <a:spLocks noChangeArrowheads="1"/>
          </p:cNvSpPr>
          <p:nvPr/>
        </p:nvSpPr>
        <p:spPr bwMode="auto">
          <a:xfrm>
            <a:off x="4198938" y="4571836"/>
            <a:ext cx="19287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子网 </a:t>
            </a:r>
            <a:r>
              <a:rPr lang="en-US" altLang="zh-CN" sz="1800" b="1" dirty="0">
                <a:solidFill>
                  <a:srgbClr val="0000FF"/>
                </a:solidFill>
                <a:effectLst/>
                <a:latin typeface="+mn-lt"/>
                <a:ea typeface="+mn-ea"/>
              </a:rPr>
              <a:t>145.13.21.0</a:t>
            </a:r>
          </a:p>
        </p:txBody>
      </p:sp>
      <p:sp>
        <p:nvSpPr>
          <p:cNvPr id="120" name="Text Box 49"/>
          <p:cNvSpPr txBox="1">
            <a:spLocks noChangeArrowheads="1"/>
          </p:cNvSpPr>
          <p:nvPr/>
        </p:nvSpPr>
        <p:spPr bwMode="auto">
          <a:xfrm>
            <a:off x="4140200" y="3213100"/>
            <a:ext cx="18004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子网 </a:t>
            </a:r>
            <a:r>
              <a:rPr lang="en-US" altLang="zh-CN" sz="1800" b="1" dirty="0">
                <a:solidFill>
                  <a:srgbClr val="0000FF"/>
                </a:solidFill>
                <a:effectLst/>
                <a:latin typeface="+mn-lt"/>
                <a:ea typeface="+mn-ea"/>
              </a:rPr>
              <a:t>145.13.3.0</a:t>
            </a:r>
          </a:p>
        </p:txBody>
      </p:sp>
      <p:sp>
        <p:nvSpPr>
          <p:cNvPr id="121" name="Text Box 50"/>
          <p:cNvSpPr txBox="1">
            <a:spLocks noChangeArrowheads="1"/>
          </p:cNvSpPr>
          <p:nvPr/>
        </p:nvSpPr>
        <p:spPr bwMode="auto">
          <a:xfrm>
            <a:off x="6084888" y="3573463"/>
            <a:ext cx="12747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zh-CN" altLang="en-US" sz="1800" b="1" dirty="0">
                <a:solidFill>
                  <a:srgbClr val="0000FF"/>
                </a:solidFill>
                <a:effectLst/>
                <a:latin typeface="+mn-lt"/>
                <a:ea typeface="+mn-ea"/>
              </a:rPr>
              <a:t>    子网 </a:t>
            </a:r>
          </a:p>
          <a:p>
            <a:pPr>
              <a:spcBef>
                <a:spcPct val="0"/>
              </a:spcBef>
              <a:buClrTx/>
              <a:buFontTx/>
              <a:buNone/>
            </a:pPr>
            <a:r>
              <a:rPr lang="en-US" altLang="zh-CN" sz="1800" b="1" dirty="0">
                <a:solidFill>
                  <a:srgbClr val="0000FF"/>
                </a:solidFill>
                <a:effectLst/>
                <a:latin typeface="+mn-lt"/>
                <a:ea typeface="+mn-ea"/>
              </a:rPr>
              <a:t>145.13.7.0</a:t>
            </a:r>
          </a:p>
        </p:txBody>
      </p:sp>
      <p:pic>
        <p:nvPicPr>
          <p:cNvPr id="122" name="Picture 5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9488" y="4710113"/>
            <a:ext cx="6159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3" name="Picture 5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9488" y="2908300"/>
            <a:ext cx="61595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4" name="Line 53"/>
          <p:cNvSpPr>
            <a:spLocks noChangeShapeType="1"/>
          </p:cNvSpPr>
          <p:nvPr/>
        </p:nvSpPr>
        <p:spPr bwMode="auto">
          <a:xfrm>
            <a:off x="1868488" y="3294063"/>
            <a:ext cx="476250" cy="41910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5" name="Line 54"/>
          <p:cNvSpPr>
            <a:spLocks noChangeShapeType="1"/>
          </p:cNvSpPr>
          <p:nvPr/>
        </p:nvSpPr>
        <p:spPr bwMode="auto">
          <a:xfrm rot="17213177">
            <a:off x="1757363" y="4156075"/>
            <a:ext cx="450850" cy="469900"/>
          </a:xfrm>
          <a:prstGeom prst="line">
            <a:avLst/>
          </a:prstGeom>
          <a:noFill/>
          <a:ln w="2857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6" name="Text Box 55"/>
          <p:cNvSpPr txBox="1">
            <a:spLocks noChangeArrowheads="1"/>
          </p:cNvSpPr>
          <p:nvPr/>
        </p:nvSpPr>
        <p:spPr bwMode="auto">
          <a:xfrm>
            <a:off x="6892247" y="5445224"/>
            <a:ext cx="164019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FontTx/>
              <a:buNone/>
            </a:pPr>
            <a:r>
              <a:rPr lang="zh-CN" altLang="en-US" sz="2400" b="1" dirty="0" smtClean="0">
                <a:solidFill>
                  <a:srgbClr val="FF0000"/>
                </a:solidFill>
                <a:effectLst/>
                <a:latin typeface="+mn-lt"/>
                <a:ea typeface="+mn-ea"/>
              </a:rPr>
              <a:t>企业网络</a:t>
            </a:r>
            <a:endParaRPr lang="zh-CN" altLang="en-US" sz="2400" b="1" dirty="0">
              <a:solidFill>
                <a:srgbClr val="FF0000"/>
              </a:solidFill>
              <a:effectLst/>
              <a:latin typeface="+mn-lt"/>
              <a:ea typeface="+mn-ea"/>
            </a:endParaRPr>
          </a:p>
          <a:p>
            <a:pPr algn="ctr">
              <a:spcBef>
                <a:spcPct val="0"/>
              </a:spcBef>
              <a:buClrTx/>
              <a:buFontTx/>
              <a:buNone/>
            </a:pPr>
            <a:r>
              <a:rPr lang="en-US" altLang="zh-CN" sz="2400" b="1" dirty="0">
                <a:solidFill>
                  <a:srgbClr val="FF0000"/>
                </a:solidFill>
                <a:effectLst/>
                <a:latin typeface="+mn-lt"/>
                <a:ea typeface="+mn-ea"/>
              </a:rPr>
              <a:t>145.13.0.0</a:t>
            </a:r>
          </a:p>
        </p:txBody>
      </p:sp>
      <p:sp>
        <p:nvSpPr>
          <p:cNvPr id="127" name="Text Box 56"/>
          <p:cNvSpPr txBox="1">
            <a:spLocks noChangeArrowheads="1"/>
          </p:cNvSpPr>
          <p:nvPr/>
        </p:nvSpPr>
        <p:spPr bwMode="auto">
          <a:xfrm>
            <a:off x="2444750" y="432911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a:effectLst/>
                <a:latin typeface="+mn-lt"/>
                <a:ea typeface="+mn-ea"/>
              </a:rPr>
              <a:t>R</a:t>
            </a:r>
            <a:r>
              <a:rPr lang="en-US" altLang="zh-CN" sz="2000" b="1" baseline="-25000">
                <a:effectLst/>
                <a:latin typeface="+mn-lt"/>
                <a:ea typeface="+mn-ea"/>
              </a:rPr>
              <a:t>1</a:t>
            </a:r>
          </a:p>
        </p:txBody>
      </p:sp>
      <p:sp>
        <p:nvSpPr>
          <p:cNvPr id="128" name="Text Box 57"/>
          <p:cNvSpPr txBox="1">
            <a:spLocks noChangeArrowheads="1"/>
          </p:cNvSpPr>
          <p:nvPr/>
        </p:nvSpPr>
        <p:spPr bwMode="auto">
          <a:xfrm>
            <a:off x="755576" y="432503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a:effectLst/>
                <a:latin typeface="+mn-lt"/>
                <a:ea typeface="+mn-ea"/>
              </a:rPr>
              <a:t>R</a:t>
            </a:r>
            <a:r>
              <a:rPr lang="en-US" altLang="zh-CN" sz="2000" b="1" baseline="-25000" dirty="0">
                <a:effectLst/>
                <a:latin typeface="+mn-lt"/>
                <a:ea typeface="+mn-ea"/>
              </a:rPr>
              <a:t>3</a:t>
            </a:r>
          </a:p>
        </p:txBody>
      </p:sp>
      <p:sp>
        <p:nvSpPr>
          <p:cNvPr id="129" name="Text Box 58"/>
          <p:cNvSpPr txBox="1">
            <a:spLocks noChangeArrowheads="1"/>
          </p:cNvSpPr>
          <p:nvPr/>
        </p:nvSpPr>
        <p:spPr bwMode="auto">
          <a:xfrm>
            <a:off x="755576" y="319563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ClrTx/>
              <a:buFontTx/>
              <a:buNone/>
            </a:pPr>
            <a:r>
              <a:rPr lang="en-US" altLang="zh-CN" sz="2000" b="1" dirty="0">
                <a:effectLst/>
                <a:latin typeface="+mn-lt"/>
                <a:ea typeface="+mn-ea"/>
              </a:rPr>
              <a:t>R</a:t>
            </a:r>
            <a:r>
              <a:rPr lang="en-US" altLang="zh-CN" sz="2000" b="1" baseline="-25000" dirty="0">
                <a:effectLst/>
                <a:latin typeface="+mn-lt"/>
                <a:ea typeface="+mn-ea"/>
              </a:rPr>
              <a:t>2</a:t>
            </a:r>
          </a:p>
        </p:txBody>
      </p:sp>
      <p:sp>
        <p:nvSpPr>
          <p:cNvPr id="130" name="AutoShape 59"/>
          <p:cNvSpPr>
            <a:spLocks noChangeArrowheads="1"/>
          </p:cNvSpPr>
          <p:nvPr/>
        </p:nvSpPr>
        <p:spPr bwMode="auto">
          <a:xfrm>
            <a:off x="611188" y="1773238"/>
            <a:ext cx="2232025" cy="1081087"/>
          </a:xfrm>
          <a:prstGeom prst="wedgeRoundRectCallout">
            <a:avLst>
              <a:gd name="adj1" fmla="val 44454"/>
              <a:gd name="adj2" fmla="val 157046"/>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46800" rIns="18000" bIns="46800"/>
          <a:lstStyle/>
          <a:p>
            <a:pPr algn="ctr"/>
            <a:r>
              <a:rPr lang="zh-CN" altLang="en-US" sz="1800" b="1" dirty="0">
                <a:effectLst/>
                <a:latin typeface="+mn-lt"/>
                <a:ea typeface="+mn-ea"/>
              </a:rPr>
              <a:t>      所有到达网络</a:t>
            </a:r>
            <a:r>
              <a:rPr lang="en-US" altLang="zh-CN" sz="1800" b="1" dirty="0">
                <a:effectLst/>
                <a:latin typeface="+mn-lt"/>
                <a:ea typeface="+mn-ea"/>
              </a:rPr>
              <a:t>145.13.0.0</a:t>
            </a:r>
            <a:r>
              <a:rPr lang="zh-CN" altLang="en-US" sz="1800" b="1" dirty="0" smtClean="0">
                <a:effectLst/>
                <a:latin typeface="+mn-lt"/>
                <a:ea typeface="+mn-ea"/>
              </a:rPr>
              <a:t>的</a:t>
            </a:r>
            <a:r>
              <a:rPr lang="en-US" altLang="zh-CN" sz="1800" b="1" dirty="0" smtClean="0">
                <a:effectLst/>
                <a:latin typeface="+mn-lt"/>
                <a:ea typeface="+mn-ea"/>
              </a:rPr>
              <a:t>IP</a:t>
            </a:r>
            <a:r>
              <a:rPr lang="zh-CN" altLang="en-US" sz="1800" b="1" dirty="0" smtClean="0">
                <a:effectLst/>
                <a:latin typeface="+mn-lt"/>
                <a:ea typeface="+mn-ea"/>
              </a:rPr>
              <a:t>数据报均</a:t>
            </a:r>
            <a:r>
              <a:rPr lang="zh-CN" altLang="en-US" sz="1800" b="1" dirty="0">
                <a:effectLst/>
                <a:latin typeface="+mn-lt"/>
                <a:ea typeface="+mn-ea"/>
              </a:rPr>
              <a:t>到达此路由器</a:t>
            </a:r>
          </a:p>
        </p:txBody>
      </p:sp>
    </p:spTree>
    <p:extLst>
      <p:ext uri="{BB962C8B-B14F-4D97-AF65-F5344CB8AC3E}">
        <p14:creationId xmlns:p14="http://schemas.microsoft.com/office/powerpoint/2010/main" val="422828958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存在问题及解决</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lvl="0" indent="0" eaLnBrk="1" hangingPunct="1">
              <a:buClr>
                <a:srgbClr val="FF0000"/>
              </a:buClr>
            </a:pPr>
            <a:r>
              <a:rPr lang="zh-CN" altLang="en-US" sz="2800" dirty="0">
                <a:solidFill>
                  <a:srgbClr val="FF0000"/>
                </a:solidFill>
                <a:effectLst>
                  <a:outerShdw blurRad="38100" dist="38100" dir="2700000" algn="tl">
                    <a:srgbClr val="C0C0C0"/>
                  </a:outerShdw>
                </a:effectLst>
              </a:rPr>
              <a:t> 问题</a:t>
            </a:r>
          </a:p>
          <a:p>
            <a:pPr marL="0" lvl="0" indent="0" eaLnBrk="1" hangingPunct="1">
              <a:buNone/>
            </a:pPr>
            <a:r>
              <a:rPr lang="zh-CN" altLang="en-US" sz="2800" dirty="0"/>
              <a:t>    从一</a:t>
            </a:r>
            <a:r>
              <a:rPr lang="zh-CN" altLang="en-US" sz="2800" dirty="0" smtClean="0"/>
              <a:t>个</a:t>
            </a:r>
            <a:r>
              <a:rPr lang="en-US" altLang="zh-CN" sz="2800" dirty="0" smtClean="0"/>
              <a:t>IP</a:t>
            </a:r>
            <a:r>
              <a:rPr lang="zh-CN" altLang="en-US" sz="2800" dirty="0" smtClean="0"/>
              <a:t>数据报的首部无法</a:t>
            </a:r>
            <a:r>
              <a:rPr lang="zh-CN" altLang="en-US" sz="2800" dirty="0"/>
              <a:t>判断源主机或目的主机所连接的网络是否进行了子网的划分。</a:t>
            </a:r>
          </a:p>
          <a:p>
            <a:pPr marL="0" lvl="0" indent="0" eaLnBrk="1" hangingPunct="1">
              <a:buClr>
                <a:srgbClr val="FF0000"/>
              </a:buClr>
            </a:pPr>
            <a:r>
              <a:rPr lang="zh-CN" altLang="en-US" sz="2800" dirty="0">
                <a:solidFill>
                  <a:srgbClr val="FF0000"/>
                </a:solidFill>
                <a:effectLst>
                  <a:outerShdw blurRad="38100" dist="38100" dir="2700000" algn="tl">
                    <a:srgbClr val="C0C0C0"/>
                  </a:outerShdw>
                </a:effectLst>
              </a:rPr>
              <a:t> </a:t>
            </a:r>
            <a:r>
              <a:rPr lang="zh-CN" altLang="en-US" sz="2800" dirty="0" smtClean="0">
                <a:solidFill>
                  <a:srgbClr val="FF0000"/>
                </a:solidFill>
                <a:effectLst>
                  <a:outerShdw blurRad="38100" dist="38100" dir="2700000" algn="tl">
                    <a:srgbClr val="C0C0C0"/>
                  </a:outerShdw>
                </a:effectLst>
              </a:rPr>
              <a:t>解决</a:t>
            </a:r>
            <a:endParaRPr lang="zh-CN" altLang="en-US" sz="2800" dirty="0">
              <a:solidFill>
                <a:srgbClr val="FF0000"/>
              </a:solidFill>
              <a:effectLst>
                <a:outerShdw blurRad="38100" dist="38100" dir="2700000" algn="tl">
                  <a:srgbClr val="C0C0C0"/>
                </a:outerShdw>
              </a:effectLst>
            </a:endParaRPr>
          </a:p>
          <a:p>
            <a:pPr marL="0" lvl="0" indent="0" eaLnBrk="1" hangingPunct="1">
              <a:buNone/>
            </a:pPr>
            <a:r>
              <a:rPr lang="zh-CN" altLang="en-US" sz="2800" dirty="0"/>
              <a:t>    </a:t>
            </a:r>
            <a:r>
              <a:rPr lang="zh-CN" altLang="en-US" sz="2800" dirty="0" smtClean="0"/>
              <a:t>使用</a:t>
            </a:r>
            <a:r>
              <a:rPr lang="zh-CN" altLang="en-US" sz="2800" dirty="0">
                <a:solidFill>
                  <a:srgbClr val="0000FF"/>
                </a:solidFill>
              </a:rPr>
              <a:t>子网掩码</a:t>
            </a:r>
            <a:r>
              <a:rPr lang="en-US" altLang="zh-CN" sz="2800" dirty="0"/>
              <a:t>(subnet mask)</a:t>
            </a:r>
            <a:r>
              <a:rPr lang="zh-CN" altLang="en-US" sz="2800" dirty="0"/>
              <a:t>可以找出 </a:t>
            </a:r>
            <a:r>
              <a:rPr lang="en-US" altLang="zh-CN" sz="2800" dirty="0"/>
              <a:t>IP </a:t>
            </a:r>
            <a:r>
              <a:rPr lang="zh-CN" altLang="en-US" sz="2800" dirty="0"/>
              <a:t>地址中的子网部分。</a:t>
            </a:r>
          </a:p>
          <a:p>
            <a:pPr marL="0" lvl="0" indent="0" eaLnBrk="1" hangingPunct="1">
              <a:buNone/>
            </a:pPr>
            <a:r>
              <a:rPr lang="zh-CN" altLang="en-US" sz="2800" dirty="0"/>
              <a:t>    子网掩码和</a:t>
            </a:r>
            <a:r>
              <a:rPr lang="en-US" altLang="zh-CN" sz="2800" dirty="0"/>
              <a:t>IP</a:t>
            </a:r>
            <a:r>
              <a:rPr lang="zh-CN" altLang="en-US" sz="2800" dirty="0"/>
              <a:t>地址都是</a:t>
            </a:r>
            <a:r>
              <a:rPr lang="en-US" altLang="zh-CN" sz="2800" dirty="0"/>
              <a:t>32bit</a:t>
            </a:r>
            <a:r>
              <a:rPr lang="zh-CN" altLang="en-US" sz="2800" dirty="0"/>
              <a:t>长，由一串</a:t>
            </a:r>
            <a:r>
              <a:rPr lang="en-US" altLang="zh-CN" sz="2800" dirty="0"/>
              <a:t>1</a:t>
            </a:r>
            <a:r>
              <a:rPr lang="zh-CN" altLang="en-US" sz="2800" dirty="0"/>
              <a:t>和跟随的一串</a:t>
            </a:r>
            <a:r>
              <a:rPr lang="en-US" altLang="zh-CN" sz="2800" dirty="0"/>
              <a:t>0</a:t>
            </a:r>
            <a:r>
              <a:rPr lang="zh-CN" altLang="en-US" sz="2800" dirty="0"/>
              <a:t>组成：</a:t>
            </a:r>
            <a:r>
              <a:rPr lang="en-US" altLang="zh-CN" sz="2800" dirty="0">
                <a:solidFill>
                  <a:srgbClr val="0000FF"/>
                </a:solidFill>
              </a:rPr>
              <a:t>1</a:t>
            </a:r>
            <a:r>
              <a:rPr lang="zh-CN" altLang="en-US" sz="2800" dirty="0">
                <a:solidFill>
                  <a:srgbClr val="0000FF"/>
                </a:solidFill>
              </a:rPr>
              <a:t>对应于</a:t>
            </a:r>
            <a:r>
              <a:rPr lang="en-US" altLang="zh-CN" sz="2800" dirty="0">
                <a:solidFill>
                  <a:srgbClr val="0000FF"/>
                </a:solidFill>
              </a:rPr>
              <a:t>IP</a:t>
            </a:r>
            <a:r>
              <a:rPr lang="zh-CN" altLang="en-US" sz="2800" dirty="0">
                <a:solidFill>
                  <a:srgbClr val="0000FF"/>
                </a:solidFill>
              </a:rPr>
              <a:t>地址中的网络号和子网号，</a:t>
            </a:r>
            <a:r>
              <a:rPr lang="en-US" altLang="zh-CN" sz="2800" dirty="0">
                <a:solidFill>
                  <a:srgbClr val="0000FF"/>
                </a:solidFill>
              </a:rPr>
              <a:t>0</a:t>
            </a:r>
            <a:r>
              <a:rPr lang="zh-CN" altLang="en-US" sz="2800" dirty="0">
                <a:solidFill>
                  <a:srgbClr val="0000FF"/>
                </a:solidFill>
              </a:rPr>
              <a:t>对应于</a:t>
            </a:r>
            <a:r>
              <a:rPr lang="en-US" altLang="zh-CN" sz="2800" dirty="0">
                <a:solidFill>
                  <a:srgbClr val="0000FF"/>
                </a:solidFill>
              </a:rPr>
              <a:t>IP</a:t>
            </a:r>
            <a:r>
              <a:rPr lang="zh-CN" altLang="en-US" sz="2800" dirty="0">
                <a:solidFill>
                  <a:srgbClr val="0000FF"/>
                </a:solidFill>
              </a:rPr>
              <a:t>地址中的主机号</a:t>
            </a:r>
            <a:r>
              <a:rPr lang="zh-CN" altLang="en-US" sz="2800" dirty="0"/>
              <a:t>。</a:t>
            </a:r>
            <a:endParaRPr lang="zh-CN" altLang="en-US" dirty="0"/>
          </a:p>
        </p:txBody>
      </p:sp>
    </p:spTree>
    <p:extLst>
      <p:ext uri="{BB962C8B-B14F-4D97-AF65-F5344CB8AC3E}">
        <p14:creationId xmlns:p14="http://schemas.microsoft.com/office/powerpoint/2010/main" val="35969539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最佳路由算法</a:t>
            </a:r>
          </a:p>
        </p:txBody>
      </p:sp>
      <p:sp>
        <p:nvSpPr>
          <p:cNvPr id="5123" name="内容占位符 3"/>
          <p:cNvSpPr>
            <a:spLocks noGrp="1"/>
          </p:cNvSpPr>
          <p:nvPr>
            <p:ph idx="1"/>
          </p:nvPr>
        </p:nvSpPr>
        <p:spPr/>
        <p:txBody>
          <a:bodyPr/>
          <a:lstStyle/>
          <a:p>
            <a:pPr>
              <a:lnSpc>
                <a:spcPct val="125000"/>
              </a:lnSpc>
            </a:pPr>
            <a:r>
              <a:rPr lang="zh-CN" altLang="en-US" sz="2600" dirty="0">
                <a:solidFill>
                  <a:srgbClr val="FF0000"/>
                </a:solidFill>
              </a:rPr>
              <a:t>路由选择是个非常复杂的</a:t>
            </a:r>
            <a:r>
              <a:rPr lang="zh-CN" altLang="en-US" sz="2600" dirty="0" smtClean="0">
                <a:solidFill>
                  <a:srgbClr val="FF0000"/>
                </a:solidFill>
              </a:rPr>
              <a:t>问题</a:t>
            </a:r>
            <a:endParaRPr lang="zh-CN" altLang="en-US" sz="2600" dirty="0">
              <a:solidFill>
                <a:srgbClr val="FF0000"/>
              </a:solidFill>
            </a:endParaRPr>
          </a:p>
          <a:p>
            <a:pPr lvl="1">
              <a:lnSpc>
                <a:spcPct val="125000"/>
              </a:lnSpc>
            </a:pPr>
            <a:r>
              <a:rPr lang="zh-CN" altLang="en-US" sz="2600" dirty="0"/>
              <a:t>它是网络中的所有结点共同协调工作的结果；</a:t>
            </a:r>
          </a:p>
          <a:p>
            <a:pPr lvl="1">
              <a:lnSpc>
                <a:spcPct val="125000"/>
              </a:lnSpc>
            </a:pPr>
            <a:r>
              <a:rPr lang="zh-CN" altLang="en-US" sz="2600" dirty="0"/>
              <a:t>路由选择的环境往往是不断变化的，而这种变化有时无法事先知道。  </a:t>
            </a:r>
          </a:p>
          <a:p>
            <a:pPr>
              <a:lnSpc>
                <a:spcPct val="125000"/>
              </a:lnSpc>
            </a:pPr>
            <a:r>
              <a:rPr lang="zh-CN" altLang="en-US" sz="2600" dirty="0">
                <a:solidFill>
                  <a:srgbClr val="FF0000"/>
                </a:solidFill>
              </a:rPr>
              <a:t>不存在一种绝对的最佳路由算法</a:t>
            </a:r>
            <a:r>
              <a:rPr lang="zh-CN" altLang="en-US" sz="2600" dirty="0"/>
              <a:t>。所谓“最佳”只能是相对于某一种特定要求下得出的较为合理的选择而已。</a:t>
            </a:r>
          </a:p>
          <a:p>
            <a:pPr>
              <a:lnSpc>
                <a:spcPct val="125000"/>
              </a:lnSpc>
            </a:pPr>
            <a:r>
              <a:rPr lang="zh-CN" altLang="en-US" sz="2600" dirty="0">
                <a:solidFill>
                  <a:srgbClr val="FF0000"/>
                </a:solidFill>
              </a:rPr>
              <a:t>实际</a:t>
            </a:r>
            <a:r>
              <a:rPr lang="zh-CN" altLang="en-US" sz="2600" dirty="0" smtClean="0">
                <a:solidFill>
                  <a:srgbClr val="FF0000"/>
                </a:solidFill>
              </a:rPr>
              <a:t>路由算法</a:t>
            </a:r>
            <a:r>
              <a:rPr lang="zh-CN" altLang="en-US" sz="2600" dirty="0">
                <a:solidFill>
                  <a:srgbClr val="FF0000"/>
                </a:solidFill>
              </a:rPr>
              <a:t>应尽可能接近理想</a:t>
            </a:r>
            <a:r>
              <a:rPr lang="zh-CN" altLang="en-US" sz="2600" dirty="0" smtClean="0">
                <a:solidFill>
                  <a:srgbClr val="FF0000"/>
                </a:solidFill>
              </a:rPr>
              <a:t>算法</a:t>
            </a:r>
            <a:endParaRPr lang="zh-CN" altLang="en-US" sz="2600" dirty="0">
              <a:solidFill>
                <a:srgbClr val="FF0000"/>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851520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划分子网</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7" name="Rectangle 2"/>
          <p:cNvSpPr>
            <a:spLocks noChangeArrowheads="1"/>
          </p:cNvSpPr>
          <p:nvPr/>
        </p:nvSpPr>
        <p:spPr bwMode="auto">
          <a:xfrm>
            <a:off x="1797050" y="3564641"/>
            <a:ext cx="7110413" cy="473075"/>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3"/>
          <p:cNvSpPr>
            <a:spLocks noChangeArrowheads="1"/>
          </p:cNvSpPr>
          <p:nvPr/>
        </p:nvSpPr>
        <p:spPr bwMode="auto">
          <a:xfrm>
            <a:off x="1797050" y="2291466"/>
            <a:ext cx="7110413" cy="463550"/>
          </a:xfrm>
          <a:prstGeom prst="rect">
            <a:avLst/>
          </a:prstGeom>
          <a:solidFill>
            <a:srgbClr val="CCEC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5"/>
          <p:cNvSpPr>
            <a:spLocks noChangeShapeType="1"/>
          </p:cNvSpPr>
          <p:nvPr/>
        </p:nvSpPr>
        <p:spPr bwMode="auto">
          <a:xfrm>
            <a:off x="1831975" y="4328229"/>
            <a:ext cx="5245100" cy="635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6"/>
          <p:cNvSpPr>
            <a:spLocks noChangeShapeType="1"/>
          </p:cNvSpPr>
          <p:nvPr/>
        </p:nvSpPr>
        <p:spPr bwMode="auto">
          <a:xfrm flipV="1">
            <a:off x="7108825" y="4328229"/>
            <a:ext cx="1778000"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Rectangle 8"/>
          <p:cNvSpPr>
            <a:spLocks noChangeArrowheads="1"/>
          </p:cNvSpPr>
          <p:nvPr/>
        </p:nvSpPr>
        <p:spPr bwMode="auto">
          <a:xfrm>
            <a:off x="1811338" y="2304166"/>
            <a:ext cx="3490912" cy="4429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Rectangle 9"/>
          <p:cNvSpPr>
            <a:spLocks noChangeArrowheads="1"/>
          </p:cNvSpPr>
          <p:nvPr/>
        </p:nvSpPr>
        <p:spPr bwMode="auto">
          <a:xfrm>
            <a:off x="2411413" y="2269241"/>
            <a:ext cx="304089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p>
        </p:txBody>
      </p:sp>
      <p:sp>
        <p:nvSpPr>
          <p:cNvPr id="13" name="Rectangle 10"/>
          <p:cNvSpPr>
            <a:spLocks noChangeArrowheads="1"/>
          </p:cNvSpPr>
          <p:nvPr/>
        </p:nvSpPr>
        <p:spPr bwMode="auto">
          <a:xfrm>
            <a:off x="6156325" y="2269241"/>
            <a:ext cx="19652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3         </a:t>
            </a:r>
            <a:r>
              <a:rPr kumimoji="1" lang="en-US" altLang="zh-CN" sz="2400" b="1">
                <a:latin typeface="+mn-lt"/>
                <a:ea typeface="+mn-ea"/>
              </a:rPr>
              <a:t>.</a:t>
            </a:r>
            <a:r>
              <a:rPr kumimoji="1" lang="en-US" altLang="zh-CN" sz="2000" b="1">
                <a:latin typeface="+mn-lt"/>
                <a:ea typeface="+mn-ea"/>
              </a:rPr>
              <a:t>         10</a:t>
            </a:r>
          </a:p>
        </p:txBody>
      </p:sp>
      <p:sp>
        <p:nvSpPr>
          <p:cNvPr id="14" name="Rectangle 11"/>
          <p:cNvSpPr>
            <a:spLocks noChangeArrowheads="1"/>
          </p:cNvSpPr>
          <p:nvPr/>
        </p:nvSpPr>
        <p:spPr bwMode="auto">
          <a:xfrm>
            <a:off x="720964" y="2196613"/>
            <a:ext cx="937757"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zh-CN" altLang="en-US" sz="2000" b="1" dirty="0">
                <a:latin typeface="+mn-lt"/>
                <a:ea typeface="+mn-ea"/>
              </a:rPr>
              <a:t>两级 </a:t>
            </a:r>
            <a:endParaRPr kumimoji="1" lang="en-US" altLang="zh-CN" sz="2000" b="1" dirty="0" smtClean="0">
              <a:latin typeface="+mn-lt"/>
              <a:ea typeface="+mn-ea"/>
            </a:endParaRPr>
          </a:p>
          <a:p>
            <a:pPr algn="ctr" eaLnBrk="0" hangingPunct="0"/>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p:txBody>
      </p:sp>
      <p:sp>
        <p:nvSpPr>
          <p:cNvPr id="15" name="Rectangle 12"/>
          <p:cNvSpPr>
            <a:spLocks noChangeArrowheads="1"/>
          </p:cNvSpPr>
          <p:nvPr/>
        </p:nvSpPr>
        <p:spPr bwMode="auto">
          <a:xfrm>
            <a:off x="2955925" y="4223454"/>
            <a:ext cx="1160463" cy="261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a:off x="5310188" y="2299404"/>
            <a:ext cx="0" cy="454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Rectangle 14"/>
          <p:cNvSpPr>
            <a:spLocks noChangeArrowheads="1"/>
          </p:cNvSpPr>
          <p:nvPr/>
        </p:nvSpPr>
        <p:spPr bwMode="auto">
          <a:xfrm>
            <a:off x="2916238" y="4134554"/>
            <a:ext cx="3287761"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子网号为 </a:t>
            </a:r>
            <a:r>
              <a:rPr kumimoji="1" lang="en-US" altLang="zh-CN" sz="2000" b="1">
                <a:latin typeface="+mn-lt"/>
                <a:ea typeface="+mn-ea"/>
              </a:rPr>
              <a:t>3 </a:t>
            </a:r>
            <a:r>
              <a:rPr kumimoji="1" lang="zh-CN" altLang="en-US" sz="2000" b="1">
                <a:latin typeface="+mn-lt"/>
                <a:ea typeface="+mn-ea"/>
              </a:rPr>
              <a:t>的网络的网络号</a:t>
            </a:r>
          </a:p>
        </p:txBody>
      </p:sp>
      <p:sp>
        <p:nvSpPr>
          <p:cNvPr id="18" name="Rectangle 15"/>
          <p:cNvSpPr>
            <a:spLocks noChangeArrowheads="1"/>
          </p:cNvSpPr>
          <p:nvPr/>
        </p:nvSpPr>
        <p:spPr bwMode="auto">
          <a:xfrm>
            <a:off x="1824038" y="3585279"/>
            <a:ext cx="5268912" cy="442912"/>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Rectangle 18"/>
          <p:cNvSpPr>
            <a:spLocks noChangeArrowheads="1"/>
          </p:cNvSpPr>
          <p:nvPr/>
        </p:nvSpPr>
        <p:spPr bwMode="auto">
          <a:xfrm>
            <a:off x="650432" y="3410752"/>
            <a:ext cx="1008289"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zh-CN" altLang="en-US" sz="2000" b="1" dirty="0">
                <a:latin typeface="+mn-lt"/>
                <a:ea typeface="+mn-ea"/>
              </a:rPr>
              <a:t>三</a:t>
            </a:r>
            <a:r>
              <a:rPr kumimoji="1" lang="zh-CN" altLang="en-US" sz="2000" b="1" dirty="0" smtClean="0">
                <a:latin typeface="+mn-lt"/>
                <a:ea typeface="+mn-ea"/>
              </a:rPr>
              <a:t>级</a:t>
            </a:r>
            <a:endParaRPr kumimoji="1" lang="en-US" altLang="zh-CN" sz="2000" b="1" dirty="0" smtClean="0">
              <a:latin typeface="+mn-lt"/>
              <a:ea typeface="+mn-ea"/>
            </a:endParaRPr>
          </a:p>
          <a:p>
            <a:pPr algn="ctr" eaLnBrk="0" hangingPunct="0"/>
            <a:r>
              <a:rPr kumimoji="1" lang="zh-CN" altLang="en-US" sz="2000" b="1" dirty="0" smtClean="0">
                <a:latin typeface="+mn-lt"/>
                <a:ea typeface="+mn-ea"/>
              </a:rPr>
              <a:t> </a:t>
            </a:r>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p:txBody>
      </p:sp>
      <p:sp>
        <p:nvSpPr>
          <p:cNvPr id="20" name="Rectangle 19"/>
          <p:cNvSpPr>
            <a:spLocks noChangeArrowheads="1"/>
          </p:cNvSpPr>
          <p:nvPr/>
        </p:nvSpPr>
        <p:spPr bwMode="auto">
          <a:xfrm>
            <a:off x="7640638" y="4223454"/>
            <a:ext cx="889000" cy="28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0"/>
          <p:cNvSpPr>
            <a:spLocks noChangeShapeType="1"/>
          </p:cNvSpPr>
          <p:nvPr/>
        </p:nvSpPr>
        <p:spPr bwMode="auto">
          <a:xfrm>
            <a:off x="5310188" y="3583691"/>
            <a:ext cx="0" cy="4508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Rectangle 21"/>
          <p:cNvSpPr>
            <a:spLocks noChangeArrowheads="1"/>
          </p:cNvSpPr>
          <p:nvPr/>
        </p:nvSpPr>
        <p:spPr bwMode="auto">
          <a:xfrm>
            <a:off x="7589838" y="4103324"/>
            <a:ext cx="952185" cy="397545"/>
          </a:xfrm>
          <a:prstGeom prst="rect">
            <a:avLst/>
          </a:prstGeom>
          <a:solidFill>
            <a:schemeClr val="bg1"/>
          </a:solidFill>
          <a:ln>
            <a:noFill/>
          </a:ln>
          <a:effec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dirty="0">
                <a:latin typeface="+mn-lt"/>
                <a:ea typeface="+mn-ea"/>
              </a:rPr>
              <a:t>主机号</a:t>
            </a:r>
          </a:p>
        </p:txBody>
      </p:sp>
      <p:sp>
        <p:nvSpPr>
          <p:cNvPr id="23" name="Line 23"/>
          <p:cNvSpPr>
            <a:spLocks noChangeShapeType="1"/>
          </p:cNvSpPr>
          <p:nvPr/>
        </p:nvSpPr>
        <p:spPr bwMode="auto">
          <a:xfrm>
            <a:off x="7108825" y="3570991"/>
            <a:ext cx="0" cy="4524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7"/>
          <p:cNvSpPr>
            <a:spLocks noChangeShapeType="1"/>
          </p:cNvSpPr>
          <p:nvPr/>
        </p:nvSpPr>
        <p:spPr bwMode="auto">
          <a:xfrm>
            <a:off x="1809750" y="4075816"/>
            <a:ext cx="0" cy="393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8"/>
          <p:cNvSpPr>
            <a:spLocks noChangeShapeType="1"/>
          </p:cNvSpPr>
          <p:nvPr/>
        </p:nvSpPr>
        <p:spPr bwMode="auto">
          <a:xfrm>
            <a:off x="7108825" y="3061404"/>
            <a:ext cx="0" cy="4349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Rectangle 29"/>
          <p:cNvSpPr>
            <a:spLocks noChangeArrowheads="1"/>
          </p:cNvSpPr>
          <p:nvPr/>
        </p:nvSpPr>
        <p:spPr bwMode="auto">
          <a:xfrm>
            <a:off x="179388" y="4572704"/>
            <a:ext cx="1572547"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dirty="0">
                <a:latin typeface="+mn-lt"/>
                <a:ea typeface="+mn-ea"/>
              </a:rPr>
              <a:t>三级 </a:t>
            </a:r>
            <a:r>
              <a:rPr kumimoji="1" lang="en-US" altLang="zh-CN" sz="2000" b="1" dirty="0" smtClean="0">
                <a:latin typeface="+mn-lt"/>
                <a:ea typeface="+mn-ea"/>
              </a:rPr>
              <a:t>IP</a:t>
            </a:r>
            <a:r>
              <a:rPr kumimoji="1" lang="zh-CN" altLang="en-US" sz="2000" b="1" dirty="0" smtClean="0">
                <a:latin typeface="+mn-lt"/>
                <a:ea typeface="+mn-ea"/>
              </a:rPr>
              <a:t>地址</a:t>
            </a:r>
            <a:endParaRPr kumimoji="1" lang="zh-CN" altLang="en-US" sz="2000" b="1" dirty="0">
              <a:latin typeface="+mn-lt"/>
              <a:ea typeface="+mn-ea"/>
            </a:endParaRPr>
          </a:p>
          <a:p>
            <a:pPr eaLnBrk="0" hangingPunct="0"/>
            <a:r>
              <a:rPr kumimoji="1" lang="zh-CN" altLang="en-US" sz="2000" b="1" dirty="0">
                <a:latin typeface="+mn-lt"/>
                <a:ea typeface="+mn-ea"/>
              </a:rPr>
              <a:t>的子网掩码</a:t>
            </a:r>
          </a:p>
        </p:txBody>
      </p:sp>
      <p:sp>
        <p:nvSpPr>
          <p:cNvPr id="27" name="Line 30"/>
          <p:cNvSpPr>
            <a:spLocks noChangeShapeType="1"/>
          </p:cNvSpPr>
          <p:nvPr/>
        </p:nvSpPr>
        <p:spPr bwMode="auto">
          <a:xfrm>
            <a:off x="1809750" y="2012066"/>
            <a:ext cx="34829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31"/>
          <p:cNvSpPr>
            <a:spLocks noChangeShapeType="1"/>
          </p:cNvSpPr>
          <p:nvPr/>
        </p:nvSpPr>
        <p:spPr bwMode="auto">
          <a:xfrm>
            <a:off x="1809750" y="180092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32"/>
          <p:cNvSpPr>
            <a:spLocks noChangeShapeType="1"/>
          </p:cNvSpPr>
          <p:nvPr/>
        </p:nvSpPr>
        <p:spPr bwMode="auto">
          <a:xfrm>
            <a:off x="8907463" y="1800929"/>
            <a:ext cx="0" cy="384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Rectangle 33"/>
          <p:cNvSpPr>
            <a:spLocks noChangeArrowheads="1"/>
          </p:cNvSpPr>
          <p:nvPr/>
        </p:nvSpPr>
        <p:spPr bwMode="auto">
          <a:xfrm>
            <a:off x="3108325" y="176441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网络号</a:t>
            </a:r>
          </a:p>
        </p:txBody>
      </p:sp>
      <p:sp>
        <p:nvSpPr>
          <p:cNvPr id="31" name="Line 34"/>
          <p:cNvSpPr>
            <a:spLocks noChangeShapeType="1"/>
          </p:cNvSpPr>
          <p:nvPr/>
        </p:nvSpPr>
        <p:spPr bwMode="auto">
          <a:xfrm>
            <a:off x="5337175" y="2012066"/>
            <a:ext cx="3582988"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Rectangle 35"/>
          <p:cNvSpPr>
            <a:spLocks noChangeArrowheads="1"/>
          </p:cNvSpPr>
          <p:nvPr/>
        </p:nvSpPr>
        <p:spPr bwMode="auto">
          <a:xfrm>
            <a:off x="6653213" y="1764416"/>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主机号</a:t>
            </a:r>
          </a:p>
        </p:txBody>
      </p:sp>
      <p:sp>
        <p:nvSpPr>
          <p:cNvPr id="33" name="Line 36"/>
          <p:cNvSpPr>
            <a:spLocks noChangeShapeType="1"/>
          </p:cNvSpPr>
          <p:nvPr/>
        </p:nvSpPr>
        <p:spPr bwMode="auto">
          <a:xfrm>
            <a:off x="5310188" y="180092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7"/>
          <p:cNvSpPr>
            <a:spLocks noChangeShapeType="1"/>
          </p:cNvSpPr>
          <p:nvPr/>
        </p:nvSpPr>
        <p:spPr bwMode="auto">
          <a:xfrm flipV="1">
            <a:off x="1809750" y="3263016"/>
            <a:ext cx="3495675"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5" name="Line 38"/>
          <p:cNvSpPr>
            <a:spLocks noChangeShapeType="1"/>
          </p:cNvSpPr>
          <p:nvPr/>
        </p:nvSpPr>
        <p:spPr bwMode="auto">
          <a:xfrm>
            <a:off x="1809750" y="306457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Line 39"/>
          <p:cNvSpPr>
            <a:spLocks noChangeShapeType="1"/>
          </p:cNvSpPr>
          <p:nvPr/>
        </p:nvSpPr>
        <p:spPr bwMode="auto">
          <a:xfrm>
            <a:off x="8907463" y="3064579"/>
            <a:ext cx="0" cy="384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41"/>
          <p:cNvSpPr>
            <a:spLocks noChangeShapeType="1"/>
          </p:cNvSpPr>
          <p:nvPr/>
        </p:nvSpPr>
        <p:spPr bwMode="auto">
          <a:xfrm flipV="1">
            <a:off x="5337175" y="3263016"/>
            <a:ext cx="3570288" cy="1270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43"/>
          <p:cNvSpPr>
            <a:spLocks noChangeShapeType="1"/>
          </p:cNvSpPr>
          <p:nvPr/>
        </p:nvSpPr>
        <p:spPr bwMode="auto">
          <a:xfrm>
            <a:off x="5310188" y="3064579"/>
            <a:ext cx="0" cy="400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44"/>
          <p:cNvSpPr>
            <a:spLocks noChangeShapeType="1"/>
          </p:cNvSpPr>
          <p:nvPr/>
        </p:nvSpPr>
        <p:spPr bwMode="auto">
          <a:xfrm>
            <a:off x="7092950" y="4128204"/>
            <a:ext cx="0" cy="454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Line 45"/>
          <p:cNvSpPr>
            <a:spLocks noChangeShapeType="1"/>
          </p:cNvSpPr>
          <p:nvPr/>
        </p:nvSpPr>
        <p:spPr bwMode="auto">
          <a:xfrm>
            <a:off x="8907463" y="4075816"/>
            <a:ext cx="0" cy="4540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Rectangle 46"/>
          <p:cNvSpPr>
            <a:spLocks noChangeArrowheads="1"/>
          </p:cNvSpPr>
          <p:nvPr/>
        </p:nvSpPr>
        <p:spPr bwMode="auto">
          <a:xfrm>
            <a:off x="555023" y="5462184"/>
            <a:ext cx="1208665" cy="76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zh-CN" altLang="en-US" sz="2000" b="1" dirty="0">
                <a:latin typeface="+mn-lt"/>
                <a:ea typeface="+mn-ea"/>
              </a:rPr>
              <a:t>子网的</a:t>
            </a:r>
          </a:p>
          <a:p>
            <a:pPr algn="ctr" eaLnBrk="0" hangingPunct="0"/>
            <a:r>
              <a:rPr kumimoji="1" lang="zh-CN" altLang="en-US" sz="2000" b="1" dirty="0">
                <a:latin typeface="+mn-lt"/>
                <a:ea typeface="+mn-ea"/>
              </a:rPr>
              <a:t>网络地址</a:t>
            </a:r>
          </a:p>
        </p:txBody>
      </p:sp>
      <p:sp>
        <p:nvSpPr>
          <p:cNvPr id="42" name="Rectangle 47"/>
          <p:cNvSpPr>
            <a:spLocks noChangeArrowheads="1"/>
          </p:cNvSpPr>
          <p:nvPr/>
        </p:nvSpPr>
        <p:spPr bwMode="auto">
          <a:xfrm>
            <a:off x="7092950" y="4717166"/>
            <a:ext cx="1800225" cy="5032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Rectangle 48"/>
          <p:cNvSpPr>
            <a:spLocks noChangeArrowheads="1"/>
          </p:cNvSpPr>
          <p:nvPr/>
        </p:nvSpPr>
        <p:spPr bwMode="auto">
          <a:xfrm>
            <a:off x="1835150" y="4717166"/>
            <a:ext cx="5257800" cy="50323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44" name="Group 49"/>
          <p:cNvGrpSpPr>
            <a:grpSpLocks/>
          </p:cNvGrpSpPr>
          <p:nvPr/>
        </p:nvGrpSpPr>
        <p:grpSpPr bwMode="auto">
          <a:xfrm>
            <a:off x="1790700" y="4717171"/>
            <a:ext cx="7113588" cy="458788"/>
            <a:chOff x="1116" y="3092"/>
            <a:chExt cx="4481" cy="289"/>
          </a:xfrm>
        </p:grpSpPr>
        <p:sp>
          <p:nvSpPr>
            <p:cNvPr id="45" name="Rectangle 50"/>
            <p:cNvSpPr>
              <a:spLocks noChangeArrowheads="1"/>
            </p:cNvSpPr>
            <p:nvPr/>
          </p:nvSpPr>
          <p:spPr bwMode="auto">
            <a:xfrm>
              <a:off x="1116" y="3092"/>
              <a:ext cx="337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1 1 1 1 1 1 1 1 1 1 1 1 1 1 1 1</a:t>
              </a:r>
              <a:r>
                <a:rPr kumimoji="1" lang="en-US" altLang="zh-CN" sz="2400" b="1">
                  <a:latin typeface="+mn-lt"/>
                  <a:ea typeface="+mn-ea"/>
                </a:rPr>
                <a:t>  </a:t>
              </a:r>
              <a:r>
                <a:rPr kumimoji="1" lang="en-US" altLang="zh-CN" sz="1000" b="1">
                  <a:latin typeface="+mn-lt"/>
                  <a:ea typeface="+mn-ea"/>
                </a:rPr>
                <a:t> </a:t>
              </a:r>
              <a:r>
                <a:rPr kumimoji="1" lang="en-US" altLang="zh-CN" sz="2000" b="1">
                  <a:latin typeface="+mn-lt"/>
                  <a:ea typeface="+mn-ea"/>
                </a:rPr>
                <a:t>1 1 1 1 1 1 1 1</a:t>
              </a:r>
            </a:p>
          </p:txBody>
        </p:sp>
        <p:sp>
          <p:nvSpPr>
            <p:cNvPr id="46" name="Rectangle 51"/>
            <p:cNvSpPr>
              <a:spLocks noChangeArrowheads="1"/>
            </p:cNvSpPr>
            <p:nvPr/>
          </p:nvSpPr>
          <p:spPr bwMode="auto">
            <a:xfrm>
              <a:off x="4452" y="3111"/>
              <a:ext cx="1145" cy="2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0 0 0 0 0 0 0 0</a:t>
              </a:r>
            </a:p>
          </p:txBody>
        </p:sp>
      </p:grpSp>
      <p:sp>
        <p:nvSpPr>
          <p:cNvPr id="47" name="Line 52"/>
          <p:cNvSpPr>
            <a:spLocks noChangeShapeType="1"/>
          </p:cNvSpPr>
          <p:nvPr/>
        </p:nvSpPr>
        <p:spPr bwMode="auto">
          <a:xfrm>
            <a:off x="5310188" y="4717166"/>
            <a:ext cx="1587" cy="503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Rectangle 53"/>
          <p:cNvSpPr>
            <a:spLocks noChangeArrowheads="1"/>
          </p:cNvSpPr>
          <p:nvPr/>
        </p:nvSpPr>
        <p:spPr bwMode="auto">
          <a:xfrm>
            <a:off x="7092950" y="5580766"/>
            <a:ext cx="1800225" cy="5032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9" name="Rectangle 54"/>
          <p:cNvSpPr>
            <a:spLocks noChangeArrowheads="1"/>
          </p:cNvSpPr>
          <p:nvPr/>
        </p:nvSpPr>
        <p:spPr bwMode="auto">
          <a:xfrm>
            <a:off x="1835150" y="5580766"/>
            <a:ext cx="5257800" cy="50323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0" name="Line 55"/>
          <p:cNvSpPr>
            <a:spLocks noChangeShapeType="1"/>
          </p:cNvSpPr>
          <p:nvPr/>
        </p:nvSpPr>
        <p:spPr bwMode="auto">
          <a:xfrm>
            <a:off x="5310188" y="5580766"/>
            <a:ext cx="1587" cy="503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Rectangle 58"/>
          <p:cNvSpPr>
            <a:spLocks noChangeArrowheads="1"/>
          </p:cNvSpPr>
          <p:nvPr/>
        </p:nvSpPr>
        <p:spPr bwMode="auto">
          <a:xfrm>
            <a:off x="7812088" y="5604579"/>
            <a:ext cx="325411"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0</a:t>
            </a:r>
          </a:p>
        </p:txBody>
      </p:sp>
      <p:sp>
        <p:nvSpPr>
          <p:cNvPr id="52" name="Rectangle 60"/>
          <p:cNvSpPr>
            <a:spLocks noChangeArrowheads="1"/>
          </p:cNvSpPr>
          <p:nvPr/>
        </p:nvSpPr>
        <p:spPr bwMode="auto">
          <a:xfrm>
            <a:off x="3132138"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网络号</a:t>
            </a:r>
          </a:p>
        </p:txBody>
      </p:sp>
      <p:sp>
        <p:nvSpPr>
          <p:cNvPr id="53" name="Rectangle 25"/>
          <p:cNvSpPr>
            <a:spLocks noChangeArrowheads="1"/>
          </p:cNvSpPr>
          <p:nvPr/>
        </p:nvSpPr>
        <p:spPr bwMode="auto">
          <a:xfrm>
            <a:off x="5789613"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子网号</a:t>
            </a:r>
          </a:p>
        </p:txBody>
      </p:sp>
      <p:sp>
        <p:nvSpPr>
          <p:cNvPr id="54" name="Rectangle 17"/>
          <p:cNvSpPr>
            <a:spLocks noChangeArrowheads="1"/>
          </p:cNvSpPr>
          <p:nvPr/>
        </p:nvSpPr>
        <p:spPr bwMode="auto">
          <a:xfrm>
            <a:off x="7567613" y="3061404"/>
            <a:ext cx="952185" cy="39754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2000" b="1">
                <a:latin typeface="+mn-lt"/>
                <a:ea typeface="+mn-ea"/>
              </a:rPr>
              <a:t>主机号</a:t>
            </a:r>
          </a:p>
        </p:txBody>
      </p:sp>
      <p:sp>
        <p:nvSpPr>
          <p:cNvPr id="55" name="Rectangle 61"/>
          <p:cNvSpPr>
            <a:spLocks noChangeArrowheads="1"/>
          </p:cNvSpPr>
          <p:nvPr/>
        </p:nvSpPr>
        <p:spPr bwMode="auto">
          <a:xfrm>
            <a:off x="2411413" y="3564641"/>
            <a:ext cx="304089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p>
        </p:txBody>
      </p:sp>
      <p:sp>
        <p:nvSpPr>
          <p:cNvPr id="56" name="Rectangle 63"/>
          <p:cNvSpPr>
            <a:spLocks noChangeArrowheads="1"/>
          </p:cNvSpPr>
          <p:nvPr/>
        </p:nvSpPr>
        <p:spPr bwMode="auto">
          <a:xfrm>
            <a:off x="2411413" y="5580766"/>
            <a:ext cx="3959418" cy="4591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145        </a:t>
            </a:r>
            <a:r>
              <a:rPr kumimoji="1" lang="en-US" altLang="zh-CN" sz="2400" b="1">
                <a:latin typeface="+mn-lt"/>
                <a:ea typeface="+mn-ea"/>
              </a:rPr>
              <a:t>.</a:t>
            </a:r>
            <a:r>
              <a:rPr kumimoji="1" lang="en-US" altLang="zh-CN" sz="2000" b="1">
                <a:latin typeface="+mn-lt"/>
                <a:ea typeface="+mn-ea"/>
              </a:rPr>
              <a:t>        13            </a:t>
            </a:r>
            <a:r>
              <a:rPr kumimoji="1" lang="en-US" altLang="zh-CN" sz="2400" b="1">
                <a:latin typeface="+mn-lt"/>
                <a:ea typeface="+mn-ea"/>
              </a:rPr>
              <a:t>.</a:t>
            </a:r>
            <a:r>
              <a:rPr kumimoji="1" lang="en-US" altLang="zh-CN" sz="2000" b="1">
                <a:latin typeface="+mn-lt"/>
                <a:ea typeface="+mn-ea"/>
              </a:rPr>
              <a:t>           3</a:t>
            </a:r>
          </a:p>
        </p:txBody>
      </p:sp>
      <p:sp>
        <p:nvSpPr>
          <p:cNvPr id="57" name="Rectangle 64"/>
          <p:cNvSpPr>
            <a:spLocks noChangeArrowheads="1"/>
          </p:cNvSpPr>
          <p:nvPr/>
        </p:nvSpPr>
        <p:spPr bwMode="auto">
          <a:xfrm>
            <a:off x="6156325" y="3564641"/>
            <a:ext cx="1965283"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2000" b="1">
                <a:latin typeface="+mn-lt"/>
                <a:ea typeface="+mn-ea"/>
              </a:rPr>
              <a:t>3         </a:t>
            </a:r>
            <a:r>
              <a:rPr kumimoji="1" lang="en-US" altLang="zh-CN" sz="2400" b="1">
                <a:latin typeface="+mn-lt"/>
                <a:ea typeface="+mn-ea"/>
              </a:rPr>
              <a:t>.</a:t>
            </a:r>
            <a:r>
              <a:rPr kumimoji="1" lang="en-US" altLang="zh-CN" sz="2000" b="1">
                <a:latin typeface="+mn-lt"/>
                <a:ea typeface="+mn-ea"/>
              </a:rPr>
              <a:t>         10</a:t>
            </a:r>
          </a:p>
        </p:txBody>
      </p:sp>
      <p:sp>
        <p:nvSpPr>
          <p:cNvPr id="3" name="矩形 2"/>
          <p:cNvSpPr/>
          <p:nvPr/>
        </p:nvSpPr>
        <p:spPr>
          <a:xfrm>
            <a:off x="3791833" y="6084004"/>
            <a:ext cx="3001784" cy="369332"/>
          </a:xfrm>
          <a:prstGeom prst="rect">
            <a:avLst/>
          </a:prstGeom>
        </p:spPr>
        <p:txBody>
          <a:bodyPr wrap="none">
            <a:spAutoFit/>
          </a:bodyPr>
          <a:lstStyle/>
          <a:p>
            <a:pPr eaLnBrk="0" hangingPunct="0"/>
            <a:r>
              <a:rPr lang="en-US" altLang="zh-CN" sz="1800" b="1" dirty="0" smtClean="0">
                <a:solidFill>
                  <a:srgbClr val="0000FF"/>
                </a:solidFill>
                <a:latin typeface="+mn-lt"/>
                <a:ea typeface="+mn-ea"/>
              </a:rPr>
              <a:t>IP</a:t>
            </a:r>
            <a:r>
              <a:rPr lang="zh-CN" altLang="en-US" sz="1800" b="1" dirty="0" smtClean="0">
                <a:solidFill>
                  <a:srgbClr val="0000FF"/>
                </a:solidFill>
                <a:latin typeface="+mn-lt"/>
                <a:ea typeface="+mn-ea"/>
              </a:rPr>
              <a:t>地址</a:t>
            </a:r>
            <a:r>
              <a:rPr lang="zh-CN" altLang="en-US" sz="1800" b="1" dirty="0">
                <a:solidFill>
                  <a:srgbClr val="0000FF"/>
                </a:solidFill>
                <a:latin typeface="+mn-lt"/>
                <a:ea typeface="+mn-ea"/>
              </a:rPr>
              <a:t>与子网掩码逐位相与</a:t>
            </a:r>
          </a:p>
        </p:txBody>
      </p:sp>
    </p:spTree>
    <p:extLst>
      <p:ext uri="{BB962C8B-B14F-4D97-AF65-F5344CB8AC3E}">
        <p14:creationId xmlns:p14="http://schemas.microsoft.com/office/powerpoint/2010/main" val="268057266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par>
                          <p:cTn id="59" fill="hold">
                            <p:stCondLst>
                              <p:cond delay="0"/>
                            </p:stCondLst>
                            <p:childTnLst>
                              <p:par>
                                <p:cTn id="60" presetID="35" presetClass="emph" presetSubtype="0" repeatCount="3000" fill="hold" nodeType="afterEffect">
                                  <p:stCondLst>
                                    <p:cond delay="500"/>
                                  </p:stCondLst>
                                  <p:childTnLst>
                                    <p:anim calcmode="discrete" valueType="str">
                                      <p:cBhvr>
                                        <p:cTn id="61" dur="1000" fill="hold"/>
                                        <p:tgtEl>
                                          <p:spTgt spid="44"/>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par>
                          <p:cTn id="74" fill="hold">
                            <p:stCondLst>
                              <p:cond delay="0"/>
                            </p:stCondLst>
                            <p:childTnLst>
                              <p:par>
                                <p:cTn id="75" presetID="35" presetClass="emph" presetSubtype="0" repeatCount="3000" fill="hold" grpId="1" nodeType="afterEffect">
                                  <p:stCondLst>
                                    <p:cond delay="500"/>
                                  </p:stCondLst>
                                  <p:childTnLst>
                                    <p:anim calcmode="discrete" valueType="str">
                                      <p:cBhvr>
                                        <p:cTn id="76"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down)">
                                      <p:cBhvr>
                                        <p:cTn id="8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5" grpId="0" animBg="1"/>
      <p:bldP spid="17" grpId="0" animBg="1"/>
      <p:bldP spid="18" grpId="0" animBg="1"/>
      <p:bldP spid="19" grpId="0"/>
      <p:bldP spid="20" grpId="0" animBg="1"/>
      <p:bldP spid="21" grpId="0" animBg="1"/>
      <p:bldP spid="22" grpId="0" animBg="1"/>
      <p:bldP spid="23" grpId="0" animBg="1"/>
      <p:bldP spid="24" grpId="0" animBg="1"/>
      <p:bldP spid="25" grpId="0" animBg="1"/>
      <p:bldP spid="26" grpId="0"/>
      <p:bldP spid="34" grpId="0" animBg="1"/>
      <p:bldP spid="35" grpId="0" animBg="1"/>
      <p:bldP spid="36" grpId="0" animBg="1"/>
      <p:bldP spid="37" grpId="0" animBg="1"/>
      <p:bldP spid="38" grpId="0" animBg="1"/>
      <p:bldP spid="39" grpId="0" animBg="1"/>
      <p:bldP spid="40" grpId="0" animBg="1"/>
      <p:bldP spid="41" grpId="0"/>
      <p:bldP spid="41" grpId="1"/>
      <p:bldP spid="42" grpId="0" animBg="1"/>
      <p:bldP spid="43" grpId="0" animBg="1"/>
      <p:bldP spid="47" grpId="0" animBg="1"/>
      <p:bldP spid="48" grpId="0" animBg="1"/>
      <p:bldP spid="49" grpId="0" animBg="1"/>
      <p:bldP spid="50" grpId="0" animBg="1"/>
      <p:bldP spid="51" grpId="0"/>
      <p:bldP spid="54" grpId="0" animBg="1"/>
      <p:bldP spid="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默认子网掩码</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
        <p:nvSpPr>
          <p:cNvPr id="7" name="Rectangle 4"/>
          <p:cNvSpPr>
            <a:spLocks noChangeArrowheads="1"/>
          </p:cNvSpPr>
          <p:nvPr/>
        </p:nvSpPr>
        <p:spPr bwMode="auto">
          <a:xfrm>
            <a:off x="827088" y="1844824"/>
            <a:ext cx="8018462" cy="439261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 name="Rectangle 5"/>
          <p:cNvSpPr>
            <a:spLocks noChangeArrowheads="1"/>
          </p:cNvSpPr>
          <p:nvPr/>
        </p:nvSpPr>
        <p:spPr bwMode="auto">
          <a:xfrm>
            <a:off x="3197225" y="5015061"/>
            <a:ext cx="4154488" cy="422275"/>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 name="Rectangle 6"/>
          <p:cNvSpPr>
            <a:spLocks noChangeArrowheads="1"/>
          </p:cNvSpPr>
          <p:nvPr/>
        </p:nvSpPr>
        <p:spPr bwMode="auto">
          <a:xfrm>
            <a:off x="5186363" y="5032524"/>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netid</a:t>
            </a:r>
          </a:p>
        </p:txBody>
      </p:sp>
      <p:sp>
        <p:nvSpPr>
          <p:cNvPr id="10" name="Line 7"/>
          <p:cNvSpPr>
            <a:spLocks noChangeShapeType="1"/>
          </p:cNvSpPr>
          <p:nvPr/>
        </p:nvSpPr>
        <p:spPr bwMode="auto">
          <a:xfrm>
            <a:off x="7356475" y="5002361"/>
            <a:ext cx="0" cy="4302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1" name="Rectangle 8"/>
          <p:cNvSpPr>
            <a:spLocks noChangeArrowheads="1"/>
          </p:cNvSpPr>
          <p:nvPr/>
        </p:nvSpPr>
        <p:spPr bwMode="auto">
          <a:xfrm>
            <a:off x="3192463" y="5003949"/>
            <a:ext cx="5572125" cy="44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2" name="Rectangle 9"/>
          <p:cNvSpPr>
            <a:spLocks noChangeArrowheads="1"/>
          </p:cNvSpPr>
          <p:nvPr/>
        </p:nvSpPr>
        <p:spPr bwMode="auto">
          <a:xfrm>
            <a:off x="3201988" y="2081361"/>
            <a:ext cx="1393825" cy="4206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3" name="Rectangle 10"/>
          <p:cNvSpPr>
            <a:spLocks noChangeArrowheads="1"/>
          </p:cNvSpPr>
          <p:nvPr/>
        </p:nvSpPr>
        <p:spPr bwMode="auto">
          <a:xfrm>
            <a:off x="4624388" y="2097236"/>
            <a:ext cx="4125912" cy="41116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4" name="Rectangle 11"/>
          <p:cNvSpPr>
            <a:spLocks noChangeArrowheads="1"/>
          </p:cNvSpPr>
          <p:nvPr/>
        </p:nvSpPr>
        <p:spPr bwMode="auto">
          <a:xfrm>
            <a:off x="3533775" y="2125811"/>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netid</a:t>
            </a:r>
          </a:p>
        </p:txBody>
      </p:sp>
      <p:sp>
        <p:nvSpPr>
          <p:cNvPr id="15" name="Rectangle 12"/>
          <p:cNvSpPr>
            <a:spLocks noChangeArrowheads="1"/>
          </p:cNvSpPr>
          <p:nvPr/>
        </p:nvSpPr>
        <p:spPr bwMode="auto">
          <a:xfrm>
            <a:off x="6022975" y="2125811"/>
            <a:ext cx="174887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hostid </a:t>
            </a:r>
            <a:r>
              <a:rPr lang="zh-CN" altLang="en-US" sz="2000" b="1">
                <a:effectLst/>
                <a:latin typeface="+mn-lt"/>
                <a:ea typeface="+mn-ea"/>
              </a:rPr>
              <a:t>为全 </a:t>
            </a:r>
            <a:r>
              <a:rPr lang="en-US" altLang="zh-CN" sz="2000" b="1">
                <a:effectLst/>
                <a:latin typeface="+mn-lt"/>
                <a:ea typeface="+mn-ea"/>
              </a:rPr>
              <a:t>0</a:t>
            </a:r>
          </a:p>
        </p:txBody>
      </p:sp>
      <p:sp>
        <p:nvSpPr>
          <p:cNvPr id="16" name="Line 13"/>
          <p:cNvSpPr>
            <a:spLocks noChangeShapeType="1"/>
          </p:cNvSpPr>
          <p:nvPr/>
        </p:nvSpPr>
        <p:spPr bwMode="auto">
          <a:xfrm>
            <a:off x="4608513" y="2076599"/>
            <a:ext cx="0" cy="4333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7" name="Rectangle 14"/>
          <p:cNvSpPr>
            <a:spLocks noChangeArrowheads="1"/>
          </p:cNvSpPr>
          <p:nvPr/>
        </p:nvSpPr>
        <p:spPr bwMode="auto">
          <a:xfrm>
            <a:off x="3194050" y="2068661"/>
            <a:ext cx="5575300" cy="4429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8" name="Rectangle 15"/>
          <p:cNvSpPr>
            <a:spLocks noChangeArrowheads="1"/>
          </p:cNvSpPr>
          <p:nvPr/>
        </p:nvSpPr>
        <p:spPr bwMode="auto">
          <a:xfrm>
            <a:off x="3197225" y="3535511"/>
            <a:ext cx="2732088" cy="420688"/>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9" name="Rectangle 16"/>
          <p:cNvSpPr>
            <a:spLocks noChangeArrowheads="1"/>
          </p:cNvSpPr>
          <p:nvPr/>
        </p:nvSpPr>
        <p:spPr bwMode="auto">
          <a:xfrm>
            <a:off x="4211638" y="3584724"/>
            <a:ext cx="795090" cy="39754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netid</a:t>
            </a:r>
          </a:p>
        </p:txBody>
      </p:sp>
      <p:sp>
        <p:nvSpPr>
          <p:cNvPr id="20" name="Line 17"/>
          <p:cNvSpPr>
            <a:spLocks noChangeShapeType="1"/>
          </p:cNvSpPr>
          <p:nvPr/>
        </p:nvSpPr>
        <p:spPr bwMode="auto">
          <a:xfrm>
            <a:off x="5938229" y="3532336"/>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1" name="Rectangle 18"/>
          <p:cNvSpPr>
            <a:spLocks noChangeArrowheads="1"/>
          </p:cNvSpPr>
          <p:nvPr/>
        </p:nvSpPr>
        <p:spPr bwMode="auto">
          <a:xfrm>
            <a:off x="3192463" y="3524399"/>
            <a:ext cx="5572125" cy="44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2" name="Rectangle 19"/>
          <p:cNvSpPr>
            <a:spLocks noChangeArrowheads="1"/>
          </p:cNvSpPr>
          <p:nvPr/>
        </p:nvSpPr>
        <p:spPr bwMode="auto">
          <a:xfrm>
            <a:off x="7364413" y="5015061"/>
            <a:ext cx="1381125" cy="41116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3" name="Rectangle 20"/>
          <p:cNvSpPr>
            <a:spLocks noChangeArrowheads="1"/>
          </p:cNvSpPr>
          <p:nvPr/>
        </p:nvSpPr>
        <p:spPr bwMode="auto">
          <a:xfrm>
            <a:off x="3200400" y="2702074"/>
            <a:ext cx="5559425" cy="420687"/>
          </a:xfrm>
          <a:prstGeom prst="rect">
            <a:avLst/>
          </a:prstGeom>
          <a:solidFill>
            <a:srgbClr val="CCEC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4" name="Line 21"/>
          <p:cNvSpPr>
            <a:spLocks noChangeShapeType="1"/>
          </p:cNvSpPr>
          <p:nvPr/>
        </p:nvSpPr>
        <p:spPr bwMode="auto">
          <a:xfrm>
            <a:off x="4606925" y="2698899"/>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5" name="Rectangle 22"/>
          <p:cNvSpPr>
            <a:spLocks noChangeArrowheads="1"/>
          </p:cNvSpPr>
          <p:nvPr/>
        </p:nvSpPr>
        <p:spPr bwMode="auto">
          <a:xfrm>
            <a:off x="3192463" y="2690961"/>
            <a:ext cx="5575300" cy="44132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 name="Rectangle 23"/>
          <p:cNvSpPr>
            <a:spLocks noChangeArrowheads="1"/>
          </p:cNvSpPr>
          <p:nvPr/>
        </p:nvSpPr>
        <p:spPr bwMode="auto">
          <a:xfrm>
            <a:off x="1928515" y="2133749"/>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buClrTx/>
              <a:buFontTx/>
              <a:buNone/>
            </a:pPr>
            <a:r>
              <a:rPr lang="zh-CN" altLang="en-US" sz="2000" b="1" dirty="0">
                <a:effectLst/>
                <a:latin typeface="+mn-lt"/>
                <a:ea typeface="+mn-ea"/>
              </a:rPr>
              <a:t>网络地址</a:t>
            </a:r>
          </a:p>
        </p:txBody>
      </p:sp>
      <p:sp>
        <p:nvSpPr>
          <p:cNvPr id="27" name="Text Box 24"/>
          <p:cNvSpPr txBox="1">
            <a:spLocks noChangeArrowheads="1"/>
          </p:cNvSpPr>
          <p:nvPr/>
        </p:nvSpPr>
        <p:spPr bwMode="auto">
          <a:xfrm>
            <a:off x="900996" y="2051199"/>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A</a:t>
            </a:r>
          </a:p>
          <a:p>
            <a:pPr algn="ctr">
              <a:lnSpc>
                <a:spcPct val="85000"/>
              </a:lnSpc>
              <a:spcBef>
                <a:spcPct val="0"/>
              </a:spcBef>
              <a:buClrTx/>
              <a:buFontTx/>
              <a:buNone/>
            </a:pPr>
            <a:r>
              <a:rPr lang="zh-CN" altLang="en-US" sz="2000" b="1" dirty="0">
                <a:solidFill>
                  <a:srgbClr val="0000FF"/>
                </a:solidFill>
                <a:effectLst/>
                <a:latin typeface="+mn-lt"/>
                <a:ea typeface="+mn-ea"/>
              </a:rPr>
              <a:t>类</a:t>
            </a:r>
          </a:p>
          <a:p>
            <a:pPr algn="ctr">
              <a:lnSpc>
                <a:spcPct val="85000"/>
              </a:lnSpc>
              <a:spcBef>
                <a:spcPct val="0"/>
              </a:spcBef>
              <a:buClrTx/>
              <a:buFontTx/>
              <a:buNone/>
            </a:pPr>
            <a:r>
              <a:rPr lang="zh-CN" altLang="en-US" sz="2000" b="1" dirty="0">
                <a:solidFill>
                  <a:srgbClr val="0000FF"/>
                </a:solidFill>
                <a:effectLst/>
                <a:latin typeface="+mn-lt"/>
                <a:ea typeface="+mn-ea"/>
              </a:rPr>
              <a:t>地</a:t>
            </a:r>
          </a:p>
          <a:p>
            <a:pPr algn="ctr">
              <a:lnSpc>
                <a:spcPct val="85000"/>
              </a:lnSpc>
              <a:spcBef>
                <a:spcPct val="0"/>
              </a:spcBef>
              <a:buClrTx/>
              <a:buFontTx/>
              <a:buNone/>
            </a:pPr>
            <a:r>
              <a:rPr lang="zh-CN" altLang="en-US" sz="2000" b="1" dirty="0">
                <a:solidFill>
                  <a:srgbClr val="0000FF"/>
                </a:solidFill>
                <a:effectLst/>
                <a:latin typeface="+mn-lt"/>
                <a:ea typeface="+mn-ea"/>
              </a:rPr>
              <a:t>址</a:t>
            </a:r>
          </a:p>
        </p:txBody>
      </p:sp>
      <p:sp>
        <p:nvSpPr>
          <p:cNvPr id="28" name="Rectangle 25"/>
          <p:cNvSpPr>
            <a:spLocks noChangeArrowheads="1"/>
          </p:cNvSpPr>
          <p:nvPr/>
        </p:nvSpPr>
        <p:spPr bwMode="auto">
          <a:xfrm>
            <a:off x="1417340" y="2565549"/>
            <a:ext cx="1714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lnSpc>
                <a:spcPct val="90000"/>
              </a:lnSpc>
              <a:buClrTx/>
              <a:buFontTx/>
              <a:buNone/>
            </a:pPr>
            <a:r>
              <a:rPr lang="zh-CN" altLang="en-US" sz="2000" b="1" dirty="0">
                <a:effectLst/>
                <a:latin typeface="+mn-lt"/>
                <a:ea typeface="+mn-ea"/>
              </a:rPr>
              <a:t>默认子网掩码</a:t>
            </a:r>
          </a:p>
          <a:p>
            <a:pPr algn="ctr" eaLnBrk="0" hangingPunct="0">
              <a:lnSpc>
                <a:spcPct val="90000"/>
              </a:lnSpc>
              <a:buClrTx/>
              <a:buFontTx/>
              <a:buNone/>
            </a:pPr>
            <a:r>
              <a:rPr lang="en-US" altLang="zh-CN" sz="2000" b="1" dirty="0">
                <a:effectLst/>
                <a:latin typeface="+mn-lt"/>
                <a:ea typeface="+mn-ea"/>
              </a:rPr>
              <a:t>255.0.0.0</a:t>
            </a:r>
          </a:p>
        </p:txBody>
      </p:sp>
      <p:sp>
        <p:nvSpPr>
          <p:cNvPr id="29" name="Rectangle 26"/>
          <p:cNvSpPr>
            <a:spLocks noChangeArrowheads="1"/>
          </p:cNvSpPr>
          <p:nvPr/>
        </p:nvSpPr>
        <p:spPr bwMode="auto">
          <a:xfrm>
            <a:off x="1928515" y="3573611"/>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buClrTx/>
              <a:buFontTx/>
              <a:buNone/>
            </a:pPr>
            <a:r>
              <a:rPr lang="zh-CN" altLang="en-US" sz="2000" b="1">
                <a:effectLst/>
                <a:latin typeface="+mn-lt"/>
                <a:ea typeface="+mn-ea"/>
              </a:rPr>
              <a:t>网络地址</a:t>
            </a:r>
          </a:p>
        </p:txBody>
      </p:sp>
      <p:sp>
        <p:nvSpPr>
          <p:cNvPr id="30" name="Text Box 27"/>
          <p:cNvSpPr txBox="1">
            <a:spLocks noChangeArrowheads="1"/>
          </p:cNvSpPr>
          <p:nvPr/>
        </p:nvSpPr>
        <p:spPr bwMode="auto">
          <a:xfrm>
            <a:off x="900996" y="3487886"/>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B</a:t>
            </a:r>
          </a:p>
          <a:p>
            <a:pPr algn="ctr">
              <a:lnSpc>
                <a:spcPct val="85000"/>
              </a:lnSpc>
              <a:spcBef>
                <a:spcPct val="0"/>
              </a:spcBef>
              <a:buClrTx/>
              <a:buFontTx/>
              <a:buNone/>
            </a:pPr>
            <a:r>
              <a:rPr lang="zh-CN" altLang="en-US" sz="2000" b="1" dirty="0">
                <a:solidFill>
                  <a:srgbClr val="0000FF"/>
                </a:solidFill>
                <a:effectLst/>
                <a:latin typeface="+mn-lt"/>
                <a:ea typeface="+mn-ea"/>
              </a:rPr>
              <a:t>类</a:t>
            </a:r>
          </a:p>
          <a:p>
            <a:pPr algn="ctr">
              <a:lnSpc>
                <a:spcPct val="85000"/>
              </a:lnSpc>
              <a:spcBef>
                <a:spcPct val="0"/>
              </a:spcBef>
              <a:buClrTx/>
              <a:buFontTx/>
              <a:buNone/>
            </a:pPr>
            <a:r>
              <a:rPr lang="zh-CN" altLang="en-US" sz="2000" b="1" dirty="0">
                <a:solidFill>
                  <a:srgbClr val="0000FF"/>
                </a:solidFill>
                <a:effectLst/>
                <a:latin typeface="+mn-lt"/>
                <a:ea typeface="+mn-ea"/>
              </a:rPr>
              <a:t>地</a:t>
            </a:r>
          </a:p>
          <a:p>
            <a:pPr algn="ctr">
              <a:lnSpc>
                <a:spcPct val="85000"/>
              </a:lnSpc>
              <a:spcBef>
                <a:spcPct val="0"/>
              </a:spcBef>
              <a:buClrTx/>
              <a:buFontTx/>
              <a:buNone/>
            </a:pPr>
            <a:r>
              <a:rPr lang="zh-CN" altLang="en-US" sz="2000" b="1" dirty="0">
                <a:solidFill>
                  <a:srgbClr val="0000FF"/>
                </a:solidFill>
                <a:effectLst/>
                <a:latin typeface="+mn-lt"/>
                <a:ea typeface="+mn-ea"/>
              </a:rPr>
              <a:t>址</a:t>
            </a:r>
          </a:p>
        </p:txBody>
      </p:sp>
      <p:sp>
        <p:nvSpPr>
          <p:cNvPr id="31" name="Rectangle 28"/>
          <p:cNvSpPr>
            <a:spLocks noChangeArrowheads="1"/>
          </p:cNvSpPr>
          <p:nvPr/>
        </p:nvSpPr>
        <p:spPr bwMode="auto">
          <a:xfrm>
            <a:off x="1417340" y="4078436"/>
            <a:ext cx="17145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lnSpc>
                <a:spcPct val="90000"/>
              </a:lnSpc>
              <a:buClrTx/>
              <a:buFontTx/>
              <a:buNone/>
            </a:pPr>
            <a:r>
              <a:rPr lang="zh-CN" altLang="en-US" sz="2000" b="1" dirty="0">
                <a:effectLst/>
                <a:latin typeface="+mn-lt"/>
                <a:ea typeface="+mn-ea"/>
              </a:rPr>
              <a:t>默认子网掩码</a:t>
            </a:r>
          </a:p>
          <a:p>
            <a:pPr algn="ctr" eaLnBrk="0" hangingPunct="0">
              <a:lnSpc>
                <a:spcPct val="90000"/>
              </a:lnSpc>
              <a:buClrTx/>
              <a:buFontTx/>
              <a:buNone/>
            </a:pPr>
            <a:r>
              <a:rPr lang="en-US" altLang="zh-CN" sz="2000" b="1" dirty="0">
                <a:effectLst/>
                <a:latin typeface="+mn-lt"/>
                <a:ea typeface="+mn-ea"/>
              </a:rPr>
              <a:t>255.255.0.0</a:t>
            </a:r>
          </a:p>
        </p:txBody>
      </p:sp>
      <p:sp>
        <p:nvSpPr>
          <p:cNvPr id="32" name="Rectangle 29"/>
          <p:cNvSpPr>
            <a:spLocks noChangeArrowheads="1"/>
          </p:cNvSpPr>
          <p:nvPr/>
        </p:nvSpPr>
        <p:spPr bwMode="auto">
          <a:xfrm>
            <a:off x="7783513" y="4168924"/>
            <a:ext cx="696912" cy="271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3" name="Rectangle 30"/>
          <p:cNvSpPr>
            <a:spLocks noChangeArrowheads="1"/>
          </p:cNvSpPr>
          <p:nvPr/>
        </p:nvSpPr>
        <p:spPr bwMode="auto">
          <a:xfrm>
            <a:off x="3200400" y="4197499"/>
            <a:ext cx="2706688" cy="420687"/>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4" name="Line 31"/>
          <p:cNvSpPr>
            <a:spLocks noChangeShapeType="1"/>
          </p:cNvSpPr>
          <p:nvPr/>
        </p:nvSpPr>
        <p:spPr bwMode="auto">
          <a:xfrm>
            <a:off x="5930900" y="4194324"/>
            <a:ext cx="0" cy="431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5" name="Rectangle 32"/>
          <p:cNvSpPr>
            <a:spLocks noChangeArrowheads="1"/>
          </p:cNvSpPr>
          <p:nvPr/>
        </p:nvSpPr>
        <p:spPr bwMode="auto">
          <a:xfrm>
            <a:off x="3192463" y="4186386"/>
            <a:ext cx="5575300" cy="442913"/>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6" name="Rectangle 33"/>
          <p:cNvSpPr>
            <a:spLocks noChangeArrowheads="1"/>
          </p:cNvSpPr>
          <p:nvPr/>
        </p:nvSpPr>
        <p:spPr bwMode="auto">
          <a:xfrm>
            <a:off x="1928515" y="5013474"/>
            <a:ext cx="12033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buClrTx/>
              <a:buFontTx/>
              <a:buNone/>
            </a:pPr>
            <a:r>
              <a:rPr lang="zh-CN" altLang="en-US" sz="2000" b="1" dirty="0">
                <a:effectLst/>
                <a:latin typeface="+mn-lt"/>
                <a:ea typeface="+mn-ea"/>
              </a:rPr>
              <a:t>网络地址</a:t>
            </a:r>
          </a:p>
        </p:txBody>
      </p:sp>
      <p:sp>
        <p:nvSpPr>
          <p:cNvPr id="37" name="Text Box 34"/>
          <p:cNvSpPr txBox="1">
            <a:spLocks noChangeArrowheads="1"/>
          </p:cNvSpPr>
          <p:nvPr/>
        </p:nvSpPr>
        <p:spPr bwMode="auto">
          <a:xfrm>
            <a:off x="900996" y="4988074"/>
            <a:ext cx="441146"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spcBef>
                <a:spcPct val="0"/>
              </a:spcBef>
              <a:buClrTx/>
              <a:buFontTx/>
              <a:buNone/>
            </a:pPr>
            <a:r>
              <a:rPr lang="en-US" altLang="zh-CN" sz="2000" b="1" dirty="0">
                <a:solidFill>
                  <a:srgbClr val="0000FF"/>
                </a:solidFill>
                <a:effectLst/>
                <a:latin typeface="+mn-lt"/>
                <a:ea typeface="+mn-ea"/>
              </a:rPr>
              <a:t>C</a:t>
            </a:r>
          </a:p>
          <a:p>
            <a:pPr algn="ctr">
              <a:lnSpc>
                <a:spcPct val="85000"/>
              </a:lnSpc>
              <a:spcBef>
                <a:spcPct val="0"/>
              </a:spcBef>
              <a:buClrTx/>
              <a:buFontTx/>
              <a:buNone/>
            </a:pPr>
            <a:r>
              <a:rPr lang="zh-CN" altLang="en-US" sz="2000" b="1" dirty="0">
                <a:solidFill>
                  <a:srgbClr val="0000FF"/>
                </a:solidFill>
                <a:effectLst/>
                <a:latin typeface="+mn-lt"/>
                <a:ea typeface="+mn-ea"/>
              </a:rPr>
              <a:t>类</a:t>
            </a:r>
          </a:p>
          <a:p>
            <a:pPr algn="ctr">
              <a:lnSpc>
                <a:spcPct val="85000"/>
              </a:lnSpc>
              <a:spcBef>
                <a:spcPct val="0"/>
              </a:spcBef>
              <a:buClrTx/>
              <a:buFontTx/>
              <a:buNone/>
            </a:pPr>
            <a:r>
              <a:rPr lang="zh-CN" altLang="en-US" sz="2000" b="1" dirty="0">
                <a:solidFill>
                  <a:srgbClr val="0000FF"/>
                </a:solidFill>
                <a:effectLst/>
                <a:latin typeface="+mn-lt"/>
                <a:ea typeface="+mn-ea"/>
              </a:rPr>
              <a:t>地</a:t>
            </a:r>
          </a:p>
          <a:p>
            <a:pPr algn="ctr">
              <a:lnSpc>
                <a:spcPct val="85000"/>
              </a:lnSpc>
              <a:spcBef>
                <a:spcPct val="0"/>
              </a:spcBef>
              <a:buClrTx/>
              <a:buFontTx/>
              <a:buNone/>
            </a:pPr>
            <a:r>
              <a:rPr lang="zh-CN" altLang="en-US" sz="2000" b="1" dirty="0">
                <a:solidFill>
                  <a:srgbClr val="0000FF"/>
                </a:solidFill>
                <a:effectLst/>
                <a:latin typeface="+mn-lt"/>
                <a:ea typeface="+mn-ea"/>
              </a:rPr>
              <a:t>址</a:t>
            </a:r>
          </a:p>
        </p:txBody>
      </p:sp>
      <p:sp>
        <p:nvSpPr>
          <p:cNvPr id="38" name="Rectangle 35"/>
          <p:cNvSpPr>
            <a:spLocks noChangeArrowheads="1"/>
          </p:cNvSpPr>
          <p:nvPr/>
        </p:nvSpPr>
        <p:spPr bwMode="auto">
          <a:xfrm>
            <a:off x="1382836" y="5589736"/>
            <a:ext cx="1821012"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algn="ctr" eaLnBrk="0" hangingPunct="0">
              <a:lnSpc>
                <a:spcPct val="90000"/>
              </a:lnSpc>
              <a:buClrTx/>
              <a:buFontTx/>
              <a:buNone/>
            </a:pPr>
            <a:r>
              <a:rPr lang="zh-CN" altLang="en-US" sz="2000" b="1" dirty="0">
                <a:effectLst/>
                <a:latin typeface="+mn-lt"/>
                <a:ea typeface="+mn-ea"/>
              </a:rPr>
              <a:t>默认子网掩码</a:t>
            </a:r>
          </a:p>
          <a:p>
            <a:pPr algn="ctr" eaLnBrk="0" hangingPunct="0">
              <a:lnSpc>
                <a:spcPct val="90000"/>
              </a:lnSpc>
              <a:buClrTx/>
              <a:buFontTx/>
              <a:buNone/>
            </a:pPr>
            <a:r>
              <a:rPr lang="en-US" altLang="zh-CN" sz="2000" b="1" dirty="0">
                <a:effectLst/>
                <a:latin typeface="+mn-lt"/>
                <a:ea typeface="+mn-ea"/>
              </a:rPr>
              <a:t>255.255.255.0</a:t>
            </a:r>
          </a:p>
        </p:txBody>
      </p:sp>
      <p:sp>
        <p:nvSpPr>
          <p:cNvPr id="39" name="Rectangle 36"/>
          <p:cNvSpPr>
            <a:spLocks noChangeArrowheads="1"/>
          </p:cNvSpPr>
          <p:nvPr/>
        </p:nvSpPr>
        <p:spPr bwMode="auto">
          <a:xfrm>
            <a:off x="3194050" y="5692924"/>
            <a:ext cx="4154488" cy="422275"/>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0" name="Line 37"/>
          <p:cNvSpPr>
            <a:spLocks noChangeShapeType="1"/>
          </p:cNvSpPr>
          <p:nvPr/>
        </p:nvSpPr>
        <p:spPr bwMode="auto">
          <a:xfrm>
            <a:off x="7351713" y="5680224"/>
            <a:ext cx="0" cy="4302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1" name="Rectangle 38"/>
          <p:cNvSpPr>
            <a:spLocks noChangeArrowheads="1"/>
          </p:cNvSpPr>
          <p:nvPr/>
        </p:nvSpPr>
        <p:spPr bwMode="auto">
          <a:xfrm>
            <a:off x="3189288" y="5680224"/>
            <a:ext cx="5572125" cy="44450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2" name="Rectangle 39"/>
          <p:cNvSpPr>
            <a:spLocks noChangeArrowheads="1"/>
          </p:cNvSpPr>
          <p:nvPr/>
        </p:nvSpPr>
        <p:spPr bwMode="auto">
          <a:xfrm>
            <a:off x="3216275" y="5729436"/>
            <a:ext cx="4241547"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1 1 1 1 1 1 1 1 1 1 1 1 1 1 1 1 1 1 1 1 1 1 1 1</a:t>
            </a:r>
          </a:p>
        </p:txBody>
      </p:sp>
      <p:sp>
        <p:nvSpPr>
          <p:cNvPr id="43" name="Rectangle 40"/>
          <p:cNvSpPr>
            <a:spLocks noChangeArrowheads="1"/>
          </p:cNvSpPr>
          <p:nvPr/>
        </p:nvSpPr>
        <p:spPr bwMode="auto">
          <a:xfrm>
            <a:off x="4583113" y="2710011"/>
            <a:ext cx="4241547"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0 0 0 0 0 0 0 0 0 0 0 0 0 0 0 0 0 0 0 0 0 0 0 0</a:t>
            </a:r>
          </a:p>
        </p:txBody>
      </p:sp>
      <p:sp>
        <p:nvSpPr>
          <p:cNvPr id="44" name="Rectangle 41"/>
          <p:cNvSpPr>
            <a:spLocks noChangeArrowheads="1"/>
          </p:cNvSpPr>
          <p:nvPr/>
        </p:nvSpPr>
        <p:spPr bwMode="auto">
          <a:xfrm>
            <a:off x="3171825" y="4226074"/>
            <a:ext cx="2869376" cy="33598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1 1 1 1 1 1 1 1 1 1 1 1 1 1 1 1</a:t>
            </a:r>
          </a:p>
        </p:txBody>
      </p:sp>
      <p:sp>
        <p:nvSpPr>
          <p:cNvPr id="45" name="Rectangle 42"/>
          <p:cNvSpPr>
            <a:spLocks noChangeArrowheads="1"/>
          </p:cNvSpPr>
          <p:nvPr/>
        </p:nvSpPr>
        <p:spPr bwMode="auto">
          <a:xfrm>
            <a:off x="5929313" y="4226074"/>
            <a:ext cx="286937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0 0 0 0 0 0 0 0 0 0 0 0 0 0 0 0</a:t>
            </a:r>
          </a:p>
        </p:txBody>
      </p:sp>
      <p:sp>
        <p:nvSpPr>
          <p:cNvPr id="46" name="Rectangle 43"/>
          <p:cNvSpPr>
            <a:spLocks noChangeArrowheads="1"/>
          </p:cNvSpPr>
          <p:nvPr/>
        </p:nvSpPr>
        <p:spPr bwMode="auto">
          <a:xfrm>
            <a:off x="3143250" y="2710011"/>
            <a:ext cx="149720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1 1 1 1 1 1 1 1</a:t>
            </a:r>
          </a:p>
        </p:txBody>
      </p:sp>
      <p:sp>
        <p:nvSpPr>
          <p:cNvPr id="47" name="Rectangle 44"/>
          <p:cNvSpPr>
            <a:spLocks noChangeArrowheads="1"/>
          </p:cNvSpPr>
          <p:nvPr/>
        </p:nvSpPr>
        <p:spPr bwMode="auto">
          <a:xfrm>
            <a:off x="7302500" y="5729436"/>
            <a:ext cx="1497206" cy="335989"/>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600" b="1">
                <a:effectLst/>
                <a:latin typeface="+mn-lt"/>
                <a:ea typeface="+mn-ea"/>
              </a:rPr>
              <a:t>0 0 0 0 0 0 0 0</a:t>
            </a:r>
          </a:p>
        </p:txBody>
      </p:sp>
      <p:sp>
        <p:nvSpPr>
          <p:cNvPr id="48" name="Rectangle 45"/>
          <p:cNvSpPr>
            <a:spLocks noChangeArrowheads="1"/>
          </p:cNvSpPr>
          <p:nvPr/>
        </p:nvSpPr>
        <p:spPr bwMode="auto">
          <a:xfrm>
            <a:off x="5954713" y="3533924"/>
            <a:ext cx="2795587" cy="41116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9" name="Rectangle 46"/>
          <p:cNvSpPr>
            <a:spLocks noChangeArrowheads="1"/>
          </p:cNvSpPr>
          <p:nvPr/>
        </p:nvSpPr>
        <p:spPr bwMode="auto">
          <a:xfrm>
            <a:off x="7324725" y="5035699"/>
            <a:ext cx="1465146" cy="3667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1800" b="1" dirty="0" err="1">
                <a:effectLst/>
                <a:latin typeface="+mn-lt"/>
                <a:ea typeface="+mn-ea"/>
              </a:rPr>
              <a:t>hostid</a:t>
            </a:r>
            <a:r>
              <a:rPr lang="zh-CN" altLang="en-US" sz="1800" b="1" dirty="0">
                <a:effectLst/>
                <a:latin typeface="+mn-lt"/>
                <a:ea typeface="+mn-ea"/>
              </a:rPr>
              <a:t>为全</a:t>
            </a:r>
            <a:r>
              <a:rPr lang="en-US" altLang="zh-CN" sz="1800" b="1" dirty="0">
                <a:effectLst/>
                <a:latin typeface="+mn-lt"/>
                <a:ea typeface="+mn-ea"/>
              </a:rPr>
              <a:t>0</a:t>
            </a:r>
          </a:p>
        </p:txBody>
      </p:sp>
      <p:sp>
        <p:nvSpPr>
          <p:cNvPr id="50" name="Rectangle 47"/>
          <p:cNvSpPr>
            <a:spLocks noChangeArrowheads="1"/>
          </p:cNvSpPr>
          <p:nvPr/>
        </p:nvSpPr>
        <p:spPr bwMode="auto">
          <a:xfrm>
            <a:off x="6623050" y="3584724"/>
            <a:ext cx="1748878"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spcBef>
                <a:spcPct val="0"/>
              </a:spcBef>
              <a:defRPr kumimoji="1" sz="2400">
                <a:solidFill>
                  <a:schemeClr val="tx1"/>
                </a:solidFill>
                <a:latin typeface="Times New Roman" pitchFamily="18" charset="0"/>
                <a:ea typeface="宋体" charset="-122"/>
              </a:defRPr>
            </a:lvl1pPr>
            <a:lvl2pPr marL="571500" defTabSz="762000">
              <a:spcBef>
                <a:spcPct val="0"/>
              </a:spcBef>
              <a:defRPr kumimoji="1" sz="2400">
                <a:solidFill>
                  <a:schemeClr val="tx1"/>
                </a:solidFill>
                <a:latin typeface="Times New Roman" pitchFamily="18" charset="0"/>
                <a:ea typeface="宋体" charset="-122"/>
              </a:defRPr>
            </a:lvl2pPr>
            <a:lvl3pPr marL="1143000" defTabSz="762000">
              <a:spcBef>
                <a:spcPct val="0"/>
              </a:spcBef>
              <a:defRPr kumimoji="1" sz="2400">
                <a:solidFill>
                  <a:schemeClr val="tx1"/>
                </a:solidFill>
                <a:latin typeface="Times New Roman" pitchFamily="18" charset="0"/>
                <a:ea typeface="宋体" charset="-122"/>
              </a:defRPr>
            </a:lvl3pPr>
            <a:lvl4pPr marL="1714500" defTabSz="762000">
              <a:spcBef>
                <a:spcPct val="0"/>
              </a:spcBef>
              <a:defRPr kumimoji="1" sz="2400">
                <a:solidFill>
                  <a:schemeClr val="tx1"/>
                </a:solidFill>
                <a:latin typeface="Times New Roman" pitchFamily="18" charset="0"/>
                <a:ea typeface="宋体" charset="-122"/>
              </a:defRPr>
            </a:lvl4pPr>
            <a:lvl5pPr marL="2286000"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a:effectLst/>
                <a:latin typeface="+mn-lt"/>
                <a:ea typeface="+mn-ea"/>
              </a:rPr>
              <a:t>hostid </a:t>
            </a:r>
            <a:r>
              <a:rPr lang="zh-CN" altLang="en-US" sz="2000" b="1">
                <a:effectLst/>
                <a:latin typeface="+mn-lt"/>
                <a:ea typeface="+mn-ea"/>
              </a:rPr>
              <a:t>为全 </a:t>
            </a:r>
            <a:r>
              <a:rPr lang="en-US" altLang="zh-CN" sz="2000" b="1">
                <a:effectLst/>
                <a:latin typeface="+mn-lt"/>
                <a:ea typeface="+mn-ea"/>
              </a:rPr>
              <a:t>0</a:t>
            </a:r>
          </a:p>
        </p:txBody>
      </p:sp>
      <p:sp>
        <p:nvSpPr>
          <p:cNvPr id="51" name="Line 48"/>
          <p:cNvSpPr>
            <a:spLocks noChangeShapeType="1"/>
          </p:cNvSpPr>
          <p:nvPr/>
        </p:nvSpPr>
        <p:spPr bwMode="auto">
          <a:xfrm>
            <a:off x="827088" y="3319611"/>
            <a:ext cx="8018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2" name="Line 49"/>
          <p:cNvSpPr>
            <a:spLocks noChangeShapeType="1"/>
          </p:cNvSpPr>
          <p:nvPr/>
        </p:nvSpPr>
        <p:spPr bwMode="auto">
          <a:xfrm>
            <a:off x="827088" y="4815036"/>
            <a:ext cx="80184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3" name="Line 50"/>
          <p:cNvSpPr>
            <a:spLocks noChangeShapeType="1"/>
          </p:cNvSpPr>
          <p:nvPr/>
        </p:nvSpPr>
        <p:spPr bwMode="auto">
          <a:xfrm>
            <a:off x="1406525" y="1845543"/>
            <a:ext cx="0" cy="43926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4" name="Line 17"/>
          <p:cNvSpPr>
            <a:spLocks noChangeShapeType="1"/>
          </p:cNvSpPr>
          <p:nvPr/>
        </p:nvSpPr>
        <p:spPr bwMode="auto">
          <a:xfrm>
            <a:off x="5954713" y="4191942"/>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5" name="Line 17"/>
          <p:cNvSpPr>
            <a:spLocks noChangeShapeType="1"/>
          </p:cNvSpPr>
          <p:nvPr/>
        </p:nvSpPr>
        <p:spPr bwMode="auto">
          <a:xfrm>
            <a:off x="7347929" y="5695719"/>
            <a:ext cx="0" cy="431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Tree>
    <p:extLst>
      <p:ext uri="{BB962C8B-B14F-4D97-AF65-F5344CB8AC3E}">
        <p14:creationId xmlns:p14="http://schemas.microsoft.com/office/powerpoint/2010/main" val="229348694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smtClean="0"/>
              <a:t>子网划分</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
        <p:nvSpPr>
          <p:cNvPr id="54" name="Rectangle 4"/>
          <p:cNvSpPr txBox="1">
            <a:spLocks noChangeArrowheads="1"/>
          </p:cNvSpPr>
          <p:nvPr/>
        </p:nvSpPr>
        <p:spPr bwMode="auto">
          <a:xfrm>
            <a:off x="809625" y="1773238"/>
            <a:ext cx="7958138" cy="349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812800" indent="-812800">
              <a:buFont typeface="Wingdings" pitchFamily="2" charset="2"/>
              <a:buNone/>
            </a:pPr>
            <a:r>
              <a:rPr lang="zh-CN" altLang="en-US" kern="0" smtClean="0">
                <a:solidFill>
                  <a:srgbClr val="FF0000"/>
                </a:solidFill>
                <a:effectLst>
                  <a:outerShdw blurRad="38100" dist="38100" dir="2700000" algn="tl">
                    <a:srgbClr val="C0C0C0"/>
                  </a:outerShdw>
                </a:effectLst>
              </a:rPr>
              <a:t>问：</a:t>
            </a:r>
            <a:r>
              <a:rPr lang="zh-CN" altLang="en-US" kern="0" smtClean="0"/>
              <a:t>一个具有</a:t>
            </a:r>
            <a:r>
              <a:rPr lang="en-US" altLang="zh-CN" kern="0" smtClean="0"/>
              <a:t>B</a:t>
            </a:r>
            <a:r>
              <a:rPr lang="zh-CN" altLang="en-US" kern="0" smtClean="0"/>
              <a:t>类地址的组织需要至少</a:t>
            </a:r>
            <a:r>
              <a:rPr lang="en-US" altLang="zh-CN" kern="0" smtClean="0"/>
              <a:t>12</a:t>
            </a:r>
            <a:r>
              <a:rPr lang="zh-CN" altLang="en-US" kern="0" smtClean="0"/>
              <a:t>个子网，试找出子网掩码和每一个子网的配置。</a:t>
            </a:r>
          </a:p>
          <a:p>
            <a:pPr marL="812800" indent="-812800">
              <a:spcBef>
                <a:spcPct val="60000"/>
              </a:spcBef>
              <a:buFont typeface="Wingdings" pitchFamily="2" charset="2"/>
              <a:buNone/>
            </a:pPr>
            <a:r>
              <a:rPr lang="zh-CN" altLang="en-US" kern="0" smtClean="0">
                <a:solidFill>
                  <a:srgbClr val="FF0000"/>
                </a:solidFill>
                <a:effectLst>
                  <a:outerShdw blurRad="38100" dist="38100" dir="2700000" algn="tl">
                    <a:srgbClr val="C0C0C0"/>
                  </a:outerShdw>
                </a:effectLst>
              </a:rPr>
              <a:t>解：</a:t>
            </a:r>
            <a:r>
              <a:rPr lang="zh-CN" altLang="en-US" kern="0" smtClean="0"/>
              <a:t>至少需要</a:t>
            </a:r>
            <a:r>
              <a:rPr lang="en-US" altLang="zh-CN" kern="0" smtClean="0"/>
              <a:t>14</a:t>
            </a:r>
            <a:r>
              <a:rPr lang="zh-CN" altLang="en-US" kern="0" smtClean="0"/>
              <a:t>个子网（</a:t>
            </a:r>
            <a:r>
              <a:rPr lang="en-US" altLang="zh-CN" kern="0" smtClean="0"/>
              <a:t>12</a:t>
            </a:r>
            <a:r>
              <a:rPr lang="zh-CN" altLang="en-US" kern="0" smtClean="0"/>
              <a:t>个为要求，</a:t>
            </a:r>
            <a:r>
              <a:rPr lang="en-US" altLang="zh-CN" kern="0" smtClean="0"/>
              <a:t>2</a:t>
            </a:r>
            <a:r>
              <a:rPr lang="zh-CN" altLang="en-US" kern="0" smtClean="0"/>
              <a:t>个为特殊），分配给子网的位数应为</a:t>
            </a:r>
            <a:r>
              <a:rPr lang="en-US" altLang="zh-CN" kern="0" smtClean="0"/>
              <a:t>4</a:t>
            </a:r>
            <a:r>
              <a:rPr lang="zh-CN" altLang="en-US" kern="0" smtClean="0"/>
              <a:t>（</a:t>
            </a:r>
            <a:r>
              <a:rPr lang="en-US" altLang="zh-CN" kern="0" smtClean="0"/>
              <a:t>2</a:t>
            </a:r>
            <a:r>
              <a:rPr lang="en-US" altLang="zh-CN" kern="0" baseline="30000" smtClean="0"/>
              <a:t>3</a:t>
            </a:r>
            <a:r>
              <a:rPr lang="en-US" altLang="zh-CN" kern="0" smtClean="0"/>
              <a:t>&lt;14&lt;2</a:t>
            </a:r>
            <a:r>
              <a:rPr lang="en-US" altLang="zh-CN" kern="0" baseline="30000" smtClean="0"/>
              <a:t>4</a:t>
            </a:r>
            <a:r>
              <a:rPr lang="zh-CN" altLang="en-US" kern="0" smtClean="0"/>
              <a:t>），子网掩码为</a:t>
            </a:r>
            <a:r>
              <a:rPr lang="en-US" altLang="zh-CN" kern="0" smtClean="0"/>
              <a:t>:</a:t>
            </a:r>
            <a:endParaRPr lang="en-US" altLang="zh-CN" kern="0" dirty="0"/>
          </a:p>
        </p:txBody>
      </p:sp>
      <p:sp>
        <p:nvSpPr>
          <p:cNvPr id="55" name="Text Box 5"/>
          <p:cNvSpPr txBox="1">
            <a:spLocks noChangeArrowheads="1"/>
          </p:cNvSpPr>
          <p:nvPr/>
        </p:nvSpPr>
        <p:spPr bwMode="auto">
          <a:xfrm>
            <a:off x="1258888" y="5300663"/>
            <a:ext cx="72009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spcBef>
                <a:spcPct val="0"/>
              </a:spcBef>
              <a:defRPr kumimoji="1" sz="2400">
                <a:solidFill>
                  <a:schemeClr val="tx1"/>
                </a:solidFill>
                <a:latin typeface="Times New Roman" pitchFamily="18" charset="0"/>
                <a:ea typeface="宋体" charset="-122"/>
              </a:defRPr>
            </a:lvl1pPr>
            <a:lvl2pPr>
              <a:spcBef>
                <a:spcPct val="0"/>
              </a:spcBef>
              <a:defRPr kumimoji="1" sz="2400">
                <a:solidFill>
                  <a:schemeClr val="tx1"/>
                </a:solidFill>
                <a:latin typeface="Times New Roman" pitchFamily="18" charset="0"/>
                <a:ea typeface="宋体" charset="-122"/>
              </a:defRPr>
            </a:lvl2pPr>
            <a:lvl3pPr>
              <a:spcBef>
                <a:spcPct val="0"/>
              </a:spcBef>
              <a:defRPr kumimoji="1" sz="2400">
                <a:solidFill>
                  <a:schemeClr val="tx1"/>
                </a:solidFill>
                <a:latin typeface="Times New Roman" pitchFamily="18" charset="0"/>
                <a:ea typeface="宋体" charset="-122"/>
              </a:defRPr>
            </a:lvl3pPr>
            <a:lvl4pPr>
              <a:spcBef>
                <a:spcPct val="0"/>
              </a:spcBef>
              <a:defRPr kumimoji="1" sz="2400">
                <a:solidFill>
                  <a:schemeClr val="tx1"/>
                </a:solidFill>
                <a:latin typeface="Times New Roman" pitchFamily="18" charset="0"/>
                <a:ea typeface="宋体" charset="-122"/>
              </a:defRPr>
            </a:lvl4pPr>
            <a:lvl5pPr>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pPr>
            <a:r>
              <a:rPr lang="en-US" altLang="zh-CN" sz="2800" b="1">
                <a:effectLst/>
                <a:latin typeface="Arial" charset="0"/>
              </a:rPr>
              <a:t>255.255.240.0</a:t>
            </a:r>
          </a:p>
          <a:p>
            <a:pPr algn="ctr">
              <a:spcBef>
                <a:spcPct val="20000"/>
              </a:spcBef>
            </a:pPr>
            <a:r>
              <a:rPr lang="en-US" altLang="zh-CN" sz="2800" b="1">
                <a:effectLst/>
                <a:latin typeface="Arial" charset="0"/>
              </a:rPr>
              <a:t>11111111,11111111,</a:t>
            </a:r>
            <a:r>
              <a:rPr lang="en-US" altLang="zh-CN" sz="2800" b="1">
                <a:solidFill>
                  <a:srgbClr val="FF0000"/>
                </a:solidFill>
                <a:effectLst>
                  <a:outerShdw blurRad="38100" dist="38100" dir="2700000" algn="tl">
                    <a:srgbClr val="C0C0C0"/>
                  </a:outerShdw>
                </a:effectLst>
                <a:latin typeface="Arial" charset="0"/>
              </a:rPr>
              <a:t>1111</a:t>
            </a:r>
            <a:r>
              <a:rPr lang="en-US" altLang="zh-CN" sz="2800" b="1">
                <a:effectLst/>
                <a:latin typeface="Arial" charset="0"/>
              </a:rPr>
              <a:t>0000,00000000</a:t>
            </a:r>
          </a:p>
        </p:txBody>
      </p:sp>
    </p:spTree>
    <p:extLst>
      <p:ext uri="{BB962C8B-B14F-4D97-AF65-F5344CB8AC3E}">
        <p14:creationId xmlns:p14="http://schemas.microsoft.com/office/powerpoint/2010/main" val="324650820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4">
                                            <p:txEl>
                                              <p:pRg st="1" end="1"/>
                                            </p:txEl>
                                          </p:spTgt>
                                        </p:tgtEl>
                                        <p:attrNameLst>
                                          <p:attrName>style.visibility</p:attrName>
                                        </p:attrNameLst>
                                      </p:cBhvr>
                                      <p:to>
                                        <p:strVal val="visible"/>
                                      </p:to>
                                    </p:set>
                                    <p:animEffect transition="in" filter="blinds(horizontal)">
                                      <p:cBhvr>
                                        <p:cTn id="7" dur="500"/>
                                        <p:tgtEl>
                                          <p:spTgt spid="5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blinds(horizontal)">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a:t>子网配置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pic>
        <p:nvPicPr>
          <p:cNvPr id="7" name="Picture 4"/>
          <p:cNvPicPr>
            <a:picLocks noChangeAspect="1" noChangeArrowheads="1"/>
          </p:cNvPicPr>
          <p:nvPr/>
        </p:nvPicPr>
        <p:blipFill>
          <a:blip r:embed="rId8">
            <a:clrChange>
              <a:clrFrom>
                <a:srgbClr val="FFFFFF"/>
              </a:clrFrom>
              <a:clrTo>
                <a:srgbClr val="FFFFFF">
                  <a:alpha val="0"/>
                </a:srgbClr>
              </a:clrTo>
            </a:clrChange>
            <a:lum bright="-6000" contrast="36000"/>
            <a:extLst>
              <a:ext uri="{28A0092B-C50C-407E-A947-70E740481C1C}">
                <a14:useLocalDpi xmlns:a14="http://schemas.microsoft.com/office/drawing/2010/main" val="0"/>
              </a:ext>
            </a:extLst>
          </a:blip>
          <a:srcRect/>
          <a:stretch>
            <a:fillRect/>
          </a:stretch>
        </p:blipFill>
        <p:spPr bwMode="auto">
          <a:xfrm>
            <a:off x="827088" y="1844675"/>
            <a:ext cx="7996237" cy="457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82239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smtClean="0"/>
              <a:t>:</a:t>
            </a:r>
            <a:r>
              <a:rPr lang="zh-CN" altLang="en-US" dirty="0" smtClean="0"/>
              <a:t>子网分配</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pic>
        <p:nvPicPr>
          <p:cNvPr id="7" name="Picture 4"/>
          <p:cNvPicPr>
            <a:picLocks noChangeAspect="1" noChangeArrowheads="1"/>
          </p:cNvPicPr>
          <p:nvPr/>
        </p:nvPicPr>
        <p:blipFill>
          <a:blip r:embed="rId8">
            <a:clrChange>
              <a:clrFrom>
                <a:srgbClr val="FFFFFF"/>
              </a:clrFrom>
              <a:clrTo>
                <a:srgbClr val="FFFFFF">
                  <a:alpha val="0"/>
                </a:srgbClr>
              </a:clrTo>
            </a:clrChange>
            <a:lum bright="-6000" contrast="30000"/>
            <a:extLst>
              <a:ext uri="{28A0092B-C50C-407E-A947-70E740481C1C}">
                <a14:useLocalDpi xmlns:a14="http://schemas.microsoft.com/office/drawing/2010/main" val="0"/>
              </a:ext>
            </a:extLst>
          </a:blip>
          <a:srcRect/>
          <a:stretch>
            <a:fillRect/>
          </a:stretch>
        </p:blipFill>
        <p:spPr bwMode="auto">
          <a:xfrm>
            <a:off x="684213" y="1916113"/>
            <a:ext cx="8269287"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0490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问题及解决</a:t>
            </a:r>
            <a:endParaRPr lang="en-US" altLang="zh-CN" dirty="0"/>
          </a:p>
        </p:txBody>
      </p:sp>
      <p:sp>
        <p:nvSpPr>
          <p:cNvPr id="2" name="内容占位符 1"/>
          <p:cNvSpPr>
            <a:spLocks noGrp="1"/>
          </p:cNvSpPr>
          <p:nvPr>
            <p:ph idx="1"/>
          </p:nvPr>
        </p:nvSpPr>
        <p:spPr/>
        <p:txBody>
          <a:bodyPr/>
          <a:lstStyle/>
          <a:p>
            <a:pPr>
              <a:lnSpc>
                <a:spcPct val="110000"/>
              </a:lnSpc>
            </a:pPr>
            <a:r>
              <a:rPr lang="zh-CN" altLang="en-US" sz="2400" dirty="0"/>
              <a:t>划分子网在一定程度上缓解</a:t>
            </a:r>
            <a:r>
              <a:rPr lang="zh-CN" altLang="en-US" sz="2400" dirty="0" smtClean="0"/>
              <a:t>了</a:t>
            </a:r>
            <a:r>
              <a:rPr lang="en-US" altLang="zh-CN" sz="2400" dirty="0" smtClean="0"/>
              <a:t>Internet</a:t>
            </a:r>
            <a:r>
              <a:rPr lang="zh-CN" altLang="en-US" sz="2400" dirty="0" smtClean="0"/>
              <a:t>在</a:t>
            </a:r>
            <a:r>
              <a:rPr lang="zh-CN" altLang="en-US" sz="2400" dirty="0"/>
              <a:t>发展中</a:t>
            </a:r>
            <a:r>
              <a:rPr lang="zh-CN" altLang="en-US" sz="2400" dirty="0" smtClean="0"/>
              <a:t>遇到</a:t>
            </a:r>
            <a:r>
              <a:rPr lang="zh-CN" altLang="en-US" sz="2400" dirty="0"/>
              <a:t>的困难，但也存在不足：</a:t>
            </a:r>
            <a:r>
              <a:rPr lang="zh-CN" altLang="en-US" sz="2400" dirty="0">
                <a:solidFill>
                  <a:srgbClr val="0000FF"/>
                </a:solidFill>
              </a:rPr>
              <a:t>浪费问题依然存在</a:t>
            </a:r>
            <a:r>
              <a:rPr lang="zh-CN" altLang="en-US" sz="2400" dirty="0"/>
              <a:t>。例如：子网号、主机号是全</a:t>
            </a:r>
            <a:r>
              <a:rPr lang="en-US" altLang="zh-CN" sz="2400" dirty="0"/>
              <a:t>0</a:t>
            </a:r>
            <a:r>
              <a:rPr lang="zh-CN" altLang="en-US" sz="2400" dirty="0"/>
              <a:t>和全</a:t>
            </a:r>
            <a:r>
              <a:rPr lang="en-US" altLang="zh-CN" sz="2400" dirty="0"/>
              <a:t>1</a:t>
            </a:r>
            <a:r>
              <a:rPr lang="zh-CN" altLang="en-US" sz="2400" dirty="0"/>
              <a:t>的地址都要保留</a:t>
            </a:r>
            <a:r>
              <a:rPr lang="zh-CN" altLang="en-US" sz="2400" dirty="0" smtClean="0"/>
              <a:t>。</a:t>
            </a:r>
            <a:endParaRPr lang="en-US" altLang="zh-CN" sz="2400" dirty="0" smtClean="0"/>
          </a:p>
          <a:p>
            <a:pPr>
              <a:lnSpc>
                <a:spcPct val="110000"/>
              </a:lnSpc>
            </a:pPr>
            <a:r>
              <a:rPr lang="zh-CN" altLang="en-US" sz="2400" dirty="0" smtClean="0"/>
              <a:t>在</a:t>
            </a:r>
            <a:r>
              <a:rPr lang="en-US" altLang="zh-CN" sz="2400" dirty="0" smtClean="0"/>
              <a:t>1992</a:t>
            </a:r>
            <a:r>
              <a:rPr lang="zh-CN" altLang="en-US" sz="2400" dirty="0" smtClean="0"/>
              <a:t>年</a:t>
            </a:r>
            <a:r>
              <a:rPr lang="en-US" altLang="zh-CN" sz="2400" dirty="0"/>
              <a:t>Internet</a:t>
            </a:r>
            <a:r>
              <a:rPr lang="zh-CN" altLang="en-US" sz="2400" dirty="0" smtClean="0"/>
              <a:t>仍然</a:t>
            </a:r>
            <a:r>
              <a:rPr lang="zh-CN" altLang="en-US" sz="2400" dirty="0"/>
              <a:t>面临三个</a:t>
            </a:r>
            <a:r>
              <a:rPr lang="zh-CN" altLang="en-US" sz="2400" dirty="0" smtClean="0"/>
              <a:t>必须</a:t>
            </a:r>
            <a:r>
              <a:rPr lang="zh-CN" altLang="en-US" sz="2400" dirty="0"/>
              <a:t>尽早解决的</a:t>
            </a:r>
            <a:r>
              <a:rPr lang="zh-CN" altLang="en-US" sz="2400" dirty="0" smtClean="0"/>
              <a:t>问题：</a:t>
            </a:r>
            <a:endParaRPr lang="zh-CN" altLang="en-US" sz="2400" dirty="0"/>
          </a:p>
          <a:p>
            <a:pPr lvl="1">
              <a:lnSpc>
                <a:spcPct val="110000"/>
              </a:lnSpc>
            </a:pPr>
            <a:r>
              <a:rPr lang="en-US" altLang="zh-CN" sz="2400" dirty="0" smtClean="0"/>
              <a:t>B</a:t>
            </a:r>
            <a:r>
              <a:rPr lang="zh-CN" altLang="en-US" sz="2400" dirty="0" smtClean="0"/>
              <a:t>类</a:t>
            </a:r>
            <a:r>
              <a:rPr lang="zh-CN" altLang="en-US" sz="2400" dirty="0"/>
              <a:t>地址</a:t>
            </a:r>
            <a:r>
              <a:rPr lang="zh-CN" altLang="en-US" sz="2400" dirty="0" smtClean="0"/>
              <a:t>在</a:t>
            </a:r>
            <a:r>
              <a:rPr lang="en-US" altLang="zh-CN" sz="2400" dirty="0" smtClean="0"/>
              <a:t>1992</a:t>
            </a:r>
            <a:r>
              <a:rPr lang="zh-CN" altLang="en-US" sz="2400" dirty="0" smtClean="0"/>
              <a:t>年</a:t>
            </a:r>
            <a:r>
              <a:rPr lang="zh-CN" altLang="en-US" sz="2400" dirty="0"/>
              <a:t>已分配了近一半，眼看就要在 </a:t>
            </a:r>
            <a:r>
              <a:rPr lang="en-US" altLang="zh-CN" sz="2400" dirty="0" smtClean="0"/>
              <a:t>1994.3</a:t>
            </a:r>
            <a:r>
              <a:rPr lang="zh-CN" altLang="en-US" sz="2400" dirty="0" smtClean="0"/>
              <a:t>全部</a:t>
            </a:r>
            <a:r>
              <a:rPr lang="zh-CN" altLang="en-US" sz="2400" dirty="0"/>
              <a:t>分配完毕！</a:t>
            </a:r>
          </a:p>
          <a:p>
            <a:pPr lvl="1">
              <a:lnSpc>
                <a:spcPct val="110000"/>
              </a:lnSpc>
            </a:pPr>
            <a:r>
              <a:rPr lang="en-US" altLang="zh-CN" sz="2400" dirty="0"/>
              <a:t>Internet</a:t>
            </a:r>
            <a:r>
              <a:rPr lang="zh-CN" altLang="en-US" sz="2400" dirty="0" smtClean="0"/>
              <a:t>主干</a:t>
            </a:r>
            <a:r>
              <a:rPr lang="zh-CN" altLang="en-US" sz="2400" dirty="0"/>
              <a:t>网上的路由表中的项目数急剧增长（从几千个增长到几万个</a:t>
            </a:r>
            <a:r>
              <a:rPr lang="zh-CN" altLang="en-US" sz="2400" dirty="0" smtClean="0"/>
              <a:t>）；</a:t>
            </a:r>
            <a:endParaRPr lang="zh-CN" altLang="en-US" sz="2400" dirty="0"/>
          </a:p>
          <a:p>
            <a:pPr lvl="1">
              <a:lnSpc>
                <a:spcPct val="110000"/>
              </a:lnSpc>
            </a:pPr>
            <a:r>
              <a:rPr lang="zh-CN" altLang="en-US" sz="2400" dirty="0"/>
              <a:t>整个 </a:t>
            </a:r>
            <a:r>
              <a:rPr lang="en-US" altLang="zh-CN" sz="2400" dirty="0"/>
              <a:t>IPv4 </a:t>
            </a:r>
            <a:r>
              <a:rPr lang="zh-CN" altLang="en-US" sz="2400" dirty="0"/>
              <a:t>的地址空间最终将全部</a:t>
            </a:r>
            <a:r>
              <a:rPr lang="zh-CN" altLang="en-US" sz="2400" dirty="0" smtClean="0"/>
              <a:t>耗尽。</a:t>
            </a:r>
            <a:endParaRPr lang="en-US" altLang="zh-CN" sz="2400" dirty="0" smtClean="0"/>
          </a:p>
          <a:p>
            <a:pPr>
              <a:lnSpc>
                <a:spcPct val="110000"/>
              </a:lnSpc>
            </a:pPr>
            <a:r>
              <a:rPr lang="zh-CN" altLang="en-US" sz="2400" dirty="0" smtClean="0">
                <a:solidFill>
                  <a:srgbClr val="FF0000"/>
                </a:solidFill>
              </a:rPr>
              <a:t>解决</a:t>
            </a:r>
            <a:r>
              <a:rPr lang="zh-CN" altLang="en-US" sz="2400" dirty="0" smtClean="0"/>
              <a:t>：</a:t>
            </a:r>
            <a:r>
              <a:rPr lang="en-US" altLang="zh-CN" sz="2400" dirty="0" smtClean="0">
                <a:solidFill>
                  <a:srgbClr val="0000FF"/>
                </a:solidFill>
              </a:rPr>
              <a:t>CIDR</a:t>
            </a:r>
            <a:endParaRPr lang="zh-CN" altLang="en-US" sz="2400" dirty="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031596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无类域间路由</a:t>
            </a:r>
            <a:r>
              <a:rPr lang="en-US" altLang="zh-CN" dirty="0" smtClean="0"/>
              <a:t/>
            </a:r>
            <a:br>
              <a:rPr lang="en-US" altLang="zh-CN" dirty="0" smtClean="0"/>
            </a:br>
            <a:r>
              <a:rPr lang="en-US" altLang="zh-CN" sz="2800" dirty="0"/>
              <a:t>(</a:t>
            </a:r>
            <a:r>
              <a:rPr lang="en-US" altLang="zh-CN" sz="2800" dirty="0" smtClean="0">
                <a:latin typeface="华文新魏" panose="02010800040101010101" pitchFamily="2" charset="-122"/>
                <a:ea typeface="华文新魏" panose="02010800040101010101" pitchFamily="2" charset="-122"/>
              </a:rPr>
              <a:t>CIDR</a:t>
            </a:r>
            <a:r>
              <a:rPr lang="en-US" altLang="zh-CN" sz="2800" dirty="0" smtClean="0"/>
              <a:t>)</a:t>
            </a:r>
            <a:endParaRPr lang="en-US" altLang="zh-CN" sz="2800" dirty="0"/>
          </a:p>
        </p:txBody>
      </p:sp>
      <p:sp>
        <p:nvSpPr>
          <p:cNvPr id="2" name="内容占位符 1"/>
          <p:cNvSpPr>
            <a:spLocks noGrp="1"/>
          </p:cNvSpPr>
          <p:nvPr>
            <p:ph idx="1"/>
          </p:nvPr>
        </p:nvSpPr>
        <p:spPr>
          <a:xfrm>
            <a:off x="809625" y="1773238"/>
            <a:ext cx="7958138" cy="4608090"/>
          </a:xfrm>
        </p:spPr>
        <p:txBody>
          <a:bodyPr/>
          <a:lstStyle/>
          <a:p>
            <a:pPr>
              <a:lnSpc>
                <a:spcPct val="120000"/>
              </a:lnSpc>
            </a:pPr>
            <a:r>
              <a:rPr lang="en-US" altLang="zh-CN" sz="2400" dirty="0" smtClean="0"/>
              <a:t>1987</a:t>
            </a:r>
            <a:r>
              <a:rPr lang="zh-CN" altLang="en-US" sz="2400" dirty="0" smtClean="0"/>
              <a:t>年</a:t>
            </a:r>
            <a:r>
              <a:rPr lang="zh-CN" altLang="en-US" sz="2400" dirty="0"/>
              <a:t>，</a:t>
            </a:r>
            <a:r>
              <a:rPr lang="en-US" altLang="zh-CN" sz="2400" dirty="0"/>
              <a:t>RFC </a:t>
            </a:r>
            <a:r>
              <a:rPr lang="en-US" altLang="zh-CN" sz="2400" dirty="0" smtClean="0"/>
              <a:t>1009</a:t>
            </a:r>
            <a:r>
              <a:rPr lang="zh-CN" altLang="en-US" sz="2400" dirty="0" smtClean="0"/>
              <a:t>就</a:t>
            </a:r>
            <a:r>
              <a:rPr lang="zh-CN" altLang="en-US" sz="2400" dirty="0"/>
              <a:t>指明了在一个划分子网的网络中可同时使用几个不同的子网掩码。使用</a:t>
            </a:r>
            <a:r>
              <a:rPr lang="zh-CN" altLang="en-US" sz="2400" dirty="0">
                <a:solidFill>
                  <a:srgbClr val="FF0000"/>
                </a:solidFill>
              </a:rPr>
              <a:t>变长子网掩码 </a:t>
            </a:r>
            <a:r>
              <a:rPr lang="en-US" altLang="zh-CN" sz="2400" dirty="0">
                <a:solidFill>
                  <a:srgbClr val="FF0000"/>
                </a:solidFill>
              </a:rPr>
              <a:t>VLSM</a:t>
            </a:r>
            <a:r>
              <a:rPr lang="en-US" altLang="zh-CN" sz="2400" dirty="0"/>
              <a:t> (Variable Length Subnet Mask)</a:t>
            </a:r>
            <a:r>
              <a:rPr lang="zh-CN" altLang="en-US" sz="2400" dirty="0"/>
              <a:t>可进一步提高 </a:t>
            </a:r>
            <a:r>
              <a:rPr lang="en-US" altLang="zh-CN" sz="2400" dirty="0"/>
              <a:t>IP </a:t>
            </a:r>
            <a:r>
              <a:rPr lang="zh-CN" altLang="en-US" sz="2400" dirty="0"/>
              <a:t>地址资源的</a:t>
            </a:r>
            <a:r>
              <a:rPr lang="zh-CN" altLang="en-US" sz="2400" dirty="0" smtClean="0"/>
              <a:t>利用率；</a:t>
            </a:r>
            <a:endParaRPr lang="zh-CN" altLang="en-US" sz="2400" dirty="0"/>
          </a:p>
          <a:p>
            <a:pPr>
              <a:lnSpc>
                <a:spcPct val="120000"/>
              </a:lnSpc>
            </a:pPr>
            <a:r>
              <a:rPr lang="zh-CN" altLang="en-US" sz="2400" dirty="0" smtClean="0"/>
              <a:t>在</a:t>
            </a:r>
            <a:r>
              <a:rPr lang="en-US" altLang="zh-CN" sz="2400" dirty="0" smtClean="0"/>
              <a:t>VLSM</a:t>
            </a:r>
            <a:r>
              <a:rPr lang="zh-CN" altLang="en-US" sz="2400" dirty="0" smtClean="0"/>
              <a:t>的基础</a:t>
            </a:r>
            <a:r>
              <a:rPr lang="zh-CN" altLang="en-US" sz="2400" dirty="0"/>
              <a:t>上又进一步研究出无分类编址方法，它的正式名字是</a:t>
            </a:r>
            <a:r>
              <a:rPr lang="zh-CN" altLang="en-US" sz="2400" dirty="0" smtClean="0">
                <a:solidFill>
                  <a:srgbClr val="FF0000"/>
                </a:solidFill>
              </a:rPr>
              <a:t>无类域</a:t>
            </a:r>
            <a:r>
              <a:rPr lang="zh-CN" altLang="en-US" sz="2400" dirty="0">
                <a:solidFill>
                  <a:srgbClr val="FF0000"/>
                </a:solidFill>
              </a:rPr>
              <a:t>间</a:t>
            </a:r>
            <a:r>
              <a:rPr lang="zh-CN" altLang="en-US" sz="2400" dirty="0" smtClean="0">
                <a:solidFill>
                  <a:srgbClr val="FF0000"/>
                </a:solidFill>
              </a:rPr>
              <a:t>路由 </a:t>
            </a:r>
            <a:r>
              <a:rPr lang="en-US" altLang="zh-CN" sz="2400" dirty="0">
                <a:solidFill>
                  <a:srgbClr val="FF0000"/>
                </a:solidFill>
              </a:rPr>
              <a:t>CIDR </a:t>
            </a:r>
            <a:r>
              <a:rPr lang="en-US" altLang="zh-CN" sz="2400" dirty="0"/>
              <a:t>(Classless Inter-Domain Routing</a:t>
            </a:r>
            <a:r>
              <a:rPr lang="en-US" altLang="zh-CN" sz="2400" dirty="0" smtClean="0"/>
              <a:t>)</a:t>
            </a:r>
            <a:r>
              <a:rPr lang="zh-CN" altLang="en-US" sz="2400" dirty="0" smtClean="0"/>
              <a:t>；</a:t>
            </a:r>
            <a:endParaRPr lang="en-US" altLang="zh-CN" sz="2400" dirty="0" smtClean="0"/>
          </a:p>
          <a:p>
            <a:pPr>
              <a:lnSpc>
                <a:spcPct val="120000"/>
              </a:lnSpc>
            </a:pPr>
            <a:r>
              <a:rPr lang="zh-CN" altLang="en-US" sz="2400" dirty="0" smtClean="0"/>
              <a:t>在</a:t>
            </a:r>
            <a:r>
              <a:rPr lang="en-US" altLang="zh-CN" sz="2400" dirty="0" smtClean="0"/>
              <a:t>1993</a:t>
            </a:r>
            <a:r>
              <a:rPr lang="zh-CN" altLang="en-US" sz="2400" dirty="0" smtClean="0"/>
              <a:t>年形成了</a:t>
            </a:r>
            <a:r>
              <a:rPr lang="en-US" altLang="zh-CN" sz="2400" dirty="0" smtClean="0"/>
              <a:t>CIDR</a:t>
            </a:r>
            <a:r>
              <a:rPr lang="zh-CN" altLang="en-US" sz="2400" dirty="0" smtClean="0"/>
              <a:t>的</a:t>
            </a:r>
            <a:r>
              <a:rPr lang="en-US" altLang="zh-CN" sz="2400" dirty="0" smtClean="0"/>
              <a:t>RFC</a:t>
            </a:r>
            <a:r>
              <a:rPr lang="zh-CN" altLang="en-US" sz="2400" dirty="0" smtClean="0"/>
              <a:t>文档：</a:t>
            </a:r>
            <a:r>
              <a:rPr lang="en-US" altLang="zh-CN" sz="2400" dirty="0" smtClean="0">
                <a:solidFill>
                  <a:srgbClr val="0000FF"/>
                </a:solidFill>
              </a:rPr>
              <a:t>RFC1517</a:t>
            </a:r>
            <a:r>
              <a:rPr lang="zh-CN" altLang="en-US" sz="2400" dirty="0" smtClean="0">
                <a:solidFill>
                  <a:srgbClr val="0000FF"/>
                </a:solidFill>
              </a:rPr>
              <a:t>～</a:t>
            </a:r>
            <a:r>
              <a:rPr lang="en-US" altLang="zh-CN" sz="2400" dirty="0" smtClean="0">
                <a:solidFill>
                  <a:srgbClr val="0000FF"/>
                </a:solidFill>
              </a:rPr>
              <a:t>1519</a:t>
            </a:r>
            <a:r>
              <a:rPr lang="zh-CN" altLang="en-US" sz="2400" dirty="0" smtClean="0"/>
              <a:t>和</a:t>
            </a:r>
            <a:r>
              <a:rPr lang="en-US" altLang="zh-CN" sz="2400" dirty="0" smtClean="0">
                <a:solidFill>
                  <a:srgbClr val="0000FF"/>
                </a:solidFill>
              </a:rPr>
              <a:t>RFC 1520</a:t>
            </a:r>
            <a:r>
              <a:rPr lang="zh-CN" altLang="en-US" sz="2400" dirty="0" smtClean="0"/>
              <a:t>。较新的</a:t>
            </a:r>
            <a:r>
              <a:rPr lang="en-US" altLang="zh-CN" sz="2400" dirty="0" smtClean="0"/>
              <a:t>CIDR</a:t>
            </a:r>
            <a:r>
              <a:rPr lang="zh-CN" altLang="en-US" sz="2400" dirty="0" smtClean="0"/>
              <a:t>文档是</a:t>
            </a:r>
            <a:r>
              <a:rPr lang="en-US" altLang="zh-CN" sz="2400" dirty="0" smtClean="0"/>
              <a:t>2006</a:t>
            </a:r>
            <a:r>
              <a:rPr lang="zh-CN" altLang="en-US" sz="2400" dirty="0" smtClean="0"/>
              <a:t>年发表的</a:t>
            </a:r>
            <a:r>
              <a:rPr lang="en-US" altLang="zh-CN" sz="2400" dirty="0" smtClean="0">
                <a:solidFill>
                  <a:srgbClr val="0000FF"/>
                </a:solidFill>
              </a:rPr>
              <a:t>RFC 4632</a:t>
            </a:r>
            <a:r>
              <a:rPr lang="zh-CN" altLang="en-US" sz="2400" dirty="0" smtClean="0"/>
              <a:t>，已将老的文档</a:t>
            </a:r>
            <a:r>
              <a:rPr lang="en-US" altLang="zh-CN" sz="2400" dirty="0" smtClean="0"/>
              <a:t>RFC 1519</a:t>
            </a:r>
            <a:r>
              <a:rPr lang="zh-CN" altLang="en-US" sz="2400" dirty="0" smtClean="0"/>
              <a:t>列为陈旧的。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154580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rPr>
              <a:t>CIDR</a:t>
            </a:r>
            <a:r>
              <a:rPr lang="zh-CN" altLang="en-US" dirty="0">
                <a:latin typeface="华文新魏" pitchFamily="2" charset="-122"/>
              </a:rPr>
              <a:t>的基本思想</a:t>
            </a:r>
            <a:endParaRPr lang="en-US" altLang="zh-CN" sz="2800" dirty="0"/>
          </a:p>
        </p:txBody>
      </p:sp>
      <p:sp>
        <p:nvSpPr>
          <p:cNvPr id="2" name="内容占位符 1"/>
          <p:cNvSpPr>
            <a:spLocks noGrp="1"/>
          </p:cNvSpPr>
          <p:nvPr>
            <p:ph idx="1"/>
          </p:nvPr>
        </p:nvSpPr>
        <p:spPr/>
        <p:txBody>
          <a:bodyPr/>
          <a:lstStyle/>
          <a:p>
            <a:pPr>
              <a:lnSpc>
                <a:spcPct val="125000"/>
              </a:lnSpc>
            </a:pPr>
            <a:r>
              <a:rPr lang="en-US" altLang="zh-CN" sz="2800" dirty="0">
                <a:solidFill>
                  <a:srgbClr val="FF0000"/>
                </a:solidFill>
              </a:rPr>
              <a:t>CIDR </a:t>
            </a:r>
            <a:r>
              <a:rPr lang="zh-CN" altLang="en-US" sz="2800" dirty="0">
                <a:solidFill>
                  <a:srgbClr val="FF0000"/>
                </a:solidFill>
              </a:rPr>
              <a:t>消除了传统的</a:t>
            </a:r>
            <a:r>
              <a:rPr lang="en-US" altLang="zh-CN" sz="2800" dirty="0">
                <a:solidFill>
                  <a:srgbClr val="FF0000"/>
                </a:solidFill>
              </a:rPr>
              <a:t>A</a:t>
            </a:r>
            <a:r>
              <a:rPr lang="zh-CN" altLang="en-US" sz="2800" dirty="0">
                <a:solidFill>
                  <a:srgbClr val="FF0000"/>
                </a:solidFill>
              </a:rPr>
              <a:t>类、</a:t>
            </a:r>
            <a:r>
              <a:rPr lang="en-US" altLang="zh-CN" sz="2800" dirty="0">
                <a:solidFill>
                  <a:srgbClr val="FF0000"/>
                </a:solidFill>
              </a:rPr>
              <a:t>B</a:t>
            </a:r>
            <a:r>
              <a:rPr lang="zh-CN" altLang="en-US" sz="2800" dirty="0">
                <a:solidFill>
                  <a:srgbClr val="FF0000"/>
                </a:solidFill>
              </a:rPr>
              <a:t>类和</a:t>
            </a:r>
            <a:r>
              <a:rPr lang="en-US" altLang="zh-CN" sz="2800" dirty="0">
                <a:solidFill>
                  <a:srgbClr val="FF0000"/>
                </a:solidFill>
              </a:rPr>
              <a:t>C</a:t>
            </a:r>
            <a:r>
              <a:rPr lang="zh-CN" altLang="en-US" sz="2800" dirty="0">
                <a:solidFill>
                  <a:srgbClr val="FF0000"/>
                </a:solidFill>
              </a:rPr>
              <a:t>类地址以及划分子网的概念</a:t>
            </a:r>
            <a:r>
              <a:rPr lang="zh-CN" altLang="en-US" sz="2800" dirty="0"/>
              <a:t>，因而可以更加有效地分配 </a:t>
            </a:r>
            <a:r>
              <a:rPr lang="en-US" altLang="zh-CN" sz="2800" dirty="0"/>
              <a:t>IPv4 </a:t>
            </a:r>
            <a:r>
              <a:rPr lang="zh-CN" altLang="en-US" sz="2800" dirty="0"/>
              <a:t>的地址空间；</a:t>
            </a:r>
          </a:p>
          <a:p>
            <a:pPr>
              <a:lnSpc>
                <a:spcPct val="125000"/>
              </a:lnSpc>
            </a:pPr>
            <a:r>
              <a:rPr lang="en-US" altLang="zh-CN" sz="2800" dirty="0"/>
              <a:t>CIDR</a:t>
            </a:r>
            <a:r>
              <a:rPr lang="zh-CN" altLang="en-US" sz="2800" dirty="0"/>
              <a:t>使用</a:t>
            </a:r>
            <a:r>
              <a:rPr lang="en-US" altLang="zh-CN" sz="2800" dirty="0"/>
              <a:t>13</a:t>
            </a:r>
            <a:r>
              <a:rPr lang="zh-CN" altLang="en-US" sz="2800" dirty="0"/>
              <a:t>～</a:t>
            </a:r>
            <a:r>
              <a:rPr lang="en-US" altLang="zh-CN" sz="2800" dirty="0"/>
              <a:t>27</a:t>
            </a:r>
            <a:r>
              <a:rPr lang="zh-CN" altLang="en-US" sz="2800" dirty="0"/>
              <a:t>位不等的“</a:t>
            </a:r>
            <a:r>
              <a:rPr lang="zh-CN" altLang="en-US" sz="2800" dirty="0">
                <a:solidFill>
                  <a:srgbClr val="0000FF"/>
                </a:solidFill>
              </a:rPr>
              <a:t>网络前缀</a:t>
            </a:r>
            <a:r>
              <a:rPr lang="zh-CN" altLang="en-US" sz="2800" dirty="0"/>
              <a:t>” 来代替</a:t>
            </a:r>
            <a:r>
              <a:rPr lang="zh-CN" altLang="en-US" sz="2800" dirty="0" smtClean="0"/>
              <a:t>分类</a:t>
            </a:r>
            <a:r>
              <a:rPr lang="en-US" altLang="zh-CN" sz="2800" dirty="0" smtClean="0"/>
              <a:t>IP</a:t>
            </a:r>
            <a:r>
              <a:rPr lang="zh-CN" altLang="en-US" sz="2800" dirty="0" smtClean="0"/>
              <a:t>地址</a:t>
            </a:r>
            <a:r>
              <a:rPr lang="zh-CN" altLang="en-US" sz="2800" dirty="0"/>
              <a:t>中的网络号和子网号，</a:t>
            </a:r>
            <a:r>
              <a:rPr lang="en-US" altLang="zh-CN" sz="2800" dirty="0" smtClean="0"/>
              <a:t>IP</a:t>
            </a:r>
            <a:r>
              <a:rPr lang="zh-CN" altLang="en-US" sz="2800" dirty="0" smtClean="0"/>
              <a:t>地址</a:t>
            </a:r>
            <a:r>
              <a:rPr lang="zh-CN" altLang="en-US" sz="2800" dirty="0"/>
              <a:t>从三级编址（网络号、子网号、主机号）又回到了两级编址（网络前缀、主机号）。</a:t>
            </a:r>
          </a:p>
          <a:p>
            <a:pPr marL="0" indent="0" algn="ctr">
              <a:lnSpc>
                <a:spcPct val="125000"/>
              </a:lnSpc>
              <a:buNone/>
            </a:pPr>
            <a:r>
              <a:rPr lang="en-US" altLang="zh-CN" sz="2800" dirty="0">
                <a:solidFill>
                  <a:srgbClr val="0000FF"/>
                </a:solidFill>
              </a:rPr>
              <a:t>IP</a:t>
            </a:r>
            <a:r>
              <a:rPr lang="zh-CN" altLang="en-US" sz="2800" dirty="0">
                <a:solidFill>
                  <a:srgbClr val="0000FF"/>
                </a:solidFill>
              </a:rPr>
              <a:t>地址 </a:t>
            </a:r>
            <a:r>
              <a:rPr lang="en-US" altLang="zh-CN" sz="2800" dirty="0">
                <a:solidFill>
                  <a:srgbClr val="0000FF"/>
                </a:solidFill>
              </a:rPr>
              <a:t>::= { &lt;</a:t>
            </a:r>
            <a:r>
              <a:rPr lang="zh-CN" altLang="en-US" sz="2800" dirty="0">
                <a:solidFill>
                  <a:srgbClr val="0000FF"/>
                </a:solidFill>
              </a:rPr>
              <a:t>网络前缀</a:t>
            </a:r>
            <a:r>
              <a:rPr lang="en-US" altLang="zh-CN" sz="2800" dirty="0">
                <a:solidFill>
                  <a:srgbClr val="0000FF"/>
                </a:solidFill>
              </a:rPr>
              <a:t>&gt;, &lt;</a:t>
            </a:r>
            <a:r>
              <a:rPr lang="zh-CN" altLang="en-US" sz="2800" dirty="0">
                <a:solidFill>
                  <a:srgbClr val="0000FF"/>
                </a:solidFill>
              </a:rPr>
              <a:t>主机号</a:t>
            </a:r>
            <a:r>
              <a:rPr lang="en-US" altLang="zh-CN" sz="2800" dirty="0">
                <a:solidFill>
                  <a:srgbClr val="0000FF"/>
                </a:solidFill>
              </a:rPr>
              <a:t>&gt; } </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799508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rPr>
              <a:t>CIDR</a:t>
            </a:r>
            <a:r>
              <a:rPr lang="zh-CN" altLang="en-US" dirty="0">
                <a:latin typeface="华文新魏" pitchFamily="2" charset="-122"/>
              </a:rPr>
              <a:t>的表示</a:t>
            </a:r>
            <a:endParaRPr lang="en-US" altLang="zh-CN" sz="2800" dirty="0"/>
          </a:p>
        </p:txBody>
      </p:sp>
      <p:sp>
        <p:nvSpPr>
          <p:cNvPr id="2" name="内容占位符 1"/>
          <p:cNvSpPr>
            <a:spLocks noGrp="1"/>
          </p:cNvSpPr>
          <p:nvPr>
            <p:ph idx="1"/>
          </p:nvPr>
        </p:nvSpPr>
        <p:spPr>
          <a:xfrm>
            <a:off x="809625" y="1773238"/>
            <a:ext cx="7958138" cy="4680098"/>
          </a:xfrm>
        </p:spPr>
        <p:txBody>
          <a:bodyPr/>
          <a:lstStyle/>
          <a:p>
            <a:r>
              <a:rPr lang="en-US" altLang="zh-CN" sz="2400" dirty="0"/>
              <a:t>CIDR</a:t>
            </a:r>
            <a:r>
              <a:rPr lang="zh-CN" altLang="en-US" sz="2400" dirty="0"/>
              <a:t>使用“</a:t>
            </a:r>
            <a:r>
              <a:rPr lang="zh-CN" altLang="en-US" sz="2400" dirty="0">
                <a:solidFill>
                  <a:srgbClr val="FF0000"/>
                </a:solidFill>
              </a:rPr>
              <a:t>斜线记法</a:t>
            </a:r>
            <a:r>
              <a:rPr lang="zh-CN" altLang="en-US" sz="2400" dirty="0"/>
              <a:t>”（也称为</a:t>
            </a:r>
            <a:r>
              <a:rPr lang="en-US" altLang="zh-CN" sz="2400" dirty="0">
                <a:solidFill>
                  <a:srgbClr val="FF0000"/>
                </a:solidFill>
              </a:rPr>
              <a:t>CIDR</a:t>
            </a:r>
            <a:r>
              <a:rPr lang="zh-CN" altLang="en-US" sz="2400" dirty="0">
                <a:solidFill>
                  <a:srgbClr val="FF0000"/>
                </a:solidFill>
              </a:rPr>
              <a:t>记法</a:t>
            </a:r>
            <a:r>
              <a:rPr lang="zh-CN" altLang="en-US" sz="2400" dirty="0"/>
              <a:t>）来表示</a:t>
            </a:r>
            <a:r>
              <a:rPr lang="en-US" altLang="zh-CN" sz="2400" dirty="0"/>
              <a:t>IP</a:t>
            </a:r>
            <a:r>
              <a:rPr lang="zh-CN" altLang="en-US" sz="2400" dirty="0"/>
              <a:t>地址，</a:t>
            </a:r>
            <a:r>
              <a:rPr lang="zh-CN" altLang="en-US" sz="2400" dirty="0" smtClean="0"/>
              <a:t>即：</a:t>
            </a:r>
            <a:r>
              <a:rPr lang="en-US" altLang="zh-CN" sz="2400" dirty="0" smtClean="0">
                <a:solidFill>
                  <a:srgbClr val="0000FF"/>
                </a:solidFill>
              </a:rPr>
              <a:t>IP</a:t>
            </a:r>
            <a:r>
              <a:rPr lang="zh-CN" altLang="en-US" sz="2400" dirty="0" smtClean="0">
                <a:solidFill>
                  <a:srgbClr val="0000FF"/>
                </a:solidFill>
              </a:rPr>
              <a:t>地址</a:t>
            </a:r>
            <a:r>
              <a:rPr lang="en-US" altLang="zh-CN" sz="2400" dirty="0" smtClean="0">
                <a:solidFill>
                  <a:srgbClr val="0000FF"/>
                </a:solidFill>
              </a:rPr>
              <a:t>/</a:t>
            </a:r>
            <a:r>
              <a:rPr lang="zh-CN" altLang="en-US" sz="2400" dirty="0" smtClean="0">
                <a:solidFill>
                  <a:srgbClr val="0000FF"/>
                </a:solidFill>
              </a:rPr>
              <a:t>网络</a:t>
            </a:r>
            <a:r>
              <a:rPr lang="zh-CN" altLang="en-US" sz="2400" dirty="0">
                <a:solidFill>
                  <a:srgbClr val="0000FF"/>
                </a:solidFill>
              </a:rPr>
              <a:t>前缀所占</a:t>
            </a:r>
            <a:r>
              <a:rPr lang="zh-CN" altLang="en-US" sz="2400" dirty="0" smtClean="0">
                <a:solidFill>
                  <a:srgbClr val="0000FF"/>
                </a:solidFill>
              </a:rPr>
              <a:t>的</a:t>
            </a:r>
            <a:r>
              <a:rPr lang="en-US" altLang="zh-CN" sz="2400" dirty="0" smtClean="0">
                <a:solidFill>
                  <a:srgbClr val="0000FF"/>
                </a:solidFill>
              </a:rPr>
              <a:t>bit</a:t>
            </a:r>
            <a:r>
              <a:rPr lang="zh-CN" altLang="en-US" sz="2400" dirty="0" smtClean="0">
                <a:solidFill>
                  <a:srgbClr val="0000FF"/>
                </a:solidFill>
              </a:rPr>
              <a:t>数</a:t>
            </a:r>
            <a:r>
              <a:rPr lang="zh-CN" altLang="en-US" sz="2400" dirty="0"/>
              <a:t>。例如：</a:t>
            </a:r>
          </a:p>
          <a:p>
            <a:pPr algn="ctr">
              <a:buFontTx/>
              <a:buNone/>
            </a:pPr>
            <a:r>
              <a:rPr lang="en-US" altLang="zh-CN" sz="2400" dirty="0"/>
              <a:t>21.3.56.45/25</a:t>
            </a:r>
            <a:endParaRPr lang="zh-CN" altLang="en-US" sz="2400" dirty="0"/>
          </a:p>
          <a:p>
            <a:r>
              <a:rPr lang="en-US" altLang="zh-CN" sz="2400" dirty="0"/>
              <a:t>CIDR</a:t>
            </a:r>
            <a:r>
              <a:rPr lang="zh-CN" altLang="en-US" sz="2400" dirty="0"/>
              <a:t>虽然不使用子网，但仍然使用“</a:t>
            </a:r>
            <a:r>
              <a:rPr lang="zh-CN" altLang="en-US" sz="2400" dirty="0">
                <a:solidFill>
                  <a:srgbClr val="0000FF"/>
                </a:solidFill>
              </a:rPr>
              <a:t>掩码</a:t>
            </a:r>
            <a:r>
              <a:rPr lang="zh-CN" altLang="en-US" sz="2400" dirty="0"/>
              <a:t>”这一名词（但不叫子网掩码）来表示网络前缀的位数。例如： </a:t>
            </a:r>
            <a:r>
              <a:rPr lang="zh-CN" altLang="en-US" sz="2400" dirty="0" smtClean="0"/>
              <a:t>上例</a:t>
            </a:r>
            <a:r>
              <a:rPr lang="en-US" altLang="zh-CN" sz="2400" dirty="0" smtClean="0"/>
              <a:t>IP</a:t>
            </a:r>
            <a:r>
              <a:rPr lang="zh-CN" altLang="en-US" sz="2400" dirty="0" smtClean="0"/>
              <a:t>地址</a:t>
            </a:r>
            <a:r>
              <a:rPr lang="en-US" altLang="zh-CN" sz="2400" dirty="0" smtClean="0"/>
              <a:t>21.3.56.45</a:t>
            </a:r>
            <a:r>
              <a:rPr lang="zh-CN" altLang="en-US" sz="2400" dirty="0" smtClean="0"/>
              <a:t>，掩码</a:t>
            </a:r>
            <a:r>
              <a:rPr lang="zh-CN" altLang="en-US" sz="2400" dirty="0"/>
              <a:t>是</a:t>
            </a:r>
            <a:r>
              <a:rPr lang="en-US" altLang="zh-CN" sz="2400" dirty="0" smtClean="0"/>
              <a:t>255.255.255.128</a:t>
            </a:r>
            <a:r>
              <a:rPr lang="zh-CN" altLang="en-US" sz="2400" dirty="0" smtClean="0"/>
              <a:t>。</a:t>
            </a:r>
            <a:endParaRPr lang="zh-CN" altLang="en-US" sz="2400" dirty="0"/>
          </a:p>
          <a:p>
            <a:r>
              <a:rPr lang="en-US" altLang="zh-CN" sz="2400" dirty="0" smtClean="0"/>
              <a:t>CIDR</a:t>
            </a:r>
            <a:r>
              <a:rPr lang="zh-CN" altLang="en-US" sz="2400" dirty="0"/>
              <a:t>记法的</a:t>
            </a:r>
            <a:r>
              <a:rPr lang="zh-CN" altLang="en-US" sz="2400" dirty="0">
                <a:solidFill>
                  <a:srgbClr val="FC0404"/>
                </a:solidFill>
              </a:rPr>
              <a:t>简化表示方法</a:t>
            </a:r>
          </a:p>
          <a:p>
            <a:pPr lvl="1"/>
            <a:r>
              <a:rPr lang="zh-CN" altLang="en-US" sz="2400" dirty="0">
                <a:solidFill>
                  <a:schemeClr val="tx2"/>
                </a:solidFill>
              </a:rPr>
              <a:t>将点分十进制中地位连续的</a:t>
            </a:r>
            <a:r>
              <a:rPr lang="en-US" altLang="zh-CN" sz="2400" dirty="0">
                <a:solidFill>
                  <a:schemeClr val="tx2"/>
                </a:solidFill>
              </a:rPr>
              <a:t>0</a:t>
            </a:r>
            <a:r>
              <a:rPr lang="zh-CN" altLang="en-US" sz="2400" dirty="0">
                <a:solidFill>
                  <a:schemeClr val="tx2"/>
                </a:solidFill>
              </a:rPr>
              <a:t>省略</a:t>
            </a:r>
            <a:r>
              <a:rPr lang="zh-CN" altLang="en-US" sz="2400" dirty="0"/>
              <a:t>，例如</a:t>
            </a:r>
            <a:r>
              <a:rPr lang="zh-CN" altLang="en-US" sz="2400" dirty="0" smtClean="0"/>
              <a:t>：</a:t>
            </a:r>
          </a:p>
          <a:p>
            <a:pPr lvl="1" algn="ctr">
              <a:buNone/>
            </a:pPr>
            <a:r>
              <a:rPr lang="en-US" altLang="zh-CN" sz="2400" dirty="0" smtClean="0"/>
              <a:t>10.0.0.0/10</a:t>
            </a:r>
            <a:r>
              <a:rPr lang="zh-CN" altLang="en-US" sz="2400" dirty="0" smtClean="0"/>
              <a:t>可表示成</a:t>
            </a:r>
            <a:r>
              <a:rPr lang="en-US" altLang="zh-CN" sz="2400" dirty="0" smtClean="0"/>
              <a:t>10/10</a:t>
            </a:r>
            <a:endParaRPr lang="zh-CN" altLang="en-US" sz="2400" dirty="0" smtClean="0"/>
          </a:p>
          <a:p>
            <a:pPr lvl="1"/>
            <a:r>
              <a:rPr lang="zh-CN" altLang="en-US" sz="2400" dirty="0" smtClean="0">
                <a:solidFill>
                  <a:schemeClr val="tx2"/>
                </a:solidFill>
              </a:rPr>
              <a:t>在</a:t>
            </a:r>
            <a:r>
              <a:rPr lang="zh-CN" altLang="en-US" sz="2400" dirty="0">
                <a:solidFill>
                  <a:schemeClr val="tx2"/>
                </a:solidFill>
              </a:rPr>
              <a:t>二进制网络前缀的后面加一个星号*</a:t>
            </a:r>
            <a:r>
              <a:rPr lang="zh-CN" altLang="en-US" sz="2400" dirty="0"/>
              <a:t>，例如：</a:t>
            </a:r>
          </a:p>
          <a:p>
            <a:pPr lvl="1" algn="ctr">
              <a:buNone/>
            </a:pPr>
            <a:r>
              <a:rPr lang="en-US" altLang="zh-CN" sz="2400" dirty="0"/>
              <a:t>00001010 00*</a:t>
            </a: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267761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rPr>
              <a:t>CIDR</a:t>
            </a:r>
            <a:r>
              <a:rPr lang="zh-CN" altLang="en-US" sz="5400" dirty="0">
                <a:latin typeface="华文新魏" pitchFamily="2" charset="-122"/>
              </a:rPr>
              <a:t>地址块</a:t>
            </a:r>
            <a:endParaRPr lang="en-US" altLang="zh-CN" sz="2800" dirty="0"/>
          </a:p>
        </p:txBody>
      </p:sp>
      <p:sp>
        <p:nvSpPr>
          <p:cNvPr id="2" name="内容占位符 1"/>
          <p:cNvSpPr>
            <a:spLocks noGrp="1"/>
          </p:cNvSpPr>
          <p:nvPr>
            <p:ph idx="1"/>
          </p:nvPr>
        </p:nvSpPr>
        <p:spPr>
          <a:xfrm>
            <a:off x="809625" y="1773238"/>
            <a:ext cx="7958138" cy="4680098"/>
          </a:xfrm>
        </p:spPr>
        <p:txBody>
          <a:bodyPr/>
          <a:lstStyle/>
          <a:p>
            <a:r>
              <a:rPr lang="zh-CN" altLang="en-US" sz="2400" dirty="0"/>
              <a:t>将网络前缀都相同的连续</a:t>
            </a:r>
            <a:r>
              <a:rPr lang="en-US" altLang="zh-CN" sz="2400" dirty="0"/>
              <a:t>IP</a:t>
            </a:r>
            <a:r>
              <a:rPr lang="zh-CN" altLang="en-US" sz="2400" dirty="0"/>
              <a:t>地址组成“</a:t>
            </a:r>
            <a:r>
              <a:rPr lang="en-US" altLang="zh-CN" sz="2400" dirty="0">
                <a:solidFill>
                  <a:srgbClr val="FF0000"/>
                </a:solidFill>
              </a:rPr>
              <a:t>CIDR</a:t>
            </a:r>
            <a:r>
              <a:rPr lang="zh-CN" altLang="en-US" sz="2400" dirty="0">
                <a:solidFill>
                  <a:srgbClr val="FF0000"/>
                </a:solidFill>
              </a:rPr>
              <a:t>地址块</a:t>
            </a:r>
            <a:r>
              <a:rPr lang="zh-CN" altLang="en-US" sz="2400" dirty="0"/>
              <a:t>”，用这个地址块的起始地址和网络前缀表示。例如</a:t>
            </a:r>
            <a:r>
              <a:rPr lang="zh-CN" altLang="en-US" sz="2400" dirty="0" smtClean="0"/>
              <a:t>：</a:t>
            </a:r>
            <a:endParaRPr lang="en-US" altLang="zh-CN" sz="2400" dirty="0" smtClean="0"/>
          </a:p>
          <a:p>
            <a:pPr marL="0" indent="0" algn="ctr">
              <a:buNone/>
            </a:pPr>
            <a:r>
              <a:rPr lang="en-US" altLang="zh-CN" sz="2400" dirty="0" smtClean="0">
                <a:solidFill>
                  <a:srgbClr val="0000FF"/>
                </a:solidFill>
              </a:rPr>
              <a:t>128.14.32.0/20</a:t>
            </a:r>
          </a:p>
          <a:p>
            <a:pPr lvl="1"/>
            <a:r>
              <a:rPr lang="zh-CN" altLang="en-US" sz="2400" dirty="0" smtClean="0"/>
              <a:t>该地址</a:t>
            </a:r>
            <a:r>
              <a:rPr lang="zh-CN" altLang="en-US" sz="2400" dirty="0"/>
              <a:t>块</a:t>
            </a:r>
            <a:r>
              <a:rPr lang="zh-CN" altLang="en-US" sz="2400" dirty="0" smtClean="0"/>
              <a:t>共有</a:t>
            </a:r>
            <a:r>
              <a:rPr lang="en-US" altLang="zh-CN" sz="2400" dirty="0" smtClean="0"/>
              <a:t>2</a:t>
            </a:r>
            <a:r>
              <a:rPr lang="en-US" altLang="zh-CN" sz="2400" baseline="30000" dirty="0" smtClean="0"/>
              <a:t>12</a:t>
            </a:r>
            <a:r>
              <a:rPr lang="zh-CN" altLang="en-US" sz="2400" dirty="0" smtClean="0"/>
              <a:t>个地址；</a:t>
            </a:r>
            <a:endParaRPr lang="en-US" altLang="zh-CN" sz="2400" dirty="0" smtClean="0"/>
          </a:p>
          <a:p>
            <a:pPr lvl="1"/>
            <a:r>
              <a:rPr lang="zh-CN" altLang="en-US" sz="2400" dirty="0" smtClean="0"/>
              <a:t>起始地址（</a:t>
            </a:r>
            <a:r>
              <a:rPr lang="zh-CN" altLang="en-US" sz="2400" dirty="0"/>
              <a:t>最小地址</a:t>
            </a:r>
            <a:r>
              <a:rPr lang="zh-CN" altLang="en-US" sz="2400" dirty="0" smtClean="0"/>
              <a:t>）是</a:t>
            </a:r>
            <a:r>
              <a:rPr lang="en-US" altLang="zh-CN" sz="2400" dirty="0" smtClean="0"/>
              <a:t>128.14.32.0</a:t>
            </a:r>
            <a:r>
              <a:rPr lang="zh-CN" altLang="en-US" sz="2400" dirty="0" smtClean="0"/>
              <a:t>；</a:t>
            </a:r>
            <a:endParaRPr lang="en-US" altLang="zh-CN" sz="2400" dirty="0" smtClean="0"/>
          </a:p>
          <a:p>
            <a:pPr lvl="1"/>
            <a:r>
              <a:rPr lang="zh-CN" altLang="en-US" sz="2400" dirty="0" smtClean="0"/>
              <a:t>结束地址（最大地址）是</a:t>
            </a:r>
            <a:r>
              <a:rPr lang="en-US" altLang="zh-CN" sz="2400" dirty="0" smtClean="0"/>
              <a:t>128.14.47.255</a:t>
            </a:r>
            <a:r>
              <a:rPr lang="zh-CN" altLang="en-US" sz="2400" dirty="0" smtClean="0"/>
              <a:t>；</a:t>
            </a:r>
            <a:endParaRPr lang="en-US" altLang="zh-CN" sz="2400" dirty="0" smtClean="0"/>
          </a:p>
          <a:p>
            <a:pPr lvl="1"/>
            <a:r>
              <a:rPr lang="zh-CN" altLang="en-US" sz="2400" dirty="0"/>
              <a:t>全 </a:t>
            </a:r>
            <a:r>
              <a:rPr lang="en-US" altLang="zh-CN" sz="2400" dirty="0"/>
              <a:t>0 </a:t>
            </a:r>
            <a:r>
              <a:rPr lang="zh-CN" altLang="en-US" sz="2400" dirty="0"/>
              <a:t>和全 </a:t>
            </a:r>
            <a:r>
              <a:rPr lang="en-US" altLang="zh-CN" sz="2400" dirty="0"/>
              <a:t>1 </a:t>
            </a:r>
            <a:r>
              <a:rPr lang="zh-CN" altLang="en-US" sz="2400" dirty="0"/>
              <a:t>的主机号地址一般不使用。</a:t>
            </a:r>
          </a:p>
          <a:p>
            <a:r>
              <a:rPr lang="zh-CN" altLang="en-US" sz="2400" dirty="0" smtClean="0"/>
              <a:t>给出一个主机的</a:t>
            </a:r>
            <a:r>
              <a:rPr lang="en-US" altLang="zh-CN" sz="2400" dirty="0" smtClean="0"/>
              <a:t>IP</a:t>
            </a:r>
            <a:r>
              <a:rPr lang="zh-CN" altLang="en-US" sz="2400" dirty="0" smtClean="0"/>
              <a:t>地址，即可知道该主机所处的地址块及地址块的相关信息；</a:t>
            </a:r>
            <a:endParaRPr lang="en-US" altLang="zh-CN" sz="2400" dirty="0" smtClean="0"/>
          </a:p>
          <a:p>
            <a:r>
              <a:rPr lang="zh-CN" altLang="en-US" sz="2400" dirty="0" smtClean="0"/>
              <a:t>在</a:t>
            </a:r>
            <a:r>
              <a:rPr lang="zh-CN" altLang="en-US" sz="2400" dirty="0"/>
              <a:t>不需要指出地址块的起始地址时，也可将这样的地址块简称为“</a:t>
            </a:r>
            <a:r>
              <a:rPr lang="en-US" altLang="zh-CN" sz="2400" dirty="0">
                <a:solidFill>
                  <a:srgbClr val="FF0000"/>
                </a:solidFill>
              </a:rPr>
              <a:t>/20</a:t>
            </a:r>
            <a:r>
              <a:rPr lang="zh-CN" altLang="en-US" sz="2400" dirty="0">
                <a:solidFill>
                  <a:srgbClr val="FF0000"/>
                </a:solidFill>
              </a:rPr>
              <a:t>地址块</a:t>
            </a:r>
            <a:r>
              <a:rPr lang="zh-CN" altLang="en-US" sz="2400" dirty="0" smtClean="0"/>
              <a:t>”</a:t>
            </a:r>
            <a:r>
              <a:rPr lang="zh-CN" altLang="en-US" sz="2400" dirty="0"/>
              <a:t>。</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584204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a:t>最优化原则</a:t>
            </a:r>
            <a:endParaRPr lang="zh-CN" altLang="en-US" dirty="0" smtClean="0"/>
          </a:p>
        </p:txBody>
      </p:sp>
      <p:sp>
        <p:nvSpPr>
          <p:cNvPr id="5123" name="内容占位符 3"/>
          <p:cNvSpPr>
            <a:spLocks noGrp="1"/>
          </p:cNvSpPr>
          <p:nvPr>
            <p:ph idx="1"/>
          </p:nvPr>
        </p:nvSpPr>
        <p:spPr>
          <a:xfrm>
            <a:off x="809625" y="1772816"/>
            <a:ext cx="7958138" cy="3058264"/>
          </a:xfrm>
        </p:spPr>
        <p:txBody>
          <a:bodyPr/>
          <a:lstStyle/>
          <a:p>
            <a:pPr marL="0" indent="0">
              <a:lnSpc>
                <a:spcPct val="125000"/>
              </a:lnSpc>
              <a:buNone/>
            </a:pPr>
            <a:r>
              <a:rPr lang="zh-CN" altLang="en-US" sz="2400" dirty="0">
                <a:solidFill>
                  <a:srgbClr val="FF0000"/>
                </a:solidFill>
              </a:rPr>
              <a:t>最优化</a:t>
            </a:r>
            <a:r>
              <a:rPr lang="zh-CN" altLang="en-US" sz="2400" dirty="0" smtClean="0">
                <a:solidFill>
                  <a:srgbClr val="FF0000"/>
                </a:solidFill>
              </a:rPr>
              <a:t>原则</a:t>
            </a:r>
            <a:r>
              <a:rPr lang="zh-CN" altLang="en-US" sz="2400" dirty="0"/>
              <a:t>：</a:t>
            </a:r>
            <a:r>
              <a:rPr lang="zh-CN" altLang="en-US" sz="2400" dirty="0" smtClean="0"/>
              <a:t>如果</a:t>
            </a:r>
            <a:r>
              <a:rPr lang="zh-CN" altLang="en-US" sz="2400" dirty="0"/>
              <a:t>路由器</a:t>
            </a:r>
            <a:r>
              <a:rPr lang="en-US" altLang="zh-CN" sz="2400" dirty="0"/>
              <a:t>J</a:t>
            </a:r>
            <a:r>
              <a:rPr lang="zh-CN" altLang="en-US" sz="2400" dirty="0"/>
              <a:t>在从路由器</a:t>
            </a:r>
            <a:r>
              <a:rPr lang="en-US" altLang="zh-CN" sz="2400" dirty="0"/>
              <a:t>I</a:t>
            </a:r>
            <a:r>
              <a:rPr lang="zh-CN" altLang="en-US" sz="2400" dirty="0"/>
              <a:t>到</a:t>
            </a:r>
            <a:r>
              <a:rPr lang="en-US" altLang="zh-CN" sz="2400" dirty="0"/>
              <a:t>K</a:t>
            </a:r>
            <a:r>
              <a:rPr lang="zh-CN" altLang="en-US" sz="2400" dirty="0"/>
              <a:t>的最佳路由上</a:t>
            </a:r>
            <a:r>
              <a:rPr lang="zh-CN" altLang="en-US" sz="2400" dirty="0" smtClean="0"/>
              <a:t>，那么从</a:t>
            </a:r>
            <a:r>
              <a:rPr lang="en-US" altLang="zh-CN" sz="2400" dirty="0"/>
              <a:t>J</a:t>
            </a:r>
            <a:r>
              <a:rPr lang="zh-CN" altLang="en-US" sz="2400" dirty="0"/>
              <a:t>到</a:t>
            </a:r>
            <a:r>
              <a:rPr lang="en-US" altLang="zh-CN" sz="2400" dirty="0"/>
              <a:t>K</a:t>
            </a:r>
            <a:r>
              <a:rPr lang="zh-CN" altLang="en-US" sz="2400" dirty="0"/>
              <a:t>的最佳路由一定在同一路由之中。</a:t>
            </a:r>
          </a:p>
          <a:p>
            <a:pPr marL="0" indent="0">
              <a:lnSpc>
                <a:spcPct val="125000"/>
              </a:lnSpc>
              <a:spcBef>
                <a:spcPts val="1200"/>
              </a:spcBef>
              <a:buNone/>
            </a:pPr>
            <a:r>
              <a:rPr lang="zh-CN" altLang="en-US" sz="2400" dirty="0" smtClean="0">
                <a:solidFill>
                  <a:srgbClr val="FF0000"/>
                </a:solidFill>
              </a:rPr>
              <a:t>证（</a:t>
            </a:r>
            <a:r>
              <a:rPr lang="zh-CN" altLang="en-US" sz="2400" dirty="0">
                <a:solidFill>
                  <a:srgbClr val="FF0000"/>
                </a:solidFill>
              </a:rPr>
              <a:t>反证法</a:t>
            </a:r>
            <a:r>
              <a:rPr lang="zh-CN" altLang="en-US" sz="2400" dirty="0" smtClean="0">
                <a:solidFill>
                  <a:srgbClr val="FF0000"/>
                </a:solidFill>
              </a:rPr>
              <a:t>）</a:t>
            </a:r>
            <a:r>
              <a:rPr lang="zh-CN" altLang="en-US" sz="2400" dirty="0"/>
              <a:t>：</a:t>
            </a:r>
            <a:r>
              <a:rPr lang="zh-CN" altLang="en-US" sz="2400" dirty="0" smtClean="0"/>
              <a:t>设</a:t>
            </a:r>
            <a:r>
              <a:rPr lang="zh-CN" altLang="en-US" sz="2400" dirty="0"/>
              <a:t>从</a:t>
            </a:r>
            <a:r>
              <a:rPr lang="en-US" altLang="zh-CN" sz="2400" dirty="0"/>
              <a:t>I</a:t>
            </a:r>
            <a:r>
              <a:rPr lang="zh-CN" altLang="en-US" sz="2400" dirty="0"/>
              <a:t>到</a:t>
            </a:r>
            <a:r>
              <a:rPr lang="en-US" altLang="zh-CN" sz="2400" dirty="0"/>
              <a:t>J</a:t>
            </a:r>
            <a:r>
              <a:rPr lang="zh-CN" altLang="en-US" sz="2400" dirty="0"/>
              <a:t>的最佳路由为</a:t>
            </a:r>
            <a:r>
              <a:rPr lang="en-US" altLang="zh-CN" sz="2400" dirty="0"/>
              <a:t>r1</a:t>
            </a:r>
            <a:r>
              <a:rPr lang="zh-CN" altLang="en-US" sz="2400" dirty="0"/>
              <a:t>，其余部分最佳路由为</a:t>
            </a:r>
            <a:r>
              <a:rPr lang="en-US" altLang="zh-CN" sz="2400" dirty="0"/>
              <a:t>r2</a:t>
            </a:r>
            <a:r>
              <a:rPr lang="zh-CN" altLang="en-US" sz="2400" dirty="0"/>
              <a:t>。如果</a:t>
            </a:r>
            <a:r>
              <a:rPr lang="en-US" altLang="zh-CN" sz="2400" dirty="0"/>
              <a:t>J</a:t>
            </a:r>
            <a:r>
              <a:rPr lang="zh-CN" altLang="en-US" sz="2400" dirty="0"/>
              <a:t>到</a:t>
            </a:r>
            <a:r>
              <a:rPr lang="en-US" altLang="zh-CN" sz="2400" dirty="0"/>
              <a:t>K</a:t>
            </a:r>
            <a:r>
              <a:rPr lang="zh-CN" altLang="en-US" sz="2400" dirty="0"/>
              <a:t>还存在一条比</a:t>
            </a:r>
            <a:r>
              <a:rPr lang="en-US" altLang="zh-CN" sz="2400" dirty="0"/>
              <a:t>r2</a:t>
            </a:r>
            <a:r>
              <a:rPr lang="zh-CN" altLang="en-US" sz="2400" dirty="0"/>
              <a:t>更佳的</a:t>
            </a:r>
            <a:r>
              <a:rPr lang="zh-CN" altLang="en-US" sz="2400" dirty="0" smtClean="0"/>
              <a:t>路由</a:t>
            </a:r>
            <a:r>
              <a:rPr lang="en-US" altLang="zh-CN" sz="2400" dirty="0" smtClean="0"/>
              <a:t>r3</a:t>
            </a:r>
            <a:r>
              <a:rPr lang="zh-CN" altLang="en-US" sz="2400" dirty="0" smtClean="0"/>
              <a:t>，</a:t>
            </a:r>
            <a:r>
              <a:rPr lang="zh-CN" altLang="en-US" sz="2400" dirty="0"/>
              <a:t>则可将其与</a:t>
            </a:r>
            <a:r>
              <a:rPr lang="en-US" altLang="zh-CN" sz="2400" dirty="0"/>
              <a:t>r1</a:t>
            </a:r>
            <a:r>
              <a:rPr lang="zh-CN" altLang="en-US" sz="2400" dirty="0"/>
              <a:t>共同构成最佳</a:t>
            </a:r>
            <a:r>
              <a:rPr lang="zh-CN" altLang="en-US" sz="2400" dirty="0" smtClean="0"/>
              <a:t>路由</a:t>
            </a:r>
            <a:r>
              <a:rPr lang="en-US" altLang="zh-CN" sz="2400" dirty="0" smtClean="0"/>
              <a:t>r1r3</a:t>
            </a:r>
            <a:r>
              <a:rPr lang="zh-CN" altLang="en-US" sz="2400" dirty="0" smtClean="0"/>
              <a:t>。</a:t>
            </a:r>
            <a:r>
              <a:rPr lang="zh-CN" altLang="en-US" sz="2400" dirty="0"/>
              <a:t>故这与</a:t>
            </a:r>
            <a:r>
              <a:rPr lang="en-US" altLang="zh-CN" sz="2400" dirty="0"/>
              <a:t>r1r2</a:t>
            </a:r>
            <a:r>
              <a:rPr lang="zh-CN" altLang="en-US" sz="2400" dirty="0"/>
              <a:t>是最佳路由的前提相悖。</a:t>
            </a:r>
            <a:r>
              <a:rPr lang="en-US" altLang="zh-CN" sz="2400" dirty="0"/>
              <a:t>&lt;</a:t>
            </a:r>
            <a:r>
              <a:rPr lang="zh-CN" altLang="en-US" sz="2400" dirty="0">
                <a:solidFill>
                  <a:srgbClr val="0000FF"/>
                </a:solidFill>
              </a:rPr>
              <a:t>证毕</a:t>
            </a:r>
            <a:r>
              <a:rPr lang="en-US" altLang="zh-CN" sz="2400" dirty="0" smtClean="0"/>
              <a:t>&gt;</a:t>
            </a:r>
            <a:endParaRPr lang="en-US" altLang="zh-CN"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grpSp>
        <p:nvGrpSpPr>
          <p:cNvPr id="400389" name="组合 400388"/>
          <p:cNvGrpSpPr/>
          <p:nvPr/>
        </p:nvGrpSpPr>
        <p:grpSpPr>
          <a:xfrm>
            <a:off x="4580581" y="4725144"/>
            <a:ext cx="3015755" cy="1605072"/>
            <a:chOff x="3524900" y="4279288"/>
            <a:chExt cx="3015755" cy="1605072"/>
          </a:xfrm>
        </p:grpSpPr>
        <p:sp>
          <p:nvSpPr>
            <p:cNvPr id="2" name="椭圆 1"/>
            <p:cNvSpPr/>
            <p:nvPr/>
          </p:nvSpPr>
          <p:spPr bwMode="auto">
            <a:xfrm>
              <a:off x="3573124" y="4618072"/>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 name="椭圆 6"/>
            <p:cNvSpPr/>
            <p:nvPr/>
          </p:nvSpPr>
          <p:spPr bwMode="auto">
            <a:xfrm>
              <a:off x="4778788" y="5336272"/>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椭圆 7"/>
            <p:cNvSpPr/>
            <p:nvPr/>
          </p:nvSpPr>
          <p:spPr bwMode="auto">
            <a:xfrm>
              <a:off x="6395718" y="4725144"/>
              <a:ext cx="144016" cy="144016"/>
            </a:xfrm>
            <a:prstGeom prst="ellipse">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4" name="直接连接符 3"/>
            <p:cNvCxnSpPr/>
            <p:nvPr/>
          </p:nvCxnSpPr>
          <p:spPr bwMode="auto">
            <a:xfrm>
              <a:off x="3686813" y="4727067"/>
              <a:ext cx="1101211" cy="65492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a:stCxn id="7" idx="6"/>
            </p:cNvCxnSpPr>
            <p:nvPr/>
          </p:nvCxnSpPr>
          <p:spPr bwMode="auto">
            <a:xfrm flipV="1">
              <a:off x="4922804" y="4797152"/>
              <a:ext cx="1521404" cy="611128"/>
            </a:xfrm>
            <a:prstGeom prst="line">
              <a:avLst/>
            </a:prstGeom>
            <a:solidFill>
              <a:schemeClr val="accent1"/>
            </a:solidFill>
            <a:ln w="19050"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388" name="任意多边形 400387"/>
            <p:cNvSpPr/>
            <p:nvPr/>
          </p:nvSpPr>
          <p:spPr bwMode="auto">
            <a:xfrm>
              <a:off x="4876800" y="4831080"/>
              <a:ext cx="1592580" cy="613715"/>
            </a:xfrm>
            <a:custGeom>
              <a:avLst/>
              <a:gdLst>
                <a:gd name="connsiteX0" fmla="*/ 0 w 1592580"/>
                <a:gd name="connsiteY0" fmla="*/ 601980 h 613715"/>
                <a:gd name="connsiteX1" fmla="*/ 868680 w 1592580"/>
                <a:gd name="connsiteY1" fmla="*/ 533400 h 613715"/>
                <a:gd name="connsiteX2" fmla="*/ 1592580 w 1592580"/>
                <a:gd name="connsiteY2" fmla="*/ 0 h 613715"/>
              </a:gdLst>
              <a:ahLst/>
              <a:cxnLst>
                <a:cxn ang="0">
                  <a:pos x="connsiteX0" y="connsiteY0"/>
                </a:cxn>
                <a:cxn ang="0">
                  <a:pos x="connsiteX1" y="connsiteY1"/>
                </a:cxn>
                <a:cxn ang="0">
                  <a:pos x="connsiteX2" y="connsiteY2"/>
                </a:cxn>
              </a:cxnLst>
              <a:rect l="l" t="t" r="r" b="b"/>
              <a:pathLst>
                <a:path w="1592580" h="613715">
                  <a:moveTo>
                    <a:pt x="0" y="601980"/>
                  </a:moveTo>
                  <a:cubicBezTo>
                    <a:pt x="301625" y="617855"/>
                    <a:pt x="603250" y="633730"/>
                    <a:pt x="868680" y="533400"/>
                  </a:cubicBezTo>
                  <a:cubicBezTo>
                    <a:pt x="1134110" y="433070"/>
                    <a:pt x="1363345" y="216535"/>
                    <a:pt x="1592580" y="0"/>
                  </a:cubicBezTo>
                </a:path>
              </a:pathLst>
            </a:custGeom>
            <a:no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0" name="TextBox 39"/>
            <p:cNvSpPr txBox="1"/>
            <p:nvPr/>
          </p:nvSpPr>
          <p:spPr>
            <a:xfrm>
              <a:off x="3524900" y="4279288"/>
              <a:ext cx="240463" cy="400110"/>
            </a:xfrm>
            <a:prstGeom prst="rect">
              <a:avLst/>
            </a:prstGeom>
            <a:noFill/>
          </p:spPr>
          <p:txBody>
            <a:bodyPr wrap="square" rtlCol="0">
              <a:spAutoFit/>
            </a:bodyPr>
            <a:lstStyle/>
            <a:p>
              <a:r>
                <a:rPr lang="en-US" altLang="zh-CN" sz="2000" b="1" dirty="0" smtClean="0">
                  <a:latin typeface="+mn-lt"/>
                </a:rPr>
                <a:t>I</a:t>
              </a:r>
              <a:endParaRPr lang="zh-CN" altLang="en-US" sz="2000" b="1" dirty="0">
                <a:latin typeface="+mn-lt"/>
              </a:endParaRPr>
            </a:p>
          </p:txBody>
        </p:sp>
        <p:sp>
          <p:nvSpPr>
            <p:cNvPr id="41" name="TextBox 40"/>
            <p:cNvSpPr txBox="1"/>
            <p:nvPr/>
          </p:nvSpPr>
          <p:spPr>
            <a:xfrm>
              <a:off x="4644008" y="5484250"/>
              <a:ext cx="240463" cy="400110"/>
            </a:xfrm>
            <a:prstGeom prst="rect">
              <a:avLst/>
            </a:prstGeom>
            <a:noFill/>
          </p:spPr>
          <p:txBody>
            <a:bodyPr wrap="square" rtlCol="0">
              <a:spAutoFit/>
            </a:bodyPr>
            <a:lstStyle/>
            <a:p>
              <a:r>
                <a:rPr lang="en-US" altLang="zh-CN" sz="2000" b="1" dirty="0" smtClean="0">
                  <a:latin typeface="+mn-lt"/>
                </a:rPr>
                <a:t>J</a:t>
              </a:r>
              <a:endParaRPr lang="zh-CN" altLang="en-US" sz="2000" b="1" dirty="0">
                <a:latin typeface="+mn-lt"/>
              </a:endParaRPr>
            </a:p>
          </p:txBody>
        </p:sp>
        <p:sp>
          <p:nvSpPr>
            <p:cNvPr id="42" name="TextBox 41"/>
            <p:cNvSpPr txBox="1"/>
            <p:nvPr/>
          </p:nvSpPr>
          <p:spPr>
            <a:xfrm>
              <a:off x="6300192" y="4397042"/>
              <a:ext cx="240463" cy="400110"/>
            </a:xfrm>
            <a:prstGeom prst="rect">
              <a:avLst/>
            </a:prstGeom>
            <a:noFill/>
          </p:spPr>
          <p:txBody>
            <a:bodyPr wrap="square" rtlCol="0">
              <a:spAutoFit/>
            </a:bodyPr>
            <a:lstStyle/>
            <a:p>
              <a:r>
                <a:rPr lang="en-US" altLang="zh-CN" sz="2000" b="1" dirty="0" smtClean="0">
                  <a:latin typeface="+mn-lt"/>
                </a:rPr>
                <a:t>K</a:t>
              </a:r>
              <a:endParaRPr lang="zh-CN" altLang="en-US" sz="2000" b="1" dirty="0">
                <a:latin typeface="+mn-lt"/>
              </a:endParaRPr>
            </a:p>
          </p:txBody>
        </p:sp>
        <p:sp>
          <p:nvSpPr>
            <p:cNvPr id="43" name="TextBox 42"/>
            <p:cNvSpPr txBox="1"/>
            <p:nvPr/>
          </p:nvSpPr>
          <p:spPr>
            <a:xfrm>
              <a:off x="4237418" y="4691546"/>
              <a:ext cx="526822" cy="400110"/>
            </a:xfrm>
            <a:prstGeom prst="rect">
              <a:avLst/>
            </a:prstGeom>
            <a:noFill/>
          </p:spPr>
          <p:txBody>
            <a:bodyPr wrap="square" rtlCol="0">
              <a:spAutoFit/>
            </a:bodyPr>
            <a:lstStyle/>
            <a:p>
              <a:r>
                <a:rPr lang="en-US" altLang="zh-CN" sz="2000" b="1" dirty="0" smtClean="0">
                  <a:latin typeface="+mn-lt"/>
                </a:rPr>
                <a:t>r1</a:t>
              </a:r>
              <a:endParaRPr lang="zh-CN" altLang="en-US" sz="2000" b="1" dirty="0">
                <a:latin typeface="+mn-lt"/>
              </a:endParaRPr>
            </a:p>
          </p:txBody>
        </p:sp>
        <p:sp>
          <p:nvSpPr>
            <p:cNvPr id="44" name="TextBox 43"/>
            <p:cNvSpPr txBox="1"/>
            <p:nvPr/>
          </p:nvSpPr>
          <p:spPr>
            <a:xfrm>
              <a:off x="5209642" y="4797152"/>
              <a:ext cx="526822" cy="400110"/>
            </a:xfrm>
            <a:prstGeom prst="rect">
              <a:avLst/>
            </a:prstGeom>
            <a:noFill/>
          </p:spPr>
          <p:txBody>
            <a:bodyPr wrap="square" rtlCol="0">
              <a:spAutoFit/>
            </a:bodyPr>
            <a:lstStyle/>
            <a:p>
              <a:r>
                <a:rPr lang="en-US" altLang="zh-CN" sz="2000" b="1" dirty="0" smtClean="0">
                  <a:latin typeface="+mn-lt"/>
                </a:rPr>
                <a:t>r2</a:t>
              </a:r>
              <a:endParaRPr lang="zh-CN" altLang="en-US" sz="2000" b="1" dirty="0">
                <a:latin typeface="+mn-lt"/>
              </a:endParaRPr>
            </a:p>
          </p:txBody>
        </p:sp>
        <p:sp>
          <p:nvSpPr>
            <p:cNvPr id="45" name="TextBox 44"/>
            <p:cNvSpPr txBox="1"/>
            <p:nvPr/>
          </p:nvSpPr>
          <p:spPr>
            <a:xfrm>
              <a:off x="5673090" y="5280233"/>
              <a:ext cx="526822" cy="400110"/>
            </a:xfrm>
            <a:prstGeom prst="rect">
              <a:avLst/>
            </a:prstGeom>
            <a:noFill/>
          </p:spPr>
          <p:txBody>
            <a:bodyPr wrap="square" rtlCol="0">
              <a:spAutoFit/>
            </a:bodyPr>
            <a:lstStyle/>
            <a:p>
              <a:r>
                <a:rPr lang="en-US" altLang="zh-CN" sz="2000" b="1" dirty="0" smtClean="0">
                  <a:solidFill>
                    <a:srgbClr val="0000FF"/>
                  </a:solidFill>
                  <a:latin typeface="+mn-lt"/>
                </a:rPr>
                <a:t>r3</a:t>
              </a:r>
              <a:endParaRPr lang="zh-CN" altLang="en-US" sz="2000" b="1" dirty="0">
                <a:solidFill>
                  <a:srgbClr val="0000FF"/>
                </a:solidFill>
                <a:latin typeface="+mn-lt"/>
              </a:endParaRPr>
            </a:p>
          </p:txBody>
        </p:sp>
      </p:grpSp>
    </p:spTree>
    <p:extLst>
      <p:ext uri="{BB962C8B-B14F-4D97-AF65-F5344CB8AC3E}">
        <p14:creationId xmlns:p14="http://schemas.microsoft.com/office/powerpoint/2010/main" val="74598184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常用的</a:t>
            </a:r>
            <a:r>
              <a:rPr lang="en-US" altLang="zh-CN" dirty="0">
                <a:latin typeface="华文新魏" panose="02010800040101010101" pitchFamily="2" charset="-122"/>
                <a:ea typeface="华文新魏" panose="02010800040101010101" pitchFamily="2" charset="-122"/>
              </a:rPr>
              <a:t>CIDR</a:t>
            </a:r>
            <a:r>
              <a:rPr lang="zh-CN" altLang="en-US" dirty="0"/>
              <a:t>地址块</a:t>
            </a:r>
            <a:endParaRPr lang="en-US" altLang="zh-CN"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graphicFrame>
        <p:nvGraphicFramePr>
          <p:cNvPr id="7" name="Group 126"/>
          <p:cNvGraphicFramePr>
            <a:graphicFrameLocks/>
          </p:cNvGraphicFramePr>
          <p:nvPr>
            <p:extLst>
              <p:ext uri="{D42A27DB-BD31-4B8C-83A1-F6EECF244321}">
                <p14:modId xmlns:p14="http://schemas.microsoft.com/office/powerpoint/2010/main" val="2575134773"/>
              </p:ext>
            </p:extLst>
          </p:nvPr>
        </p:nvGraphicFramePr>
        <p:xfrm>
          <a:off x="684088" y="1811233"/>
          <a:ext cx="8280400" cy="4570095"/>
        </p:xfrm>
        <a:graphic>
          <a:graphicData uri="http://schemas.openxmlformats.org/drawingml/2006/table">
            <a:tbl>
              <a:tblPr/>
              <a:tblGrid>
                <a:gridCol w="1079500"/>
                <a:gridCol w="1511300"/>
                <a:gridCol w="2305050"/>
                <a:gridCol w="3384550"/>
              </a:tblGrid>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rPr>
                        <a:t>CIDR</a:t>
                      </a: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前缀</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掩码</a:t>
                      </a:r>
                      <a:endPar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包含的地址数</a:t>
                      </a:r>
                      <a:endPar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1400" b="1" i="0" u="none" strike="noStrike" cap="none" normalizeH="0" baseline="0" dirty="0" smtClean="0">
                          <a:ln>
                            <a:noFill/>
                          </a:ln>
                          <a:solidFill>
                            <a:schemeClr val="bg1"/>
                          </a:solidFill>
                          <a:effectLst/>
                          <a:latin typeface="华文新魏" pitchFamily="2" charset="-122"/>
                          <a:ea typeface="华文新魏" pitchFamily="2" charset="-122"/>
                        </a:rPr>
                        <a:t>包含的传统分类网络数</a:t>
                      </a:r>
                      <a:endParaRPr kumimoji="1" lang="en-US" altLang="zh-CN" sz="1400" b="1" i="0" u="none" strike="noStrike" cap="none" normalizeH="0" baseline="0" dirty="0" smtClean="0">
                        <a:ln>
                          <a:noFill/>
                        </a:ln>
                        <a:solidFill>
                          <a:schemeClr val="bg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28575"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solidFill>
                      <a:schemeClr val="folHlink"/>
                    </a:solid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/13</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255.248.0.0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524288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19</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endParaRPr kumimoji="1" lang="zh-CN" altLang="en-US" sz="1200" b="0" i="0" u="none" strike="noStrike" cap="none" normalizeH="0" baseline="0" smtClean="0">
                        <a:ln>
                          <a:noFill/>
                        </a:ln>
                        <a:solidFill>
                          <a:schemeClr val="tx1"/>
                        </a:solidFill>
                        <a:effectLst/>
                        <a:latin typeface="华文新魏" pitchFamily="2" charset="-122"/>
                        <a:ea typeface="华文新魏" pitchFamily="2" charset="-122"/>
                      </a:endParaRP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2048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/14</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255.252.0.0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262144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18</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1024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/15</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255.254.0.0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131072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17</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512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/16</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65536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16</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B</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类或</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256</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/17</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255.255.128.0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32768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15</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128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61938">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/18</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255.255.192.0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16384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14</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64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/19</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255.255.224.0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8192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13</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32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/20</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255.255.240.0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4096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12</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16</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/21</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255.255.248.0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2048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11</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8</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/22</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255.255.252.0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1024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10</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/23</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255.255.254.0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512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9</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7622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/24</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255.255.255.0</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256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8</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255.255.255.128</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128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7</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1/2</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/26</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255.255.255.192</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64 (2</a:t>
                      </a:r>
                      <a:r>
                        <a:rPr kumimoji="1" lang="en-US" altLang="zh-CN" sz="1200" b="0" i="0" u="none" strike="noStrike" cap="none" normalizeH="0" baseline="30000" smtClean="0">
                          <a:ln>
                            <a:noFill/>
                          </a:ln>
                          <a:solidFill>
                            <a:schemeClr val="tx1"/>
                          </a:solidFill>
                          <a:effectLst/>
                          <a:latin typeface="华文新魏" pitchFamily="2" charset="-122"/>
                          <a:ea typeface="华文新魏" pitchFamily="2" charset="-122"/>
                        </a:rPr>
                        <a:t>6</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1/4</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12700" cap="flat" cmpd="sng" algn="ctr">
                      <a:solidFill>
                        <a:schemeClr val="tx1"/>
                      </a:solidFill>
                      <a:prstDash val="solid"/>
                      <a:round/>
                      <a:headEnd type="none" w="med" len="med"/>
                      <a:tailEnd type="none" w="sm" len="lg"/>
                    </a:lnB>
                    <a:lnTlToBr>
                      <a:noFill/>
                    </a:lnTlToBr>
                    <a:lnBlToTr>
                      <a:noFill/>
                    </a:lnBlToTr>
                    <a:noFill/>
                  </a:tcPr>
                </a:tc>
              </a:tr>
              <a:tr h="28575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/27</a:t>
                      </a:r>
                    </a:p>
                  </a:txBody>
                  <a:tcPr anchor="ctr" horzOverflow="overflow">
                    <a:lnL w="28575"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smtClean="0">
                          <a:ln>
                            <a:noFill/>
                          </a:ln>
                          <a:solidFill>
                            <a:schemeClr val="tx1"/>
                          </a:solidFill>
                          <a:effectLst/>
                          <a:latin typeface="华文新魏" pitchFamily="2" charset="-122"/>
                          <a:ea typeface="华文新魏" pitchFamily="2" charset="-122"/>
                        </a:rPr>
                        <a:t>255.255.255.224</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32 (2</a:t>
                      </a:r>
                      <a:r>
                        <a:rPr kumimoji="1" lang="en-US" altLang="zh-CN" sz="1200" b="0" i="0" u="none" strike="noStrike" cap="none" normalizeH="0" baseline="30000" dirty="0" smtClean="0">
                          <a:ln>
                            <a:noFill/>
                          </a:ln>
                          <a:solidFill>
                            <a:schemeClr val="tx1"/>
                          </a:solidFill>
                          <a:effectLst/>
                          <a:latin typeface="华文新魏" pitchFamily="2" charset="-122"/>
                          <a:ea typeface="华文新魏" pitchFamily="2" charset="-122"/>
                        </a:rPr>
                        <a:t>5</a:t>
                      </a: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sm" len="lg"/>
                    </a:lnL>
                    <a:lnR w="12700"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1/8</a:t>
                      </a:r>
                      <a:r>
                        <a:rPr kumimoji="1" lang="zh-CN" altLang="en-US" sz="1200" b="0" i="0" u="none" strike="noStrike" cap="none" normalizeH="0" baseline="0" dirty="0" smtClean="0">
                          <a:ln>
                            <a:noFill/>
                          </a:ln>
                          <a:solidFill>
                            <a:schemeClr val="tx1"/>
                          </a:solidFill>
                          <a:effectLst/>
                          <a:latin typeface="华文新魏" pitchFamily="2" charset="-122"/>
                          <a:ea typeface="华文新魏" pitchFamily="2" charset="-122"/>
                        </a:rPr>
                        <a:t>个</a:t>
                      </a:r>
                      <a:r>
                        <a:rPr kumimoji="1" lang="en-US" altLang="zh-CN" sz="1200" b="0" i="0" u="none" strike="noStrike" cap="none" normalizeH="0" baseline="0" dirty="0" smtClean="0">
                          <a:ln>
                            <a:noFill/>
                          </a:ln>
                          <a:solidFill>
                            <a:schemeClr val="tx1"/>
                          </a:solidFill>
                          <a:effectLst/>
                          <a:latin typeface="华文新魏" pitchFamily="2" charset="-122"/>
                          <a:ea typeface="华文新魏" pitchFamily="2" charset="-122"/>
                        </a:rPr>
                        <a:t>C</a:t>
                      </a:r>
                      <a:r>
                        <a:rPr kumimoji="1" lang="zh-CN" altLang="en-US" sz="1200" b="0" i="0" u="none" strike="noStrike" cap="none" normalizeH="0" baseline="0" dirty="0" smtClean="0">
                          <a:ln>
                            <a:noFill/>
                          </a:ln>
                          <a:solidFill>
                            <a:schemeClr val="tx1"/>
                          </a:solidFill>
                          <a:effectLst/>
                          <a:latin typeface="华文新魏" pitchFamily="2" charset="-122"/>
                          <a:ea typeface="华文新魏" pitchFamily="2" charset="-122"/>
                        </a:rPr>
                        <a:t>类</a:t>
                      </a:r>
                    </a:p>
                  </a:txBody>
                  <a:tcPr anchor="ctr" horzOverflow="overflow">
                    <a:lnL w="12700" cap="flat" cmpd="sng" algn="ctr">
                      <a:solidFill>
                        <a:schemeClr val="tx1"/>
                      </a:solidFill>
                      <a:prstDash val="solid"/>
                      <a:round/>
                      <a:headEnd type="none" w="med" len="med"/>
                      <a:tailEnd type="none" w="sm" len="lg"/>
                    </a:lnL>
                    <a:lnR w="28575" cap="flat" cmpd="sng" algn="ctr">
                      <a:solidFill>
                        <a:schemeClr val="tx1"/>
                      </a:solidFill>
                      <a:prstDash val="solid"/>
                      <a:round/>
                      <a:headEnd type="none" w="med" len="med"/>
                      <a:tailEnd type="none" w="sm" len="lg"/>
                    </a:lnR>
                    <a:lnT w="12700" cap="flat" cmpd="sng" algn="ctr">
                      <a:solidFill>
                        <a:schemeClr val="tx1"/>
                      </a:solidFill>
                      <a:prstDash val="solid"/>
                      <a:round/>
                      <a:headEnd type="none" w="med" len="med"/>
                      <a:tailEnd type="none" w="sm" len="lg"/>
                    </a:lnT>
                    <a:lnB w="28575" cap="flat" cmpd="sng" algn="ctr">
                      <a:solidFill>
                        <a:schemeClr val="tx1"/>
                      </a:solidFill>
                      <a:prstDash val="solid"/>
                      <a:round/>
                      <a:headEnd type="none" w="med" len="med"/>
                      <a:tailEnd type="none" w="sm" len="lg"/>
                    </a:lnB>
                    <a:lnTlToBr>
                      <a:noFill/>
                    </a:lnTlToBr>
                    <a:lnBlToTr>
                      <a:noFill/>
                    </a:lnBlToTr>
                    <a:noFill/>
                  </a:tcPr>
                </a:tc>
              </a:tr>
            </a:tbl>
          </a:graphicData>
        </a:graphic>
      </p:graphicFrame>
    </p:spTree>
    <p:extLst>
      <p:ext uri="{BB962C8B-B14F-4D97-AF65-F5344CB8AC3E}">
        <p14:creationId xmlns:p14="http://schemas.microsoft.com/office/powerpoint/2010/main" val="16988306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路由聚合</a:t>
            </a:r>
            <a:r>
              <a:rPr lang="en-US" altLang="zh-CN" dirty="0" smtClean="0"/>
              <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route aggregation</a:t>
            </a:r>
            <a:r>
              <a:rPr lang="en-US" altLang="zh-CN" sz="2800" dirty="0" smtClean="0"/>
              <a:t>)</a:t>
            </a:r>
            <a:endParaRPr lang="en-US" altLang="zh-CN" sz="2800" dirty="0"/>
          </a:p>
        </p:txBody>
      </p:sp>
      <p:sp>
        <p:nvSpPr>
          <p:cNvPr id="2" name="内容占位符 1"/>
          <p:cNvSpPr>
            <a:spLocks noGrp="1"/>
          </p:cNvSpPr>
          <p:nvPr>
            <p:ph idx="1"/>
          </p:nvPr>
        </p:nvSpPr>
        <p:spPr/>
        <p:txBody>
          <a:bodyPr/>
          <a:lstStyle/>
          <a:p>
            <a:r>
              <a:rPr lang="zh-CN" altLang="en-US" sz="2400" dirty="0" smtClean="0"/>
              <a:t>可将</a:t>
            </a:r>
            <a:r>
              <a:rPr lang="zh-CN" altLang="en-US" sz="2400" dirty="0"/>
              <a:t>一些较小的</a:t>
            </a:r>
            <a:r>
              <a:rPr lang="en-US" altLang="zh-CN" sz="2400" dirty="0"/>
              <a:t>CIDR</a:t>
            </a:r>
            <a:r>
              <a:rPr lang="zh-CN" altLang="en-US" sz="2400" dirty="0"/>
              <a:t>地址块汇聚成一个较大的 </a:t>
            </a:r>
            <a:r>
              <a:rPr lang="en-US" altLang="zh-CN" sz="2400" dirty="0"/>
              <a:t>CIDR</a:t>
            </a:r>
            <a:r>
              <a:rPr lang="zh-CN" altLang="en-US" sz="2400" dirty="0"/>
              <a:t>地址块，这种地址的聚合常称为</a:t>
            </a:r>
            <a:r>
              <a:rPr lang="zh-CN" altLang="en-US" sz="2400" dirty="0">
                <a:solidFill>
                  <a:srgbClr val="FF0000"/>
                </a:solidFill>
              </a:rPr>
              <a:t>路由</a:t>
            </a:r>
            <a:r>
              <a:rPr lang="zh-CN" altLang="en-US" sz="2400" dirty="0" smtClean="0">
                <a:solidFill>
                  <a:srgbClr val="FF0000"/>
                </a:solidFill>
              </a:rPr>
              <a:t>聚合</a:t>
            </a:r>
            <a:r>
              <a:rPr lang="zh-CN" altLang="en-US" sz="2400" dirty="0" smtClean="0"/>
              <a:t>（</a:t>
            </a:r>
            <a:r>
              <a:rPr lang="zh-CN" altLang="en-US" sz="2400" dirty="0">
                <a:solidFill>
                  <a:srgbClr val="FF0000"/>
                </a:solidFill>
              </a:rPr>
              <a:t>构成超网</a:t>
            </a:r>
            <a:r>
              <a:rPr lang="zh-CN" altLang="en-US" sz="2400" dirty="0" smtClean="0"/>
              <a:t>），</a:t>
            </a:r>
            <a:r>
              <a:rPr lang="zh-CN" altLang="en-US" sz="2400" dirty="0"/>
              <a:t>它可以大大减少路由表项的数量</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grpSp>
        <p:nvGrpSpPr>
          <p:cNvPr id="7" name="Group 4"/>
          <p:cNvGrpSpPr>
            <a:grpSpLocks/>
          </p:cNvGrpSpPr>
          <p:nvPr/>
        </p:nvGrpSpPr>
        <p:grpSpPr bwMode="auto">
          <a:xfrm>
            <a:off x="683223" y="2709491"/>
            <a:ext cx="8353426" cy="3843338"/>
            <a:chOff x="494" y="1367"/>
            <a:chExt cx="5262" cy="2421"/>
          </a:xfrm>
        </p:grpSpPr>
        <p:pic>
          <p:nvPicPr>
            <p:cNvPr id="8"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 y="1412"/>
              <a:ext cx="4506" cy="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p:nvSpPr>
          <p:spPr bwMode="auto">
            <a:xfrm>
              <a:off x="494" y="1615"/>
              <a:ext cx="1361" cy="17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800" b="1" dirty="0" smtClean="0">
                  <a:latin typeface="+mn-lt"/>
                  <a:ea typeface="+mn-ea"/>
                </a:rPr>
                <a:t>    </a:t>
              </a:r>
              <a:endParaRPr lang="en-US" altLang="zh-CN" sz="1800" b="1" dirty="0">
                <a:latin typeface="+mn-lt"/>
                <a:ea typeface="+mn-ea"/>
              </a:endParaRPr>
            </a:p>
          </p:txBody>
        </p:sp>
        <p:sp>
          <p:nvSpPr>
            <p:cNvPr id="11" name="TextBox 10"/>
            <p:cNvSpPr txBox="1">
              <a:spLocks noChangeArrowheads="1"/>
            </p:cNvSpPr>
            <p:nvPr/>
          </p:nvSpPr>
          <p:spPr bwMode="auto">
            <a:xfrm>
              <a:off x="1991" y="1877"/>
              <a:ext cx="1361" cy="17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800" b="1" dirty="0" smtClean="0">
                  <a:latin typeface="+mn-lt"/>
                  <a:ea typeface="+mn-ea"/>
                </a:rPr>
                <a:t>    </a:t>
              </a:r>
              <a:endParaRPr lang="en-US" altLang="zh-CN" sz="1800" b="1" dirty="0">
                <a:latin typeface="+mn-lt"/>
                <a:ea typeface="+mn-ea"/>
              </a:endParaRPr>
            </a:p>
          </p:txBody>
        </p:sp>
        <p:sp>
          <p:nvSpPr>
            <p:cNvPr id="12" name="TextBox 11"/>
            <p:cNvSpPr txBox="1">
              <a:spLocks noChangeArrowheads="1"/>
            </p:cNvSpPr>
            <p:nvPr/>
          </p:nvSpPr>
          <p:spPr bwMode="auto">
            <a:xfrm>
              <a:off x="5004" y="1570"/>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剑桥</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2048</a:t>
              </a:r>
              <a:r>
                <a:rPr lang="zh-CN" altLang="en-US" sz="1600" b="1" dirty="0" smtClean="0">
                  <a:latin typeface="+mn-lt"/>
                  <a:ea typeface="+mn-ea"/>
                </a:rPr>
                <a:t>个地址</a:t>
              </a:r>
              <a:endParaRPr lang="en-US" altLang="zh-CN" sz="1600" b="1" dirty="0">
                <a:latin typeface="+mn-lt"/>
                <a:ea typeface="+mn-ea"/>
              </a:endParaRPr>
            </a:p>
          </p:txBody>
        </p:sp>
        <p:sp>
          <p:nvSpPr>
            <p:cNvPr id="13" name="TextBox 12"/>
            <p:cNvSpPr txBox="1">
              <a:spLocks noChangeArrowheads="1"/>
            </p:cNvSpPr>
            <p:nvPr/>
          </p:nvSpPr>
          <p:spPr bwMode="auto">
            <a:xfrm>
              <a:off x="5004" y="2341"/>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牛津</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4096</a:t>
              </a:r>
              <a:r>
                <a:rPr lang="zh-CN" altLang="en-US" sz="1600" b="1" dirty="0" smtClean="0">
                  <a:latin typeface="+mn-lt"/>
                  <a:ea typeface="+mn-ea"/>
                </a:rPr>
                <a:t>个地址</a:t>
              </a:r>
              <a:endParaRPr lang="en-US" altLang="zh-CN" sz="1600" b="1" dirty="0">
                <a:latin typeface="+mn-lt"/>
                <a:ea typeface="+mn-ea"/>
              </a:endParaRPr>
            </a:p>
          </p:txBody>
        </p:sp>
        <p:sp>
          <p:nvSpPr>
            <p:cNvPr id="14" name="TextBox 13"/>
            <p:cNvSpPr txBox="1">
              <a:spLocks noChangeArrowheads="1"/>
            </p:cNvSpPr>
            <p:nvPr/>
          </p:nvSpPr>
          <p:spPr bwMode="auto">
            <a:xfrm>
              <a:off x="5004" y="3158"/>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0000FF"/>
                  </a:solidFill>
                  <a:latin typeface="+mn-lt"/>
                  <a:ea typeface="+mn-ea"/>
                </a:rPr>
                <a:t>爱丁堡</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1024</a:t>
              </a:r>
              <a:r>
                <a:rPr lang="zh-CN" altLang="en-US" sz="1600" b="1" dirty="0" smtClean="0">
                  <a:latin typeface="+mn-lt"/>
                  <a:ea typeface="+mn-ea"/>
                </a:rPr>
                <a:t>个地址</a:t>
              </a:r>
              <a:endParaRPr lang="en-US" altLang="zh-CN" sz="1600" b="1" dirty="0">
                <a:latin typeface="+mn-lt"/>
                <a:ea typeface="+mn-ea"/>
              </a:endParaRPr>
            </a:p>
          </p:txBody>
        </p:sp>
        <p:sp>
          <p:nvSpPr>
            <p:cNvPr id="15" name="TextBox 14"/>
            <p:cNvSpPr txBox="1">
              <a:spLocks noChangeArrowheads="1"/>
            </p:cNvSpPr>
            <p:nvPr/>
          </p:nvSpPr>
          <p:spPr bwMode="auto">
            <a:xfrm>
              <a:off x="1311" y="2860"/>
              <a:ext cx="752"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0000FF"/>
                  </a:solidFill>
                  <a:latin typeface="+mn-lt"/>
                  <a:ea typeface="+mn-ea"/>
                </a:rPr>
                <a:t>地址总数</a:t>
              </a:r>
              <a:r>
                <a:rPr lang="zh-CN" altLang="en-US" sz="1600" b="1" dirty="0" smtClean="0">
                  <a:latin typeface="+mn-lt"/>
                  <a:ea typeface="+mn-ea"/>
                </a:rPr>
                <a:t>：</a:t>
              </a:r>
              <a:endParaRPr lang="en-US" altLang="zh-CN" sz="1600" b="1" dirty="0" smtClean="0">
                <a:latin typeface="+mn-lt"/>
                <a:ea typeface="+mn-ea"/>
              </a:endParaRPr>
            </a:p>
            <a:p>
              <a:pPr eaLnBrk="1" hangingPunct="1"/>
              <a:r>
                <a:rPr lang="en-US" altLang="zh-CN" sz="1600" b="1" dirty="0" smtClean="0">
                  <a:latin typeface="+mn-lt"/>
                  <a:ea typeface="+mn-ea"/>
                </a:rPr>
                <a:t>8192</a:t>
              </a:r>
              <a:r>
                <a:rPr lang="zh-CN" altLang="en-US" sz="1600" b="1" dirty="0" smtClean="0">
                  <a:latin typeface="+mn-lt"/>
                  <a:ea typeface="+mn-ea"/>
                </a:rPr>
                <a:t>个地址</a:t>
              </a:r>
              <a:endParaRPr lang="en-US" altLang="zh-CN" sz="1600" b="1" dirty="0">
                <a:latin typeface="+mn-lt"/>
                <a:ea typeface="+mn-ea"/>
              </a:endParaRPr>
            </a:p>
          </p:txBody>
        </p:sp>
        <p:sp>
          <p:nvSpPr>
            <p:cNvPr id="18" name="TextBox 17"/>
            <p:cNvSpPr txBox="1">
              <a:spLocks noChangeArrowheads="1"/>
            </p:cNvSpPr>
            <p:nvPr/>
          </p:nvSpPr>
          <p:spPr bwMode="auto">
            <a:xfrm>
              <a:off x="3896" y="1367"/>
              <a:ext cx="1600"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en-US" altLang="zh-CN" sz="1600" b="1" dirty="0" smtClean="0">
                  <a:latin typeface="+mn-lt"/>
                  <a:ea typeface="+mn-ea"/>
                </a:rPr>
                <a:t>194.24.0.0</a:t>
              </a:r>
              <a:r>
                <a:rPr lang="zh-CN" altLang="en-US" sz="1600" b="1" dirty="0" smtClean="0">
                  <a:latin typeface="+mn-lt"/>
                  <a:ea typeface="+mn-ea"/>
                </a:rPr>
                <a:t>～</a:t>
              </a:r>
              <a:r>
                <a:rPr lang="en-US" altLang="zh-CN" sz="1600" b="1" dirty="0" smtClean="0">
                  <a:latin typeface="+mn-lt"/>
                  <a:ea typeface="+mn-ea"/>
                </a:rPr>
                <a:t>194.24.7.255</a:t>
              </a:r>
              <a:endParaRPr lang="en-US" altLang="zh-CN" sz="1600" b="1" dirty="0">
                <a:latin typeface="+mn-lt"/>
                <a:ea typeface="+mn-ea"/>
              </a:endParaRPr>
            </a:p>
          </p:txBody>
        </p:sp>
        <p:sp>
          <p:nvSpPr>
            <p:cNvPr id="19" name="TextBox 18"/>
            <p:cNvSpPr txBox="1">
              <a:spLocks noChangeArrowheads="1"/>
            </p:cNvSpPr>
            <p:nvPr/>
          </p:nvSpPr>
          <p:spPr bwMode="auto">
            <a:xfrm>
              <a:off x="3883" y="2163"/>
              <a:ext cx="1797"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en-US" altLang="zh-CN" sz="1600" b="1" dirty="0" smtClean="0">
                  <a:latin typeface="+mn-lt"/>
                  <a:ea typeface="+mn-ea"/>
                </a:rPr>
                <a:t>194.24.16.0</a:t>
              </a:r>
              <a:r>
                <a:rPr lang="zh-CN" altLang="en-US" sz="1600" b="1" dirty="0" smtClean="0">
                  <a:latin typeface="+mn-lt"/>
                  <a:ea typeface="+mn-ea"/>
                </a:rPr>
                <a:t>～</a:t>
              </a:r>
              <a:r>
                <a:rPr lang="en-US" altLang="zh-CN" sz="1600" b="1" dirty="0" smtClean="0">
                  <a:latin typeface="+mn-lt"/>
                  <a:ea typeface="+mn-ea"/>
                </a:rPr>
                <a:t>194.24.31.255</a:t>
              </a:r>
              <a:endParaRPr lang="en-US" altLang="zh-CN" sz="1600" b="1" dirty="0">
                <a:latin typeface="+mn-lt"/>
                <a:ea typeface="+mn-ea"/>
              </a:endParaRPr>
            </a:p>
          </p:txBody>
        </p:sp>
        <p:sp>
          <p:nvSpPr>
            <p:cNvPr id="20" name="TextBox 19"/>
            <p:cNvSpPr txBox="1">
              <a:spLocks noChangeArrowheads="1"/>
            </p:cNvSpPr>
            <p:nvPr/>
          </p:nvSpPr>
          <p:spPr bwMode="auto">
            <a:xfrm>
              <a:off x="3896" y="2974"/>
              <a:ext cx="1600" cy="1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en-US" altLang="zh-CN" sz="1600" b="1" dirty="0" smtClean="0">
                  <a:latin typeface="+mn-lt"/>
                  <a:ea typeface="+mn-ea"/>
                </a:rPr>
                <a:t>194.24.8.0</a:t>
              </a:r>
              <a:r>
                <a:rPr lang="zh-CN" altLang="en-US" sz="1600" b="1" dirty="0" smtClean="0">
                  <a:latin typeface="+mn-lt"/>
                  <a:ea typeface="+mn-ea"/>
                </a:rPr>
                <a:t>～</a:t>
              </a:r>
              <a:r>
                <a:rPr lang="en-US" altLang="zh-CN" sz="1600" b="1" dirty="0" smtClean="0">
                  <a:latin typeface="+mn-lt"/>
                  <a:ea typeface="+mn-ea"/>
                </a:rPr>
                <a:t>194.24.11.255</a:t>
              </a:r>
              <a:endParaRPr lang="en-US" altLang="zh-CN" sz="1600" b="1" dirty="0">
                <a:latin typeface="+mn-lt"/>
                <a:ea typeface="+mn-ea"/>
              </a:endParaRPr>
            </a:p>
          </p:txBody>
        </p:sp>
        <p:sp>
          <p:nvSpPr>
            <p:cNvPr id="21" name="TextBox 20"/>
            <p:cNvSpPr txBox="1">
              <a:spLocks noChangeArrowheads="1"/>
            </p:cNvSpPr>
            <p:nvPr/>
          </p:nvSpPr>
          <p:spPr bwMode="auto">
            <a:xfrm>
              <a:off x="1294" y="3203"/>
              <a:ext cx="1786" cy="34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0000FF"/>
                  </a:solidFill>
                  <a:latin typeface="+mn-lt"/>
                  <a:ea typeface="+mn-ea"/>
                </a:rPr>
                <a:t>可用：</a:t>
              </a:r>
              <a:r>
                <a:rPr lang="zh-CN" altLang="en-US" sz="1600" b="1" dirty="0" smtClean="0">
                  <a:latin typeface="+mn-lt"/>
                  <a:ea typeface="+mn-ea"/>
                  <a:sym typeface="Wingdings" panose="05000000000000000000" pitchFamily="2" charset="2"/>
                </a:rPr>
                <a:t>（</a:t>
              </a:r>
              <a:r>
                <a:rPr lang="en-US" altLang="zh-CN" sz="1600" b="1" dirty="0" smtClean="0">
                  <a:latin typeface="+mn-lt"/>
                  <a:ea typeface="+mn-ea"/>
                  <a:sym typeface="Wingdings" panose="05000000000000000000" pitchFamily="2" charset="2"/>
                </a:rPr>
                <a:t>1024</a:t>
              </a:r>
              <a:r>
                <a:rPr lang="zh-CN" altLang="en-US" sz="1600" b="1" dirty="0" smtClean="0">
                  <a:latin typeface="+mn-lt"/>
                  <a:ea typeface="+mn-ea"/>
                  <a:sym typeface="Wingdings" panose="05000000000000000000" pitchFamily="2" charset="2"/>
                </a:rPr>
                <a:t>个）</a:t>
              </a:r>
              <a:r>
                <a:rPr lang="zh-CN" altLang="en-US" sz="1600" b="1" dirty="0" smtClean="0">
                  <a:latin typeface="+mn-lt"/>
                  <a:ea typeface="+mn-ea"/>
                </a:rPr>
                <a:t> </a:t>
              </a:r>
              <a:endParaRPr lang="en-US" altLang="zh-CN" sz="1600" b="1" dirty="0" smtClean="0">
                <a:latin typeface="+mn-lt"/>
                <a:ea typeface="+mn-ea"/>
              </a:endParaRPr>
            </a:p>
            <a:p>
              <a:pPr eaLnBrk="1" hangingPunct="1"/>
              <a:r>
                <a:rPr lang="en-US" altLang="zh-CN" sz="1600" b="1" dirty="0" smtClean="0">
                  <a:latin typeface="+mn-lt"/>
                  <a:ea typeface="+mn-ea"/>
                </a:rPr>
                <a:t>194.24.12.0</a:t>
              </a:r>
              <a:r>
                <a:rPr lang="zh-CN" altLang="en-US" sz="1600" b="1" dirty="0" smtClean="0">
                  <a:latin typeface="+mn-lt"/>
                  <a:ea typeface="+mn-ea"/>
                </a:rPr>
                <a:t>～</a:t>
              </a:r>
              <a:r>
                <a:rPr lang="en-US" altLang="zh-CN" sz="1600" b="1" dirty="0" smtClean="0">
                  <a:latin typeface="+mn-lt"/>
                  <a:ea typeface="+mn-ea"/>
                </a:rPr>
                <a:t>194.24.15.255</a:t>
              </a:r>
              <a:endParaRPr lang="en-US" altLang="zh-CN" sz="1600" b="1" dirty="0">
                <a:latin typeface="+mn-lt"/>
                <a:ea typeface="+mn-ea"/>
              </a:endParaRPr>
            </a:p>
          </p:txBody>
        </p:sp>
      </p:grpSp>
      <p:sp>
        <p:nvSpPr>
          <p:cNvPr id="16" name="AutoShape 8"/>
          <p:cNvSpPr>
            <a:spLocks noChangeArrowheads="1"/>
          </p:cNvSpPr>
          <p:nvPr/>
        </p:nvSpPr>
        <p:spPr bwMode="auto">
          <a:xfrm>
            <a:off x="3377280" y="5481266"/>
            <a:ext cx="1753520" cy="900062"/>
          </a:xfrm>
          <a:prstGeom prst="wedgeRoundRectCallout">
            <a:avLst>
              <a:gd name="adj1" fmla="val 20164"/>
              <a:gd name="adj2" fmla="val -134515"/>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0000FF"/>
                </a:solidFill>
                <a:latin typeface="+mn-lt"/>
                <a:ea typeface="+mn-ea"/>
              </a:rPr>
              <a:t>边界路由器</a:t>
            </a:r>
            <a:r>
              <a:rPr lang="zh-CN" altLang="en-US" sz="1600" b="1" dirty="0" smtClean="0">
                <a:latin typeface="+mn-lt"/>
                <a:ea typeface="+mn-ea"/>
              </a:rPr>
              <a:t>需</a:t>
            </a:r>
            <a:r>
              <a:rPr lang="zh-CN" altLang="en-US" sz="1600" b="1" dirty="0">
                <a:latin typeface="+mn-lt"/>
                <a:ea typeface="+mn-ea"/>
              </a:rPr>
              <a:t>为每个网络前缀设置</a:t>
            </a:r>
            <a:r>
              <a:rPr lang="en-US" altLang="zh-CN" sz="1600" b="1" dirty="0">
                <a:latin typeface="+mn-lt"/>
                <a:ea typeface="+mn-ea"/>
              </a:rPr>
              <a:t>1</a:t>
            </a:r>
            <a:r>
              <a:rPr lang="zh-CN" altLang="en-US" sz="1600" b="1" dirty="0">
                <a:latin typeface="+mn-lt"/>
                <a:ea typeface="+mn-ea"/>
              </a:rPr>
              <a:t>个路由表</a:t>
            </a:r>
            <a:r>
              <a:rPr lang="zh-CN" altLang="en-US" sz="1600" b="1" dirty="0" smtClean="0">
                <a:latin typeface="+mn-lt"/>
                <a:ea typeface="+mn-ea"/>
              </a:rPr>
              <a:t>项</a:t>
            </a:r>
            <a:endParaRPr lang="zh-CN" altLang="en-US" sz="1600" b="1" dirty="0">
              <a:latin typeface="+mn-lt"/>
              <a:ea typeface="+mn-ea"/>
            </a:endParaRPr>
          </a:p>
        </p:txBody>
      </p:sp>
      <p:sp>
        <p:nvSpPr>
          <p:cNvPr id="17" name="AutoShape 8"/>
          <p:cNvSpPr>
            <a:spLocks noChangeArrowheads="1"/>
          </p:cNvSpPr>
          <p:nvPr/>
        </p:nvSpPr>
        <p:spPr bwMode="auto">
          <a:xfrm>
            <a:off x="1824359" y="3069085"/>
            <a:ext cx="1753520" cy="900062"/>
          </a:xfrm>
          <a:prstGeom prst="wedgeRoundRectCallout">
            <a:avLst>
              <a:gd name="adj1" fmla="val -61480"/>
              <a:gd name="adj2" fmla="val 10664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a:solidFill>
                  <a:srgbClr val="0000FF"/>
                </a:solidFill>
                <a:latin typeface="+mn-lt"/>
                <a:ea typeface="+mn-ea"/>
              </a:rPr>
              <a:t>远程路由器</a:t>
            </a:r>
            <a:r>
              <a:rPr lang="zh-CN" altLang="en-US" sz="1600" b="1" dirty="0">
                <a:latin typeface="+mn-lt"/>
                <a:ea typeface="+mn-ea"/>
              </a:rPr>
              <a:t>将</a:t>
            </a:r>
            <a:r>
              <a:rPr lang="en-US" altLang="zh-CN" sz="1600" b="1" dirty="0">
                <a:latin typeface="+mn-lt"/>
                <a:ea typeface="+mn-ea"/>
              </a:rPr>
              <a:t>3</a:t>
            </a:r>
            <a:r>
              <a:rPr lang="zh-CN" altLang="en-US" sz="1600" b="1" dirty="0">
                <a:latin typeface="+mn-lt"/>
                <a:ea typeface="+mn-ea"/>
              </a:rPr>
              <a:t>个网络前缀聚合成</a:t>
            </a:r>
            <a:r>
              <a:rPr lang="en-US" altLang="zh-CN" sz="1600" b="1" dirty="0">
                <a:latin typeface="+mn-lt"/>
                <a:ea typeface="+mn-ea"/>
              </a:rPr>
              <a:t>1</a:t>
            </a:r>
            <a:r>
              <a:rPr lang="zh-CN" altLang="en-US" sz="1600" b="1" dirty="0">
                <a:latin typeface="+mn-lt"/>
                <a:ea typeface="+mn-ea"/>
              </a:rPr>
              <a:t>个路由表项</a:t>
            </a:r>
          </a:p>
        </p:txBody>
      </p:sp>
    </p:spTree>
    <p:extLst>
      <p:ext uri="{BB962C8B-B14F-4D97-AF65-F5344CB8AC3E}">
        <p14:creationId xmlns:p14="http://schemas.microsoft.com/office/powerpoint/2010/main" val="29077888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例</a:t>
            </a:r>
            <a:r>
              <a:rPr lang="en-US" altLang="zh-CN" dirty="0"/>
              <a:t>:</a:t>
            </a:r>
            <a:r>
              <a:rPr lang="en-US" altLang="zh-CN" dirty="0">
                <a:latin typeface="华文新魏" panose="02010800040101010101" pitchFamily="2" charset="-122"/>
                <a:ea typeface="华文新魏" panose="02010800040101010101" pitchFamily="2" charset="-122"/>
              </a:rPr>
              <a:t>CIDR</a:t>
            </a:r>
            <a:r>
              <a:rPr lang="zh-CN" altLang="en-US" dirty="0" smtClean="0"/>
              <a:t>地址块划分</a:t>
            </a:r>
            <a:endParaRPr lang="en-US" altLang="zh-CN" sz="2800" dirty="0"/>
          </a:p>
        </p:txBody>
      </p:sp>
      <p:sp>
        <p:nvSpPr>
          <p:cNvPr id="4" name="内容占位符 3"/>
          <p:cNvSpPr>
            <a:spLocks noGrp="1"/>
          </p:cNvSpPr>
          <p:nvPr>
            <p:ph idx="1"/>
          </p:nvPr>
        </p:nvSpPr>
        <p:spPr/>
        <p:txBody>
          <a:bodyPr/>
          <a:lstStyle/>
          <a:p>
            <a:pPr marL="0" indent="0">
              <a:lnSpc>
                <a:spcPct val="120000"/>
              </a:lnSpc>
              <a:buNone/>
            </a:pPr>
            <a:r>
              <a:rPr lang="zh-CN" altLang="en-US" sz="2400" dirty="0" smtClean="0"/>
              <a:t>       某</a:t>
            </a:r>
            <a:r>
              <a:rPr lang="en-US" altLang="zh-CN" sz="2400" dirty="0"/>
              <a:t>ISP</a:t>
            </a:r>
            <a:r>
              <a:rPr lang="zh-CN" altLang="en-US" sz="2400" dirty="0"/>
              <a:t>已拥有地址块</a:t>
            </a:r>
            <a:r>
              <a:rPr lang="en-US" altLang="zh-CN" sz="2400" dirty="0"/>
              <a:t>206.0.64.0/18</a:t>
            </a:r>
            <a:r>
              <a:rPr lang="zh-CN" altLang="en-US" sz="2400" dirty="0"/>
              <a:t>（相当于有</a:t>
            </a:r>
            <a:r>
              <a:rPr lang="en-US" altLang="zh-CN" sz="2400" dirty="0"/>
              <a:t>64</a:t>
            </a:r>
            <a:r>
              <a:rPr lang="zh-CN" altLang="en-US" sz="2400" dirty="0"/>
              <a:t>个</a:t>
            </a:r>
            <a:r>
              <a:rPr lang="en-US" altLang="zh-CN" sz="2400" dirty="0"/>
              <a:t>C</a:t>
            </a:r>
            <a:r>
              <a:rPr lang="zh-CN" altLang="en-US" sz="2400" dirty="0"/>
              <a:t>类网络），现在某大学需要</a:t>
            </a:r>
            <a:r>
              <a:rPr lang="en-US" altLang="zh-CN" sz="2400" dirty="0"/>
              <a:t>900</a:t>
            </a:r>
            <a:r>
              <a:rPr lang="zh-CN" altLang="en-US" sz="2400" dirty="0"/>
              <a:t>个</a:t>
            </a:r>
            <a:r>
              <a:rPr lang="en-US" altLang="zh-CN" sz="2400" dirty="0"/>
              <a:t>IP</a:t>
            </a:r>
            <a:r>
              <a:rPr lang="zh-CN" altLang="en-US" sz="2400" dirty="0"/>
              <a:t>地址。在不使用</a:t>
            </a:r>
            <a:r>
              <a:rPr lang="en-US" altLang="zh-CN" sz="2400" dirty="0"/>
              <a:t>CIDR</a:t>
            </a:r>
            <a:r>
              <a:rPr lang="zh-CN" altLang="en-US" sz="2400" dirty="0"/>
              <a:t>时，</a:t>
            </a:r>
            <a:r>
              <a:rPr lang="en-US" altLang="zh-CN" sz="2400" dirty="0"/>
              <a:t>ISP</a:t>
            </a:r>
            <a:r>
              <a:rPr lang="zh-CN" altLang="en-US" sz="2400" dirty="0"/>
              <a:t>或者给大学分配一个</a:t>
            </a:r>
            <a:r>
              <a:rPr lang="en-US" altLang="zh-CN" sz="2400" dirty="0"/>
              <a:t>B</a:t>
            </a:r>
            <a:r>
              <a:rPr lang="zh-CN" altLang="en-US" sz="2400" dirty="0"/>
              <a:t>类地址（这将浪费</a:t>
            </a:r>
            <a:r>
              <a:rPr lang="en-US" altLang="zh-CN" sz="2400" dirty="0"/>
              <a:t>64734</a:t>
            </a:r>
            <a:r>
              <a:rPr lang="zh-CN" altLang="en-US" sz="2400" dirty="0"/>
              <a:t>个</a:t>
            </a:r>
            <a:r>
              <a:rPr lang="en-US" altLang="zh-CN" sz="2400" dirty="0"/>
              <a:t>IP</a:t>
            </a:r>
            <a:r>
              <a:rPr lang="zh-CN" altLang="en-US" sz="2400" dirty="0"/>
              <a:t>地址），或者分配</a:t>
            </a:r>
            <a:r>
              <a:rPr lang="en-US" altLang="zh-CN" sz="2400" dirty="0"/>
              <a:t>4</a:t>
            </a:r>
            <a:r>
              <a:rPr lang="zh-CN" altLang="en-US" sz="2400" dirty="0"/>
              <a:t>个</a:t>
            </a:r>
            <a:r>
              <a:rPr lang="en-US" altLang="zh-CN" sz="2400" dirty="0"/>
              <a:t>C</a:t>
            </a:r>
            <a:r>
              <a:rPr lang="zh-CN" altLang="en-US" sz="2400" dirty="0"/>
              <a:t>类地址（这会在路由表中出现对应该大学的</a:t>
            </a:r>
            <a:r>
              <a:rPr lang="en-US" altLang="zh-CN" sz="2400" dirty="0"/>
              <a:t>4</a:t>
            </a:r>
            <a:r>
              <a:rPr lang="zh-CN" altLang="en-US" sz="2400" dirty="0"/>
              <a:t>个表项）。在使用</a:t>
            </a:r>
            <a:r>
              <a:rPr lang="en-US" altLang="zh-CN" sz="2400" dirty="0"/>
              <a:t>CIDR</a:t>
            </a:r>
            <a:r>
              <a:rPr lang="zh-CN" altLang="en-US" sz="2400" dirty="0"/>
              <a:t>时，</a:t>
            </a:r>
            <a:r>
              <a:rPr lang="en-US" altLang="zh-CN" sz="2400" dirty="0"/>
              <a:t>ISP</a:t>
            </a:r>
            <a:r>
              <a:rPr lang="zh-CN" altLang="en-US" sz="2400" dirty="0"/>
              <a:t>可以给大学分配一个地址块</a:t>
            </a:r>
            <a:r>
              <a:rPr lang="en-US" altLang="zh-CN" sz="2400" dirty="0"/>
              <a:t>206.0.68.0/22</a:t>
            </a:r>
            <a:r>
              <a:rPr lang="zh-CN" altLang="en-US" sz="2400" dirty="0"/>
              <a:t>（包括</a:t>
            </a:r>
            <a:r>
              <a:rPr lang="en-US" altLang="zh-CN" sz="2400" dirty="0"/>
              <a:t>1024</a:t>
            </a:r>
            <a:r>
              <a:rPr lang="zh-CN" altLang="en-US" sz="2400" dirty="0"/>
              <a:t>个</a:t>
            </a:r>
            <a:r>
              <a:rPr lang="en-US" altLang="zh-CN" sz="2400" dirty="0"/>
              <a:t>IP</a:t>
            </a:r>
            <a:r>
              <a:rPr lang="zh-CN" altLang="en-US" sz="2400" dirty="0"/>
              <a:t>地址），相当于</a:t>
            </a:r>
            <a:r>
              <a:rPr lang="en-US" altLang="zh-CN" sz="2400" dirty="0"/>
              <a:t>4</a:t>
            </a:r>
            <a:r>
              <a:rPr lang="zh-CN" altLang="en-US" sz="2400" dirty="0"/>
              <a:t>个连续的</a:t>
            </a:r>
            <a:r>
              <a:rPr lang="en-US" altLang="zh-CN" sz="2400" dirty="0"/>
              <a:t>C</a:t>
            </a:r>
            <a:r>
              <a:rPr lang="zh-CN" altLang="en-US" sz="2400" dirty="0"/>
              <a:t>类（</a:t>
            </a:r>
            <a:r>
              <a:rPr lang="en-US" altLang="zh-CN" sz="2400" dirty="0"/>
              <a:t>/24</a:t>
            </a:r>
            <a:r>
              <a:rPr lang="zh-CN" altLang="en-US" sz="2400" dirty="0"/>
              <a:t>）地址块，且在路由表中对应该大学的表项只有一个。这个大学可自由地对本校的各系分配地址块，而各系还可再划分本系的地址块，这提高了地址空间的利用率。</a:t>
            </a:r>
          </a:p>
          <a:p>
            <a:pPr marL="0" indent="0">
              <a:lnSpc>
                <a:spcPct val="120000"/>
              </a:lnSpc>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5661336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
        <p:nvSpPr>
          <p:cNvPr id="8" name="Text Box 7"/>
          <p:cNvSpPr txBox="1">
            <a:spLocks noChangeArrowheads="1"/>
          </p:cNvSpPr>
          <p:nvPr/>
        </p:nvSpPr>
        <p:spPr bwMode="auto">
          <a:xfrm>
            <a:off x="3132138" y="6311900"/>
            <a:ext cx="345598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CIDR </a:t>
            </a:r>
            <a:r>
              <a:rPr lang="zh-CN" altLang="en-US" b="1">
                <a:latin typeface="+mn-lt"/>
                <a:ea typeface="+mn-ea"/>
              </a:rPr>
              <a:t>地址块划分举例 </a:t>
            </a:r>
          </a:p>
        </p:txBody>
      </p:sp>
      <p:sp>
        <p:nvSpPr>
          <p:cNvPr id="9" name="Rectangle 8"/>
          <p:cNvSpPr>
            <a:spLocks noChangeArrowheads="1"/>
          </p:cNvSpPr>
          <p:nvPr/>
        </p:nvSpPr>
        <p:spPr bwMode="auto">
          <a:xfrm>
            <a:off x="684213" y="3790950"/>
            <a:ext cx="8064500" cy="2520950"/>
          </a:xfrm>
          <a:prstGeom prst="rect">
            <a:avLst/>
          </a:prstGeom>
          <a:solidFill>
            <a:srgbClr val="CCECFF"/>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grpSp>
        <p:nvGrpSpPr>
          <p:cNvPr id="10" name="Group 9"/>
          <p:cNvGrpSpPr>
            <a:grpSpLocks/>
          </p:cNvGrpSpPr>
          <p:nvPr/>
        </p:nvGrpSpPr>
        <p:grpSpPr bwMode="auto">
          <a:xfrm>
            <a:off x="158750" y="684213"/>
            <a:ext cx="1511300" cy="738187"/>
            <a:chOff x="2592" y="1200"/>
            <a:chExt cx="2400" cy="1584"/>
          </a:xfrm>
        </p:grpSpPr>
        <p:grpSp>
          <p:nvGrpSpPr>
            <p:cNvPr id="11" name="Group 10"/>
            <p:cNvGrpSpPr>
              <a:grpSpLocks/>
            </p:cNvGrpSpPr>
            <p:nvPr/>
          </p:nvGrpSpPr>
          <p:grpSpPr bwMode="auto">
            <a:xfrm>
              <a:off x="2606" y="1231"/>
              <a:ext cx="2386" cy="1553"/>
              <a:chOff x="3134" y="1375"/>
              <a:chExt cx="2386" cy="1553"/>
            </a:xfrm>
          </p:grpSpPr>
          <p:sp>
            <p:nvSpPr>
              <p:cNvPr id="21" name="Oval 11"/>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12"/>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13"/>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14"/>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5" name="Oval 15"/>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6" name="Oval 16"/>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7" name="Oval 17"/>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8" name="Oval 18"/>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9" name="Oval 19"/>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12" name="Oval 20"/>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21"/>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22"/>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5" name="Oval 23"/>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6" name="Oval 24"/>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7" name="Oval 25"/>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8" name="Oval 26"/>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9" name="Oval 27"/>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28"/>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30" name="Text Box 29"/>
          <p:cNvSpPr txBox="1">
            <a:spLocks noChangeArrowheads="1"/>
          </p:cNvSpPr>
          <p:nvPr/>
        </p:nvSpPr>
        <p:spPr bwMode="auto">
          <a:xfrm>
            <a:off x="323528" y="792163"/>
            <a:ext cx="13131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smtClean="0">
                <a:latin typeface="+mn-lt"/>
                <a:ea typeface="+mn-ea"/>
              </a:rPr>
              <a:t>Internet</a:t>
            </a:r>
            <a:endParaRPr lang="zh-CN" altLang="en-US" sz="2400" b="1" dirty="0">
              <a:latin typeface="+mn-lt"/>
              <a:ea typeface="+mn-ea"/>
            </a:endParaRPr>
          </a:p>
        </p:txBody>
      </p:sp>
      <p:sp>
        <p:nvSpPr>
          <p:cNvPr id="31" name="Oval 30"/>
          <p:cNvSpPr>
            <a:spLocks noChangeArrowheads="1"/>
          </p:cNvSpPr>
          <p:nvPr/>
        </p:nvSpPr>
        <p:spPr bwMode="auto">
          <a:xfrm>
            <a:off x="3576638" y="536575"/>
            <a:ext cx="2625725" cy="958850"/>
          </a:xfrm>
          <a:prstGeom prst="ellipse">
            <a:avLst/>
          </a:prstGeom>
          <a:solidFill>
            <a:srgbClr val="99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2" name="Oval 31"/>
          <p:cNvSpPr>
            <a:spLocks noChangeArrowheads="1"/>
          </p:cNvSpPr>
          <p:nvPr/>
        </p:nvSpPr>
        <p:spPr bwMode="auto">
          <a:xfrm>
            <a:off x="4133850" y="684213"/>
            <a:ext cx="1671638" cy="665162"/>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3" name="Text Box 32"/>
          <p:cNvSpPr txBox="1">
            <a:spLocks noChangeArrowheads="1"/>
          </p:cNvSpPr>
          <p:nvPr/>
        </p:nvSpPr>
        <p:spPr bwMode="auto">
          <a:xfrm>
            <a:off x="4219575" y="83026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206.0.68.0/22</a:t>
            </a:r>
          </a:p>
        </p:txBody>
      </p:sp>
      <p:sp>
        <p:nvSpPr>
          <p:cNvPr id="34" name="Text Box 33"/>
          <p:cNvSpPr txBox="1">
            <a:spLocks noChangeArrowheads="1"/>
          </p:cNvSpPr>
          <p:nvPr/>
        </p:nvSpPr>
        <p:spPr bwMode="auto">
          <a:xfrm>
            <a:off x="1989138" y="60801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206.0.64.0/18</a:t>
            </a:r>
          </a:p>
        </p:txBody>
      </p:sp>
      <p:sp>
        <p:nvSpPr>
          <p:cNvPr id="35" name="AutoShape 34"/>
          <p:cNvSpPr>
            <a:spLocks noChangeArrowheads="1"/>
          </p:cNvSpPr>
          <p:nvPr/>
        </p:nvSpPr>
        <p:spPr bwMode="auto">
          <a:xfrm>
            <a:off x="1749425" y="923925"/>
            <a:ext cx="1749425" cy="220663"/>
          </a:xfrm>
          <a:prstGeom prst="leftArrow">
            <a:avLst>
              <a:gd name="adj1" fmla="val 50000"/>
              <a:gd name="adj2" fmla="val 198201"/>
            </a:avLst>
          </a:prstGeom>
          <a:solidFill>
            <a:schemeClr val="hlink"/>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Text Box 35"/>
          <p:cNvSpPr txBox="1">
            <a:spLocks noChangeArrowheads="1"/>
          </p:cNvSpPr>
          <p:nvPr/>
        </p:nvSpPr>
        <p:spPr bwMode="auto">
          <a:xfrm>
            <a:off x="3419475" y="31750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ISP</a:t>
            </a:r>
          </a:p>
        </p:txBody>
      </p:sp>
      <p:sp>
        <p:nvSpPr>
          <p:cNvPr id="37" name="Text Box 36"/>
          <p:cNvSpPr txBox="1">
            <a:spLocks noChangeArrowheads="1"/>
          </p:cNvSpPr>
          <p:nvPr/>
        </p:nvSpPr>
        <p:spPr bwMode="auto">
          <a:xfrm>
            <a:off x="6361113" y="388938"/>
            <a:ext cx="1091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大学 </a:t>
            </a:r>
            <a:r>
              <a:rPr lang="en-US" altLang="zh-CN" sz="2400" b="1">
                <a:latin typeface="+mn-lt"/>
                <a:ea typeface="+mn-ea"/>
              </a:rPr>
              <a:t>X</a:t>
            </a:r>
          </a:p>
        </p:txBody>
      </p:sp>
      <p:sp>
        <p:nvSpPr>
          <p:cNvPr id="38" name="Line 37"/>
          <p:cNvSpPr>
            <a:spLocks noChangeShapeType="1"/>
          </p:cNvSpPr>
          <p:nvPr/>
        </p:nvSpPr>
        <p:spPr bwMode="auto">
          <a:xfrm flipV="1">
            <a:off x="5724525" y="684213"/>
            <a:ext cx="636588" cy="2206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Text Box 38"/>
          <p:cNvSpPr txBox="1">
            <a:spLocks noChangeArrowheads="1"/>
          </p:cNvSpPr>
          <p:nvPr/>
        </p:nvSpPr>
        <p:spPr bwMode="auto">
          <a:xfrm>
            <a:off x="1692275" y="3357563"/>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一系</a:t>
            </a:r>
            <a:r>
              <a:rPr lang="en-US" altLang="zh-CN" sz="2000" b="1">
                <a:latin typeface="+mn-lt"/>
                <a:ea typeface="+mn-ea"/>
              </a:rPr>
              <a:t>(500)</a:t>
            </a:r>
          </a:p>
        </p:txBody>
      </p:sp>
      <p:sp>
        <p:nvSpPr>
          <p:cNvPr id="40" name="Text Box 39"/>
          <p:cNvSpPr txBox="1">
            <a:spLocks noChangeArrowheads="1"/>
          </p:cNvSpPr>
          <p:nvPr/>
        </p:nvSpPr>
        <p:spPr bwMode="auto">
          <a:xfrm>
            <a:off x="4427538" y="3284538"/>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二系</a:t>
            </a:r>
            <a:r>
              <a:rPr lang="en-US" altLang="zh-CN" sz="2000" b="1">
                <a:latin typeface="+mn-lt"/>
                <a:ea typeface="+mn-ea"/>
              </a:rPr>
              <a:t>(200)</a:t>
            </a:r>
          </a:p>
        </p:txBody>
      </p:sp>
      <p:sp>
        <p:nvSpPr>
          <p:cNvPr id="41" name="Text Box 40"/>
          <p:cNvSpPr txBox="1">
            <a:spLocks noChangeArrowheads="1"/>
          </p:cNvSpPr>
          <p:nvPr/>
        </p:nvSpPr>
        <p:spPr bwMode="auto">
          <a:xfrm>
            <a:off x="5867400" y="3068638"/>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三系</a:t>
            </a:r>
            <a:r>
              <a:rPr lang="en-US" altLang="zh-CN" sz="2000" b="1">
                <a:latin typeface="+mn-lt"/>
                <a:ea typeface="+mn-ea"/>
              </a:rPr>
              <a:t>(100)</a:t>
            </a:r>
          </a:p>
        </p:txBody>
      </p:sp>
      <p:sp>
        <p:nvSpPr>
          <p:cNvPr id="42" name="Text Box 41"/>
          <p:cNvSpPr txBox="1">
            <a:spLocks noChangeArrowheads="1"/>
          </p:cNvSpPr>
          <p:nvPr/>
        </p:nvSpPr>
        <p:spPr bwMode="auto">
          <a:xfrm>
            <a:off x="7596188" y="2997200"/>
            <a:ext cx="12955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四系</a:t>
            </a:r>
            <a:r>
              <a:rPr lang="en-US" altLang="zh-CN" sz="2000" b="1">
                <a:latin typeface="+mn-lt"/>
                <a:ea typeface="+mn-ea"/>
              </a:rPr>
              <a:t>(100)</a:t>
            </a:r>
          </a:p>
        </p:txBody>
      </p:sp>
      <p:sp>
        <p:nvSpPr>
          <p:cNvPr id="43" name="AutoShape 42"/>
          <p:cNvSpPr>
            <a:spLocks noChangeArrowheads="1"/>
          </p:cNvSpPr>
          <p:nvPr/>
        </p:nvSpPr>
        <p:spPr bwMode="auto">
          <a:xfrm rot="1625099">
            <a:off x="5461000" y="1592263"/>
            <a:ext cx="2503488" cy="173037"/>
          </a:xfrm>
          <a:prstGeom prst="leftArrow">
            <a:avLst>
              <a:gd name="adj1" fmla="val 27083"/>
              <a:gd name="adj2" fmla="val 410997"/>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Oval 43"/>
          <p:cNvSpPr>
            <a:spLocks noChangeArrowheads="1"/>
          </p:cNvSpPr>
          <p:nvPr/>
        </p:nvSpPr>
        <p:spPr bwMode="auto">
          <a:xfrm>
            <a:off x="7156450" y="215900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5" name="Text Box 44"/>
          <p:cNvSpPr txBox="1">
            <a:spLocks noChangeArrowheads="1"/>
          </p:cNvSpPr>
          <p:nvPr/>
        </p:nvSpPr>
        <p:spPr bwMode="auto">
          <a:xfrm>
            <a:off x="7235825" y="2311400"/>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206.0.71.128/26</a:t>
            </a:r>
          </a:p>
          <a:p>
            <a:pPr algn="l">
              <a:spcBef>
                <a:spcPct val="0"/>
              </a:spcBef>
              <a:buSzTx/>
              <a:buFontTx/>
              <a:buNone/>
            </a:pPr>
            <a:r>
              <a:rPr lang="en-US" altLang="zh-CN" sz="1800" b="1" dirty="0">
                <a:latin typeface="+mn-lt"/>
                <a:ea typeface="+mn-ea"/>
              </a:rPr>
              <a:t>206.0.71.192/26</a:t>
            </a:r>
          </a:p>
        </p:txBody>
      </p:sp>
      <p:sp>
        <p:nvSpPr>
          <p:cNvPr id="46" name="AutoShape 45"/>
          <p:cNvSpPr>
            <a:spLocks noChangeArrowheads="1"/>
          </p:cNvSpPr>
          <p:nvPr/>
        </p:nvSpPr>
        <p:spPr bwMode="auto">
          <a:xfrm rot="8870696">
            <a:off x="1797050" y="1687513"/>
            <a:ext cx="2674938" cy="184150"/>
          </a:xfrm>
          <a:prstGeom prst="leftArrow">
            <a:avLst>
              <a:gd name="adj1" fmla="val 27083"/>
              <a:gd name="adj2" fmla="val 412642"/>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Oval 46"/>
          <p:cNvSpPr>
            <a:spLocks noChangeArrowheads="1"/>
          </p:cNvSpPr>
          <p:nvPr/>
        </p:nvSpPr>
        <p:spPr bwMode="auto">
          <a:xfrm>
            <a:off x="0" y="2159000"/>
            <a:ext cx="2384425"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8" name="Text Box 47"/>
          <p:cNvSpPr txBox="1">
            <a:spLocks noChangeArrowheads="1"/>
          </p:cNvSpPr>
          <p:nvPr/>
        </p:nvSpPr>
        <p:spPr bwMode="auto">
          <a:xfrm>
            <a:off x="323528" y="2228671"/>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206.0.68.0/25</a:t>
            </a:r>
          </a:p>
          <a:p>
            <a:pPr algn="l">
              <a:spcBef>
                <a:spcPct val="0"/>
              </a:spcBef>
              <a:buSzTx/>
              <a:buFontTx/>
              <a:buNone/>
            </a:pPr>
            <a:r>
              <a:rPr lang="en-US" altLang="zh-CN" sz="1800" b="1" dirty="0">
                <a:latin typeface="+mn-lt"/>
                <a:ea typeface="+mn-ea"/>
              </a:rPr>
              <a:t>206.0.68.128/25</a:t>
            </a:r>
          </a:p>
          <a:p>
            <a:pPr algn="l">
              <a:spcBef>
                <a:spcPct val="0"/>
              </a:spcBef>
              <a:buSzTx/>
              <a:buFontTx/>
              <a:buNone/>
            </a:pPr>
            <a:r>
              <a:rPr lang="en-US" altLang="zh-CN" sz="1800" b="1" dirty="0">
                <a:latin typeface="+mn-lt"/>
                <a:ea typeface="+mn-ea"/>
              </a:rPr>
              <a:t>206.0.69.0/25</a:t>
            </a:r>
          </a:p>
          <a:p>
            <a:pPr algn="l">
              <a:spcBef>
                <a:spcPct val="0"/>
              </a:spcBef>
              <a:buSzTx/>
              <a:buFontTx/>
              <a:buNone/>
            </a:pPr>
            <a:r>
              <a:rPr lang="en-US" altLang="zh-CN" sz="1800" b="1" dirty="0">
                <a:latin typeface="+mn-lt"/>
                <a:ea typeface="+mn-ea"/>
              </a:rPr>
              <a:t>206.0.69.128/25</a:t>
            </a:r>
          </a:p>
        </p:txBody>
      </p:sp>
      <p:sp>
        <p:nvSpPr>
          <p:cNvPr id="49" name="AutoShape 48"/>
          <p:cNvSpPr>
            <a:spLocks noChangeArrowheads="1"/>
          </p:cNvSpPr>
          <p:nvPr/>
        </p:nvSpPr>
        <p:spPr bwMode="auto">
          <a:xfrm rot="7490917">
            <a:off x="3182144" y="1908969"/>
            <a:ext cx="2143125" cy="188913"/>
          </a:xfrm>
          <a:prstGeom prst="leftArrow">
            <a:avLst>
              <a:gd name="adj1" fmla="val 27083"/>
              <a:gd name="adj2" fmla="val 322268"/>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0" name="Oval 49"/>
          <p:cNvSpPr>
            <a:spLocks noChangeArrowheads="1"/>
          </p:cNvSpPr>
          <p:nvPr/>
        </p:nvSpPr>
        <p:spPr bwMode="auto">
          <a:xfrm>
            <a:off x="2544763" y="2159000"/>
            <a:ext cx="2384425"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1" name="Text Box 50"/>
          <p:cNvSpPr txBox="1">
            <a:spLocks noChangeArrowheads="1"/>
          </p:cNvSpPr>
          <p:nvPr/>
        </p:nvSpPr>
        <p:spPr bwMode="auto">
          <a:xfrm>
            <a:off x="2843808" y="226060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206.0.70.0/26</a:t>
            </a:r>
          </a:p>
          <a:p>
            <a:pPr algn="l">
              <a:spcBef>
                <a:spcPct val="0"/>
              </a:spcBef>
              <a:buSzTx/>
              <a:buFontTx/>
              <a:buNone/>
            </a:pPr>
            <a:r>
              <a:rPr lang="en-US" altLang="zh-CN" sz="1800" b="1" dirty="0">
                <a:latin typeface="+mn-lt"/>
                <a:ea typeface="+mn-ea"/>
              </a:rPr>
              <a:t>206.0.70.64/26</a:t>
            </a:r>
          </a:p>
          <a:p>
            <a:pPr algn="l">
              <a:spcBef>
                <a:spcPct val="0"/>
              </a:spcBef>
              <a:buSzTx/>
              <a:buFontTx/>
              <a:buNone/>
            </a:pPr>
            <a:r>
              <a:rPr lang="en-US" altLang="zh-CN" sz="1800" b="1" dirty="0">
                <a:latin typeface="+mn-lt"/>
                <a:ea typeface="+mn-ea"/>
              </a:rPr>
              <a:t>206.0.70.128/26</a:t>
            </a:r>
          </a:p>
          <a:p>
            <a:pPr algn="l">
              <a:spcBef>
                <a:spcPct val="0"/>
              </a:spcBef>
              <a:buSzTx/>
              <a:buFontTx/>
              <a:buNone/>
            </a:pPr>
            <a:r>
              <a:rPr lang="en-US" altLang="zh-CN" sz="1800" b="1" dirty="0">
                <a:latin typeface="+mn-lt"/>
                <a:ea typeface="+mn-ea"/>
              </a:rPr>
              <a:t>206.0.70.192/26</a:t>
            </a:r>
          </a:p>
        </p:txBody>
      </p:sp>
      <p:sp>
        <p:nvSpPr>
          <p:cNvPr id="52" name="Rectangle 51"/>
          <p:cNvSpPr>
            <a:spLocks noChangeArrowheads="1"/>
          </p:cNvSpPr>
          <p:nvPr/>
        </p:nvSpPr>
        <p:spPr bwMode="auto">
          <a:xfrm>
            <a:off x="3498850" y="1873250"/>
            <a:ext cx="1350963" cy="195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Text Box 52"/>
          <p:cNvSpPr txBox="1">
            <a:spLocks noChangeArrowheads="1"/>
          </p:cNvSpPr>
          <p:nvPr/>
        </p:nvSpPr>
        <p:spPr bwMode="auto">
          <a:xfrm>
            <a:off x="3419475" y="1786658"/>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206.0.70.0/24</a:t>
            </a:r>
          </a:p>
        </p:txBody>
      </p:sp>
      <p:sp>
        <p:nvSpPr>
          <p:cNvPr id="54" name="AutoShape 53"/>
          <p:cNvSpPr>
            <a:spLocks noChangeArrowheads="1"/>
          </p:cNvSpPr>
          <p:nvPr/>
        </p:nvSpPr>
        <p:spPr bwMode="auto">
          <a:xfrm rot="14362323" flipH="1">
            <a:off x="4687888" y="1957388"/>
            <a:ext cx="2144712" cy="188912"/>
          </a:xfrm>
          <a:prstGeom prst="leftArrow">
            <a:avLst>
              <a:gd name="adj1" fmla="val 27083"/>
              <a:gd name="adj2" fmla="val 322508"/>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Rectangle 54"/>
          <p:cNvSpPr>
            <a:spLocks noChangeArrowheads="1"/>
          </p:cNvSpPr>
          <p:nvPr/>
        </p:nvSpPr>
        <p:spPr bwMode="auto">
          <a:xfrm>
            <a:off x="5168900" y="1892300"/>
            <a:ext cx="1341438" cy="184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Text Box 55"/>
          <p:cNvSpPr txBox="1">
            <a:spLocks noChangeArrowheads="1"/>
          </p:cNvSpPr>
          <p:nvPr/>
        </p:nvSpPr>
        <p:spPr bwMode="auto">
          <a:xfrm>
            <a:off x="5087938" y="1791710"/>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206.0.71.0/25</a:t>
            </a:r>
          </a:p>
        </p:txBody>
      </p:sp>
      <p:sp>
        <p:nvSpPr>
          <p:cNvPr id="57" name="Oval 56"/>
          <p:cNvSpPr>
            <a:spLocks noChangeArrowheads="1"/>
          </p:cNvSpPr>
          <p:nvPr/>
        </p:nvSpPr>
        <p:spPr bwMode="auto">
          <a:xfrm>
            <a:off x="5010150" y="215900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8" name="Text Box 57"/>
          <p:cNvSpPr txBox="1">
            <a:spLocks noChangeArrowheads="1"/>
          </p:cNvSpPr>
          <p:nvPr/>
        </p:nvSpPr>
        <p:spPr bwMode="auto">
          <a:xfrm>
            <a:off x="5168900" y="2311400"/>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206.0.71.0/26</a:t>
            </a:r>
          </a:p>
          <a:p>
            <a:pPr algn="l">
              <a:spcBef>
                <a:spcPct val="0"/>
              </a:spcBef>
              <a:buSzTx/>
              <a:buFontTx/>
              <a:buNone/>
            </a:pPr>
            <a:r>
              <a:rPr lang="en-US" altLang="zh-CN" sz="1800" b="1">
                <a:latin typeface="+mn-lt"/>
                <a:ea typeface="+mn-ea"/>
              </a:rPr>
              <a:t>206.0.71.64/26</a:t>
            </a:r>
          </a:p>
        </p:txBody>
      </p:sp>
      <p:sp>
        <p:nvSpPr>
          <p:cNvPr id="59" name="Rectangle 58"/>
          <p:cNvSpPr>
            <a:spLocks noChangeArrowheads="1"/>
          </p:cNvSpPr>
          <p:nvPr/>
        </p:nvSpPr>
        <p:spPr bwMode="auto">
          <a:xfrm>
            <a:off x="7156450" y="1865313"/>
            <a:ext cx="1581150"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Text Box 59"/>
          <p:cNvSpPr txBox="1">
            <a:spLocks noChangeArrowheads="1"/>
          </p:cNvSpPr>
          <p:nvPr/>
        </p:nvSpPr>
        <p:spPr bwMode="auto">
          <a:xfrm>
            <a:off x="6940710" y="1800524"/>
            <a:ext cx="185178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206.0.71.128/25</a:t>
            </a:r>
          </a:p>
        </p:txBody>
      </p:sp>
      <p:sp>
        <p:nvSpPr>
          <p:cNvPr id="61" name="Rectangle 60"/>
          <p:cNvSpPr>
            <a:spLocks noChangeArrowheads="1"/>
          </p:cNvSpPr>
          <p:nvPr/>
        </p:nvSpPr>
        <p:spPr bwMode="auto">
          <a:xfrm>
            <a:off x="1828800" y="1865313"/>
            <a:ext cx="1341438"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Text Box 61"/>
          <p:cNvSpPr txBox="1">
            <a:spLocks noChangeArrowheads="1"/>
          </p:cNvSpPr>
          <p:nvPr/>
        </p:nvSpPr>
        <p:spPr bwMode="auto">
          <a:xfrm>
            <a:off x="1747838" y="1786658"/>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206.0.68.0/23</a:t>
            </a:r>
          </a:p>
        </p:txBody>
      </p:sp>
      <p:sp>
        <p:nvSpPr>
          <p:cNvPr id="63" name="Text Box 62"/>
          <p:cNvSpPr txBox="1">
            <a:spLocks noChangeArrowheads="1"/>
          </p:cNvSpPr>
          <p:nvPr/>
        </p:nvSpPr>
        <p:spPr bwMode="auto">
          <a:xfrm>
            <a:off x="684213" y="3719513"/>
            <a:ext cx="79724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5000"/>
              </a:lnSpc>
              <a:spcBef>
                <a:spcPct val="0"/>
              </a:spcBef>
              <a:buSzTx/>
              <a:buFontTx/>
              <a:buNone/>
            </a:pPr>
            <a:r>
              <a:rPr lang="zh-CN" altLang="en-US" sz="1800" b="1">
                <a:latin typeface="+mn-lt"/>
                <a:ea typeface="+mn-ea"/>
              </a:rPr>
              <a:t> </a:t>
            </a:r>
            <a:r>
              <a:rPr lang="zh-CN" altLang="en-US" sz="2000" b="1">
                <a:latin typeface="+mn-lt"/>
                <a:ea typeface="+mn-ea"/>
              </a:rPr>
              <a:t>单位        地址块                           二进制表示                        地址数</a:t>
            </a:r>
          </a:p>
          <a:p>
            <a:pPr algn="l">
              <a:lnSpc>
                <a:spcPct val="120000"/>
              </a:lnSpc>
              <a:spcBef>
                <a:spcPct val="0"/>
              </a:spcBef>
              <a:buSzTx/>
              <a:buFontTx/>
              <a:buNone/>
            </a:pPr>
            <a:r>
              <a:rPr lang="zh-CN" altLang="en-US" sz="1800" b="1">
                <a:latin typeface="+mn-lt"/>
                <a:ea typeface="+mn-ea"/>
              </a:rPr>
              <a:t>   </a:t>
            </a:r>
            <a:r>
              <a:rPr lang="en-US" altLang="zh-CN" sz="1800" b="1">
                <a:latin typeface="+mn-lt"/>
                <a:ea typeface="+mn-ea"/>
              </a:rPr>
              <a:t>ISP    206.0.64.0/18       11001110,00000000,01*                          16384</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大学    </a:t>
            </a:r>
            <a:r>
              <a:rPr lang="en-US" altLang="zh-CN" sz="1800" b="1">
                <a:latin typeface="+mn-lt"/>
                <a:ea typeface="+mn-ea"/>
              </a:rPr>
              <a:t>206.0.68.0/22        11001110,00000000,010001*                   1024</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一系    </a:t>
            </a:r>
            <a:r>
              <a:rPr lang="en-US" altLang="zh-CN" sz="1800" b="1">
                <a:latin typeface="+mn-lt"/>
                <a:ea typeface="+mn-ea"/>
              </a:rPr>
              <a:t>206.0.68.0/23        11001110,00000000,0100010*                  512</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二系    </a:t>
            </a:r>
            <a:r>
              <a:rPr lang="en-US" altLang="zh-CN" sz="1800" b="1">
                <a:latin typeface="+mn-lt"/>
                <a:ea typeface="+mn-ea"/>
              </a:rPr>
              <a:t>206.0.70.0/24        11001110,00000000,01000110,*               256</a:t>
            </a:r>
          </a:p>
          <a:p>
            <a:pPr algn="l">
              <a:lnSpc>
                <a:spcPct val="120000"/>
              </a:lnSpc>
              <a:spcBef>
                <a:spcPct val="0"/>
              </a:spcBef>
              <a:buSzTx/>
              <a:buFontTx/>
              <a:buNone/>
            </a:pPr>
            <a:r>
              <a:rPr lang="en-US" altLang="zh-CN" sz="1800" b="1">
                <a:latin typeface="+mn-lt"/>
                <a:ea typeface="+mn-ea"/>
              </a:rPr>
              <a:t> </a:t>
            </a:r>
            <a:r>
              <a:rPr lang="zh-CN" altLang="en-US" sz="1800" b="1">
                <a:latin typeface="+mn-lt"/>
                <a:ea typeface="+mn-ea"/>
              </a:rPr>
              <a:t>三系    </a:t>
            </a:r>
            <a:r>
              <a:rPr lang="en-US" altLang="zh-CN" sz="1800" b="1">
                <a:latin typeface="+mn-lt"/>
                <a:ea typeface="+mn-ea"/>
              </a:rPr>
              <a:t>206.0.71.0/25        11001110,00000000,01000111,0*             128</a:t>
            </a:r>
          </a:p>
          <a:p>
            <a:pPr algn="l">
              <a:lnSpc>
                <a:spcPct val="120000"/>
              </a:lnSpc>
              <a:spcBef>
                <a:spcPct val="0"/>
              </a:spcBef>
              <a:spcAft>
                <a:spcPct val="25000"/>
              </a:spcAft>
              <a:buSzTx/>
              <a:buFontTx/>
              <a:buNone/>
            </a:pPr>
            <a:r>
              <a:rPr lang="en-US" altLang="zh-CN" sz="1800" b="1">
                <a:latin typeface="+mn-lt"/>
                <a:ea typeface="+mn-ea"/>
              </a:rPr>
              <a:t> </a:t>
            </a:r>
            <a:r>
              <a:rPr lang="zh-CN" altLang="en-US" sz="1800" b="1">
                <a:latin typeface="+mn-lt"/>
                <a:ea typeface="+mn-ea"/>
              </a:rPr>
              <a:t>四系    </a:t>
            </a:r>
            <a:r>
              <a:rPr lang="en-US" altLang="zh-CN" sz="1800" b="1">
                <a:latin typeface="+mn-lt"/>
                <a:ea typeface="+mn-ea"/>
              </a:rPr>
              <a:t>206.0.71.128/25    11001110,00000000,01000111,1*             128</a:t>
            </a:r>
          </a:p>
        </p:txBody>
      </p:sp>
      <p:sp>
        <p:nvSpPr>
          <p:cNvPr id="64" name="Line 63"/>
          <p:cNvSpPr>
            <a:spLocks noChangeShapeType="1"/>
          </p:cNvSpPr>
          <p:nvPr/>
        </p:nvSpPr>
        <p:spPr bwMode="auto">
          <a:xfrm>
            <a:off x="684213" y="4224338"/>
            <a:ext cx="8064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5" name="Line 64"/>
          <p:cNvSpPr>
            <a:spLocks noChangeShapeType="1"/>
          </p:cNvSpPr>
          <p:nvPr/>
        </p:nvSpPr>
        <p:spPr bwMode="auto">
          <a:xfrm flipH="1">
            <a:off x="1403350" y="3790950"/>
            <a:ext cx="0" cy="2476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Line 65"/>
          <p:cNvSpPr>
            <a:spLocks noChangeShapeType="1"/>
          </p:cNvSpPr>
          <p:nvPr/>
        </p:nvSpPr>
        <p:spPr bwMode="auto">
          <a:xfrm flipH="1">
            <a:off x="3348038" y="3790950"/>
            <a:ext cx="0" cy="25209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6"/>
          <p:cNvSpPr>
            <a:spLocks noChangeShapeType="1"/>
          </p:cNvSpPr>
          <p:nvPr/>
        </p:nvSpPr>
        <p:spPr bwMode="auto">
          <a:xfrm flipH="1">
            <a:off x="7019925" y="3790950"/>
            <a:ext cx="0" cy="25209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extLst>
      <p:ext uri="{BB962C8B-B14F-4D97-AF65-F5344CB8AC3E}">
        <p14:creationId xmlns:p14="http://schemas.microsoft.com/office/powerpoint/2010/main" val="43699117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
        <p:nvSpPr>
          <p:cNvPr id="7" name="Text Box 7"/>
          <p:cNvSpPr txBox="1">
            <a:spLocks noChangeArrowheads="1"/>
          </p:cNvSpPr>
          <p:nvPr/>
        </p:nvSpPr>
        <p:spPr bwMode="auto">
          <a:xfrm>
            <a:off x="3101975" y="6064250"/>
            <a:ext cx="345598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dirty="0">
                <a:latin typeface="+mn-lt"/>
                <a:ea typeface="+mn-ea"/>
              </a:rPr>
              <a:t>CIDR</a:t>
            </a:r>
            <a:r>
              <a:rPr lang="zh-CN" altLang="en-US" b="1" dirty="0">
                <a:latin typeface="+mn-lt"/>
                <a:ea typeface="+mn-ea"/>
              </a:rPr>
              <a:t>路由聚合举例 </a:t>
            </a:r>
          </a:p>
        </p:txBody>
      </p:sp>
      <p:grpSp>
        <p:nvGrpSpPr>
          <p:cNvPr id="8" name="Group 8"/>
          <p:cNvGrpSpPr>
            <a:grpSpLocks/>
          </p:cNvGrpSpPr>
          <p:nvPr/>
        </p:nvGrpSpPr>
        <p:grpSpPr bwMode="auto">
          <a:xfrm>
            <a:off x="128588" y="652463"/>
            <a:ext cx="1511300" cy="738187"/>
            <a:chOff x="2592" y="1200"/>
            <a:chExt cx="2400" cy="1584"/>
          </a:xfrm>
        </p:grpSpPr>
        <p:grpSp>
          <p:nvGrpSpPr>
            <p:cNvPr id="9" name="Group 9"/>
            <p:cNvGrpSpPr>
              <a:grpSpLocks/>
            </p:cNvGrpSpPr>
            <p:nvPr/>
          </p:nvGrpSpPr>
          <p:grpSpPr bwMode="auto">
            <a:xfrm>
              <a:off x="2606" y="1231"/>
              <a:ext cx="2386" cy="1553"/>
              <a:chOff x="3134" y="1375"/>
              <a:chExt cx="2386" cy="1553"/>
            </a:xfrm>
          </p:grpSpPr>
          <p:sp>
            <p:nvSpPr>
              <p:cNvPr id="19" name="Oval 10"/>
              <p:cNvSpPr>
                <a:spLocks noChangeArrowheads="1"/>
              </p:cNvSpPr>
              <p:nvPr/>
            </p:nvSpPr>
            <p:spPr bwMode="auto">
              <a:xfrm>
                <a:off x="3959" y="1375"/>
                <a:ext cx="1026" cy="628"/>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11"/>
              <p:cNvSpPr>
                <a:spLocks noChangeArrowheads="1"/>
              </p:cNvSpPr>
              <p:nvPr/>
            </p:nvSpPr>
            <p:spPr bwMode="auto">
              <a:xfrm>
                <a:off x="3380" y="1548"/>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1" name="Oval 12"/>
              <p:cNvSpPr>
                <a:spLocks noChangeArrowheads="1"/>
              </p:cNvSpPr>
              <p:nvPr/>
            </p:nvSpPr>
            <p:spPr bwMode="auto">
              <a:xfrm>
                <a:off x="3134" y="1940"/>
                <a:ext cx="521" cy="502"/>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13"/>
              <p:cNvSpPr>
                <a:spLocks noChangeArrowheads="1"/>
              </p:cNvSpPr>
              <p:nvPr/>
            </p:nvSpPr>
            <p:spPr bwMode="auto">
              <a:xfrm>
                <a:off x="3293" y="2175"/>
                <a:ext cx="796"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14"/>
              <p:cNvSpPr>
                <a:spLocks noChangeArrowheads="1"/>
              </p:cNvSpPr>
              <p:nvPr/>
            </p:nvSpPr>
            <p:spPr bwMode="auto">
              <a:xfrm>
                <a:off x="3872" y="2269"/>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15"/>
              <p:cNvSpPr>
                <a:spLocks noChangeArrowheads="1"/>
              </p:cNvSpPr>
              <p:nvPr/>
            </p:nvSpPr>
            <p:spPr bwMode="auto">
              <a:xfrm>
                <a:off x="4653" y="1564"/>
                <a:ext cx="751"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5" name="Oval 16"/>
              <p:cNvSpPr>
                <a:spLocks noChangeArrowheads="1"/>
              </p:cNvSpPr>
              <p:nvPr/>
            </p:nvSpPr>
            <p:spPr bwMode="auto">
              <a:xfrm>
                <a:off x="4768" y="1893"/>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6" name="Oval 17"/>
              <p:cNvSpPr>
                <a:spLocks noChangeArrowheads="1"/>
              </p:cNvSpPr>
              <p:nvPr/>
            </p:nvSpPr>
            <p:spPr bwMode="auto">
              <a:xfrm>
                <a:off x="4696" y="2003"/>
                <a:ext cx="752"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7" name="Oval 18"/>
              <p:cNvSpPr>
                <a:spLocks noChangeArrowheads="1"/>
              </p:cNvSpPr>
              <p:nvPr/>
            </p:nvSpPr>
            <p:spPr bwMode="auto">
              <a:xfrm>
                <a:off x="3568" y="1752"/>
                <a:ext cx="1547" cy="815"/>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10" name="Oval 19"/>
            <p:cNvSpPr>
              <a:spLocks noChangeArrowheads="1"/>
            </p:cNvSpPr>
            <p:nvPr/>
          </p:nvSpPr>
          <p:spPr bwMode="auto">
            <a:xfrm>
              <a:off x="3416" y="1200"/>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1" name="Oval 20"/>
            <p:cNvSpPr>
              <a:spLocks noChangeArrowheads="1"/>
            </p:cNvSpPr>
            <p:nvPr/>
          </p:nvSpPr>
          <p:spPr bwMode="auto">
            <a:xfrm>
              <a:off x="2838" y="1373"/>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2" name="Oval 21"/>
            <p:cNvSpPr>
              <a:spLocks noChangeArrowheads="1"/>
            </p:cNvSpPr>
            <p:nvPr/>
          </p:nvSpPr>
          <p:spPr bwMode="auto">
            <a:xfrm>
              <a:off x="2592" y="1765"/>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22"/>
            <p:cNvSpPr>
              <a:spLocks noChangeArrowheads="1"/>
            </p:cNvSpPr>
            <p:nvPr/>
          </p:nvSpPr>
          <p:spPr bwMode="auto">
            <a:xfrm>
              <a:off x="2751" y="2000"/>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23"/>
            <p:cNvSpPr>
              <a:spLocks noChangeArrowheads="1"/>
            </p:cNvSpPr>
            <p:nvPr/>
          </p:nvSpPr>
          <p:spPr bwMode="auto">
            <a:xfrm>
              <a:off x="3329" y="2094"/>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5" name="Oval 24"/>
            <p:cNvSpPr>
              <a:spLocks noChangeArrowheads="1"/>
            </p:cNvSpPr>
            <p:nvPr/>
          </p:nvSpPr>
          <p:spPr bwMode="auto">
            <a:xfrm>
              <a:off x="4110" y="138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6" name="Oval 25"/>
            <p:cNvSpPr>
              <a:spLocks noChangeArrowheads="1"/>
            </p:cNvSpPr>
            <p:nvPr/>
          </p:nvSpPr>
          <p:spPr bwMode="auto">
            <a:xfrm>
              <a:off x="4226" y="1718"/>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7" name="Oval 26"/>
            <p:cNvSpPr>
              <a:spLocks noChangeArrowheads="1"/>
            </p:cNvSpPr>
            <p:nvPr/>
          </p:nvSpPr>
          <p:spPr bwMode="auto">
            <a:xfrm>
              <a:off x="4153" y="1827"/>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8" name="Oval 27"/>
            <p:cNvSpPr>
              <a:spLocks noChangeArrowheads="1"/>
            </p:cNvSpPr>
            <p:nvPr/>
          </p:nvSpPr>
          <p:spPr bwMode="auto">
            <a:xfrm>
              <a:off x="3026" y="1576"/>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28" name="Text Box 28"/>
          <p:cNvSpPr txBox="1">
            <a:spLocks noChangeArrowheads="1"/>
          </p:cNvSpPr>
          <p:nvPr/>
        </p:nvSpPr>
        <p:spPr bwMode="auto">
          <a:xfrm>
            <a:off x="306492" y="760413"/>
            <a:ext cx="13131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smtClean="0">
                <a:latin typeface="+mn-lt"/>
                <a:ea typeface="+mn-ea"/>
              </a:rPr>
              <a:t>Internet</a:t>
            </a:r>
            <a:endParaRPr lang="zh-CN" altLang="en-US" sz="2400" b="1" dirty="0">
              <a:latin typeface="+mn-lt"/>
              <a:ea typeface="+mn-ea"/>
            </a:endParaRPr>
          </a:p>
        </p:txBody>
      </p:sp>
      <p:sp>
        <p:nvSpPr>
          <p:cNvPr id="29" name="Oval 29"/>
          <p:cNvSpPr>
            <a:spLocks noChangeArrowheads="1"/>
          </p:cNvSpPr>
          <p:nvPr/>
        </p:nvSpPr>
        <p:spPr bwMode="auto">
          <a:xfrm>
            <a:off x="3546475" y="504825"/>
            <a:ext cx="2625725" cy="958850"/>
          </a:xfrm>
          <a:prstGeom prst="ellipse">
            <a:avLst/>
          </a:prstGeom>
          <a:solidFill>
            <a:srgbClr val="99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0" name="Oval 30"/>
          <p:cNvSpPr>
            <a:spLocks noChangeArrowheads="1"/>
          </p:cNvSpPr>
          <p:nvPr/>
        </p:nvSpPr>
        <p:spPr bwMode="auto">
          <a:xfrm>
            <a:off x="4103688" y="652463"/>
            <a:ext cx="1671637" cy="665162"/>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31" name="Text Box 31"/>
          <p:cNvSpPr txBox="1">
            <a:spLocks noChangeArrowheads="1"/>
          </p:cNvSpPr>
          <p:nvPr/>
        </p:nvSpPr>
        <p:spPr bwMode="auto">
          <a:xfrm>
            <a:off x="4189413" y="79851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206.0.68.0/22</a:t>
            </a:r>
          </a:p>
        </p:txBody>
      </p:sp>
      <p:sp>
        <p:nvSpPr>
          <p:cNvPr id="32" name="Text Box 32"/>
          <p:cNvSpPr txBox="1">
            <a:spLocks noChangeArrowheads="1"/>
          </p:cNvSpPr>
          <p:nvPr/>
        </p:nvSpPr>
        <p:spPr bwMode="auto">
          <a:xfrm>
            <a:off x="1958975" y="576263"/>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206.0.64.0/18</a:t>
            </a:r>
          </a:p>
        </p:txBody>
      </p:sp>
      <p:sp>
        <p:nvSpPr>
          <p:cNvPr id="33" name="AutoShape 33"/>
          <p:cNvSpPr>
            <a:spLocks noChangeArrowheads="1"/>
          </p:cNvSpPr>
          <p:nvPr/>
        </p:nvSpPr>
        <p:spPr bwMode="auto">
          <a:xfrm>
            <a:off x="1719263" y="892175"/>
            <a:ext cx="1749425" cy="220663"/>
          </a:xfrm>
          <a:prstGeom prst="leftArrow">
            <a:avLst>
              <a:gd name="adj1" fmla="val 50000"/>
              <a:gd name="adj2" fmla="val 198201"/>
            </a:avLst>
          </a:prstGeom>
          <a:solidFill>
            <a:schemeClr val="hlink"/>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Text Box 34"/>
          <p:cNvSpPr txBox="1">
            <a:spLocks noChangeArrowheads="1"/>
          </p:cNvSpPr>
          <p:nvPr/>
        </p:nvSpPr>
        <p:spPr bwMode="auto">
          <a:xfrm>
            <a:off x="3389313" y="285750"/>
            <a:ext cx="6799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ISP</a:t>
            </a:r>
          </a:p>
        </p:txBody>
      </p:sp>
      <p:sp>
        <p:nvSpPr>
          <p:cNvPr id="35" name="Text Box 35"/>
          <p:cNvSpPr txBox="1">
            <a:spLocks noChangeArrowheads="1"/>
          </p:cNvSpPr>
          <p:nvPr/>
        </p:nvSpPr>
        <p:spPr bwMode="auto">
          <a:xfrm>
            <a:off x="6330950" y="357188"/>
            <a:ext cx="1091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大学 </a:t>
            </a:r>
            <a:r>
              <a:rPr lang="en-US" altLang="zh-CN" sz="2400" b="1">
                <a:latin typeface="+mn-lt"/>
                <a:ea typeface="+mn-ea"/>
              </a:rPr>
              <a:t>X</a:t>
            </a:r>
          </a:p>
        </p:txBody>
      </p:sp>
      <p:sp>
        <p:nvSpPr>
          <p:cNvPr id="36" name="Line 36"/>
          <p:cNvSpPr>
            <a:spLocks noChangeShapeType="1"/>
          </p:cNvSpPr>
          <p:nvPr/>
        </p:nvSpPr>
        <p:spPr bwMode="auto">
          <a:xfrm flipV="1">
            <a:off x="5694363" y="652463"/>
            <a:ext cx="636587" cy="2206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Text Box 37"/>
          <p:cNvSpPr txBox="1">
            <a:spLocks noChangeArrowheads="1"/>
          </p:cNvSpPr>
          <p:nvPr/>
        </p:nvSpPr>
        <p:spPr bwMode="auto">
          <a:xfrm>
            <a:off x="1905000" y="3232150"/>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一系</a:t>
            </a:r>
          </a:p>
        </p:txBody>
      </p:sp>
      <p:sp>
        <p:nvSpPr>
          <p:cNvPr id="38" name="Text Box 38"/>
          <p:cNvSpPr txBox="1">
            <a:spLocks noChangeArrowheads="1"/>
          </p:cNvSpPr>
          <p:nvPr/>
        </p:nvSpPr>
        <p:spPr bwMode="auto">
          <a:xfrm>
            <a:off x="4613275" y="316071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二系</a:t>
            </a:r>
          </a:p>
        </p:txBody>
      </p:sp>
      <p:sp>
        <p:nvSpPr>
          <p:cNvPr id="39" name="Text Box 39"/>
          <p:cNvSpPr txBox="1">
            <a:spLocks noChangeArrowheads="1"/>
          </p:cNvSpPr>
          <p:nvPr/>
        </p:nvSpPr>
        <p:spPr bwMode="auto">
          <a:xfrm>
            <a:off x="5694363" y="29765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三系</a:t>
            </a:r>
          </a:p>
        </p:txBody>
      </p:sp>
      <p:sp>
        <p:nvSpPr>
          <p:cNvPr id="40" name="Text Box 40"/>
          <p:cNvSpPr txBox="1">
            <a:spLocks noChangeArrowheads="1"/>
          </p:cNvSpPr>
          <p:nvPr/>
        </p:nvSpPr>
        <p:spPr bwMode="auto">
          <a:xfrm>
            <a:off x="7854950" y="29765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四系</a:t>
            </a:r>
          </a:p>
        </p:txBody>
      </p:sp>
      <p:sp>
        <p:nvSpPr>
          <p:cNvPr id="41" name="AutoShape 41"/>
          <p:cNvSpPr>
            <a:spLocks noChangeArrowheads="1"/>
          </p:cNvSpPr>
          <p:nvPr/>
        </p:nvSpPr>
        <p:spPr bwMode="auto">
          <a:xfrm rot="1625099">
            <a:off x="5430838" y="1560513"/>
            <a:ext cx="2503487" cy="173037"/>
          </a:xfrm>
          <a:prstGeom prst="leftArrow">
            <a:avLst>
              <a:gd name="adj1" fmla="val 27083"/>
              <a:gd name="adj2" fmla="val 410996"/>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Oval 42"/>
          <p:cNvSpPr>
            <a:spLocks noChangeArrowheads="1"/>
          </p:cNvSpPr>
          <p:nvPr/>
        </p:nvSpPr>
        <p:spPr bwMode="auto">
          <a:xfrm>
            <a:off x="7126288" y="212725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3" name="Text Box 43"/>
          <p:cNvSpPr txBox="1">
            <a:spLocks noChangeArrowheads="1"/>
          </p:cNvSpPr>
          <p:nvPr/>
        </p:nvSpPr>
        <p:spPr bwMode="auto">
          <a:xfrm>
            <a:off x="7205663" y="2242706"/>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206.0.71.128/26</a:t>
            </a:r>
          </a:p>
          <a:p>
            <a:pPr algn="l">
              <a:spcBef>
                <a:spcPct val="0"/>
              </a:spcBef>
              <a:buSzTx/>
              <a:buFontTx/>
              <a:buNone/>
            </a:pPr>
            <a:r>
              <a:rPr lang="en-US" altLang="zh-CN" sz="1800" b="1" dirty="0">
                <a:latin typeface="+mn-lt"/>
                <a:ea typeface="+mn-ea"/>
              </a:rPr>
              <a:t>206.0.71.192/26</a:t>
            </a:r>
          </a:p>
        </p:txBody>
      </p:sp>
      <p:sp>
        <p:nvSpPr>
          <p:cNvPr id="44" name="AutoShape 44"/>
          <p:cNvSpPr>
            <a:spLocks noChangeArrowheads="1"/>
          </p:cNvSpPr>
          <p:nvPr/>
        </p:nvSpPr>
        <p:spPr bwMode="auto">
          <a:xfrm rot="8870696">
            <a:off x="1766888" y="1655763"/>
            <a:ext cx="2674937" cy="184150"/>
          </a:xfrm>
          <a:prstGeom prst="leftArrow">
            <a:avLst>
              <a:gd name="adj1" fmla="val 27083"/>
              <a:gd name="adj2" fmla="val 412642"/>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Oval 45"/>
          <p:cNvSpPr>
            <a:spLocks noChangeArrowheads="1"/>
          </p:cNvSpPr>
          <p:nvPr/>
        </p:nvSpPr>
        <p:spPr bwMode="auto">
          <a:xfrm>
            <a:off x="-30163" y="2127250"/>
            <a:ext cx="2384426"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6" name="Text Box 46"/>
          <p:cNvSpPr txBox="1">
            <a:spLocks noChangeArrowheads="1"/>
          </p:cNvSpPr>
          <p:nvPr/>
        </p:nvSpPr>
        <p:spPr bwMode="auto">
          <a:xfrm>
            <a:off x="251520" y="222885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206.0.68.0/25</a:t>
            </a:r>
          </a:p>
          <a:p>
            <a:pPr algn="l">
              <a:spcBef>
                <a:spcPct val="0"/>
              </a:spcBef>
              <a:buSzTx/>
              <a:buFontTx/>
              <a:buNone/>
            </a:pPr>
            <a:r>
              <a:rPr lang="en-US" altLang="zh-CN" sz="1800" b="1" dirty="0">
                <a:latin typeface="+mn-lt"/>
                <a:ea typeface="+mn-ea"/>
              </a:rPr>
              <a:t>206.0.68.128/25</a:t>
            </a:r>
          </a:p>
          <a:p>
            <a:pPr algn="l">
              <a:spcBef>
                <a:spcPct val="0"/>
              </a:spcBef>
              <a:buSzTx/>
              <a:buFontTx/>
              <a:buNone/>
            </a:pPr>
            <a:r>
              <a:rPr lang="en-US" altLang="zh-CN" sz="1800" b="1" dirty="0">
                <a:latin typeface="+mn-lt"/>
                <a:ea typeface="+mn-ea"/>
              </a:rPr>
              <a:t>206.0.69.0/25</a:t>
            </a:r>
          </a:p>
          <a:p>
            <a:pPr algn="l">
              <a:spcBef>
                <a:spcPct val="0"/>
              </a:spcBef>
              <a:buSzTx/>
              <a:buFontTx/>
              <a:buNone/>
            </a:pPr>
            <a:r>
              <a:rPr lang="en-US" altLang="zh-CN" sz="1800" b="1" dirty="0">
                <a:latin typeface="+mn-lt"/>
                <a:ea typeface="+mn-ea"/>
              </a:rPr>
              <a:t>206.0.69.128/25</a:t>
            </a:r>
          </a:p>
        </p:txBody>
      </p:sp>
      <p:sp>
        <p:nvSpPr>
          <p:cNvPr id="47" name="AutoShape 47"/>
          <p:cNvSpPr>
            <a:spLocks noChangeArrowheads="1"/>
          </p:cNvSpPr>
          <p:nvPr/>
        </p:nvSpPr>
        <p:spPr bwMode="auto">
          <a:xfrm rot="7490917">
            <a:off x="3151981" y="1877220"/>
            <a:ext cx="2143125" cy="188912"/>
          </a:xfrm>
          <a:prstGeom prst="leftArrow">
            <a:avLst>
              <a:gd name="adj1" fmla="val 27083"/>
              <a:gd name="adj2" fmla="val 322270"/>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Oval 48"/>
          <p:cNvSpPr>
            <a:spLocks noChangeArrowheads="1"/>
          </p:cNvSpPr>
          <p:nvPr/>
        </p:nvSpPr>
        <p:spPr bwMode="auto">
          <a:xfrm>
            <a:off x="2514600" y="2127250"/>
            <a:ext cx="2384425" cy="140335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9" name="Text Box 49"/>
          <p:cNvSpPr txBox="1">
            <a:spLocks noChangeArrowheads="1"/>
          </p:cNvSpPr>
          <p:nvPr/>
        </p:nvSpPr>
        <p:spPr bwMode="auto">
          <a:xfrm>
            <a:off x="2771800" y="2228850"/>
            <a:ext cx="185178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206.0.70.0/26</a:t>
            </a:r>
          </a:p>
          <a:p>
            <a:pPr algn="l">
              <a:spcBef>
                <a:spcPct val="0"/>
              </a:spcBef>
              <a:buSzTx/>
              <a:buFontTx/>
              <a:buNone/>
            </a:pPr>
            <a:r>
              <a:rPr lang="en-US" altLang="zh-CN" sz="1800" b="1" dirty="0">
                <a:latin typeface="+mn-lt"/>
                <a:ea typeface="+mn-ea"/>
              </a:rPr>
              <a:t>206.0.70.64/26</a:t>
            </a:r>
          </a:p>
          <a:p>
            <a:pPr algn="l">
              <a:spcBef>
                <a:spcPct val="0"/>
              </a:spcBef>
              <a:buSzTx/>
              <a:buFontTx/>
              <a:buNone/>
            </a:pPr>
            <a:r>
              <a:rPr lang="en-US" altLang="zh-CN" sz="1800" b="1" dirty="0">
                <a:latin typeface="+mn-lt"/>
                <a:ea typeface="+mn-ea"/>
              </a:rPr>
              <a:t>206.0.70.128/26</a:t>
            </a:r>
          </a:p>
          <a:p>
            <a:pPr algn="l">
              <a:spcBef>
                <a:spcPct val="0"/>
              </a:spcBef>
              <a:buSzTx/>
              <a:buFontTx/>
              <a:buNone/>
            </a:pPr>
            <a:r>
              <a:rPr lang="en-US" altLang="zh-CN" sz="1800" b="1" dirty="0">
                <a:latin typeface="+mn-lt"/>
                <a:ea typeface="+mn-ea"/>
              </a:rPr>
              <a:t>206.0.70.192/26</a:t>
            </a:r>
          </a:p>
        </p:txBody>
      </p:sp>
      <p:sp>
        <p:nvSpPr>
          <p:cNvPr id="50" name="Rectangle 50"/>
          <p:cNvSpPr>
            <a:spLocks noChangeArrowheads="1"/>
          </p:cNvSpPr>
          <p:nvPr/>
        </p:nvSpPr>
        <p:spPr bwMode="auto">
          <a:xfrm>
            <a:off x="3468688" y="1841500"/>
            <a:ext cx="1350962" cy="195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Text Box 51"/>
          <p:cNvSpPr txBox="1">
            <a:spLocks noChangeArrowheads="1"/>
          </p:cNvSpPr>
          <p:nvPr/>
        </p:nvSpPr>
        <p:spPr bwMode="auto">
          <a:xfrm>
            <a:off x="3389313"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206.0.70.0/24</a:t>
            </a:r>
          </a:p>
        </p:txBody>
      </p:sp>
      <p:sp>
        <p:nvSpPr>
          <p:cNvPr id="52" name="AutoShape 52"/>
          <p:cNvSpPr>
            <a:spLocks noChangeArrowheads="1"/>
          </p:cNvSpPr>
          <p:nvPr/>
        </p:nvSpPr>
        <p:spPr bwMode="auto">
          <a:xfrm rot="14362323" flipH="1">
            <a:off x="4657726" y="1925637"/>
            <a:ext cx="2144712" cy="188913"/>
          </a:xfrm>
          <a:prstGeom prst="leftArrow">
            <a:avLst>
              <a:gd name="adj1" fmla="val 27083"/>
              <a:gd name="adj2" fmla="val 322507"/>
            </a:avLst>
          </a:prstGeom>
          <a:solidFill>
            <a:srgbClr val="66C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Rectangle 53"/>
          <p:cNvSpPr>
            <a:spLocks noChangeArrowheads="1"/>
          </p:cNvSpPr>
          <p:nvPr/>
        </p:nvSpPr>
        <p:spPr bwMode="auto">
          <a:xfrm>
            <a:off x="5138738" y="1860550"/>
            <a:ext cx="1341437" cy="184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Text Box 54"/>
          <p:cNvSpPr txBox="1">
            <a:spLocks noChangeArrowheads="1"/>
          </p:cNvSpPr>
          <p:nvPr/>
        </p:nvSpPr>
        <p:spPr bwMode="auto">
          <a:xfrm>
            <a:off x="5057775"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206.0.71.0/25</a:t>
            </a:r>
          </a:p>
        </p:txBody>
      </p:sp>
      <p:sp>
        <p:nvSpPr>
          <p:cNvPr id="55" name="Oval 55"/>
          <p:cNvSpPr>
            <a:spLocks noChangeArrowheads="1"/>
          </p:cNvSpPr>
          <p:nvPr/>
        </p:nvSpPr>
        <p:spPr bwMode="auto">
          <a:xfrm>
            <a:off x="4979988" y="2127250"/>
            <a:ext cx="1987550" cy="887413"/>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56" name="Text Box 56"/>
          <p:cNvSpPr txBox="1">
            <a:spLocks noChangeArrowheads="1"/>
          </p:cNvSpPr>
          <p:nvPr/>
        </p:nvSpPr>
        <p:spPr bwMode="auto">
          <a:xfrm>
            <a:off x="5138738" y="2232433"/>
            <a:ext cx="17235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206.0.71.0/26</a:t>
            </a:r>
          </a:p>
          <a:p>
            <a:pPr algn="l">
              <a:spcBef>
                <a:spcPct val="0"/>
              </a:spcBef>
              <a:buSzTx/>
              <a:buFontTx/>
              <a:buNone/>
            </a:pPr>
            <a:r>
              <a:rPr lang="en-US" altLang="zh-CN" sz="1800" b="1" dirty="0">
                <a:latin typeface="+mn-lt"/>
                <a:ea typeface="+mn-ea"/>
              </a:rPr>
              <a:t>206.0.71.64/26</a:t>
            </a:r>
          </a:p>
        </p:txBody>
      </p:sp>
      <p:sp>
        <p:nvSpPr>
          <p:cNvPr id="57" name="Rectangle 57"/>
          <p:cNvSpPr>
            <a:spLocks noChangeArrowheads="1"/>
          </p:cNvSpPr>
          <p:nvPr/>
        </p:nvSpPr>
        <p:spPr bwMode="auto">
          <a:xfrm>
            <a:off x="7126288" y="1833563"/>
            <a:ext cx="1581150"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Text Box 58"/>
          <p:cNvSpPr txBox="1">
            <a:spLocks noChangeArrowheads="1"/>
          </p:cNvSpPr>
          <p:nvPr/>
        </p:nvSpPr>
        <p:spPr bwMode="auto">
          <a:xfrm>
            <a:off x="7045325" y="1763524"/>
            <a:ext cx="1851789" cy="369332"/>
          </a:xfrm>
          <a:prstGeom prst="rect">
            <a:avLst/>
          </a:prstGeom>
          <a:noFill/>
          <a:ln>
            <a:noFill/>
          </a:ln>
          <a:effectLst/>
        </p:spPr>
        <p:txBody>
          <a:bodyPr wrap="none">
            <a:spAutoFit/>
          </a:bodyPr>
          <a:lstStyle/>
          <a:p>
            <a:pPr algn="l">
              <a:spcBef>
                <a:spcPct val="0"/>
              </a:spcBef>
              <a:buSzTx/>
              <a:buFontTx/>
              <a:buNone/>
            </a:pPr>
            <a:r>
              <a:rPr lang="en-US" altLang="zh-CN" sz="1800" b="1">
                <a:latin typeface="+mn-lt"/>
                <a:ea typeface="+mn-ea"/>
              </a:rPr>
              <a:t>206.0.71.128/25</a:t>
            </a:r>
          </a:p>
        </p:txBody>
      </p:sp>
      <p:sp>
        <p:nvSpPr>
          <p:cNvPr id="59" name="Rectangle 59"/>
          <p:cNvSpPr>
            <a:spLocks noChangeArrowheads="1"/>
          </p:cNvSpPr>
          <p:nvPr/>
        </p:nvSpPr>
        <p:spPr bwMode="auto">
          <a:xfrm>
            <a:off x="1798638" y="1833563"/>
            <a:ext cx="1341437" cy="211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Text Box 60"/>
          <p:cNvSpPr txBox="1">
            <a:spLocks noChangeArrowheads="1"/>
          </p:cNvSpPr>
          <p:nvPr/>
        </p:nvSpPr>
        <p:spPr bwMode="auto">
          <a:xfrm>
            <a:off x="1717675" y="1763524"/>
            <a:ext cx="1595309" cy="369332"/>
          </a:xfrm>
          <a:prstGeom prst="rect">
            <a:avLst/>
          </a:prstGeom>
          <a:noFill/>
          <a:ln>
            <a:noFill/>
          </a:ln>
          <a:effectLst/>
        </p:spPr>
        <p:txBody>
          <a:bodyPr wrap="none">
            <a:spAutoFit/>
          </a:bodyPr>
          <a:lstStyle/>
          <a:p>
            <a:pPr algn="l">
              <a:spcBef>
                <a:spcPct val="0"/>
              </a:spcBef>
              <a:buSzTx/>
              <a:buFontTx/>
              <a:buNone/>
            </a:pPr>
            <a:r>
              <a:rPr lang="en-US" altLang="zh-CN" sz="1800" b="1" dirty="0">
                <a:latin typeface="+mn-lt"/>
                <a:ea typeface="+mn-ea"/>
              </a:rPr>
              <a:t>206.0.68.0/23</a:t>
            </a:r>
          </a:p>
        </p:txBody>
      </p:sp>
      <p:sp>
        <p:nvSpPr>
          <p:cNvPr id="61" name="Text Box 61"/>
          <p:cNvSpPr txBox="1">
            <a:spLocks noChangeArrowheads="1"/>
          </p:cNvSpPr>
          <p:nvPr/>
        </p:nvSpPr>
        <p:spPr bwMode="auto">
          <a:xfrm>
            <a:off x="438150" y="4119563"/>
            <a:ext cx="8353425" cy="1727200"/>
          </a:xfrm>
          <a:prstGeom prst="rect">
            <a:avLst/>
          </a:prstGeom>
          <a:solidFill>
            <a:srgbClr val="CC99FF"/>
          </a:solidFill>
          <a:ln w="28575">
            <a:solidFill>
              <a:schemeClr val="tx1"/>
            </a:solidFill>
            <a:miter lim="800000"/>
            <a:headEnd/>
            <a:tailEnd/>
          </a:ln>
          <a:effectLst>
            <a:outerShdw dist="107763" dir="2700000" algn="ctr" rotWithShape="0">
              <a:schemeClr val="bg2">
                <a:alpha val="50000"/>
              </a:schemeClr>
            </a:outerShdw>
          </a:effectLst>
        </p:spPr>
        <p:txBody>
          <a:bodyPr>
            <a:spAutoFit/>
          </a:bodyPr>
          <a:lstStyle/>
          <a:p>
            <a:pPr algn="l">
              <a:lnSpc>
                <a:spcPct val="110000"/>
              </a:lnSpc>
              <a:spcBef>
                <a:spcPct val="0"/>
              </a:spcBef>
              <a:buSzTx/>
              <a:buFontTx/>
              <a:buNone/>
            </a:pPr>
            <a:r>
              <a:rPr kumimoji="0" lang="zh-CN" altLang="en-US" sz="2400" b="1">
                <a:latin typeface="+mn-lt"/>
                <a:ea typeface="+mn-ea"/>
              </a:rPr>
              <a:t>       这个 </a:t>
            </a:r>
            <a:r>
              <a:rPr kumimoji="0" lang="en-US" altLang="zh-CN" sz="2400" b="1">
                <a:latin typeface="+mn-lt"/>
                <a:ea typeface="+mn-ea"/>
              </a:rPr>
              <a:t>ISP </a:t>
            </a:r>
            <a:r>
              <a:rPr kumimoji="0" lang="zh-CN" altLang="en-US" sz="2400" b="1">
                <a:latin typeface="+mn-lt"/>
                <a:ea typeface="+mn-ea"/>
              </a:rPr>
              <a:t>共有 </a:t>
            </a:r>
            <a:r>
              <a:rPr kumimoji="0" lang="en-US" altLang="zh-CN" sz="2400" b="1">
                <a:latin typeface="+mn-lt"/>
                <a:ea typeface="+mn-ea"/>
              </a:rPr>
              <a:t>64 </a:t>
            </a:r>
            <a:r>
              <a:rPr kumimoji="0" lang="zh-CN" altLang="en-US" sz="2400" b="1">
                <a:latin typeface="+mn-lt"/>
                <a:ea typeface="+mn-ea"/>
              </a:rPr>
              <a:t>个 </a:t>
            </a:r>
            <a:r>
              <a:rPr kumimoji="0" lang="en-US" altLang="zh-CN" sz="2400" b="1">
                <a:latin typeface="+mn-lt"/>
                <a:ea typeface="+mn-ea"/>
              </a:rPr>
              <a:t>C </a:t>
            </a:r>
            <a:r>
              <a:rPr kumimoji="0" lang="zh-CN" altLang="en-US" sz="2400" b="1">
                <a:latin typeface="+mn-lt"/>
                <a:ea typeface="+mn-ea"/>
              </a:rPr>
              <a:t>类网络。如果不采用 </a:t>
            </a:r>
            <a:r>
              <a:rPr kumimoji="0" lang="en-US" altLang="zh-CN" sz="2400" b="1">
                <a:latin typeface="+mn-lt"/>
                <a:ea typeface="+mn-ea"/>
              </a:rPr>
              <a:t>CIDR </a:t>
            </a:r>
            <a:r>
              <a:rPr kumimoji="0" lang="zh-CN" altLang="en-US" sz="2400" b="1">
                <a:latin typeface="+mn-lt"/>
                <a:ea typeface="+mn-ea"/>
              </a:rPr>
              <a:t>技术，则在与该 </a:t>
            </a:r>
            <a:r>
              <a:rPr kumimoji="0" lang="en-US" altLang="zh-CN" sz="2400" b="1">
                <a:latin typeface="+mn-lt"/>
                <a:ea typeface="+mn-ea"/>
              </a:rPr>
              <a:t>ISP </a:t>
            </a:r>
            <a:r>
              <a:rPr kumimoji="0" lang="zh-CN" altLang="en-US" sz="2400" b="1">
                <a:latin typeface="+mn-lt"/>
                <a:ea typeface="+mn-ea"/>
              </a:rPr>
              <a:t>的路由器交换路由信息的每一个路由器的路由表中，就需要有 </a:t>
            </a:r>
            <a:r>
              <a:rPr kumimoji="0" lang="en-US" altLang="zh-CN" sz="2400" b="1">
                <a:latin typeface="+mn-lt"/>
                <a:ea typeface="+mn-ea"/>
              </a:rPr>
              <a:t>64 </a:t>
            </a:r>
            <a:r>
              <a:rPr kumimoji="0" lang="zh-CN" altLang="en-US" sz="2400" b="1">
                <a:latin typeface="+mn-lt"/>
                <a:ea typeface="+mn-ea"/>
              </a:rPr>
              <a:t>个项目。但采用路由聚合后，只需用路由聚合后的 </a:t>
            </a:r>
            <a:r>
              <a:rPr kumimoji="0" lang="en-US" altLang="zh-CN" sz="2400" b="1">
                <a:latin typeface="+mn-lt"/>
                <a:ea typeface="+mn-ea"/>
              </a:rPr>
              <a:t>1 </a:t>
            </a:r>
            <a:r>
              <a:rPr kumimoji="0" lang="zh-CN" altLang="en-US" sz="2400" b="1">
                <a:latin typeface="+mn-lt"/>
                <a:ea typeface="+mn-ea"/>
              </a:rPr>
              <a:t>个项目 </a:t>
            </a:r>
            <a:r>
              <a:rPr kumimoji="0" lang="en-US" altLang="zh-CN" sz="2400" b="1">
                <a:latin typeface="+mn-lt"/>
                <a:ea typeface="+mn-ea"/>
              </a:rPr>
              <a:t>206.0.64.0/18 </a:t>
            </a:r>
            <a:r>
              <a:rPr kumimoji="0" lang="zh-CN" altLang="en-US" sz="2400" b="1">
                <a:latin typeface="+mn-lt"/>
                <a:ea typeface="+mn-ea"/>
              </a:rPr>
              <a:t>就能找到该 </a:t>
            </a:r>
            <a:r>
              <a:rPr kumimoji="0" lang="en-US" altLang="zh-CN" sz="2400" b="1">
                <a:latin typeface="+mn-lt"/>
                <a:ea typeface="+mn-ea"/>
              </a:rPr>
              <a:t>ISP</a:t>
            </a:r>
            <a:r>
              <a:rPr kumimoji="0" lang="zh-CN" altLang="en-US" sz="2400" b="1">
                <a:latin typeface="+mn-lt"/>
                <a:ea typeface="+mn-ea"/>
              </a:rPr>
              <a:t>。 </a:t>
            </a:r>
          </a:p>
        </p:txBody>
      </p:sp>
    </p:spTree>
    <p:extLst>
      <p:ext uri="{BB962C8B-B14F-4D97-AF65-F5344CB8AC3E}">
        <p14:creationId xmlns:p14="http://schemas.microsoft.com/office/powerpoint/2010/main" val="4863528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最长前缀匹配</a:t>
            </a:r>
            <a:endParaRPr lang="en-US" altLang="zh-CN" sz="2800" dirty="0"/>
          </a:p>
        </p:txBody>
      </p:sp>
      <p:sp>
        <p:nvSpPr>
          <p:cNvPr id="2" name="内容占位符 1"/>
          <p:cNvSpPr>
            <a:spLocks noGrp="1"/>
          </p:cNvSpPr>
          <p:nvPr>
            <p:ph idx="1"/>
          </p:nvPr>
        </p:nvSpPr>
        <p:spPr>
          <a:xfrm>
            <a:off x="809625" y="1773238"/>
            <a:ext cx="7958138" cy="2447850"/>
          </a:xfrm>
        </p:spPr>
        <p:txBody>
          <a:bodyPr/>
          <a:lstStyle/>
          <a:p>
            <a:r>
              <a:rPr lang="zh-CN" altLang="en-US" sz="2400" dirty="0" smtClean="0">
                <a:solidFill>
                  <a:srgbClr val="FF0000"/>
                </a:solidFill>
              </a:rPr>
              <a:t>问题</a:t>
            </a:r>
            <a:r>
              <a:rPr lang="zh-CN" altLang="en-US" sz="2400" dirty="0" smtClean="0"/>
              <a:t>：使用 </a:t>
            </a:r>
            <a:r>
              <a:rPr lang="en-US" altLang="zh-CN" sz="2400" dirty="0"/>
              <a:t>CIDR </a:t>
            </a:r>
            <a:r>
              <a:rPr lang="zh-CN" altLang="en-US" sz="2400" dirty="0"/>
              <a:t>时，路由表中的每个项目由“网络前缀”和“下一跳地址”组成。在查找路由表时可能会得到不止一个匹配结果。 </a:t>
            </a:r>
          </a:p>
          <a:p>
            <a:r>
              <a:rPr lang="zh-CN" altLang="en-US" sz="2400" dirty="0" smtClean="0">
                <a:solidFill>
                  <a:srgbClr val="FF0000"/>
                </a:solidFill>
              </a:rPr>
              <a:t>解决</a:t>
            </a:r>
            <a:r>
              <a:rPr lang="zh-CN" altLang="en-US" sz="2400" dirty="0" smtClean="0"/>
              <a:t>：</a:t>
            </a:r>
            <a:r>
              <a:rPr lang="zh-CN" altLang="en-US" sz="2400" dirty="0">
                <a:solidFill>
                  <a:srgbClr val="0000FF"/>
                </a:solidFill>
              </a:rPr>
              <a:t>最长前缀</a:t>
            </a:r>
            <a:r>
              <a:rPr lang="zh-CN" altLang="en-US" sz="2400" dirty="0" smtClean="0">
                <a:solidFill>
                  <a:srgbClr val="0000FF"/>
                </a:solidFill>
              </a:rPr>
              <a:t>匹配</a:t>
            </a:r>
            <a:r>
              <a:rPr lang="zh-CN" altLang="en-US" sz="2400" dirty="0" smtClean="0"/>
              <a:t>（</a:t>
            </a:r>
            <a:r>
              <a:rPr lang="zh-CN" altLang="en-US" sz="2400" dirty="0">
                <a:solidFill>
                  <a:srgbClr val="0000FF"/>
                </a:solidFill>
              </a:rPr>
              <a:t>最长匹配</a:t>
            </a:r>
            <a:r>
              <a:rPr lang="zh-CN" altLang="en-US" sz="2400" dirty="0"/>
              <a:t>或</a:t>
            </a:r>
            <a:r>
              <a:rPr lang="zh-CN" altLang="en-US" sz="2400" dirty="0">
                <a:solidFill>
                  <a:srgbClr val="0000FF"/>
                </a:solidFill>
              </a:rPr>
              <a:t>最佳匹配</a:t>
            </a:r>
            <a:r>
              <a:rPr lang="zh-CN" altLang="en-US" sz="2400" dirty="0" smtClean="0"/>
              <a:t>），从</a:t>
            </a:r>
            <a:r>
              <a:rPr lang="zh-CN" altLang="en-US" sz="2400" dirty="0"/>
              <a:t>匹配结果中选择具有最长网络前缀的</a:t>
            </a:r>
            <a:r>
              <a:rPr lang="zh-CN" altLang="en-US" sz="2400" dirty="0" smtClean="0"/>
              <a:t>路由。因为网络</a:t>
            </a:r>
            <a:r>
              <a:rPr lang="zh-CN" altLang="en-US" sz="2400" dirty="0"/>
              <a:t>前缀越长，其地址块就越小，因而路由就越</a:t>
            </a:r>
            <a:r>
              <a:rPr lang="zh-CN" altLang="en-US" sz="2400" dirty="0" smtClean="0"/>
              <a:t>具体。</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pic>
        <p:nvPicPr>
          <p:cNvPr id="8"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396" y="4149080"/>
            <a:ext cx="84201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1043607" y="4365103"/>
            <a:ext cx="1773939" cy="4924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现将未用的地址块分配给旧金山。</a:t>
            </a:r>
            <a:endParaRPr lang="en-US" altLang="zh-CN" sz="1600" b="1" dirty="0">
              <a:latin typeface="+mn-lt"/>
              <a:ea typeface="+mn-ea"/>
            </a:endParaRPr>
          </a:p>
        </p:txBody>
      </p:sp>
      <p:sp>
        <p:nvSpPr>
          <p:cNvPr id="12" name="TextBox 11"/>
          <p:cNvSpPr txBox="1">
            <a:spLocks noChangeArrowheads="1"/>
          </p:cNvSpPr>
          <p:nvPr/>
        </p:nvSpPr>
        <p:spPr bwMode="auto">
          <a:xfrm>
            <a:off x="2555776" y="5661248"/>
            <a:ext cx="4104456" cy="73866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latin typeface="+mn-lt"/>
                <a:ea typeface="+mn-ea"/>
              </a:rPr>
              <a:t>    </a:t>
            </a:r>
            <a:r>
              <a:rPr lang="zh-CN" altLang="en-US" sz="1600" b="1" dirty="0" smtClean="0">
                <a:solidFill>
                  <a:srgbClr val="FF0000"/>
                </a:solidFill>
                <a:latin typeface="+mn-lt"/>
                <a:ea typeface="+mn-ea"/>
              </a:rPr>
              <a:t>设置两个路由表项</a:t>
            </a:r>
            <a:r>
              <a:rPr lang="zh-CN" altLang="en-US" sz="1600" b="1" dirty="0" smtClean="0">
                <a:latin typeface="+mn-lt"/>
                <a:ea typeface="+mn-ea"/>
              </a:rPr>
              <a:t>：短前缀路由表示将整个地址块的流量转发给伦敦，</a:t>
            </a:r>
            <a:r>
              <a:rPr lang="zh-CN" altLang="en-US" sz="1600" b="1" dirty="0">
                <a:latin typeface="+mn-lt"/>
                <a:ea typeface="+mn-ea"/>
              </a:rPr>
              <a:t>长</a:t>
            </a:r>
            <a:r>
              <a:rPr lang="zh-CN" altLang="en-US" sz="1600" b="1" dirty="0" smtClean="0">
                <a:latin typeface="+mn-lt"/>
                <a:ea typeface="+mn-ea"/>
              </a:rPr>
              <a:t>前缀</a:t>
            </a:r>
            <a:r>
              <a:rPr lang="zh-CN" altLang="en-US" sz="1600" b="1" dirty="0">
                <a:latin typeface="+mn-lt"/>
                <a:ea typeface="+mn-ea"/>
              </a:rPr>
              <a:t>路由表示</a:t>
            </a:r>
            <a:r>
              <a:rPr lang="zh-CN" altLang="en-US" sz="1600" b="1" dirty="0" smtClean="0">
                <a:latin typeface="+mn-lt"/>
                <a:ea typeface="+mn-ea"/>
              </a:rPr>
              <a:t>将一部分流量转发给旧金山。</a:t>
            </a:r>
            <a:endParaRPr lang="en-US" altLang="zh-CN" sz="1600" b="1" dirty="0">
              <a:latin typeface="+mn-lt"/>
              <a:ea typeface="+mn-ea"/>
            </a:endParaRPr>
          </a:p>
        </p:txBody>
      </p:sp>
      <p:sp>
        <p:nvSpPr>
          <p:cNvPr id="14" name="AutoShape 8"/>
          <p:cNvSpPr>
            <a:spLocks noChangeArrowheads="1"/>
          </p:cNvSpPr>
          <p:nvPr/>
        </p:nvSpPr>
        <p:spPr bwMode="auto">
          <a:xfrm>
            <a:off x="3059832" y="4077072"/>
            <a:ext cx="2833640" cy="648072"/>
          </a:xfrm>
          <a:prstGeom prst="wedgeRoundRectCallout">
            <a:avLst>
              <a:gd name="adj1" fmla="val -3630"/>
              <a:gd name="adj2" fmla="val 10173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如有分组需转发给旧金山，路由选择就采用</a:t>
            </a:r>
            <a:r>
              <a:rPr lang="zh-CN" altLang="en-US" sz="1600" b="1" dirty="0" smtClean="0">
                <a:solidFill>
                  <a:srgbClr val="0000FF"/>
                </a:solidFill>
                <a:latin typeface="+mn-lt"/>
                <a:ea typeface="+mn-ea"/>
              </a:rPr>
              <a:t>最长前缀匹配</a:t>
            </a:r>
            <a:r>
              <a:rPr lang="zh-CN" altLang="en-US" sz="1600" b="1" dirty="0" smtClean="0">
                <a:latin typeface="+mn-lt"/>
                <a:ea typeface="+mn-ea"/>
              </a:rPr>
              <a:t>！</a:t>
            </a:r>
            <a:endParaRPr lang="zh-CN" altLang="en-US" sz="1600" b="1" dirty="0">
              <a:latin typeface="+mn-lt"/>
              <a:ea typeface="+mn-ea"/>
            </a:endParaRPr>
          </a:p>
        </p:txBody>
      </p:sp>
    </p:spTree>
    <p:extLst>
      <p:ext uri="{BB962C8B-B14F-4D97-AF65-F5344CB8AC3E}">
        <p14:creationId xmlns:p14="http://schemas.microsoft.com/office/powerpoint/2010/main" val="129360894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p:txBody>
          <a:bodyPr/>
          <a:lstStyle/>
          <a:p>
            <a:pPr eaLnBrk="1" hangingPunct="1">
              <a:lnSpc>
                <a:spcPct val="90000"/>
              </a:lnSpc>
            </a:pPr>
            <a:r>
              <a:rPr lang="zh-CN" altLang="en-US" dirty="0"/>
              <a:t>网络</a:t>
            </a:r>
            <a:r>
              <a:rPr lang="zh-CN" altLang="en-US" dirty="0" smtClean="0"/>
              <a:t>地址转换</a:t>
            </a:r>
            <a:r>
              <a:rPr lang="en-US" altLang="zh-CN" dirty="0" smtClean="0"/>
              <a:t/>
            </a:r>
            <a:br>
              <a:rPr lang="en-US" altLang="zh-CN" dirty="0" smtClean="0"/>
            </a:br>
            <a:r>
              <a:rPr lang="en-US" altLang="zh-CN" sz="2800" dirty="0" smtClean="0"/>
              <a:t>(</a:t>
            </a:r>
            <a:r>
              <a:rPr lang="en-US" altLang="zh-CN" sz="2800" dirty="0" smtClean="0">
                <a:latin typeface="华文新魏" panose="02010800040101010101" pitchFamily="2" charset="-122"/>
                <a:ea typeface="华文新魏" panose="02010800040101010101" pitchFamily="2" charset="-122"/>
              </a:rPr>
              <a:t>NAT</a:t>
            </a:r>
            <a:r>
              <a:rPr lang="en-US" altLang="zh-CN" sz="2800" dirty="0" smtClean="0"/>
              <a:t>)</a:t>
            </a:r>
            <a:endParaRPr lang="en-US" altLang="zh-CN" sz="2800" dirty="0"/>
          </a:p>
        </p:txBody>
      </p:sp>
      <p:sp>
        <p:nvSpPr>
          <p:cNvPr id="3" name="内容占位符 2"/>
          <p:cNvSpPr>
            <a:spLocks noGrp="1"/>
          </p:cNvSpPr>
          <p:nvPr>
            <p:ph idx="1"/>
          </p:nvPr>
        </p:nvSpPr>
        <p:spPr/>
        <p:txBody>
          <a:bodyPr/>
          <a:lstStyle/>
          <a:p>
            <a:r>
              <a:rPr lang="en-US" altLang="zh-CN" sz="2400" dirty="0" smtClean="0"/>
              <a:t>NAT</a:t>
            </a:r>
            <a:r>
              <a:rPr lang="zh-CN" altLang="en-US" sz="2400" dirty="0"/>
              <a:t>方法于</a:t>
            </a:r>
            <a:r>
              <a:rPr lang="en-US" altLang="zh-CN" sz="2400" dirty="0"/>
              <a:t>1994</a:t>
            </a:r>
            <a:r>
              <a:rPr lang="zh-CN" altLang="en-US" sz="2400" dirty="0"/>
              <a:t>年</a:t>
            </a:r>
            <a:r>
              <a:rPr lang="zh-CN" altLang="en-US" sz="2400" dirty="0" smtClean="0"/>
              <a:t>提出，</a:t>
            </a:r>
            <a:r>
              <a:rPr lang="en-US" altLang="zh-CN" sz="2400" dirty="0" smtClean="0">
                <a:solidFill>
                  <a:srgbClr val="0000FF"/>
                </a:solidFill>
              </a:rPr>
              <a:t>RFC 3022</a:t>
            </a:r>
            <a:r>
              <a:rPr lang="zh-CN" altLang="en-US" sz="2400" dirty="0" smtClean="0"/>
              <a:t>描述了</a:t>
            </a:r>
            <a:r>
              <a:rPr lang="en-US" altLang="zh-CN" sz="2400" dirty="0" smtClean="0"/>
              <a:t>NAT</a:t>
            </a:r>
            <a:r>
              <a:rPr lang="zh-CN" altLang="en-US" sz="2400" dirty="0" smtClean="0"/>
              <a:t>；</a:t>
            </a:r>
            <a:endParaRPr lang="en-US" altLang="zh-CN" sz="2400" dirty="0" smtClean="0"/>
          </a:p>
          <a:p>
            <a:r>
              <a:rPr lang="en-US" altLang="zh-CN" sz="2400" dirty="0" smtClean="0">
                <a:solidFill>
                  <a:srgbClr val="FF0000"/>
                </a:solidFill>
              </a:rPr>
              <a:t>NAT</a:t>
            </a:r>
            <a:r>
              <a:rPr lang="zh-CN" altLang="en-US" sz="2400" dirty="0" smtClean="0">
                <a:solidFill>
                  <a:srgbClr val="FF0000"/>
                </a:solidFill>
              </a:rPr>
              <a:t>的基本思想</a:t>
            </a:r>
            <a:r>
              <a:rPr lang="zh-CN" altLang="en-US" sz="2400" dirty="0" smtClean="0"/>
              <a:t>：</a:t>
            </a:r>
            <a:r>
              <a:rPr lang="en-US" altLang="zh-CN" sz="2400" dirty="0" smtClean="0"/>
              <a:t>ISP</a:t>
            </a:r>
            <a:r>
              <a:rPr lang="zh-CN" altLang="en-US" sz="2400" dirty="0" smtClean="0"/>
              <a:t>为每个家庭或每个公司</a:t>
            </a:r>
            <a:r>
              <a:rPr lang="zh-CN" altLang="en-US" sz="2400" dirty="0"/>
              <a:t>至少</a:t>
            </a:r>
            <a:r>
              <a:rPr lang="zh-CN" altLang="en-US" sz="2400" dirty="0" smtClean="0"/>
              <a:t>分配</a:t>
            </a:r>
            <a:r>
              <a:rPr lang="zh-CN" altLang="en-US" sz="2400" dirty="0"/>
              <a:t>一个有效的外部</a:t>
            </a:r>
            <a:r>
              <a:rPr lang="zh-CN" altLang="en-US" sz="2400" dirty="0" smtClean="0"/>
              <a:t>全球</a:t>
            </a:r>
            <a:r>
              <a:rPr lang="en-US" altLang="zh-CN" sz="2400" dirty="0" smtClean="0"/>
              <a:t>IP</a:t>
            </a:r>
            <a:r>
              <a:rPr lang="zh-CN" altLang="en-US" sz="2400" dirty="0" smtClean="0"/>
              <a:t>地址</a:t>
            </a:r>
            <a:r>
              <a:rPr lang="en-US" altLang="zh-CN" sz="2400" dirty="0"/>
              <a:t>IP</a:t>
            </a:r>
            <a:r>
              <a:rPr lang="en-US" altLang="zh-CN" sz="2400" baseline="-25000" dirty="0"/>
              <a:t>G</a:t>
            </a:r>
            <a:r>
              <a:rPr lang="zh-CN" altLang="en-US" sz="2400" dirty="0" smtClean="0"/>
              <a:t>（</a:t>
            </a:r>
            <a:r>
              <a:rPr lang="zh-CN" altLang="en-US" sz="2400" dirty="0" smtClean="0">
                <a:solidFill>
                  <a:srgbClr val="0000FF"/>
                </a:solidFill>
              </a:rPr>
              <a:t>最多分配少量的</a:t>
            </a:r>
            <a:r>
              <a:rPr lang="zh-CN" altLang="en-US" sz="2400" dirty="0" smtClean="0"/>
              <a:t>），用这个</a:t>
            </a:r>
            <a:r>
              <a:rPr lang="en-US" altLang="zh-CN" sz="2400" dirty="0"/>
              <a:t>IP</a:t>
            </a:r>
            <a:r>
              <a:rPr lang="en-US" altLang="zh-CN" sz="2400" baseline="-25000" dirty="0"/>
              <a:t>G</a:t>
            </a:r>
            <a:r>
              <a:rPr lang="zh-CN" altLang="en-US" sz="2400" dirty="0" smtClean="0"/>
              <a:t>来传输</a:t>
            </a:r>
            <a:r>
              <a:rPr lang="en-US" altLang="zh-CN" sz="2400" dirty="0" smtClean="0"/>
              <a:t>Internet</a:t>
            </a:r>
            <a:r>
              <a:rPr lang="zh-CN" altLang="en-US" sz="2400" dirty="0" smtClean="0"/>
              <a:t>流量；</a:t>
            </a:r>
            <a:endParaRPr lang="zh-CN" altLang="en-US" sz="2400" dirty="0"/>
          </a:p>
          <a:p>
            <a:pPr lvl="1"/>
            <a:r>
              <a:rPr lang="zh-CN" altLang="en-US" sz="2400" dirty="0" smtClean="0"/>
              <a:t>在连接到</a:t>
            </a:r>
            <a:r>
              <a:rPr lang="en-US" altLang="zh-CN" sz="2400" dirty="0" smtClean="0"/>
              <a:t>I</a:t>
            </a:r>
            <a:r>
              <a:rPr lang="en-US" altLang="zh-CN" sz="2400" dirty="0"/>
              <a:t>nternet</a:t>
            </a:r>
            <a:r>
              <a:rPr lang="zh-CN" altLang="en-US" sz="2400" dirty="0" smtClean="0"/>
              <a:t>的</a:t>
            </a:r>
            <a:r>
              <a:rPr lang="zh-CN" altLang="en-US" sz="2400" dirty="0"/>
              <a:t>路由器上安装 </a:t>
            </a:r>
            <a:r>
              <a:rPr lang="en-US" altLang="zh-CN" sz="2400" dirty="0"/>
              <a:t>NAT</a:t>
            </a:r>
            <a:r>
              <a:rPr lang="zh-CN" altLang="en-US" sz="2400" dirty="0" smtClean="0"/>
              <a:t>软件（</a:t>
            </a:r>
            <a:r>
              <a:rPr lang="en-US" altLang="zh-CN" sz="2400" dirty="0" smtClean="0">
                <a:solidFill>
                  <a:srgbClr val="0000FF"/>
                </a:solidFill>
              </a:rPr>
              <a:t>NAT</a:t>
            </a:r>
            <a:r>
              <a:rPr lang="zh-CN" altLang="en-US" sz="2400" dirty="0" smtClean="0">
                <a:solidFill>
                  <a:srgbClr val="0000FF"/>
                </a:solidFill>
              </a:rPr>
              <a:t>路由器</a:t>
            </a:r>
            <a:r>
              <a:rPr lang="zh-CN" altLang="en-US" sz="2400" dirty="0" smtClean="0"/>
              <a:t>），在连接到</a:t>
            </a:r>
            <a:r>
              <a:rPr lang="en-US" altLang="zh-CN" sz="2400" dirty="0" smtClean="0"/>
              <a:t>Internet</a:t>
            </a:r>
            <a:r>
              <a:rPr lang="zh-CN" altLang="en-US" sz="2400" dirty="0" smtClean="0"/>
              <a:t>端设置</a:t>
            </a:r>
            <a:r>
              <a:rPr lang="en-US" altLang="zh-CN" sz="2400" dirty="0" smtClean="0"/>
              <a:t>IP</a:t>
            </a:r>
            <a:r>
              <a:rPr lang="en-US" altLang="zh-CN" sz="2400" baseline="-25000" dirty="0" smtClean="0"/>
              <a:t>G</a:t>
            </a:r>
            <a:r>
              <a:rPr lang="zh-CN" altLang="en-US" sz="2400" dirty="0" smtClean="0"/>
              <a:t>；</a:t>
            </a:r>
            <a:endParaRPr lang="zh-CN" altLang="en-US" sz="2400" dirty="0"/>
          </a:p>
          <a:p>
            <a:pPr lvl="1"/>
            <a:r>
              <a:rPr lang="zh-CN" altLang="en-US" sz="2400" dirty="0" smtClean="0"/>
              <a:t>通信时主机如需与</a:t>
            </a:r>
            <a:r>
              <a:rPr lang="en-US" altLang="zh-CN" sz="2400" dirty="0"/>
              <a:t>Internet</a:t>
            </a:r>
            <a:r>
              <a:rPr lang="zh-CN" altLang="en-US" sz="2400" dirty="0" smtClean="0"/>
              <a:t>通信，则必须将主机的私有</a:t>
            </a:r>
            <a:r>
              <a:rPr lang="en-US" altLang="zh-CN" sz="2400" dirty="0" smtClean="0"/>
              <a:t>IP</a:t>
            </a:r>
            <a:r>
              <a:rPr lang="zh-CN" altLang="en-US" sz="2400" dirty="0" smtClean="0"/>
              <a:t>地址在</a:t>
            </a:r>
            <a:r>
              <a:rPr lang="en-US" altLang="zh-CN" sz="2400" dirty="0" smtClean="0"/>
              <a:t>NAT</a:t>
            </a:r>
            <a:r>
              <a:rPr lang="zh-CN" altLang="en-US" sz="2400" dirty="0" smtClean="0"/>
              <a:t>路由器转换</a:t>
            </a:r>
            <a:r>
              <a:rPr lang="zh-CN" altLang="en-US" sz="2400" dirty="0"/>
              <a:t>成</a:t>
            </a:r>
            <a:r>
              <a:rPr lang="en-US" altLang="zh-CN" sz="2400" dirty="0" smtClean="0"/>
              <a:t>IP</a:t>
            </a:r>
            <a:r>
              <a:rPr lang="en-US" altLang="zh-CN" sz="2400" baseline="-25000" dirty="0" smtClean="0"/>
              <a:t>G</a:t>
            </a:r>
            <a:r>
              <a:rPr lang="zh-CN" altLang="en-US" sz="2400" dirty="0" smtClean="0"/>
              <a:t>才可。</a:t>
            </a:r>
            <a:endParaRPr lang="en-US" altLang="zh-CN" sz="2400" dirty="0" smtClean="0"/>
          </a:p>
          <a:p>
            <a:r>
              <a:rPr lang="en-US" altLang="zh-CN" sz="2400" dirty="0" smtClean="0"/>
              <a:t>NAT</a:t>
            </a:r>
            <a:r>
              <a:rPr lang="zh-CN" altLang="en-US" sz="2400" dirty="0" smtClean="0"/>
              <a:t>作为处理</a:t>
            </a:r>
            <a:r>
              <a:rPr lang="en-US" altLang="zh-CN" sz="2400" dirty="0" smtClean="0"/>
              <a:t>IP</a:t>
            </a:r>
            <a:r>
              <a:rPr lang="zh-CN" altLang="en-US" sz="2400" dirty="0" smtClean="0"/>
              <a:t>地址短缺的权宜之计技术，已经得到广泛应用，特别是家庭和小型企业。它已广泛集成到路由器、防火墙等网络设备中。 </a:t>
            </a:r>
            <a:endParaRPr lang="zh-CN" altLang="en-US" sz="2400" dirty="0"/>
          </a:p>
          <a:p>
            <a:endParaRPr lang="zh-CN" altLang="en-US" sz="2400" dirty="0"/>
          </a:p>
        </p:txBody>
      </p:sp>
    </p:spTree>
    <p:extLst>
      <p:ext uri="{BB962C8B-B14F-4D97-AF65-F5344CB8AC3E}">
        <p14:creationId xmlns:p14="http://schemas.microsoft.com/office/powerpoint/2010/main" val="2457316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a:latin typeface="华文新魏" pitchFamily="2" charset="-122"/>
              </a:rPr>
              <a:t>图示环境</a:t>
            </a:r>
            <a:endParaRPr lang="en-US" altLang="zh-CN" sz="2800" dirty="0"/>
          </a:p>
        </p:txBody>
      </p:sp>
      <p:grpSp>
        <p:nvGrpSpPr>
          <p:cNvPr id="2" name="组合 1"/>
          <p:cNvGrpSpPr/>
          <p:nvPr/>
        </p:nvGrpSpPr>
        <p:grpSpPr>
          <a:xfrm>
            <a:off x="694650" y="1917724"/>
            <a:ext cx="8269838" cy="4319588"/>
            <a:chOff x="177919" y="1917724"/>
            <a:chExt cx="8786569" cy="4319588"/>
          </a:xfrm>
        </p:grpSpPr>
        <p:sp>
          <p:nvSpPr>
            <p:cNvPr id="5" name="Freeform 7"/>
            <p:cNvSpPr>
              <a:spLocks/>
            </p:cNvSpPr>
            <p:nvPr/>
          </p:nvSpPr>
          <p:spPr bwMode="auto">
            <a:xfrm>
              <a:off x="4330819" y="2446362"/>
              <a:ext cx="3738562" cy="2697162"/>
            </a:xfrm>
            <a:custGeom>
              <a:avLst/>
              <a:gdLst>
                <a:gd name="T0" fmla="*/ 349 w 2355"/>
                <a:gd name="T1" fmla="*/ 761 h 1699"/>
                <a:gd name="T2" fmla="*/ 1651 w 2355"/>
                <a:gd name="T3" fmla="*/ 732 h 1699"/>
                <a:gd name="T4" fmla="*/ 1773 w 2355"/>
                <a:gd name="T5" fmla="*/ 230 h 1699"/>
                <a:gd name="T6" fmla="*/ 2029 w 2355"/>
                <a:gd name="T7" fmla="*/ 8 h 1699"/>
                <a:gd name="T8" fmla="*/ 2267 w 2355"/>
                <a:gd name="T9" fmla="*/ 183 h 1699"/>
                <a:gd name="T10" fmla="*/ 2355 w 2355"/>
                <a:gd name="T11" fmla="*/ 942 h 1699"/>
                <a:gd name="T12" fmla="*/ 2267 w 2355"/>
                <a:gd name="T13" fmla="*/ 1592 h 1699"/>
                <a:gd name="T14" fmla="*/ 1840 w 2355"/>
                <a:gd name="T15" fmla="*/ 1586 h 1699"/>
                <a:gd name="T16" fmla="*/ 1670 w 2355"/>
                <a:gd name="T17" fmla="*/ 1025 h 1699"/>
                <a:gd name="T18" fmla="*/ 220 w 2355"/>
                <a:gd name="T19" fmla="*/ 923 h 1699"/>
                <a:gd name="T20" fmla="*/ 349 w 2355"/>
                <a:gd name="T21" fmla="*/ 7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a:spLocks/>
            </p:cNvSpPr>
            <p:nvPr/>
          </p:nvSpPr>
          <p:spPr bwMode="auto">
            <a:xfrm>
              <a:off x="177919" y="3213124"/>
              <a:ext cx="3825875" cy="1355725"/>
            </a:xfrm>
            <a:custGeom>
              <a:avLst/>
              <a:gdLst>
                <a:gd name="T0" fmla="*/ 1888 w 2269"/>
                <a:gd name="T1" fmla="*/ 285 h 854"/>
                <a:gd name="T2" fmla="*/ 418 w 2269"/>
                <a:gd name="T3" fmla="*/ 283 h 854"/>
                <a:gd name="T4" fmla="*/ 60 w 2269"/>
                <a:gd name="T5" fmla="*/ 83 h 854"/>
                <a:gd name="T6" fmla="*/ 60 w 2269"/>
                <a:gd name="T7" fmla="*/ 781 h 854"/>
                <a:gd name="T8" fmla="*/ 374 w 2269"/>
                <a:gd name="T9" fmla="*/ 519 h 854"/>
                <a:gd name="T10" fmla="*/ 2017 w 2269"/>
                <a:gd name="T11" fmla="*/ 447 h 854"/>
                <a:gd name="T12" fmla="*/ 1888 w 2269"/>
                <a:gd name="T13" fmla="*/ 285 h 854"/>
              </a:gdLst>
              <a:ahLst/>
              <a:cxnLst>
                <a:cxn ang="0">
                  <a:pos x="T0" y="T1"/>
                </a:cxn>
                <a:cxn ang="0">
                  <a:pos x="T2" y="T3"/>
                </a:cxn>
                <a:cxn ang="0">
                  <a:pos x="T4" y="T5"/>
                </a:cxn>
                <a:cxn ang="0">
                  <a:pos x="T6" y="T7"/>
                </a:cxn>
                <a:cxn ang="0">
                  <a:pos x="T8" y="T9"/>
                </a:cxn>
                <a:cxn ang="0">
                  <a:pos x="T10" y="T11"/>
                </a:cxn>
                <a:cxn ang="0">
                  <a:pos x="T12" y="T13"/>
                </a:cxn>
              </a:cxnLst>
              <a:rect l="0" t="0"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9" name="Object 9"/>
            <p:cNvGraphicFramePr>
              <a:graphicFrameLocks noChangeAspect="1"/>
            </p:cNvGraphicFramePr>
            <p:nvPr>
              <p:extLst>
                <p:ext uri="{D42A27DB-BD31-4B8C-83A1-F6EECF244321}">
                  <p14:modId xmlns:p14="http://schemas.microsoft.com/office/powerpoint/2010/main" val="1152449217"/>
                </p:ext>
              </p:extLst>
            </p:nvPr>
          </p:nvGraphicFramePr>
          <p:xfrm>
            <a:off x="7359769" y="2757512"/>
            <a:ext cx="555625" cy="463550"/>
          </p:xfrm>
          <a:graphic>
            <a:graphicData uri="http://schemas.openxmlformats.org/presentationml/2006/ole">
              <mc:AlternateContent xmlns:mc="http://schemas.openxmlformats.org/markup-compatibility/2006">
                <mc:Choice xmlns:v="urn:schemas-microsoft-com:vml" Requires="v">
                  <p:oleObj spid="_x0000_s6596"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59769" y="2757512"/>
                          <a:ext cx="5556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2696556091"/>
                </p:ext>
              </p:extLst>
            </p:nvPr>
          </p:nvGraphicFramePr>
          <p:xfrm>
            <a:off x="7408981" y="3546499"/>
            <a:ext cx="579438" cy="482600"/>
          </p:xfrm>
          <a:graphic>
            <a:graphicData uri="http://schemas.openxmlformats.org/presentationml/2006/ole">
              <mc:AlternateContent xmlns:mc="http://schemas.openxmlformats.org/markup-compatibility/2006">
                <mc:Choice xmlns:v="urn:schemas-microsoft-com:vml" Requires="v">
                  <p:oleObj spid="_x0000_s6597"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08981" y="3546499"/>
                          <a:ext cx="57943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2976986176"/>
                </p:ext>
              </p:extLst>
            </p:nvPr>
          </p:nvGraphicFramePr>
          <p:xfrm>
            <a:off x="7380406" y="4311674"/>
            <a:ext cx="563563" cy="469900"/>
          </p:xfrm>
          <a:graphic>
            <a:graphicData uri="http://schemas.openxmlformats.org/presentationml/2006/ole">
              <mc:AlternateContent xmlns:mc="http://schemas.openxmlformats.org/markup-compatibility/2006">
                <mc:Choice xmlns:v="urn:schemas-microsoft-com:vml" Requires="v">
                  <p:oleObj spid="_x0000_s6598"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0406" y="4311674"/>
                          <a:ext cx="5635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2"/>
            <p:cNvSpPr>
              <a:spLocks noChangeShapeType="1"/>
            </p:cNvSpPr>
            <p:nvPr/>
          </p:nvSpPr>
          <p:spPr bwMode="auto">
            <a:xfrm>
              <a:off x="4445119" y="3768749"/>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3" name="Line 13"/>
            <p:cNvSpPr>
              <a:spLocks noChangeShapeType="1"/>
            </p:cNvSpPr>
            <p:nvPr/>
          </p:nvSpPr>
          <p:spPr bwMode="auto">
            <a:xfrm flipH="1">
              <a:off x="7280394" y="3025799"/>
              <a:ext cx="9525" cy="14922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4" name="Line 14"/>
            <p:cNvSpPr>
              <a:spLocks noChangeShapeType="1"/>
            </p:cNvSpPr>
            <p:nvPr/>
          </p:nvSpPr>
          <p:spPr bwMode="auto">
            <a:xfrm>
              <a:off x="7285156" y="3021037"/>
              <a:ext cx="133350"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5" name="Line 15"/>
            <p:cNvSpPr>
              <a:spLocks noChangeShapeType="1"/>
            </p:cNvSpPr>
            <p:nvPr/>
          </p:nvSpPr>
          <p:spPr bwMode="auto">
            <a:xfrm flipV="1">
              <a:off x="7291506" y="4525987"/>
              <a:ext cx="17145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6" name="Text Box 16"/>
            <p:cNvSpPr txBox="1">
              <a:spLocks noChangeArrowheads="1"/>
            </p:cNvSpPr>
            <p:nvPr/>
          </p:nvSpPr>
          <p:spPr bwMode="auto">
            <a:xfrm>
              <a:off x="7910631" y="276227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10.0.0.1</a:t>
              </a:r>
            </a:p>
          </p:txBody>
        </p:sp>
        <p:sp>
          <p:nvSpPr>
            <p:cNvPr id="17" name="Text Box 17"/>
            <p:cNvSpPr txBox="1">
              <a:spLocks noChangeArrowheads="1"/>
            </p:cNvSpPr>
            <p:nvPr/>
          </p:nvSpPr>
          <p:spPr bwMode="auto">
            <a:xfrm>
              <a:off x="8037631" y="353062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10.0.0.2</a:t>
              </a:r>
            </a:p>
          </p:txBody>
        </p:sp>
        <p:sp>
          <p:nvSpPr>
            <p:cNvPr id="18" name="Text Box 18"/>
            <p:cNvSpPr txBox="1">
              <a:spLocks noChangeArrowheads="1"/>
            </p:cNvSpPr>
            <p:nvPr/>
          </p:nvSpPr>
          <p:spPr bwMode="auto">
            <a:xfrm>
              <a:off x="7999531" y="4425974"/>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10.0.0.3</a:t>
              </a:r>
            </a:p>
          </p:txBody>
        </p:sp>
        <p:sp>
          <p:nvSpPr>
            <p:cNvPr id="19" name="Text Box 19"/>
            <p:cNvSpPr txBox="1">
              <a:spLocks noChangeArrowheads="1"/>
            </p:cNvSpPr>
            <p:nvPr/>
          </p:nvSpPr>
          <p:spPr bwMode="auto">
            <a:xfrm>
              <a:off x="4511794" y="314168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10.0.0.4</a:t>
              </a:r>
            </a:p>
          </p:txBody>
        </p:sp>
        <p:sp>
          <p:nvSpPr>
            <p:cNvPr id="20" name="Line 20"/>
            <p:cNvSpPr>
              <a:spLocks noChangeShapeType="1"/>
            </p:cNvSpPr>
            <p:nvPr/>
          </p:nvSpPr>
          <p:spPr bwMode="auto">
            <a:xfrm flipH="1">
              <a:off x="4519731" y="3502049"/>
              <a:ext cx="134938" cy="22383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1" name="Text Box 21"/>
            <p:cNvSpPr txBox="1">
              <a:spLocks noChangeArrowheads="1"/>
            </p:cNvSpPr>
            <p:nvPr/>
          </p:nvSpPr>
          <p:spPr bwMode="auto">
            <a:xfrm>
              <a:off x="2711569" y="3141687"/>
              <a:ext cx="12682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138.76.29.7</a:t>
              </a:r>
            </a:p>
          </p:txBody>
        </p:sp>
        <p:sp>
          <p:nvSpPr>
            <p:cNvPr id="22" name="Line 22"/>
            <p:cNvSpPr>
              <a:spLocks noChangeShapeType="1"/>
            </p:cNvSpPr>
            <p:nvPr/>
          </p:nvSpPr>
          <p:spPr bwMode="auto">
            <a:xfrm flipH="1" flipV="1">
              <a:off x="3646606" y="3502049"/>
              <a:ext cx="215900" cy="21590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3" name="Line 37"/>
            <p:cNvSpPr>
              <a:spLocks noChangeShapeType="1"/>
            </p:cNvSpPr>
            <p:nvPr/>
          </p:nvSpPr>
          <p:spPr bwMode="auto">
            <a:xfrm>
              <a:off x="884356" y="3797324"/>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4" name="Text Box 38"/>
            <p:cNvSpPr txBox="1">
              <a:spLocks noChangeArrowheads="1"/>
            </p:cNvSpPr>
            <p:nvPr/>
          </p:nvSpPr>
          <p:spPr bwMode="auto">
            <a:xfrm>
              <a:off x="5446831" y="1917724"/>
              <a:ext cx="142248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zh-CN" altLang="en-US" sz="1800" b="1" dirty="0">
                  <a:latin typeface="+mn-lt"/>
                  <a:ea typeface="+mn-ea"/>
                </a:rPr>
                <a:t>本地网络</a:t>
              </a:r>
            </a:p>
            <a:p>
              <a:pPr algn="ctr" eaLnBrk="0" hangingPunct="0">
                <a:spcBef>
                  <a:spcPct val="0"/>
                </a:spcBef>
                <a:buSzTx/>
                <a:buFontTx/>
                <a:buNone/>
              </a:pPr>
              <a:r>
                <a:rPr kumimoji="0" lang="en-US" altLang="zh-CN" sz="1800" b="1" dirty="0">
                  <a:latin typeface="+mn-lt"/>
                  <a:ea typeface="+mn-ea"/>
                </a:rPr>
                <a:t>(</a:t>
              </a:r>
              <a:r>
                <a:rPr kumimoji="0" lang="zh-CN" altLang="en-US" sz="1800" b="1" dirty="0">
                  <a:latin typeface="+mn-lt"/>
                  <a:ea typeface="+mn-ea"/>
                </a:rPr>
                <a:t>私有地址</a:t>
              </a:r>
              <a:r>
                <a:rPr kumimoji="0" lang="en-US" altLang="zh-CN" sz="1800" b="1" dirty="0">
                  <a:latin typeface="+mn-lt"/>
                  <a:ea typeface="+mn-ea"/>
                </a:rPr>
                <a:t>)</a:t>
              </a:r>
            </a:p>
            <a:p>
              <a:pPr algn="ctr" eaLnBrk="0" hangingPunct="0">
                <a:spcBef>
                  <a:spcPct val="0"/>
                </a:spcBef>
                <a:buSzTx/>
                <a:buFontTx/>
                <a:buNone/>
              </a:pPr>
              <a:r>
                <a:rPr kumimoji="0" lang="en-US" altLang="zh-CN" sz="1800" b="1" dirty="0" smtClean="0">
                  <a:latin typeface="+mn-lt"/>
                  <a:ea typeface="+mn-ea"/>
                </a:rPr>
                <a:t>10.0.0.0/24</a:t>
              </a:r>
              <a:endParaRPr kumimoji="0" lang="en-US" altLang="zh-CN" sz="1800" b="1" dirty="0">
                <a:latin typeface="+mn-lt"/>
                <a:ea typeface="+mn-ea"/>
              </a:endParaRPr>
            </a:p>
          </p:txBody>
        </p:sp>
        <p:sp>
          <p:nvSpPr>
            <p:cNvPr id="25" name="Line 39"/>
            <p:cNvSpPr>
              <a:spLocks noChangeShapeType="1"/>
            </p:cNvSpPr>
            <p:nvPr/>
          </p:nvSpPr>
          <p:spPr bwMode="auto">
            <a:xfrm>
              <a:off x="7104181" y="2278087"/>
              <a:ext cx="13858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6" name="Line 40"/>
            <p:cNvSpPr>
              <a:spLocks noChangeShapeType="1"/>
            </p:cNvSpPr>
            <p:nvPr/>
          </p:nvSpPr>
          <p:spPr bwMode="auto">
            <a:xfrm flipH="1">
              <a:off x="4222869" y="1917724"/>
              <a:ext cx="0" cy="15128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7" name="Line 41"/>
            <p:cNvSpPr>
              <a:spLocks noChangeShapeType="1"/>
            </p:cNvSpPr>
            <p:nvPr/>
          </p:nvSpPr>
          <p:spPr bwMode="auto">
            <a:xfrm flipH="1" flipV="1">
              <a:off x="4367331" y="2278087"/>
              <a:ext cx="898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8" name="Line 42"/>
            <p:cNvSpPr>
              <a:spLocks noChangeShapeType="1"/>
            </p:cNvSpPr>
            <p:nvPr/>
          </p:nvSpPr>
          <p:spPr bwMode="auto">
            <a:xfrm flipV="1">
              <a:off x="3214806" y="2278087"/>
              <a:ext cx="9366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29" name="Line 43"/>
            <p:cNvSpPr>
              <a:spLocks noChangeShapeType="1"/>
            </p:cNvSpPr>
            <p:nvPr/>
          </p:nvSpPr>
          <p:spPr bwMode="auto">
            <a:xfrm flipH="1" flipV="1">
              <a:off x="262056" y="2278087"/>
              <a:ext cx="8651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0" name="Text Box 44"/>
            <p:cNvSpPr txBox="1">
              <a:spLocks noChangeArrowheads="1"/>
            </p:cNvSpPr>
            <p:nvPr/>
          </p:nvSpPr>
          <p:spPr bwMode="auto">
            <a:xfrm>
              <a:off x="982781" y="1989162"/>
              <a:ext cx="25176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en-US" altLang="zh-CN" sz="1800" b="1" dirty="0" smtClean="0">
                  <a:latin typeface="+mn-lt"/>
                  <a:ea typeface="+mn-ea"/>
                </a:rPr>
                <a:t>Internet</a:t>
              </a:r>
              <a:r>
                <a:rPr kumimoji="0" lang="zh-CN" altLang="en-US" sz="1800" b="1" dirty="0" smtClean="0">
                  <a:latin typeface="+mn-lt"/>
                  <a:ea typeface="+mn-ea"/>
                </a:rPr>
                <a:t>其他</a:t>
              </a:r>
              <a:r>
                <a:rPr kumimoji="0" lang="zh-CN" altLang="en-US" sz="1800" b="1" dirty="0">
                  <a:latin typeface="+mn-lt"/>
                  <a:ea typeface="+mn-ea"/>
                </a:rPr>
                <a:t>部分</a:t>
              </a:r>
            </a:p>
            <a:p>
              <a:pPr algn="ctr" eaLnBrk="0" hangingPunct="0">
                <a:spcBef>
                  <a:spcPct val="0"/>
                </a:spcBef>
                <a:buSzTx/>
                <a:buFontTx/>
                <a:buNone/>
              </a:pPr>
              <a:r>
                <a:rPr kumimoji="0" lang="zh-CN" altLang="en-US" sz="1800" b="1" dirty="0">
                  <a:latin typeface="+mn-lt"/>
                  <a:ea typeface="+mn-ea"/>
                </a:rPr>
                <a:t>（外部全球地址</a:t>
              </a:r>
              <a:r>
                <a:rPr kumimoji="0" lang="en-US" altLang="zh-CN" sz="1800" b="1" dirty="0">
                  <a:latin typeface="+mn-lt"/>
                  <a:ea typeface="+mn-ea"/>
                </a:rPr>
                <a:t>IP</a:t>
              </a:r>
              <a:r>
                <a:rPr kumimoji="0" lang="en-US" altLang="zh-CN" sz="1800" b="1" baseline="-25000" dirty="0">
                  <a:latin typeface="+mn-lt"/>
                  <a:ea typeface="+mn-ea"/>
                </a:rPr>
                <a:t>G</a:t>
              </a:r>
              <a:r>
                <a:rPr kumimoji="0" lang="zh-CN" altLang="en-US" sz="1800" b="1" dirty="0">
                  <a:latin typeface="+mn-lt"/>
                  <a:ea typeface="+mn-ea"/>
                </a:rPr>
                <a:t>）</a:t>
              </a:r>
            </a:p>
          </p:txBody>
        </p:sp>
        <p:sp>
          <p:nvSpPr>
            <p:cNvPr id="31" name="Line 45"/>
            <p:cNvSpPr>
              <a:spLocks noChangeShapeType="1"/>
            </p:cNvSpPr>
            <p:nvPr/>
          </p:nvSpPr>
          <p:spPr bwMode="auto">
            <a:xfrm flipH="1" flipV="1">
              <a:off x="2422644" y="4293096"/>
              <a:ext cx="11113" cy="7889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2" name="Text Box 46"/>
            <p:cNvSpPr txBox="1">
              <a:spLocks noChangeArrowheads="1"/>
            </p:cNvSpPr>
            <p:nvPr/>
          </p:nvSpPr>
          <p:spPr bwMode="auto">
            <a:xfrm>
              <a:off x="4975223" y="5529426"/>
              <a:ext cx="39593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0"/>
                </a:spcBef>
                <a:buSzTx/>
                <a:buFontTx/>
                <a:buNone/>
              </a:pPr>
              <a:r>
                <a:rPr kumimoji="0" lang="zh-CN" altLang="en-US" sz="2000" b="1" dirty="0" smtClean="0">
                  <a:latin typeface="+mn-lt"/>
                  <a:ea typeface="+mn-ea"/>
                </a:rPr>
                <a:t>   具有</a:t>
              </a:r>
              <a:r>
                <a:rPr kumimoji="0" lang="zh-CN" altLang="en-US" sz="2000" b="1" dirty="0">
                  <a:latin typeface="+mn-lt"/>
                  <a:ea typeface="+mn-ea"/>
                </a:rPr>
                <a:t>该网源或目的</a:t>
              </a:r>
              <a:r>
                <a:rPr kumimoji="0" lang="zh-CN" altLang="en-US" sz="2000" b="1" dirty="0" smtClean="0">
                  <a:latin typeface="+mn-lt"/>
                  <a:ea typeface="+mn-ea"/>
                </a:rPr>
                <a:t>的</a:t>
              </a:r>
              <a:r>
                <a:rPr kumimoji="0" lang="en-US" altLang="zh-CN" sz="2000" b="1" dirty="0" smtClean="0">
                  <a:latin typeface="+mn-lt"/>
                  <a:ea typeface="+mn-ea"/>
                </a:rPr>
                <a:t>IP</a:t>
              </a:r>
              <a:r>
                <a:rPr kumimoji="0" lang="zh-CN" altLang="en-US" sz="2000" b="1" dirty="0" smtClean="0">
                  <a:latin typeface="+mn-lt"/>
                  <a:ea typeface="+mn-ea"/>
                </a:rPr>
                <a:t>数据报都</a:t>
              </a:r>
              <a:r>
                <a:rPr kumimoji="0" lang="zh-CN" altLang="en-US" sz="2000" b="1" dirty="0">
                  <a:latin typeface="+mn-lt"/>
                  <a:ea typeface="+mn-ea"/>
                </a:rPr>
                <a:t>有</a:t>
              </a:r>
              <a:r>
                <a:rPr kumimoji="0" lang="en-US" altLang="zh-CN" sz="2000" b="1" dirty="0" smtClean="0">
                  <a:latin typeface="+mn-lt"/>
                  <a:ea typeface="+mn-ea"/>
                </a:rPr>
                <a:t>10.0.0.0/24</a:t>
              </a:r>
              <a:r>
                <a:rPr kumimoji="0" lang="zh-CN" altLang="en-US" sz="2000" b="1" dirty="0">
                  <a:latin typeface="+mn-lt"/>
                  <a:ea typeface="+mn-ea"/>
                </a:rPr>
                <a:t>的地址</a:t>
              </a:r>
              <a:r>
                <a:rPr kumimoji="0" lang="en-US" altLang="zh-CN" sz="2000" b="1" dirty="0">
                  <a:latin typeface="+mn-lt"/>
                  <a:ea typeface="+mn-ea"/>
                </a:rPr>
                <a:t>(</a:t>
              </a:r>
              <a:r>
                <a:rPr kumimoji="0" lang="zh-CN" altLang="en-US" sz="2000" b="1" dirty="0">
                  <a:latin typeface="+mn-lt"/>
                  <a:ea typeface="+mn-ea"/>
                </a:rPr>
                <a:t>照常</a:t>
              </a:r>
              <a:r>
                <a:rPr kumimoji="0" lang="en-US" altLang="zh-CN" sz="2000" b="1" dirty="0">
                  <a:latin typeface="+mn-lt"/>
                  <a:ea typeface="+mn-ea"/>
                </a:rPr>
                <a:t>)</a:t>
              </a:r>
            </a:p>
          </p:txBody>
        </p:sp>
        <p:sp>
          <p:nvSpPr>
            <p:cNvPr id="33" name="Line 47"/>
            <p:cNvSpPr>
              <a:spLocks noChangeShapeType="1"/>
            </p:cNvSpPr>
            <p:nvPr/>
          </p:nvSpPr>
          <p:spPr bwMode="auto">
            <a:xfrm flipH="1" flipV="1">
              <a:off x="6023092" y="4294212"/>
              <a:ext cx="5556" cy="123521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4" name="Text Box 48"/>
            <p:cNvSpPr txBox="1">
              <a:spLocks noChangeArrowheads="1"/>
            </p:cNvSpPr>
            <p:nvPr/>
          </p:nvSpPr>
          <p:spPr bwMode="auto">
            <a:xfrm>
              <a:off x="190618" y="5085184"/>
              <a:ext cx="494850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0"/>
                </a:spcBef>
                <a:buSzTx/>
                <a:buFontTx/>
                <a:buNone/>
              </a:pPr>
              <a:r>
                <a:rPr kumimoji="0" lang="zh-CN" altLang="en-US" sz="2000" b="1" dirty="0" smtClean="0">
                  <a:latin typeface="+mn-lt"/>
                  <a:ea typeface="+mn-ea"/>
                </a:rPr>
                <a:t>    所有</a:t>
              </a:r>
              <a:r>
                <a:rPr kumimoji="0" lang="en-US" altLang="zh-CN" sz="2000" b="1" dirty="0" smtClean="0">
                  <a:latin typeface="+mn-lt"/>
                  <a:ea typeface="+mn-ea"/>
                </a:rPr>
                <a:t>IP</a:t>
              </a:r>
              <a:r>
                <a:rPr kumimoji="0" lang="zh-CN" altLang="en-US" sz="2000" b="1" dirty="0" smtClean="0">
                  <a:latin typeface="+mn-lt"/>
                  <a:ea typeface="+mn-ea"/>
                </a:rPr>
                <a:t>数据报离开</a:t>
              </a:r>
              <a:r>
                <a:rPr kumimoji="0" lang="zh-CN" altLang="en-US" sz="2000" b="1" dirty="0">
                  <a:latin typeface="+mn-lt"/>
                  <a:ea typeface="+mn-ea"/>
                </a:rPr>
                <a:t>本地网络时具有相同的单一源</a:t>
              </a:r>
              <a:r>
                <a:rPr kumimoji="0" lang="en-US" altLang="zh-CN" sz="2000" b="1" dirty="0">
                  <a:latin typeface="+mn-lt"/>
                  <a:ea typeface="+mn-ea"/>
                </a:rPr>
                <a:t>NAT IP</a:t>
              </a:r>
              <a:r>
                <a:rPr kumimoji="0" lang="en-US" altLang="zh-CN" sz="2000" b="1" baseline="-25000" dirty="0">
                  <a:latin typeface="+mn-lt"/>
                  <a:ea typeface="+mn-ea"/>
                </a:rPr>
                <a:t>G</a:t>
              </a:r>
              <a:r>
                <a:rPr kumimoji="0" lang="zh-CN" altLang="en-US" sz="2000" b="1" dirty="0">
                  <a:latin typeface="+mn-lt"/>
                  <a:ea typeface="+mn-ea"/>
                </a:rPr>
                <a:t>地址</a:t>
              </a:r>
              <a:r>
                <a:rPr kumimoji="0" lang="en-US" altLang="zh-CN" sz="2000" b="1" dirty="0">
                  <a:latin typeface="+mn-lt"/>
                  <a:ea typeface="+mn-ea"/>
                </a:rPr>
                <a:t>: 138.76.29.7,</a:t>
              </a:r>
            </a:p>
            <a:p>
              <a:pPr eaLnBrk="0" hangingPunct="0">
                <a:spcBef>
                  <a:spcPct val="0"/>
                </a:spcBef>
                <a:buSzTx/>
                <a:buFontTx/>
                <a:buNone/>
              </a:pPr>
              <a:r>
                <a:rPr kumimoji="0" lang="zh-CN" altLang="en-US" sz="2000" b="1" dirty="0">
                  <a:latin typeface="+mn-lt"/>
                  <a:ea typeface="+mn-ea"/>
                </a:rPr>
                <a:t>不同的源端口号</a:t>
              </a:r>
            </a:p>
          </p:txBody>
        </p:sp>
        <p:pic>
          <p:nvPicPr>
            <p:cNvPr id="35" name="Picture 49"/>
            <p:cNvPicPr>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62506" y="3646512"/>
              <a:ext cx="61595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6" name="Rectangle 50"/>
            <p:cNvSpPr>
              <a:spLocks noChangeArrowheads="1"/>
            </p:cNvSpPr>
            <p:nvPr/>
          </p:nvSpPr>
          <p:spPr bwMode="auto">
            <a:xfrm>
              <a:off x="3497381" y="4084662"/>
              <a:ext cx="13414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kumimoji="0" lang="en-US" altLang="zh-CN" sz="1800" b="1">
                  <a:latin typeface="+mn-lt"/>
                  <a:ea typeface="+mn-ea"/>
                </a:rPr>
                <a:t>NAT</a:t>
              </a:r>
              <a:r>
                <a:rPr kumimoji="0" lang="zh-CN" altLang="en-US" sz="1800" b="1">
                  <a:latin typeface="+mn-lt"/>
                  <a:ea typeface="+mn-ea"/>
                </a:rPr>
                <a:t>路由器</a:t>
              </a:r>
            </a:p>
          </p:txBody>
        </p:sp>
      </p:grpSp>
    </p:spTree>
    <p:extLst>
      <p:ext uri="{BB962C8B-B14F-4D97-AF65-F5344CB8AC3E}">
        <p14:creationId xmlns:p14="http://schemas.microsoft.com/office/powerpoint/2010/main" val="1742605586"/>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a:t>
            </a:r>
            <a:r>
              <a:rPr lang="zh-CN" altLang="en-US" sz="1200" b="0" dirty="0" smtClean="0">
                <a:solidFill>
                  <a:schemeClr val="tx1"/>
                </a:solidFill>
                <a:latin typeface="Times New Roman" pitchFamily="18" charset="0"/>
                <a:ea typeface="幼圆" pitchFamily="49" charset="-122"/>
                <a:hlinkClick r:id="rId8"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zh-CN" altLang="en-US" dirty="0">
                <a:latin typeface="华文新魏" pitchFamily="2" charset="-122"/>
              </a:rPr>
              <a:t>工作过程</a:t>
            </a:r>
            <a:endParaRPr lang="en-US" altLang="zh-CN" sz="2800" dirty="0"/>
          </a:p>
        </p:txBody>
      </p:sp>
      <p:sp>
        <p:nvSpPr>
          <p:cNvPr id="5" name="Freeform 7"/>
          <p:cNvSpPr>
            <a:spLocks/>
          </p:cNvSpPr>
          <p:nvPr/>
        </p:nvSpPr>
        <p:spPr bwMode="auto">
          <a:xfrm>
            <a:off x="179388" y="4170957"/>
            <a:ext cx="4089400" cy="1355725"/>
          </a:xfrm>
          <a:custGeom>
            <a:avLst/>
            <a:gdLst>
              <a:gd name="T0" fmla="*/ 1888 w 2269"/>
              <a:gd name="T1" fmla="*/ 285 h 854"/>
              <a:gd name="T2" fmla="*/ 418 w 2269"/>
              <a:gd name="T3" fmla="*/ 283 h 854"/>
              <a:gd name="T4" fmla="*/ 60 w 2269"/>
              <a:gd name="T5" fmla="*/ 83 h 854"/>
              <a:gd name="T6" fmla="*/ 60 w 2269"/>
              <a:gd name="T7" fmla="*/ 781 h 854"/>
              <a:gd name="T8" fmla="*/ 374 w 2269"/>
              <a:gd name="T9" fmla="*/ 519 h 854"/>
              <a:gd name="T10" fmla="*/ 2017 w 2269"/>
              <a:gd name="T11" fmla="*/ 447 h 854"/>
              <a:gd name="T12" fmla="*/ 1888 w 2269"/>
              <a:gd name="T13" fmla="*/ 285 h 854"/>
            </a:gdLst>
            <a:ahLst/>
            <a:cxnLst>
              <a:cxn ang="0">
                <a:pos x="T0" y="T1"/>
              </a:cxn>
              <a:cxn ang="0">
                <a:pos x="T2" y="T3"/>
              </a:cxn>
              <a:cxn ang="0">
                <a:pos x="T4" y="T5"/>
              </a:cxn>
              <a:cxn ang="0">
                <a:pos x="T6" y="T7"/>
              </a:cxn>
              <a:cxn ang="0">
                <a:pos x="T8" y="T9"/>
              </a:cxn>
              <a:cxn ang="0">
                <a:pos x="T10" y="T11"/>
              </a:cxn>
              <a:cxn ang="0">
                <a:pos x="T12" y="T13"/>
              </a:cxn>
            </a:cxnLst>
            <a:rect l="0" t="0" r="r" b="b"/>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a:spLocks/>
          </p:cNvSpPr>
          <p:nvPr/>
        </p:nvSpPr>
        <p:spPr bwMode="auto">
          <a:xfrm>
            <a:off x="4468813" y="3442295"/>
            <a:ext cx="3738562" cy="2697162"/>
          </a:xfrm>
          <a:custGeom>
            <a:avLst/>
            <a:gdLst>
              <a:gd name="T0" fmla="*/ 349 w 2355"/>
              <a:gd name="T1" fmla="*/ 761 h 1699"/>
              <a:gd name="T2" fmla="*/ 1651 w 2355"/>
              <a:gd name="T3" fmla="*/ 732 h 1699"/>
              <a:gd name="T4" fmla="*/ 1773 w 2355"/>
              <a:gd name="T5" fmla="*/ 230 h 1699"/>
              <a:gd name="T6" fmla="*/ 2029 w 2355"/>
              <a:gd name="T7" fmla="*/ 8 h 1699"/>
              <a:gd name="T8" fmla="*/ 2267 w 2355"/>
              <a:gd name="T9" fmla="*/ 183 h 1699"/>
              <a:gd name="T10" fmla="*/ 2355 w 2355"/>
              <a:gd name="T11" fmla="*/ 942 h 1699"/>
              <a:gd name="T12" fmla="*/ 2267 w 2355"/>
              <a:gd name="T13" fmla="*/ 1592 h 1699"/>
              <a:gd name="T14" fmla="*/ 1840 w 2355"/>
              <a:gd name="T15" fmla="*/ 1586 h 1699"/>
              <a:gd name="T16" fmla="*/ 1670 w 2355"/>
              <a:gd name="T17" fmla="*/ 1025 h 1699"/>
              <a:gd name="T18" fmla="*/ 220 w 2355"/>
              <a:gd name="T19" fmla="*/ 923 h 1699"/>
              <a:gd name="T20" fmla="*/ 349 w 2355"/>
              <a:gd name="T21" fmla="*/ 761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9" name="Object 9"/>
          <p:cNvGraphicFramePr>
            <a:graphicFrameLocks noChangeAspect="1"/>
          </p:cNvGraphicFramePr>
          <p:nvPr>
            <p:extLst>
              <p:ext uri="{D42A27DB-BD31-4B8C-83A1-F6EECF244321}">
                <p14:modId xmlns:p14="http://schemas.microsoft.com/office/powerpoint/2010/main" val="3013819141"/>
              </p:ext>
            </p:extLst>
          </p:nvPr>
        </p:nvGraphicFramePr>
        <p:xfrm>
          <a:off x="7497763" y="3753445"/>
          <a:ext cx="555625" cy="463550"/>
        </p:xfrm>
        <a:graphic>
          <a:graphicData uri="http://schemas.openxmlformats.org/presentationml/2006/ole">
            <mc:AlternateContent xmlns:mc="http://schemas.openxmlformats.org/markup-compatibility/2006">
              <mc:Choice xmlns:v="urn:schemas-microsoft-com:vml" Requires="v">
                <p:oleObj spid="_x0000_s7617" name="Clip" r:id="rId9" imgW="1305000" imgH="1085760" progId="MS_ClipArt_Gallery.2">
                  <p:embed/>
                </p:oleObj>
              </mc:Choice>
              <mc:Fallback>
                <p:oleObj name="Clip" r:id="rId9"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7763" y="3753445"/>
                        <a:ext cx="5556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0"/>
          <p:cNvGraphicFramePr>
            <a:graphicFrameLocks noChangeAspect="1"/>
          </p:cNvGraphicFramePr>
          <p:nvPr>
            <p:extLst>
              <p:ext uri="{D42A27DB-BD31-4B8C-83A1-F6EECF244321}">
                <p14:modId xmlns:p14="http://schemas.microsoft.com/office/powerpoint/2010/main" val="1336771431"/>
              </p:ext>
            </p:extLst>
          </p:nvPr>
        </p:nvGraphicFramePr>
        <p:xfrm>
          <a:off x="7546975" y="4542432"/>
          <a:ext cx="579438" cy="482600"/>
        </p:xfrm>
        <a:graphic>
          <a:graphicData uri="http://schemas.openxmlformats.org/presentationml/2006/ole">
            <mc:AlternateContent xmlns:mc="http://schemas.openxmlformats.org/markup-compatibility/2006">
              <mc:Choice xmlns:v="urn:schemas-microsoft-com:vml" Requires="v">
                <p:oleObj spid="_x0000_s7618" name="Clip" r:id="rId11" imgW="1305000" imgH="1085760" progId="MS_ClipArt_Gallery.2">
                  <p:embed/>
                </p:oleObj>
              </mc:Choice>
              <mc:Fallback>
                <p:oleObj name="Clip" r:id="rId11"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6975" y="4542432"/>
                        <a:ext cx="57943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1"/>
          <p:cNvGraphicFramePr>
            <a:graphicFrameLocks noChangeAspect="1"/>
          </p:cNvGraphicFramePr>
          <p:nvPr>
            <p:extLst>
              <p:ext uri="{D42A27DB-BD31-4B8C-83A1-F6EECF244321}">
                <p14:modId xmlns:p14="http://schemas.microsoft.com/office/powerpoint/2010/main" val="3254730410"/>
              </p:ext>
            </p:extLst>
          </p:nvPr>
        </p:nvGraphicFramePr>
        <p:xfrm>
          <a:off x="7518400" y="5307607"/>
          <a:ext cx="563563" cy="469900"/>
        </p:xfrm>
        <a:graphic>
          <a:graphicData uri="http://schemas.openxmlformats.org/presentationml/2006/ole">
            <mc:AlternateContent xmlns:mc="http://schemas.openxmlformats.org/markup-compatibility/2006">
              <mc:Choice xmlns:v="urn:schemas-microsoft-com:vml" Requires="v">
                <p:oleObj spid="_x0000_s7619" name="Clip" r:id="rId12" imgW="1305000" imgH="1085760" progId="MS_ClipArt_Gallery.2">
                  <p:embed/>
                </p:oleObj>
              </mc:Choice>
              <mc:Fallback>
                <p:oleObj name="Clip" r:id="rId12" imgW="1305000" imgH="1085760" progId="MS_ClipArt_Gallery.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8400" y="5307607"/>
                        <a:ext cx="56356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Line 12"/>
          <p:cNvSpPr>
            <a:spLocks noChangeShapeType="1"/>
          </p:cNvSpPr>
          <p:nvPr/>
        </p:nvSpPr>
        <p:spPr bwMode="auto">
          <a:xfrm>
            <a:off x="4583113" y="4764682"/>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3" name="Line 13"/>
          <p:cNvSpPr>
            <a:spLocks noChangeShapeType="1"/>
          </p:cNvSpPr>
          <p:nvPr/>
        </p:nvSpPr>
        <p:spPr bwMode="auto">
          <a:xfrm flipH="1">
            <a:off x="7418388" y="4021732"/>
            <a:ext cx="9525" cy="14922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4" name="Line 14"/>
          <p:cNvSpPr>
            <a:spLocks noChangeShapeType="1"/>
          </p:cNvSpPr>
          <p:nvPr/>
        </p:nvSpPr>
        <p:spPr bwMode="auto">
          <a:xfrm>
            <a:off x="7423150" y="4016970"/>
            <a:ext cx="133350"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5" name="Line 15"/>
          <p:cNvSpPr>
            <a:spLocks noChangeShapeType="1"/>
          </p:cNvSpPr>
          <p:nvPr/>
        </p:nvSpPr>
        <p:spPr bwMode="auto">
          <a:xfrm flipV="1">
            <a:off x="7429500" y="5521920"/>
            <a:ext cx="17145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16" name="Text Box 16"/>
          <p:cNvSpPr txBox="1">
            <a:spLocks noChangeArrowheads="1"/>
          </p:cNvSpPr>
          <p:nvPr/>
        </p:nvSpPr>
        <p:spPr bwMode="auto">
          <a:xfrm>
            <a:off x="8048625" y="375820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10.0.0.1</a:t>
            </a:r>
          </a:p>
        </p:txBody>
      </p:sp>
      <p:sp>
        <p:nvSpPr>
          <p:cNvPr id="17" name="Text Box 17"/>
          <p:cNvSpPr txBox="1">
            <a:spLocks noChangeArrowheads="1"/>
          </p:cNvSpPr>
          <p:nvPr/>
        </p:nvSpPr>
        <p:spPr bwMode="auto">
          <a:xfrm>
            <a:off x="8175625" y="452655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10.0.0.2</a:t>
            </a:r>
          </a:p>
        </p:txBody>
      </p:sp>
      <p:sp>
        <p:nvSpPr>
          <p:cNvPr id="18" name="Text Box 18"/>
          <p:cNvSpPr txBox="1">
            <a:spLocks noChangeArrowheads="1"/>
          </p:cNvSpPr>
          <p:nvPr/>
        </p:nvSpPr>
        <p:spPr bwMode="auto">
          <a:xfrm>
            <a:off x="8137525" y="542190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10.0.0.3</a:t>
            </a:r>
          </a:p>
        </p:txBody>
      </p:sp>
      <p:grpSp>
        <p:nvGrpSpPr>
          <p:cNvPr id="19" name="Group 19"/>
          <p:cNvGrpSpPr>
            <a:grpSpLocks/>
          </p:cNvGrpSpPr>
          <p:nvPr/>
        </p:nvGrpSpPr>
        <p:grpSpPr bwMode="auto">
          <a:xfrm>
            <a:off x="5635625" y="3380382"/>
            <a:ext cx="1871663" cy="1033463"/>
            <a:chOff x="3550" y="2055"/>
            <a:chExt cx="1179" cy="651"/>
          </a:xfrm>
        </p:grpSpPr>
        <p:grpSp>
          <p:nvGrpSpPr>
            <p:cNvPr id="20" name="Group 20"/>
            <p:cNvGrpSpPr>
              <a:grpSpLocks/>
            </p:cNvGrpSpPr>
            <p:nvPr/>
          </p:nvGrpSpPr>
          <p:grpSpPr bwMode="auto">
            <a:xfrm>
              <a:off x="3550" y="2055"/>
              <a:ext cx="1179" cy="357"/>
              <a:chOff x="4381" y="786"/>
              <a:chExt cx="1108" cy="357"/>
            </a:xfrm>
          </p:grpSpPr>
          <p:sp>
            <p:nvSpPr>
              <p:cNvPr id="25" name="Rectangle 21"/>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4381" y="813"/>
                <a:ext cx="10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10.0.0.1, 3345</a:t>
                </a:r>
              </a:p>
              <a:p>
                <a:pPr algn="l" eaLnBrk="0" hangingPunct="0">
                  <a:spcBef>
                    <a:spcPct val="0"/>
                  </a:spcBef>
                  <a:buSzTx/>
                  <a:buFontTx/>
                  <a:buNone/>
                </a:pPr>
                <a:r>
                  <a:rPr kumimoji="0" lang="en-US" altLang="zh-CN" sz="1200" b="1">
                    <a:latin typeface="+mn-lt"/>
                    <a:ea typeface="+mn-ea"/>
                  </a:rPr>
                  <a:t>D: 128.119.40.186, 80</a:t>
                </a:r>
              </a:p>
            </p:txBody>
          </p:sp>
          <p:grpSp>
            <p:nvGrpSpPr>
              <p:cNvPr id="27" name="Group 23"/>
              <p:cNvGrpSpPr>
                <a:grpSpLocks/>
              </p:cNvGrpSpPr>
              <p:nvPr/>
            </p:nvGrpSpPr>
            <p:grpSpPr bwMode="auto">
              <a:xfrm>
                <a:off x="5394" y="786"/>
                <a:ext cx="48" cy="99"/>
                <a:chOff x="5508" y="1599"/>
                <a:chExt cx="48" cy="99"/>
              </a:xfrm>
            </p:grpSpPr>
            <p:sp>
              <p:nvSpPr>
                <p:cNvPr id="32" name="Freeform 24"/>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3" name="Line 25"/>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4" name="Line 26"/>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28" name="Group 27"/>
              <p:cNvGrpSpPr>
                <a:grpSpLocks/>
              </p:cNvGrpSpPr>
              <p:nvPr/>
            </p:nvGrpSpPr>
            <p:grpSpPr bwMode="auto">
              <a:xfrm>
                <a:off x="5382" y="1044"/>
                <a:ext cx="48" cy="99"/>
                <a:chOff x="5508" y="1599"/>
                <a:chExt cx="48" cy="99"/>
              </a:xfrm>
            </p:grpSpPr>
            <p:sp>
              <p:nvSpPr>
                <p:cNvPr id="29" name="Freeform 2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0" name="Line 29"/>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1" name="Line 30"/>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sp>
          <p:nvSpPr>
            <p:cNvPr id="21" name="Freeform 31"/>
            <p:cNvSpPr>
              <a:spLocks/>
            </p:cNvSpPr>
            <p:nvPr/>
          </p:nvSpPr>
          <p:spPr bwMode="auto">
            <a:xfrm>
              <a:off x="3573" y="2364"/>
              <a:ext cx="564" cy="342"/>
            </a:xfrm>
            <a:custGeom>
              <a:avLst/>
              <a:gdLst>
                <a:gd name="T0" fmla="*/ 0 w 417"/>
                <a:gd name="T1" fmla="*/ 264 h 264"/>
                <a:gd name="T2" fmla="*/ 417 w 417"/>
                <a:gd name="T3" fmla="*/ 264 h 264"/>
                <a:gd name="T4" fmla="*/ 417 w 417"/>
                <a:gd name="T5" fmla="*/ 0 h 264"/>
              </a:gdLst>
              <a:ahLst/>
              <a:cxnLst>
                <a:cxn ang="0">
                  <a:pos x="T0" y="T1"/>
                </a:cxn>
                <a:cxn ang="0">
                  <a:pos x="T2" y="T3"/>
                </a:cxn>
                <a:cxn ang="0">
                  <a:pos x="T4" y="T5"/>
                </a:cxn>
              </a:cxnLst>
              <a:rect l="0" t="0" r="r" b="b"/>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22" name="Group 32"/>
            <p:cNvGrpSpPr>
              <a:grpSpLocks/>
            </p:cNvGrpSpPr>
            <p:nvPr/>
          </p:nvGrpSpPr>
          <p:grpSpPr bwMode="auto">
            <a:xfrm>
              <a:off x="4032" y="2423"/>
              <a:ext cx="218" cy="233"/>
              <a:chOff x="5140" y="407"/>
              <a:chExt cx="218" cy="233"/>
            </a:xfrm>
          </p:grpSpPr>
          <p:sp>
            <p:nvSpPr>
              <p:cNvPr id="23" name="Oval 33"/>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Text Box 34"/>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1</a:t>
                </a:r>
              </a:p>
            </p:txBody>
          </p:sp>
        </p:grpSp>
      </p:grpSp>
      <p:sp>
        <p:nvSpPr>
          <p:cNvPr id="35" name="Text Box 35"/>
          <p:cNvSpPr txBox="1">
            <a:spLocks noChangeArrowheads="1"/>
          </p:cNvSpPr>
          <p:nvPr/>
        </p:nvSpPr>
        <p:spPr bwMode="auto">
          <a:xfrm>
            <a:off x="4533900" y="4348757"/>
            <a:ext cx="9268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10.0.0.4</a:t>
            </a:r>
          </a:p>
        </p:txBody>
      </p:sp>
      <p:sp>
        <p:nvSpPr>
          <p:cNvPr id="36" name="Line 36"/>
          <p:cNvSpPr>
            <a:spLocks noChangeShapeType="1"/>
          </p:cNvSpPr>
          <p:nvPr/>
        </p:nvSpPr>
        <p:spPr bwMode="auto">
          <a:xfrm flipH="1">
            <a:off x="4657725" y="4593232"/>
            <a:ext cx="85725" cy="12858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37" name="Text Box 37"/>
          <p:cNvSpPr txBox="1">
            <a:spLocks noChangeArrowheads="1"/>
          </p:cNvSpPr>
          <p:nvPr/>
        </p:nvSpPr>
        <p:spPr bwMode="auto">
          <a:xfrm>
            <a:off x="2695575" y="4905970"/>
            <a:ext cx="12682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600" b="1">
                <a:latin typeface="+mn-lt"/>
                <a:ea typeface="+mn-ea"/>
              </a:rPr>
              <a:t>138.76.29.7</a:t>
            </a:r>
          </a:p>
        </p:txBody>
      </p:sp>
      <p:sp>
        <p:nvSpPr>
          <p:cNvPr id="38" name="Line 38"/>
          <p:cNvSpPr>
            <a:spLocks noChangeShapeType="1"/>
          </p:cNvSpPr>
          <p:nvPr/>
        </p:nvSpPr>
        <p:spPr bwMode="auto">
          <a:xfrm flipH="1">
            <a:off x="3917950" y="4831357"/>
            <a:ext cx="85725" cy="128588"/>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39" name="Group 39"/>
          <p:cNvGrpSpPr>
            <a:grpSpLocks/>
          </p:cNvGrpSpPr>
          <p:nvPr/>
        </p:nvGrpSpPr>
        <p:grpSpPr bwMode="auto">
          <a:xfrm>
            <a:off x="6469069" y="2067520"/>
            <a:ext cx="2671765" cy="1411287"/>
            <a:chOff x="3944" y="975"/>
            <a:chExt cx="1683" cy="889"/>
          </a:xfrm>
        </p:grpSpPr>
        <p:sp>
          <p:nvSpPr>
            <p:cNvPr id="40" name="Text Box 40"/>
            <p:cNvSpPr txBox="1">
              <a:spLocks noChangeArrowheads="1"/>
            </p:cNvSpPr>
            <p:nvPr/>
          </p:nvSpPr>
          <p:spPr bwMode="auto">
            <a:xfrm>
              <a:off x="4121" y="975"/>
              <a:ext cx="1506"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u="sng" dirty="0">
                  <a:solidFill>
                    <a:srgbClr val="FF0000"/>
                  </a:solidFill>
                  <a:latin typeface="+mn-lt"/>
                  <a:ea typeface="+mn-ea"/>
                </a:rPr>
                <a:t>1:</a:t>
              </a:r>
              <a:r>
                <a:rPr kumimoji="0" lang="en-US" altLang="zh-CN" sz="1800" b="1" dirty="0">
                  <a:solidFill>
                    <a:srgbClr val="FF0000"/>
                  </a:solidFill>
                  <a:latin typeface="+mn-lt"/>
                  <a:ea typeface="+mn-ea"/>
                </a:rPr>
                <a:t> </a:t>
              </a:r>
              <a:r>
                <a:rPr kumimoji="0" lang="zh-CN" altLang="en-US" sz="1800" b="1" dirty="0">
                  <a:solidFill>
                    <a:srgbClr val="FF0000"/>
                  </a:solidFill>
                  <a:latin typeface="+mn-lt"/>
                  <a:ea typeface="+mn-ea"/>
                </a:rPr>
                <a:t>主机</a:t>
              </a:r>
              <a:r>
                <a:rPr kumimoji="0" lang="en-US" altLang="zh-CN" sz="1800" b="1" dirty="0" smtClean="0">
                  <a:solidFill>
                    <a:srgbClr val="FF0000"/>
                  </a:solidFill>
                  <a:latin typeface="+mn-lt"/>
                  <a:ea typeface="+mn-ea"/>
                </a:rPr>
                <a:t>10.0.0.1,3345 </a:t>
              </a:r>
              <a:endParaRPr kumimoji="0" lang="en-US" altLang="zh-CN" sz="1800" b="1" dirty="0">
                <a:solidFill>
                  <a:srgbClr val="FF0000"/>
                </a:solidFill>
                <a:latin typeface="+mn-lt"/>
                <a:ea typeface="+mn-ea"/>
              </a:endParaRPr>
            </a:p>
            <a:p>
              <a:pPr algn="l" eaLnBrk="0" hangingPunct="0">
                <a:spcBef>
                  <a:spcPct val="0"/>
                </a:spcBef>
                <a:buSzTx/>
                <a:buFontTx/>
                <a:buNone/>
              </a:pPr>
              <a:r>
                <a:rPr kumimoji="0" lang="zh-CN" altLang="en-US" sz="1800" b="1" dirty="0" smtClean="0">
                  <a:solidFill>
                    <a:srgbClr val="FF0000"/>
                  </a:solidFill>
                  <a:latin typeface="+mn-lt"/>
                  <a:ea typeface="+mn-ea"/>
                </a:rPr>
                <a:t>发送</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数据报到</a:t>
              </a:r>
              <a:endParaRPr kumimoji="0" lang="zh-CN" altLang="en-US" sz="1800" b="1" dirty="0">
                <a:solidFill>
                  <a:srgbClr val="FF0000"/>
                </a:solidFill>
                <a:latin typeface="+mn-lt"/>
                <a:ea typeface="+mn-ea"/>
              </a:endParaRPr>
            </a:p>
            <a:p>
              <a:pPr algn="l" eaLnBrk="0" hangingPunct="0">
                <a:spcBef>
                  <a:spcPct val="0"/>
                </a:spcBef>
                <a:buSzTx/>
                <a:buFontTx/>
                <a:buNone/>
              </a:pPr>
              <a:r>
                <a:rPr kumimoji="0" lang="en-US" altLang="zh-CN" sz="1800" b="1" dirty="0" smtClean="0">
                  <a:solidFill>
                    <a:srgbClr val="FF0000"/>
                  </a:solidFill>
                  <a:latin typeface="+mn-lt"/>
                  <a:ea typeface="+mn-ea"/>
                </a:rPr>
                <a:t>128.119.40.186, </a:t>
              </a:r>
              <a:r>
                <a:rPr kumimoji="0" lang="en-US" altLang="zh-CN" sz="1800" b="1" dirty="0">
                  <a:solidFill>
                    <a:srgbClr val="FF0000"/>
                  </a:solidFill>
                  <a:latin typeface="+mn-lt"/>
                  <a:ea typeface="+mn-ea"/>
                </a:rPr>
                <a:t>80</a:t>
              </a:r>
            </a:p>
          </p:txBody>
        </p:sp>
        <p:sp>
          <p:nvSpPr>
            <p:cNvPr id="41" name="Line 41"/>
            <p:cNvSpPr>
              <a:spLocks noChangeShapeType="1"/>
            </p:cNvSpPr>
            <p:nvPr/>
          </p:nvSpPr>
          <p:spPr bwMode="auto">
            <a:xfrm flipH="1">
              <a:off x="3944" y="1105"/>
              <a:ext cx="197" cy="759"/>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42" name="Freeform 42"/>
          <p:cNvSpPr>
            <a:spLocks/>
          </p:cNvSpPr>
          <p:nvPr/>
        </p:nvSpPr>
        <p:spPr bwMode="auto">
          <a:xfrm>
            <a:off x="2344738" y="3147020"/>
            <a:ext cx="3862387" cy="1531937"/>
          </a:xfrm>
          <a:custGeom>
            <a:avLst/>
            <a:gdLst>
              <a:gd name="T0" fmla="*/ 0 w 2433"/>
              <a:gd name="T1" fmla="*/ 64 h 965"/>
              <a:gd name="T2" fmla="*/ 2352 w 2433"/>
              <a:gd name="T3" fmla="*/ 64 h 965"/>
              <a:gd name="T4" fmla="*/ 1640 w 2433"/>
              <a:gd name="T5" fmla="*/ 450 h 965"/>
              <a:gd name="T6" fmla="*/ 1308 w 2433"/>
              <a:gd name="T7" fmla="*/ 965 h 965"/>
              <a:gd name="T8" fmla="*/ 1159 w 2433"/>
              <a:gd name="T9" fmla="*/ 965 h 965"/>
              <a:gd name="T10" fmla="*/ 820 w 2433"/>
              <a:gd name="T11" fmla="*/ 396 h 965"/>
              <a:gd name="T12" fmla="*/ 0 w 2433"/>
              <a:gd name="T13" fmla="*/ 64 h 965"/>
            </a:gdLst>
            <a:ahLst/>
            <a:cxnLst>
              <a:cxn ang="0">
                <a:pos x="T0" y="T1"/>
              </a:cxn>
              <a:cxn ang="0">
                <a:pos x="T2" y="T3"/>
              </a:cxn>
              <a:cxn ang="0">
                <a:pos x="T4" y="T5"/>
              </a:cxn>
              <a:cxn ang="0">
                <a:pos x="T6" y="T7"/>
              </a:cxn>
              <a:cxn ang="0">
                <a:pos x="T8" y="T9"/>
              </a:cxn>
              <a:cxn ang="0">
                <a:pos x="T10" y="T11"/>
              </a:cxn>
              <a:cxn ang="0">
                <a:pos x="T12" y="T13"/>
              </a:cxn>
            </a:cxnLst>
            <a:rect l="0" t="0" r="r" b="b"/>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3" name="Rectangle 43"/>
          <p:cNvSpPr>
            <a:spLocks noChangeArrowheads="1"/>
          </p:cNvSpPr>
          <p:nvPr/>
        </p:nvSpPr>
        <p:spPr bwMode="auto">
          <a:xfrm>
            <a:off x="2344738" y="1894482"/>
            <a:ext cx="3784600" cy="13541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Text Box 44"/>
          <p:cNvSpPr txBox="1">
            <a:spLocks noChangeArrowheads="1"/>
          </p:cNvSpPr>
          <p:nvPr/>
        </p:nvSpPr>
        <p:spPr bwMode="auto">
          <a:xfrm>
            <a:off x="2638425" y="1950045"/>
            <a:ext cx="32881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SzTx/>
              <a:buFontTx/>
              <a:buNone/>
            </a:pPr>
            <a:r>
              <a:rPr kumimoji="0" lang="en-US" altLang="zh-CN" sz="1800" b="1" dirty="0">
                <a:latin typeface="+mn-lt"/>
                <a:ea typeface="+mn-ea"/>
              </a:rPr>
              <a:t>NAT </a:t>
            </a:r>
            <a:r>
              <a:rPr kumimoji="0" lang="zh-CN" altLang="en-US" sz="1800" b="1" dirty="0">
                <a:latin typeface="+mn-lt"/>
                <a:ea typeface="+mn-ea"/>
              </a:rPr>
              <a:t>转换表</a:t>
            </a:r>
          </a:p>
          <a:p>
            <a:pPr eaLnBrk="0" hangingPunct="0">
              <a:spcBef>
                <a:spcPct val="0"/>
              </a:spcBef>
              <a:buSzTx/>
              <a:buFontTx/>
              <a:buNone/>
            </a:pPr>
            <a:r>
              <a:rPr kumimoji="0" lang="en-US" altLang="zh-CN" sz="1800" b="1" dirty="0">
                <a:latin typeface="+mn-lt"/>
                <a:ea typeface="+mn-ea"/>
              </a:rPr>
              <a:t>WAN </a:t>
            </a:r>
            <a:r>
              <a:rPr kumimoji="0" lang="zh-CN" altLang="en-US" sz="1800" b="1" dirty="0">
                <a:latin typeface="+mn-lt"/>
                <a:ea typeface="+mn-ea"/>
              </a:rPr>
              <a:t>侧地址         </a:t>
            </a:r>
            <a:r>
              <a:rPr kumimoji="0" lang="en-US" altLang="zh-CN" sz="1800" b="1" dirty="0">
                <a:latin typeface="+mn-lt"/>
                <a:ea typeface="+mn-ea"/>
              </a:rPr>
              <a:t>LAN </a:t>
            </a:r>
            <a:r>
              <a:rPr kumimoji="0" lang="zh-CN" altLang="en-US" sz="1800" b="1" dirty="0">
                <a:latin typeface="+mn-lt"/>
                <a:ea typeface="+mn-ea"/>
              </a:rPr>
              <a:t>侧地址</a:t>
            </a:r>
          </a:p>
        </p:txBody>
      </p:sp>
      <p:sp>
        <p:nvSpPr>
          <p:cNvPr id="45" name="Line 45"/>
          <p:cNvSpPr>
            <a:spLocks noChangeShapeType="1"/>
          </p:cNvSpPr>
          <p:nvPr/>
        </p:nvSpPr>
        <p:spPr bwMode="auto">
          <a:xfrm flipV="1">
            <a:off x="2344738" y="2267545"/>
            <a:ext cx="3790950" cy="11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6" name="Line 46"/>
          <p:cNvSpPr>
            <a:spLocks noChangeShapeType="1"/>
          </p:cNvSpPr>
          <p:nvPr/>
        </p:nvSpPr>
        <p:spPr bwMode="auto">
          <a:xfrm flipV="1">
            <a:off x="2359025" y="2545357"/>
            <a:ext cx="3749675" cy="111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7" name="Line 47"/>
          <p:cNvSpPr>
            <a:spLocks noChangeShapeType="1"/>
          </p:cNvSpPr>
          <p:nvPr/>
        </p:nvSpPr>
        <p:spPr bwMode="auto">
          <a:xfrm>
            <a:off x="4468813" y="2289770"/>
            <a:ext cx="3175" cy="955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48" name="Text Box 62"/>
          <p:cNvSpPr txBox="1">
            <a:spLocks noChangeArrowheads="1"/>
          </p:cNvSpPr>
          <p:nvPr/>
        </p:nvSpPr>
        <p:spPr bwMode="auto">
          <a:xfrm>
            <a:off x="2462213" y="2575520"/>
            <a:ext cx="37369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0"/>
              </a:spcBef>
              <a:buSzTx/>
              <a:buFontTx/>
              <a:buNone/>
            </a:pPr>
            <a:r>
              <a:rPr kumimoji="0" lang="en-US" altLang="zh-CN" sz="1800" b="1">
                <a:solidFill>
                  <a:srgbClr val="FF0000"/>
                </a:solidFill>
                <a:latin typeface="+mn-lt"/>
                <a:ea typeface="+mn-ea"/>
              </a:rPr>
              <a:t>138.76.29.7, 5001   10.0.0.1, 3345</a:t>
            </a:r>
          </a:p>
          <a:p>
            <a:pPr eaLnBrk="0" hangingPunct="0">
              <a:spcBef>
                <a:spcPct val="0"/>
              </a:spcBef>
              <a:buSzTx/>
              <a:buFontTx/>
              <a:buNone/>
            </a:pPr>
            <a:r>
              <a:rPr kumimoji="0" lang="en-US" altLang="zh-CN" sz="1800" b="1">
                <a:latin typeface="+mn-lt"/>
                <a:ea typeface="+mn-ea"/>
              </a:rPr>
              <a:t>……                                         ……</a:t>
            </a:r>
          </a:p>
        </p:txBody>
      </p:sp>
      <p:grpSp>
        <p:nvGrpSpPr>
          <p:cNvPr id="49" name="Group 63"/>
          <p:cNvGrpSpPr>
            <a:grpSpLocks/>
          </p:cNvGrpSpPr>
          <p:nvPr/>
        </p:nvGrpSpPr>
        <p:grpSpPr bwMode="auto">
          <a:xfrm>
            <a:off x="4765675" y="3955057"/>
            <a:ext cx="2784475" cy="1638300"/>
            <a:chOff x="3002" y="2417"/>
            <a:chExt cx="1754" cy="1032"/>
          </a:xfrm>
        </p:grpSpPr>
        <p:sp>
          <p:nvSpPr>
            <p:cNvPr id="50" name="Rectangle 64"/>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1" name="Text Box 65"/>
            <p:cNvSpPr txBox="1">
              <a:spLocks noChangeArrowheads="1"/>
            </p:cNvSpPr>
            <p:nvPr/>
          </p:nvSpPr>
          <p:spPr bwMode="auto">
            <a:xfrm>
              <a:off x="3104" y="3042"/>
              <a:ext cx="111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128.119.40.186, 80 </a:t>
              </a:r>
            </a:p>
            <a:p>
              <a:pPr algn="l" eaLnBrk="0" hangingPunct="0">
                <a:spcBef>
                  <a:spcPct val="0"/>
                </a:spcBef>
                <a:buSzTx/>
                <a:buFontTx/>
                <a:buNone/>
              </a:pPr>
              <a:r>
                <a:rPr kumimoji="0" lang="en-US" altLang="zh-CN" sz="1200" b="1">
                  <a:latin typeface="+mn-lt"/>
                  <a:ea typeface="+mn-ea"/>
                </a:rPr>
                <a:t>D: 10.0.0.1, 3345</a:t>
              </a:r>
            </a:p>
            <a:p>
              <a:pPr algn="l" eaLnBrk="0" hangingPunct="0">
                <a:spcBef>
                  <a:spcPct val="0"/>
                </a:spcBef>
                <a:buSzTx/>
                <a:buFontTx/>
                <a:buNone/>
              </a:pPr>
              <a:endParaRPr kumimoji="0" lang="zh-CN" altLang="en-US" sz="1200" b="1">
                <a:latin typeface="+mn-lt"/>
                <a:ea typeface="+mn-ea"/>
              </a:endParaRPr>
            </a:p>
          </p:txBody>
        </p:sp>
        <p:grpSp>
          <p:nvGrpSpPr>
            <p:cNvPr id="52" name="Group 66"/>
            <p:cNvGrpSpPr>
              <a:grpSpLocks/>
            </p:cNvGrpSpPr>
            <p:nvPr/>
          </p:nvGrpSpPr>
          <p:grpSpPr bwMode="auto">
            <a:xfrm>
              <a:off x="3054" y="3007"/>
              <a:ext cx="51" cy="99"/>
              <a:chOff x="5508" y="1599"/>
              <a:chExt cx="48" cy="99"/>
            </a:xfrm>
          </p:grpSpPr>
          <p:sp>
            <p:nvSpPr>
              <p:cNvPr id="61" name="Freeform 67"/>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2" name="Line 68"/>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3" name="Line 69"/>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53" name="Group 70"/>
            <p:cNvGrpSpPr>
              <a:grpSpLocks/>
            </p:cNvGrpSpPr>
            <p:nvPr/>
          </p:nvGrpSpPr>
          <p:grpSpPr bwMode="auto">
            <a:xfrm>
              <a:off x="3059" y="3248"/>
              <a:ext cx="51" cy="99"/>
              <a:chOff x="5508" y="1599"/>
              <a:chExt cx="48" cy="99"/>
            </a:xfrm>
          </p:grpSpPr>
          <p:sp>
            <p:nvSpPr>
              <p:cNvPr id="58" name="Freeform 71"/>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59" name="Line 72"/>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60" name="Line 73"/>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54" name="Freeform 74"/>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Lst>
              <a:ahLst/>
              <a:cxnLst>
                <a:cxn ang="0">
                  <a:pos x="T0" y="T1"/>
                </a:cxn>
                <a:cxn ang="0">
                  <a:pos x="T2" y="T3"/>
                </a:cxn>
                <a:cxn ang="0">
                  <a:pos x="T4" y="T5"/>
                </a:cxn>
                <a:cxn ang="0">
                  <a:pos x="T6" y="T7"/>
                </a:cxn>
              </a:cxnLst>
              <a:rect l="0" t="0" r="r" b="b"/>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55" name="Group 75"/>
            <p:cNvGrpSpPr>
              <a:grpSpLocks/>
            </p:cNvGrpSpPr>
            <p:nvPr/>
          </p:nvGrpSpPr>
          <p:grpSpPr bwMode="auto">
            <a:xfrm>
              <a:off x="4240" y="3068"/>
              <a:ext cx="218" cy="233"/>
              <a:chOff x="5140" y="407"/>
              <a:chExt cx="218" cy="233"/>
            </a:xfrm>
          </p:grpSpPr>
          <p:sp>
            <p:nvSpPr>
              <p:cNvPr id="56" name="Oval 7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Text Box 77"/>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4</a:t>
                </a:r>
              </a:p>
            </p:txBody>
          </p:sp>
        </p:grpSp>
      </p:grpSp>
      <p:grpSp>
        <p:nvGrpSpPr>
          <p:cNvPr id="64" name="Group 78"/>
          <p:cNvGrpSpPr>
            <a:grpSpLocks/>
          </p:cNvGrpSpPr>
          <p:nvPr/>
        </p:nvGrpSpPr>
        <p:grpSpPr bwMode="auto">
          <a:xfrm>
            <a:off x="1531938" y="4161432"/>
            <a:ext cx="2497137" cy="566738"/>
            <a:chOff x="1026" y="3559"/>
            <a:chExt cx="1573" cy="357"/>
          </a:xfrm>
        </p:grpSpPr>
        <p:grpSp>
          <p:nvGrpSpPr>
            <p:cNvPr id="65" name="Group 79"/>
            <p:cNvGrpSpPr>
              <a:grpSpLocks/>
            </p:cNvGrpSpPr>
            <p:nvPr/>
          </p:nvGrpSpPr>
          <p:grpSpPr bwMode="auto">
            <a:xfrm>
              <a:off x="1412" y="3559"/>
              <a:ext cx="1187" cy="357"/>
              <a:chOff x="4381" y="786"/>
              <a:chExt cx="1108" cy="357"/>
            </a:xfrm>
          </p:grpSpPr>
          <p:sp>
            <p:nvSpPr>
              <p:cNvPr id="70" name="Rectangle 80"/>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Text Box 81"/>
              <p:cNvSpPr txBox="1">
                <a:spLocks noChangeArrowheads="1"/>
              </p:cNvSpPr>
              <p:nvPr/>
            </p:nvSpPr>
            <p:spPr bwMode="auto">
              <a:xfrm>
                <a:off x="4381" y="813"/>
                <a:ext cx="104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138.76.29.7, 5001</a:t>
                </a:r>
              </a:p>
              <a:p>
                <a:pPr algn="l" eaLnBrk="0" hangingPunct="0">
                  <a:spcBef>
                    <a:spcPct val="0"/>
                  </a:spcBef>
                  <a:buSzTx/>
                  <a:buFontTx/>
                  <a:buNone/>
                </a:pPr>
                <a:r>
                  <a:rPr kumimoji="0" lang="en-US" altLang="zh-CN" sz="1200" b="1">
                    <a:latin typeface="+mn-lt"/>
                    <a:ea typeface="+mn-ea"/>
                  </a:rPr>
                  <a:t>D: 128.119.40.186, 80</a:t>
                </a:r>
              </a:p>
            </p:txBody>
          </p:sp>
          <p:grpSp>
            <p:nvGrpSpPr>
              <p:cNvPr id="72" name="Group 82"/>
              <p:cNvGrpSpPr>
                <a:grpSpLocks/>
              </p:cNvGrpSpPr>
              <p:nvPr/>
            </p:nvGrpSpPr>
            <p:grpSpPr bwMode="auto">
              <a:xfrm>
                <a:off x="5394" y="786"/>
                <a:ext cx="48" cy="99"/>
                <a:chOff x="5508" y="1599"/>
                <a:chExt cx="48" cy="99"/>
              </a:xfrm>
            </p:grpSpPr>
            <p:sp>
              <p:nvSpPr>
                <p:cNvPr id="77" name="Freeform 83"/>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8" name="Line 84"/>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9" name="Line 85"/>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73" name="Group 86"/>
              <p:cNvGrpSpPr>
                <a:grpSpLocks/>
              </p:cNvGrpSpPr>
              <p:nvPr/>
            </p:nvGrpSpPr>
            <p:grpSpPr bwMode="auto">
              <a:xfrm>
                <a:off x="5382" y="1044"/>
                <a:ext cx="48" cy="99"/>
                <a:chOff x="5508" y="1599"/>
                <a:chExt cx="48" cy="99"/>
              </a:xfrm>
            </p:grpSpPr>
            <p:sp>
              <p:nvSpPr>
                <p:cNvPr id="74" name="Freeform 87"/>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5" name="Line 88"/>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76" name="Line 89"/>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sp>
          <p:nvSpPr>
            <p:cNvPr id="66" name="Line 90"/>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67" name="Group 91"/>
            <p:cNvGrpSpPr>
              <a:grpSpLocks/>
            </p:cNvGrpSpPr>
            <p:nvPr/>
          </p:nvGrpSpPr>
          <p:grpSpPr bwMode="auto">
            <a:xfrm>
              <a:off x="1143" y="3620"/>
              <a:ext cx="218" cy="233"/>
              <a:chOff x="5140" y="407"/>
              <a:chExt cx="218" cy="233"/>
            </a:xfrm>
          </p:grpSpPr>
          <p:sp>
            <p:nvSpPr>
              <p:cNvPr id="68" name="Oval 92"/>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Text Box 93"/>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2</a:t>
                </a:r>
              </a:p>
            </p:txBody>
          </p:sp>
        </p:grpSp>
      </p:grpSp>
      <p:sp>
        <p:nvSpPr>
          <p:cNvPr id="80" name="Text Box 94"/>
          <p:cNvSpPr txBox="1">
            <a:spLocks noChangeArrowheads="1"/>
          </p:cNvSpPr>
          <p:nvPr/>
        </p:nvSpPr>
        <p:spPr bwMode="auto">
          <a:xfrm>
            <a:off x="179388" y="2132856"/>
            <a:ext cx="227806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800" b="1" u="sng" dirty="0">
                <a:solidFill>
                  <a:srgbClr val="FF0000"/>
                </a:solidFill>
                <a:latin typeface="+mn-lt"/>
                <a:ea typeface="+mn-ea"/>
              </a:rPr>
              <a:t>2:</a:t>
            </a:r>
            <a:r>
              <a:rPr kumimoji="0" lang="en-US" altLang="zh-CN" sz="1800" b="1" dirty="0">
                <a:solidFill>
                  <a:srgbClr val="FF0000"/>
                </a:solidFill>
                <a:latin typeface="+mn-lt"/>
                <a:ea typeface="+mn-ea"/>
              </a:rPr>
              <a:t> NAT</a:t>
            </a:r>
            <a:r>
              <a:rPr kumimoji="0" lang="zh-CN" altLang="en-US" sz="1800" b="1" dirty="0">
                <a:solidFill>
                  <a:srgbClr val="FF0000"/>
                </a:solidFill>
                <a:latin typeface="+mn-lt"/>
                <a:ea typeface="+mn-ea"/>
              </a:rPr>
              <a:t>路由器</a:t>
            </a:r>
            <a:r>
              <a:rPr kumimoji="0" lang="zh-CN" altLang="en-US" sz="1800" b="1" dirty="0" smtClean="0">
                <a:solidFill>
                  <a:srgbClr val="FF0000"/>
                </a:solidFill>
                <a:latin typeface="+mn-lt"/>
                <a:ea typeface="+mn-ea"/>
              </a:rPr>
              <a:t>改变</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数据报源地址从</a:t>
            </a:r>
            <a:endParaRPr kumimoji="0" lang="en-US" altLang="zh-CN" sz="1800" b="1" dirty="0" smtClean="0">
              <a:solidFill>
                <a:srgbClr val="FF0000"/>
              </a:solidFill>
              <a:latin typeface="+mn-lt"/>
              <a:ea typeface="+mn-ea"/>
            </a:endParaRPr>
          </a:p>
          <a:p>
            <a:pPr algn="ctr" eaLnBrk="0" hangingPunct="0">
              <a:spcBef>
                <a:spcPct val="0"/>
              </a:spcBef>
              <a:buSzTx/>
              <a:buFontTx/>
              <a:buNone/>
            </a:pPr>
            <a:r>
              <a:rPr kumimoji="0" lang="en-US" altLang="zh-CN" sz="1800" b="1" dirty="0" smtClean="0">
                <a:solidFill>
                  <a:srgbClr val="FF0000"/>
                </a:solidFill>
                <a:latin typeface="+mn-lt"/>
                <a:ea typeface="+mn-ea"/>
              </a:rPr>
              <a:t>10.0.0.1</a:t>
            </a:r>
            <a:r>
              <a:rPr kumimoji="0" lang="en-US" altLang="zh-CN" sz="1800" b="1" dirty="0">
                <a:solidFill>
                  <a:srgbClr val="FF0000"/>
                </a:solidFill>
                <a:latin typeface="+mn-lt"/>
                <a:ea typeface="+mn-ea"/>
              </a:rPr>
              <a:t>, 3345 </a:t>
            </a:r>
            <a:endParaRPr kumimoji="0" lang="en-US" altLang="zh-CN" sz="1800" b="1" dirty="0" smtClean="0">
              <a:solidFill>
                <a:srgbClr val="FF0000"/>
              </a:solidFill>
              <a:latin typeface="+mn-lt"/>
              <a:ea typeface="+mn-ea"/>
            </a:endParaRPr>
          </a:p>
          <a:p>
            <a:pPr algn="l" eaLnBrk="0" hangingPunct="0">
              <a:spcBef>
                <a:spcPct val="0"/>
              </a:spcBef>
              <a:buSzTx/>
              <a:buFontTx/>
              <a:buNone/>
            </a:pPr>
            <a:r>
              <a:rPr kumimoji="0" lang="zh-CN" altLang="en-US" sz="1800" b="1" dirty="0" smtClean="0">
                <a:solidFill>
                  <a:srgbClr val="FF0000"/>
                </a:solidFill>
                <a:latin typeface="+mn-lt"/>
                <a:ea typeface="+mn-ea"/>
              </a:rPr>
              <a:t>到</a:t>
            </a:r>
            <a:endParaRPr kumimoji="0" lang="zh-CN" altLang="en-US" sz="1800" b="1" dirty="0">
              <a:solidFill>
                <a:srgbClr val="FF0000"/>
              </a:solidFill>
              <a:latin typeface="+mn-lt"/>
              <a:ea typeface="+mn-ea"/>
            </a:endParaRPr>
          </a:p>
          <a:p>
            <a:pPr algn="ctr" eaLnBrk="0" hangingPunct="0">
              <a:spcBef>
                <a:spcPct val="0"/>
              </a:spcBef>
              <a:buSzTx/>
              <a:buFontTx/>
              <a:buNone/>
            </a:pPr>
            <a:r>
              <a:rPr kumimoji="0" lang="en-US" altLang="zh-CN" sz="1800" b="1" dirty="0">
                <a:solidFill>
                  <a:srgbClr val="FF0000"/>
                </a:solidFill>
                <a:latin typeface="+mn-lt"/>
                <a:ea typeface="+mn-ea"/>
              </a:rPr>
              <a:t>138.76.29.7, </a:t>
            </a:r>
            <a:r>
              <a:rPr kumimoji="0" lang="en-US" altLang="zh-CN" sz="1800" b="1" dirty="0" smtClean="0">
                <a:solidFill>
                  <a:srgbClr val="FF0000"/>
                </a:solidFill>
                <a:latin typeface="+mn-lt"/>
                <a:ea typeface="+mn-ea"/>
              </a:rPr>
              <a:t>5001</a:t>
            </a:r>
            <a:endParaRPr kumimoji="0" lang="en-US" altLang="zh-CN" sz="1800" b="1" dirty="0">
              <a:solidFill>
                <a:srgbClr val="FF0000"/>
              </a:solidFill>
              <a:latin typeface="+mn-lt"/>
              <a:ea typeface="+mn-ea"/>
            </a:endParaRPr>
          </a:p>
          <a:p>
            <a:pPr algn="l" eaLnBrk="0" hangingPunct="0">
              <a:spcBef>
                <a:spcPct val="0"/>
              </a:spcBef>
              <a:buSzTx/>
              <a:buFontTx/>
              <a:buNone/>
            </a:pPr>
            <a:r>
              <a:rPr kumimoji="0" lang="zh-CN" altLang="en-US" sz="1800" b="1" dirty="0">
                <a:solidFill>
                  <a:srgbClr val="FF0000"/>
                </a:solidFill>
                <a:latin typeface="+mn-lt"/>
                <a:ea typeface="+mn-ea"/>
              </a:rPr>
              <a:t>更新表</a:t>
            </a:r>
          </a:p>
        </p:txBody>
      </p:sp>
      <p:grpSp>
        <p:nvGrpSpPr>
          <p:cNvPr id="81" name="Group 117"/>
          <p:cNvGrpSpPr>
            <a:grpSpLocks/>
          </p:cNvGrpSpPr>
          <p:nvPr/>
        </p:nvGrpSpPr>
        <p:grpSpPr bwMode="auto">
          <a:xfrm>
            <a:off x="2024063" y="2897782"/>
            <a:ext cx="3130550" cy="1346200"/>
            <a:chOff x="1275" y="1582"/>
            <a:chExt cx="1972" cy="848"/>
          </a:xfrm>
        </p:grpSpPr>
        <p:sp>
          <p:nvSpPr>
            <p:cNvPr id="82" name="Line 95"/>
            <p:cNvSpPr>
              <a:spLocks noChangeShapeType="1"/>
            </p:cNvSpPr>
            <p:nvPr/>
          </p:nvSpPr>
          <p:spPr bwMode="auto">
            <a:xfrm>
              <a:off x="1285" y="2074"/>
              <a:ext cx="147" cy="35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83" name="Line 96"/>
            <p:cNvSpPr>
              <a:spLocks noChangeShapeType="1"/>
            </p:cNvSpPr>
            <p:nvPr/>
          </p:nvSpPr>
          <p:spPr bwMode="auto">
            <a:xfrm flipV="1">
              <a:off x="1275" y="1619"/>
              <a:ext cx="663" cy="45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84" name="Line 97"/>
            <p:cNvSpPr>
              <a:spLocks noChangeShapeType="1"/>
            </p:cNvSpPr>
            <p:nvPr/>
          </p:nvSpPr>
          <p:spPr bwMode="auto">
            <a:xfrm flipV="1">
              <a:off x="1275" y="1582"/>
              <a:ext cx="1972" cy="491"/>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85" name="Group 98"/>
          <p:cNvGrpSpPr>
            <a:grpSpLocks/>
          </p:cNvGrpSpPr>
          <p:nvPr/>
        </p:nvGrpSpPr>
        <p:grpSpPr bwMode="auto">
          <a:xfrm>
            <a:off x="1360488" y="5201245"/>
            <a:ext cx="2471737" cy="703262"/>
            <a:chOff x="1163" y="3752"/>
            <a:chExt cx="1557" cy="443"/>
          </a:xfrm>
        </p:grpSpPr>
        <p:sp>
          <p:nvSpPr>
            <p:cNvPr id="86" name="Rectangle 99"/>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7" name="Text Box 100"/>
            <p:cNvSpPr txBox="1">
              <a:spLocks noChangeArrowheads="1"/>
            </p:cNvSpPr>
            <p:nvPr/>
          </p:nvSpPr>
          <p:spPr bwMode="auto">
            <a:xfrm>
              <a:off x="1281" y="3788"/>
              <a:ext cx="112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200" b="1">
                  <a:latin typeface="+mn-lt"/>
                  <a:ea typeface="+mn-ea"/>
                </a:rPr>
                <a:t>S: 128.119.40.186, 80 </a:t>
              </a:r>
            </a:p>
            <a:p>
              <a:pPr algn="l" eaLnBrk="0" hangingPunct="0">
                <a:spcBef>
                  <a:spcPct val="0"/>
                </a:spcBef>
                <a:buSzTx/>
                <a:buFontTx/>
                <a:buNone/>
              </a:pPr>
              <a:r>
                <a:rPr kumimoji="0" lang="en-US" altLang="zh-CN" sz="1200" b="1">
                  <a:latin typeface="+mn-lt"/>
                  <a:ea typeface="+mn-ea"/>
                </a:rPr>
                <a:t>D: 138.76.29.7, 5001</a:t>
              </a:r>
            </a:p>
            <a:p>
              <a:pPr algn="l" eaLnBrk="0" hangingPunct="0">
                <a:spcBef>
                  <a:spcPct val="0"/>
                </a:spcBef>
                <a:buSzTx/>
                <a:buFontTx/>
                <a:buNone/>
              </a:pPr>
              <a:endParaRPr kumimoji="0" lang="zh-CN" altLang="en-US" sz="1200" b="1">
                <a:latin typeface="+mn-lt"/>
                <a:ea typeface="+mn-ea"/>
              </a:endParaRPr>
            </a:p>
          </p:txBody>
        </p:sp>
        <p:grpSp>
          <p:nvGrpSpPr>
            <p:cNvPr id="88" name="Group 101"/>
            <p:cNvGrpSpPr>
              <a:grpSpLocks/>
            </p:cNvGrpSpPr>
            <p:nvPr/>
          </p:nvGrpSpPr>
          <p:grpSpPr bwMode="auto">
            <a:xfrm>
              <a:off x="1214" y="3752"/>
              <a:ext cx="52" cy="99"/>
              <a:chOff x="5508" y="1599"/>
              <a:chExt cx="48" cy="99"/>
            </a:xfrm>
          </p:grpSpPr>
          <p:sp>
            <p:nvSpPr>
              <p:cNvPr id="97" name="Freeform 10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8" name="Line 103"/>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9" name="Line 104"/>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grpSp>
          <p:nvGrpSpPr>
            <p:cNvPr id="89" name="Group 105"/>
            <p:cNvGrpSpPr>
              <a:grpSpLocks/>
            </p:cNvGrpSpPr>
            <p:nvPr/>
          </p:nvGrpSpPr>
          <p:grpSpPr bwMode="auto">
            <a:xfrm>
              <a:off x="1193" y="3984"/>
              <a:ext cx="52" cy="99"/>
              <a:chOff x="5508" y="1599"/>
              <a:chExt cx="48" cy="99"/>
            </a:xfrm>
          </p:grpSpPr>
          <p:sp>
            <p:nvSpPr>
              <p:cNvPr id="94" name="Freeform 10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Lst>
                <a:ahLst/>
                <a:cxnLst>
                  <a:cxn ang="0">
                    <a:pos x="T0" y="T1"/>
                  </a:cxn>
                  <a:cxn ang="0">
                    <a:pos x="T2" y="T3"/>
                  </a:cxn>
                  <a:cxn ang="0">
                    <a:pos x="T4" y="T5"/>
                  </a:cxn>
                  <a:cxn ang="0">
                    <a:pos x="T6" y="T7"/>
                  </a:cxn>
                  <a:cxn ang="0">
                    <a:pos x="T8" y="T9"/>
                  </a:cxn>
                </a:cxnLst>
                <a:rect l="0" t="0" r="r" b="b"/>
                <a:pathLst>
                  <a:path w="48" h="99">
                    <a:moveTo>
                      <a:pt x="21" y="0"/>
                    </a:moveTo>
                    <a:lnTo>
                      <a:pt x="0" y="72"/>
                    </a:lnTo>
                    <a:lnTo>
                      <a:pt x="27" y="99"/>
                    </a:lnTo>
                    <a:lnTo>
                      <a:pt x="48" y="21"/>
                    </a:lnTo>
                    <a:lnTo>
                      <a:pt x="21"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5" name="Line 107"/>
              <p:cNvSpPr>
                <a:spLocks noChangeShapeType="1"/>
              </p:cNvSpPr>
              <p:nvPr/>
            </p:nvSpPr>
            <p:spPr bwMode="auto">
              <a:xfrm flipH="1">
                <a:off x="5512" y="1608"/>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sp>
            <p:nvSpPr>
              <p:cNvPr id="96" name="Line 108"/>
              <p:cNvSpPr>
                <a:spLocks noChangeShapeType="1"/>
              </p:cNvSpPr>
              <p:nvPr/>
            </p:nvSpPr>
            <p:spPr bwMode="auto">
              <a:xfrm flipH="1">
                <a:off x="5536" y="1620"/>
                <a:ext cx="2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sp>
          <p:nvSpPr>
            <p:cNvPr id="90" name="Line 109"/>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grpSp>
          <p:nvGrpSpPr>
            <p:cNvPr id="91" name="Group 110"/>
            <p:cNvGrpSpPr>
              <a:grpSpLocks/>
            </p:cNvGrpSpPr>
            <p:nvPr/>
          </p:nvGrpSpPr>
          <p:grpSpPr bwMode="auto">
            <a:xfrm>
              <a:off x="2409" y="3822"/>
              <a:ext cx="218" cy="233"/>
              <a:chOff x="5140" y="407"/>
              <a:chExt cx="218" cy="233"/>
            </a:xfrm>
          </p:grpSpPr>
          <p:sp>
            <p:nvSpPr>
              <p:cNvPr id="92" name="Oval 111"/>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3" name="Text Box 112"/>
              <p:cNvSpPr txBox="1">
                <a:spLocks noChangeArrowheads="1"/>
              </p:cNvSpPr>
              <p:nvPr/>
            </p:nvSpPr>
            <p:spPr bwMode="auto">
              <a:xfrm>
                <a:off x="5154" y="40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a:solidFill>
                      <a:srgbClr val="FF0000"/>
                    </a:solidFill>
                    <a:latin typeface="+mn-lt"/>
                    <a:ea typeface="+mn-ea"/>
                  </a:rPr>
                  <a:t>3</a:t>
                </a:r>
              </a:p>
            </p:txBody>
          </p:sp>
        </p:grpSp>
      </p:grpSp>
      <p:sp>
        <p:nvSpPr>
          <p:cNvPr id="100" name="Text Box 113"/>
          <p:cNvSpPr txBox="1">
            <a:spLocks noChangeArrowheads="1"/>
          </p:cNvSpPr>
          <p:nvPr/>
        </p:nvSpPr>
        <p:spPr bwMode="auto">
          <a:xfrm>
            <a:off x="1317625" y="5667970"/>
            <a:ext cx="26084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buSzTx/>
              <a:buFontTx/>
              <a:buNone/>
            </a:pPr>
            <a:r>
              <a:rPr kumimoji="0" lang="en-US" altLang="zh-CN" sz="1800" b="1" u="sng">
                <a:solidFill>
                  <a:srgbClr val="FF0000"/>
                </a:solidFill>
                <a:latin typeface="+mn-lt"/>
                <a:ea typeface="+mn-ea"/>
              </a:rPr>
              <a:t>3:</a:t>
            </a:r>
            <a:r>
              <a:rPr kumimoji="0" lang="en-US" altLang="zh-CN" sz="1800" b="1">
                <a:solidFill>
                  <a:srgbClr val="FF0000"/>
                </a:solidFill>
                <a:latin typeface="+mn-lt"/>
                <a:ea typeface="+mn-ea"/>
              </a:rPr>
              <a:t> </a:t>
            </a:r>
            <a:r>
              <a:rPr kumimoji="0" lang="zh-CN" altLang="en-US" sz="1800" b="1">
                <a:solidFill>
                  <a:srgbClr val="FF0000"/>
                </a:solidFill>
                <a:latin typeface="+mn-lt"/>
                <a:ea typeface="+mn-ea"/>
              </a:rPr>
              <a:t>回答到达的目的地址</a:t>
            </a:r>
            <a:r>
              <a:rPr kumimoji="0" lang="en-US" altLang="zh-CN" sz="1800" b="1">
                <a:solidFill>
                  <a:srgbClr val="FF0000"/>
                </a:solidFill>
                <a:latin typeface="+mn-lt"/>
                <a:ea typeface="+mn-ea"/>
              </a:rPr>
              <a:t>:</a:t>
            </a:r>
          </a:p>
          <a:p>
            <a:pPr algn="l" eaLnBrk="0" hangingPunct="0">
              <a:spcBef>
                <a:spcPct val="0"/>
              </a:spcBef>
              <a:buSzTx/>
              <a:buFontTx/>
              <a:buNone/>
            </a:pPr>
            <a:r>
              <a:rPr kumimoji="0" lang="en-US" altLang="zh-CN" sz="1800" b="1">
                <a:solidFill>
                  <a:srgbClr val="FF0000"/>
                </a:solidFill>
                <a:latin typeface="+mn-lt"/>
                <a:ea typeface="+mn-ea"/>
              </a:rPr>
              <a:t> 138.76.29.7, 5001</a:t>
            </a:r>
          </a:p>
        </p:txBody>
      </p:sp>
      <p:sp>
        <p:nvSpPr>
          <p:cNvPr id="101" name="Line 115"/>
          <p:cNvSpPr>
            <a:spLocks noChangeShapeType="1"/>
          </p:cNvSpPr>
          <p:nvPr/>
        </p:nvSpPr>
        <p:spPr bwMode="auto">
          <a:xfrm>
            <a:off x="1022350" y="4793257"/>
            <a:ext cx="302577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latin typeface="+mn-lt"/>
              <a:ea typeface="+mn-ea"/>
            </a:endParaRPr>
          </a:p>
        </p:txBody>
      </p:sp>
      <p:pic>
        <p:nvPicPr>
          <p:cNvPr id="102" name="Picture 116"/>
          <p:cNvPicPr>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95738" y="4678957"/>
            <a:ext cx="615950"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3" name="Text Box 114"/>
          <p:cNvSpPr txBox="1">
            <a:spLocks noChangeArrowheads="1"/>
          </p:cNvSpPr>
          <p:nvPr/>
        </p:nvSpPr>
        <p:spPr bwMode="auto">
          <a:xfrm>
            <a:off x="4283968" y="5445224"/>
            <a:ext cx="31718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buSzTx/>
              <a:buFontTx/>
              <a:buNone/>
            </a:pPr>
            <a:r>
              <a:rPr kumimoji="0" lang="en-US" altLang="zh-CN" sz="1800" b="1" u="sng" dirty="0">
                <a:solidFill>
                  <a:srgbClr val="FF0000"/>
                </a:solidFill>
                <a:latin typeface="+mn-lt"/>
                <a:ea typeface="+mn-ea"/>
              </a:rPr>
              <a:t>4:</a:t>
            </a:r>
            <a:r>
              <a:rPr kumimoji="0" lang="en-US" altLang="zh-CN" sz="1800" b="1" dirty="0">
                <a:solidFill>
                  <a:srgbClr val="FF0000"/>
                </a:solidFill>
                <a:latin typeface="+mn-lt"/>
                <a:ea typeface="+mn-ea"/>
              </a:rPr>
              <a:t> NAT </a:t>
            </a:r>
            <a:r>
              <a:rPr kumimoji="0" lang="zh-CN" altLang="en-US" sz="1800" b="1" dirty="0">
                <a:solidFill>
                  <a:srgbClr val="FF0000"/>
                </a:solidFill>
                <a:latin typeface="+mn-lt"/>
                <a:ea typeface="+mn-ea"/>
              </a:rPr>
              <a:t>路由器</a:t>
            </a:r>
            <a:r>
              <a:rPr kumimoji="0" lang="zh-CN" altLang="en-US" sz="1800" b="1" dirty="0" smtClean="0">
                <a:solidFill>
                  <a:srgbClr val="FF0000"/>
                </a:solidFill>
                <a:latin typeface="+mn-lt"/>
                <a:ea typeface="+mn-ea"/>
              </a:rPr>
              <a:t>改变</a:t>
            </a:r>
            <a:r>
              <a:rPr kumimoji="0" lang="en-US" altLang="zh-CN" sz="1800" b="1" dirty="0" smtClean="0">
                <a:solidFill>
                  <a:srgbClr val="FF0000"/>
                </a:solidFill>
                <a:latin typeface="+mn-lt"/>
                <a:ea typeface="+mn-ea"/>
              </a:rPr>
              <a:t>IP</a:t>
            </a:r>
            <a:r>
              <a:rPr kumimoji="0" lang="zh-CN" altLang="en-US" sz="1800" b="1" dirty="0" smtClean="0">
                <a:solidFill>
                  <a:srgbClr val="FF0000"/>
                </a:solidFill>
                <a:latin typeface="+mn-lt"/>
                <a:ea typeface="+mn-ea"/>
              </a:rPr>
              <a:t>数据报目的地址</a:t>
            </a:r>
            <a:r>
              <a:rPr kumimoji="0" lang="zh-CN" altLang="en-US" sz="1800" b="1" dirty="0">
                <a:solidFill>
                  <a:srgbClr val="FF0000"/>
                </a:solidFill>
                <a:latin typeface="+mn-lt"/>
                <a:ea typeface="+mn-ea"/>
              </a:rPr>
              <a:t>从</a:t>
            </a:r>
            <a:r>
              <a:rPr kumimoji="0" lang="en-US" altLang="zh-CN" sz="1800" b="1" dirty="0">
                <a:solidFill>
                  <a:srgbClr val="FF0000"/>
                </a:solidFill>
                <a:latin typeface="+mn-lt"/>
                <a:ea typeface="+mn-ea"/>
              </a:rPr>
              <a:t>138.76.29.7, 5001</a:t>
            </a:r>
            <a:r>
              <a:rPr kumimoji="0" lang="zh-CN" altLang="en-US" sz="1800" b="1" dirty="0">
                <a:solidFill>
                  <a:srgbClr val="FF0000"/>
                </a:solidFill>
                <a:latin typeface="+mn-lt"/>
                <a:ea typeface="+mn-ea"/>
              </a:rPr>
              <a:t>到</a:t>
            </a:r>
            <a:r>
              <a:rPr kumimoji="0" lang="en-US" altLang="zh-CN" sz="1800" b="1" dirty="0">
                <a:solidFill>
                  <a:srgbClr val="FF0000"/>
                </a:solidFill>
                <a:latin typeface="+mn-lt"/>
                <a:ea typeface="+mn-ea"/>
              </a:rPr>
              <a:t>10.0.0.1, 3345</a:t>
            </a:r>
            <a:r>
              <a:rPr kumimoji="0" lang="en-US" altLang="zh-CN" sz="1800" b="1" dirty="0">
                <a:latin typeface="+mn-lt"/>
                <a:ea typeface="+mn-ea"/>
              </a:rPr>
              <a:t> </a:t>
            </a:r>
            <a:endParaRPr kumimoji="0" lang="en-US" altLang="zh-CN" sz="1800" b="1" dirty="0">
              <a:solidFill>
                <a:srgbClr val="FF0000"/>
              </a:solidFill>
              <a:latin typeface="+mn-lt"/>
              <a:ea typeface="+mn-ea"/>
            </a:endParaRPr>
          </a:p>
          <a:p>
            <a:pPr algn="l" eaLnBrk="0" hangingPunct="0">
              <a:spcBef>
                <a:spcPct val="0"/>
              </a:spcBef>
              <a:buSzTx/>
              <a:buFontTx/>
              <a:buNone/>
            </a:pPr>
            <a:endParaRPr kumimoji="0" lang="zh-CN" altLang="en-US" sz="1800" b="1" dirty="0">
              <a:solidFill>
                <a:srgbClr val="FF0000"/>
              </a:solidFill>
              <a:latin typeface="+mn-lt"/>
              <a:ea typeface="+mn-ea"/>
            </a:endParaRPr>
          </a:p>
        </p:txBody>
      </p:sp>
    </p:spTree>
    <p:extLst>
      <p:ext uri="{BB962C8B-B14F-4D97-AF65-F5344CB8AC3E}">
        <p14:creationId xmlns:p14="http://schemas.microsoft.com/office/powerpoint/2010/main" val="562974651"/>
      </p:ext>
    </p:extLst>
  </p:cSld>
  <p:clrMapOvr>
    <a:masterClrMapping/>
  </p:clrMapOvr>
  <p:transition spd="slow">
    <p:random/>
    <p:sndAc>
      <p:stSnd>
        <p:snd r:embed="rId3"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1000"/>
                                        <p:tgtEl>
                                          <p:spTgt spid="19"/>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right)">
                                      <p:cBhvr>
                                        <p:cTn id="15" dur="1000"/>
                                        <p:tgtEl>
                                          <p:spTgt spid="64"/>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1000"/>
                                        <p:tgtEl>
                                          <p:spTgt spid="81"/>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5"/>
                                        </p:tgtEl>
                                        <p:attrNameLst>
                                          <p:attrName>style.visibility</p:attrName>
                                        </p:attrNameLst>
                                      </p:cBhvr>
                                      <p:to>
                                        <p:strVal val="visible"/>
                                      </p:to>
                                    </p:set>
                                    <p:animEffect transition="in" filter="wipe(left)">
                                      <p:cBhvr>
                                        <p:cTn id="30" dur="1000"/>
                                        <p:tgtEl>
                                          <p:spTgt spid="85"/>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00"/>
                                        </p:tgtEl>
                                        <p:attrNameLst>
                                          <p:attrName>style.visibility</p:attrName>
                                        </p:attrNameLst>
                                      </p:cBhvr>
                                      <p:to>
                                        <p:strVal val="visible"/>
                                      </p:to>
                                    </p:set>
                                  </p:childTnLst>
                                  <p:subTnLst>
                                    <p:set>
                                      <p:cBhvr override="childStyle">
                                        <p:cTn dur="1" fill="hold" display="0" masterRel="nextClick" afterEffect="1"/>
                                        <p:tgtEl>
                                          <p:spTgt spid="100"/>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1000"/>
                                        <p:tgtEl>
                                          <p:spTgt spid="49"/>
                                        </p:tgtEl>
                                      </p:cBhvr>
                                    </p:animEffec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00" grpId="0"/>
      <p:bldP spid="10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a:t>
            </a:r>
            <a:r>
              <a:rPr lang="zh-CN" altLang="en-US" sz="1200" b="0" dirty="0" smtClean="0">
                <a:solidFill>
                  <a:schemeClr val="tx1"/>
                </a:solidFill>
                <a:latin typeface="Times New Roman" pitchFamily="18" charset="0"/>
                <a:ea typeface="幼圆" pitchFamily="49" charset="-122"/>
                <a:hlinkClick r:id="rId7" action="ppaction://hlinksldjump"/>
              </a:rPr>
              <a:t>地址</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7" name="Rectangle 2"/>
          <p:cNvSpPr>
            <a:spLocks noGrp="1" noChangeArrowheads="1"/>
          </p:cNvSpPr>
          <p:nvPr>
            <p:ph type="title"/>
          </p:nvPr>
        </p:nvSpPr>
        <p:spPr>
          <a:xfrm>
            <a:off x="1403350" y="476250"/>
            <a:ext cx="5867400" cy="1008063"/>
          </a:xfrm>
        </p:spPr>
        <p:txBody>
          <a:bodyPr/>
          <a:lstStyle/>
          <a:p>
            <a:pPr eaLnBrk="1" hangingPunct="1">
              <a:lnSpc>
                <a:spcPct val="90000"/>
              </a:lnSpc>
            </a:pPr>
            <a:r>
              <a:rPr lang="en-US" altLang="zh-CN" dirty="0" smtClean="0">
                <a:latin typeface="华文新魏" pitchFamily="2" charset="-122"/>
              </a:rPr>
              <a:t>NAT</a:t>
            </a:r>
            <a:r>
              <a:rPr lang="zh-CN" altLang="en-US" dirty="0" smtClean="0">
                <a:latin typeface="华文新魏" pitchFamily="2" charset="-122"/>
              </a:rPr>
              <a:t>转换表</a:t>
            </a:r>
            <a:endParaRPr lang="en-US" altLang="zh-CN" sz="2800" dirty="0"/>
          </a:p>
        </p:txBody>
      </p:sp>
      <p:graphicFrame>
        <p:nvGraphicFramePr>
          <p:cNvPr id="5" name="Group 5"/>
          <p:cNvGraphicFramePr>
            <a:graphicFrameLocks noGrp="1"/>
          </p:cNvGraphicFramePr>
          <p:nvPr>
            <p:ph idx="1"/>
            <p:extLst>
              <p:ext uri="{D42A27DB-BD31-4B8C-83A1-F6EECF244321}">
                <p14:modId xmlns:p14="http://schemas.microsoft.com/office/powerpoint/2010/main" val="3458764710"/>
              </p:ext>
            </p:extLst>
          </p:nvPr>
        </p:nvGraphicFramePr>
        <p:xfrm>
          <a:off x="756097" y="1772817"/>
          <a:ext cx="8136383" cy="3357701"/>
        </p:xfrm>
        <a:graphic>
          <a:graphicData uri="http://schemas.openxmlformats.org/drawingml/2006/table">
            <a:tbl>
              <a:tblPr/>
              <a:tblGrid>
                <a:gridCol w="1530251"/>
                <a:gridCol w="1550530"/>
                <a:gridCol w="1712759"/>
                <a:gridCol w="1711199"/>
                <a:gridCol w="1631644"/>
              </a:tblGrid>
              <a:tr h="649121">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Private </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Address</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Private </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Port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External</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Address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External </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Port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Transport</a:t>
                      </a:r>
                      <a:b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br>
                      <a:r>
                        <a:rPr kumimoji="1" lang="en-US" altLang="zh-CN" sz="2000" b="1" i="0" u="none" strike="noStrike" cap="none" normalizeH="0" baseline="0" dirty="0" smtClean="0">
                          <a:ln>
                            <a:noFill/>
                          </a:ln>
                          <a:solidFill>
                            <a:schemeClr val="tx1"/>
                          </a:solidFill>
                          <a:effectLst/>
                          <a:latin typeface="华文新魏" pitchFamily="2" charset="-122"/>
                          <a:ea typeface="华文新魏" pitchFamily="2" charset="-122"/>
                        </a:rPr>
                        <a:t>Protocol</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15926">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172.18.3.15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1400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hlink"/>
                          </a:solidFill>
                          <a:effectLst/>
                          <a:latin typeface="华文新魏" pitchFamily="2" charset="-122"/>
                          <a:ea typeface="华文新魏" pitchFamily="2" charset="-122"/>
                        </a:rPr>
                        <a:t>25.8.3.2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3320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TCP</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648319">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172.18.3.22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1400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25.8.3.2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4215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TCP</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497472">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172.18.3.85</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1542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defRPr/>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25.8.3.2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5410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UDP</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497472">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172.18.3.78</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1300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defRPr/>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25.8.3.2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4215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UDP</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FF"/>
                    </a:solidFill>
                  </a:tcPr>
                </a:tc>
              </a:tr>
              <a:tr h="497472">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hlink"/>
                          </a:solidFill>
                          <a:effectLst/>
                          <a:latin typeface="华文新魏" pitchFamily="2" charset="-122"/>
                          <a:ea typeface="华文新魏" pitchFamily="2" charset="-122"/>
                        </a:rPr>
                        <a:t>...</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bg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hlink"/>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chemeClr val="bg1"/>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bg1"/>
                          </a:solidFill>
                          <a:effectLst/>
                          <a:latin typeface="华文新魏" pitchFamily="2" charset="-122"/>
                          <a:ea typeface="华文新魏" pitchFamily="2" charset="-122"/>
                        </a:rPr>
                        <a:t>...</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solidFill>
                      <a:srgbClr val="6666FF"/>
                    </a:solidFill>
                  </a:tcPr>
                </a:tc>
              </a:tr>
            </a:tbl>
          </a:graphicData>
        </a:graphic>
      </p:graphicFrame>
      <p:sp>
        <p:nvSpPr>
          <p:cNvPr id="8" name="内容占位符 1"/>
          <p:cNvSpPr txBox="1">
            <a:spLocks/>
          </p:cNvSpPr>
          <p:nvPr/>
        </p:nvSpPr>
        <p:spPr bwMode="auto">
          <a:xfrm>
            <a:off x="827584" y="5229622"/>
            <a:ext cx="7958138" cy="122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r>
              <a:rPr lang="zh-CN" altLang="en-US" sz="2400" kern="0" dirty="0">
                <a:solidFill>
                  <a:srgbClr val="FF0000"/>
                </a:solidFill>
              </a:rPr>
              <a:t>提示</a:t>
            </a:r>
            <a:r>
              <a:rPr lang="zh-CN" altLang="en-US" sz="2400" kern="0" dirty="0" smtClean="0">
                <a:solidFill>
                  <a:srgbClr val="FF0000"/>
                </a:solidFill>
              </a:rPr>
              <a:t>：</a:t>
            </a:r>
            <a:r>
              <a:rPr lang="zh-CN" altLang="en-US" sz="2400" kern="0" dirty="0" smtClean="0"/>
              <a:t>“</a:t>
            </a:r>
            <a:r>
              <a:rPr lang="zh-CN" altLang="en-US" sz="2400" kern="0" dirty="0" smtClean="0">
                <a:solidFill>
                  <a:srgbClr val="0000FF"/>
                </a:solidFill>
              </a:rPr>
              <a:t>私有端口号</a:t>
            </a:r>
            <a:r>
              <a:rPr lang="zh-CN" altLang="en-US" sz="2400" kern="0" dirty="0" smtClean="0"/>
              <a:t>”可以相同，也可以不同；“</a:t>
            </a:r>
            <a:r>
              <a:rPr lang="zh-CN" altLang="en-US" sz="2400" kern="0" dirty="0" smtClean="0">
                <a:solidFill>
                  <a:srgbClr val="0000FF"/>
                </a:solidFill>
              </a:rPr>
              <a:t>外部端口号</a:t>
            </a:r>
            <a:r>
              <a:rPr lang="en-US" altLang="zh-CN" sz="2400" kern="0" dirty="0" smtClean="0">
                <a:solidFill>
                  <a:srgbClr val="0000FF"/>
                </a:solidFill>
              </a:rPr>
              <a:t>+</a:t>
            </a:r>
            <a:r>
              <a:rPr lang="zh-CN" altLang="en-US" sz="2400" kern="0" dirty="0" smtClean="0">
                <a:solidFill>
                  <a:srgbClr val="0000FF"/>
                </a:solidFill>
              </a:rPr>
              <a:t>传输层协议</a:t>
            </a:r>
            <a:r>
              <a:rPr lang="zh-CN" altLang="en-US" sz="2400" kern="0" dirty="0" smtClean="0"/>
              <a:t>”的组合却是唯一的，这也是入境</a:t>
            </a:r>
            <a:r>
              <a:rPr lang="en-US" altLang="zh-CN" sz="2400" kern="0" dirty="0" smtClean="0"/>
              <a:t>IP</a:t>
            </a:r>
            <a:r>
              <a:rPr lang="zh-CN" altLang="en-US" sz="2400" kern="0" dirty="0" smtClean="0"/>
              <a:t>数据报能够成功转换地址的原因。 </a:t>
            </a:r>
          </a:p>
        </p:txBody>
      </p:sp>
    </p:spTree>
    <p:extLst>
      <p:ext uri="{BB962C8B-B14F-4D97-AF65-F5344CB8AC3E}">
        <p14:creationId xmlns:p14="http://schemas.microsoft.com/office/powerpoint/2010/main" val="249439764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汇集</a:t>
            </a:r>
            <a:r>
              <a:rPr lang="zh-CN" altLang="en-US" dirty="0" smtClean="0"/>
              <a:t>树</a:t>
            </a:r>
            <a:r>
              <a:rPr lang="en-US" altLang="zh-CN" dirty="0" smtClean="0"/>
              <a:t/>
            </a:r>
            <a:br>
              <a:rPr lang="en-US" altLang="zh-CN" dirty="0" smtClean="0"/>
            </a:br>
            <a:r>
              <a:rPr lang="zh-CN" altLang="en-US" sz="2800" b="1" dirty="0" smtClean="0"/>
              <a:t>（</a:t>
            </a:r>
            <a:r>
              <a:rPr lang="en-US" altLang="zh-CN" sz="2800" b="1" dirty="0" smtClean="0">
                <a:latin typeface="华文新魏" panose="02010800040101010101" pitchFamily="2" charset="-122"/>
                <a:ea typeface="华文新魏" panose="02010800040101010101" pitchFamily="2" charset="-122"/>
              </a:rPr>
              <a:t>sink tree</a:t>
            </a:r>
            <a:r>
              <a:rPr lang="zh-CN" altLang="en-US" sz="2800" b="1" dirty="0" smtClean="0"/>
              <a:t>）</a:t>
            </a:r>
          </a:p>
        </p:txBody>
      </p:sp>
      <p:sp>
        <p:nvSpPr>
          <p:cNvPr id="5123" name="内容占位符 3"/>
          <p:cNvSpPr>
            <a:spLocks noGrp="1"/>
          </p:cNvSpPr>
          <p:nvPr>
            <p:ph idx="1"/>
          </p:nvPr>
        </p:nvSpPr>
        <p:spPr>
          <a:xfrm>
            <a:off x="809625" y="1773238"/>
            <a:ext cx="7958138" cy="2087810"/>
          </a:xfrm>
        </p:spPr>
        <p:txBody>
          <a:bodyPr/>
          <a:lstStyle/>
          <a:p>
            <a:pPr marL="0" indent="0">
              <a:buNone/>
            </a:pPr>
            <a:r>
              <a:rPr lang="zh-CN" altLang="en-US" sz="2400" dirty="0" smtClean="0"/>
              <a:t>       从</a:t>
            </a:r>
            <a:r>
              <a:rPr lang="zh-CN" altLang="en-US" sz="2400" dirty="0"/>
              <a:t>所有源端到一个目的端的最佳路由的集合就可以形成以目的端为根的树，即：</a:t>
            </a:r>
            <a:r>
              <a:rPr lang="zh-CN" altLang="en-US" sz="2400" dirty="0">
                <a:solidFill>
                  <a:srgbClr val="FF0000"/>
                </a:solidFill>
              </a:rPr>
              <a:t>汇集树</a:t>
            </a:r>
            <a:r>
              <a:rPr lang="zh-CN" altLang="en-US" sz="2400" dirty="0" smtClean="0"/>
              <a:t>。</a:t>
            </a:r>
            <a:endParaRPr lang="en-US" altLang="zh-CN" sz="2400" dirty="0" smtClean="0"/>
          </a:p>
          <a:p>
            <a:r>
              <a:rPr lang="zh-CN" altLang="en-US" sz="2400" dirty="0" smtClean="0"/>
              <a:t>汇集</a:t>
            </a:r>
            <a:r>
              <a:rPr lang="zh-CN" altLang="en-US" sz="2400" dirty="0"/>
              <a:t>树不</a:t>
            </a:r>
            <a:r>
              <a:rPr lang="zh-CN" altLang="en-US" sz="2400" dirty="0" smtClean="0"/>
              <a:t>唯一；</a:t>
            </a:r>
            <a:endParaRPr lang="zh-CN" altLang="en-US" sz="2400" dirty="0"/>
          </a:p>
          <a:p>
            <a:r>
              <a:rPr lang="zh-CN" altLang="en-US" sz="2400" dirty="0" smtClean="0"/>
              <a:t>所有</a:t>
            </a:r>
            <a:r>
              <a:rPr lang="zh-CN" altLang="en-US" sz="2400" dirty="0"/>
              <a:t>路由选择算法的目的就是为所有路由器找出并使用汇集</a:t>
            </a:r>
            <a:r>
              <a:rPr lang="zh-CN" altLang="en-US" sz="2400" dirty="0" smtClean="0"/>
              <a:t>树。</a:t>
            </a:r>
            <a:endParaRPr lang="zh-CN" altLang="en-US" sz="2400" dirty="0"/>
          </a:p>
          <a:p>
            <a:pPr marL="0" indent="0">
              <a:buNone/>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pic>
        <p:nvPicPr>
          <p:cNvPr id="13"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3091" b="14984"/>
          <a:stretch>
            <a:fillRect/>
          </a:stretch>
        </p:blipFill>
        <p:spPr bwMode="auto">
          <a:xfrm>
            <a:off x="1034198" y="3817837"/>
            <a:ext cx="7850263" cy="270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8"/>
          <p:cNvSpPr>
            <a:spLocks noChangeArrowheads="1"/>
          </p:cNvSpPr>
          <p:nvPr/>
        </p:nvSpPr>
        <p:spPr bwMode="auto">
          <a:xfrm>
            <a:off x="395536" y="3817837"/>
            <a:ext cx="1512168" cy="391384"/>
          </a:xfrm>
          <a:prstGeom prst="wedgeRoundRectCallout">
            <a:avLst>
              <a:gd name="adj1" fmla="val 57014"/>
              <a:gd name="adj2" fmla="val 12418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a:latin typeface="+mn-lt"/>
                <a:ea typeface="+mn-ea"/>
              </a:rPr>
              <a:t>一个</a:t>
            </a:r>
            <a:r>
              <a:rPr lang="zh-CN" altLang="en-US" sz="1600" b="1" dirty="0" smtClean="0">
                <a:latin typeface="+mn-lt"/>
                <a:ea typeface="+mn-ea"/>
              </a:rPr>
              <a:t>网络的结构</a:t>
            </a:r>
            <a:endParaRPr lang="zh-CN" altLang="en-US" sz="1600" b="1" dirty="0">
              <a:latin typeface="+mn-lt"/>
              <a:ea typeface="+mn-ea"/>
            </a:endParaRPr>
          </a:p>
        </p:txBody>
      </p:sp>
      <p:sp>
        <p:nvSpPr>
          <p:cNvPr id="15" name="AutoShape 8"/>
          <p:cNvSpPr>
            <a:spLocks noChangeArrowheads="1"/>
          </p:cNvSpPr>
          <p:nvPr/>
        </p:nvSpPr>
        <p:spPr bwMode="auto">
          <a:xfrm>
            <a:off x="3629365" y="3426452"/>
            <a:ext cx="2598819" cy="722627"/>
          </a:xfrm>
          <a:prstGeom prst="wedgeRoundRectCallout">
            <a:avLst>
              <a:gd name="adj1" fmla="val 77856"/>
              <a:gd name="adj2" fmla="val 32167"/>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a:latin typeface="+mn-lt"/>
                <a:ea typeface="+mn-ea"/>
              </a:rPr>
              <a:t>路由器</a:t>
            </a:r>
            <a:r>
              <a:rPr lang="en-US" altLang="zh-CN" sz="1600" b="1" dirty="0">
                <a:latin typeface="+mn-lt"/>
                <a:ea typeface="+mn-ea"/>
              </a:rPr>
              <a:t>B</a:t>
            </a:r>
            <a:r>
              <a:rPr lang="zh-CN" altLang="en-US" sz="1600" b="1" dirty="0">
                <a:latin typeface="+mn-lt"/>
                <a:ea typeface="+mn-ea"/>
              </a:rPr>
              <a:t>的汇集</a:t>
            </a:r>
            <a:r>
              <a:rPr lang="zh-CN" altLang="en-US" sz="1600" b="1" dirty="0" smtClean="0">
                <a:latin typeface="+mn-lt"/>
                <a:ea typeface="+mn-ea"/>
              </a:rPr>
              <a:t>树</a:t>
            </a:r>
            <a:endParaRPr lang="en-US" altLang="zh-CN" sz="1600" b="1" dirty="0" smtClean="0">
              <a:latin typeface="+mn-lt"/>
              <a:ea typeface="+mn-ea"/>
            </a:endParaRPr>
          </a:p>
          <a:p>
            <a:pPr algn="ctr">
              <a:spcBef>
                <a:spcPct val="20000"/>
              </a:spcBef>
            </a:pPr>
            <a:r>
              <a:rPr lang="zh-CN" altLang="en-US" sz="1600" b="1" dirty="0" smtClean="0">
                <a:latin typeface="+mn-lt"/>
                <a:ea typeface="+mn-ea"/>
              </a:rPr>
              <a:t>（</a:t>
            </a:r>
            <a:r>
              <a:rPr lang="zh-CN" altLang="en-US" sz="1600" b="1" dirty="0">
                <a:latin typeface="+mn-lt"/>
                <a:ea typeface="+mn-ea"/>
              </a:rPr>
              <a:t>距离度量单位是</a:t>
            </a:r>
            <a:r>
              <a:rPr lang="zh-CN" altLang="en-US" sz="1600" b="1" dirty="0">
                <a:solidFill>
                  <a:srgbClr val="0000FF"/>
                </a:solidFill>
                <a:latin typeface="+mn-lt"/>
                <a:ea typeface="+mn-ea"/>
              </a:rPr>
              <a:t>站点数</a:t>
            </a:r>
            <a:r>
              <a:rPr lang="zh-CN" altLang="en-US" sz="1600" b="1" dirty="0">
                <a:latin typeface="+mn-lt"/>
                <a:ea typeface="+mn-ea"/>
              </a:rPr>
              <a:t>）</a:t>
            </a:r>
          </a:p>
        </p:txBody>
      </p:sp>
    </p:spTree>
    <p:extLst>
      <p:ext uri="{BB962C8B-B14F-4D97-AF65-F5344CB8AC3E}">
        <p14:creationId xmlns:p14="http://schemas.microsoft.com/office/powerpoint/2010/main" val="169404208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IPv4</a:t>
            </a:r>
            <a:r>
              <a:rPr lang="zh-CN" altLang="en-US" dirty="0" smtClean="0"/>
              <a:t>协议</a:t>
            </a:r>
          </a:p>
        </p:txBody>
      </p:sp>
      <p:sp>
        <p:nvSpPr>
          <p:cNvPr id="5123" name="内容占位符 3"/>
          <p:cNvSpPr>
            <a:spLocks noGrp="1"/>
          </p:cNvSpPr>
          <p:nvPr>
            <p:ph idx="1"/>
          </p:nvPr>
        </p:nvSpPr>
        <p:spPr>
          <a:xfrm>
            <a:off x="3113881" y="2709342"/>
            <a:ext cx="3042295" cy="2735882"/>
          </a:xfrm>
        </p:spPr>
        <p:txBody>
          <a:bodyPr/>
          <a:lstStyle/>
          <a:p>
            <a:r>
              <a:rPr lang="en-US" altLang="zh-CN" dirty="0">
                <a:hlinkClick r:id="rId3" action="ppaction://hlinksldjump"/>
              </a:rPr>
              <a:t>IP</a:t>
            </a:r>
            <a:r>
              <a:rPr lang="zh-CN" altLang="en-US" dirty="0">
                <a:hlinkClick r:id="rId3" action="ppaction://hlinksldjump"/>
              </a:rPr>
              <a:t>数据报</a:t>
            </a:r>
            <a:endParaRPr lang="zh-CN" altLang="en-US" dirty="0"/>
          </a:p>
          <a:p>
            <a:endParaRPr lang="zh-CN" altLang="en-US" dirty="0"/>
          </a:p>
          <a:p>
            <a:endParaRPr lang="zh-CN" altLang="en-US" dirty="0"/>
          </a:p>
          <a:p>
            <a:r>
              <a:rPr lang="zh-CN" altLang="en-US" dirty="0" smtClean="0">
                <a:hlinkClick r:id="rId4" action="ppaction://hlinksldjump"/>
              </a:rPr>
              <a:t>路由选择</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7"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的网络层</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8679545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a:t>
            </a:r>
            <a:r>
              <a:rPr lang="zh-CN" altLang="en-US" dirty="0" smtClean="0"/>
              <a:t>数据报</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6" name="Rectangle 4"/>
          <p:cNvSpPr>
            <a:spLocks noChangeArrowheads="1"/>
          </p:cNvSpPr>
          <p:nvPr/>
        </p:nvSpPr>
        <p:spPr bwMode="auto">
          <a:xfrm>
            <a:off x="1008955" y="3313708"/>
            <a:ext cx="4365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lnSpc>
                <a:spcPct val="90000"/>
              </a:lnSpc>
              <a:buClrTx/>
              <a:buFontTx/>
              <a:buNone/>
            </a:pPr>
            <a:r>
              <a:rPr lang="zh-CN" altLang="en-US" sz="2000" b="1" smtClean="0">
                <a:latin typeface="+mn-lt"/>
                <a:ea typeface="+mn-ea"/>
              </a:rPr>
              <a:t>固</a:t>
            </a:r>
          </a:p>
          <a:p>
            <a:pPr eaLnBrk="0" hangingPunct="0">
              <a:lnSpc>
                <a:spcPct val="90000"/>
              </a:lnSpc>
              <a:buClrTx/>
              <a:buFontTx/>
              <a:buNone/>
            </a:pPr>
            <a:r>
              <a:rPr lang="zh-CN" altLang="en-US" sz="2000" b="1" smtClean="0">
                <a:latin typeface="+mn-lt"/>
                <a:ea typeface="+mn-ea"/>
              </a:rPr>
              <a:t>定</a:t>
            </a:r>
          </a:p>
          <a:p>
            <a:pPr eaLnBrk="0" hangingPunct="0">
              <a:lnSpc>
                <a:spcPct val="90000"/>
              </a:lnSpc>
              <a:buClrTx/>
              <a:buFontTx/>
              <a:buNone/>
            </a:pPr>
            <a:r>
              <a:rPr lang="zh-CN" altLang="en-US" sz="2000" b="1" smtClean="0">
                <a:latin typeface="+mn-lt"/>
                <a:ea typeface="+mn-ea"/>
              </a:rPr>
              <a:t>部</a:t>
            </a:r>
          </a:p>
          <a:p>
            <a:pPr eaLnBrk="0" hangingPunct="0">
              <a:lnSpc>
                <a:spcPct val="90000"/>
              </a:lnSpc>
              <a:buClrTx/>
              <a:buFontTx/>
              <a:buNone/>
            </a:pPr>
            <a:r>
              <a:rPr lang="zh-CN" altLang="en-US" sz="2000" b="1" smtClean="0">
                <a:latin typeface="+mn-lt"/>
                <a:ea typeface="+mn-ea"/>
              </a:rPr>
              <a:t>分</a:t>
            </a:r>
          </a:p>
        </p:txBody>
      </p:sp>
      <p:sp>
        <p:nvSpPr>
          <p:cNvPr id="7" name="Rectangle 5"/>
          <p:cNvSpPr>
            <a:spLocks noChangeArrowheads="1"/>
          </p:cNvSpPr>
          <p:nvPr/>
        </p:nvSpPr>
        <p:spPr bwMode="auto">
          <a:xfrm>
            <a:off x="793055" y="4898033"/>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latin typeface="+mn-lt"/>
                <a:ea typeface="+mn-ea"/>
              </a:rPr>
              <a:t>可变</a:t>
            </a:r>
          </a:p>
          <a:p>
            <a:pPr eaLnBrk="0" hangingPunct="0">
              <a:buClrTx/>
              <a:buFontTx/>
              <a:buNone/>
            </a:pPr>
            <a:r>
              <a:rPr lang="zh-CN" altLang="en-US" sz="2000" b="1" smtClean="0">
                <a:latin typeface="+mn-lt"/>
                <a:ea typeface="+mn-ea"/>
              </a:rPr>
              <a:t>部分</a:t>
            </a:r>
          </a:p>
        </p:txBody>
      </p:sp>
      <p:sp>
        <p:nvSpPr>
          <p:cNvPr id="8" name="Rectangle 6"/>
          <p:cNvSpPr>
            <a:spLocks noChangeArrowheads="1"/>
          </p:cNvSpPr>
          <p:nvPr/>
        </p:nvSpPr>
        <p:spPr bwMode="auto">
          <a:xfrm>
            <a:off x="3342580" y="2975570"/>
            <a:ext cx="1816100" cy="4095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ClrTx/>
              <a:buSzPct val="100000"/>
              <a:buFontTx/>
              <a:buChar char="•"/>
            </a:pPr>
            <a:endParaRPr lang="zh-CN" altLang="en-US" sz="3200" b="1" smtClean="0">
              <a:solidFill>
                <a:srgbClr val="FFFFFF"/>
              </a:solidFill>
              <a:latin typeface="+mn-lt"/>
              <a:ea typeface="+mn-ea"/>
            </a:endParaRPr>
          </a:p>
        </p:txBody>
      </p:sp>
      <p:sp>
        <p:nvSpPr>
          <p:cNvPr id="9" name="Freeform 7"/>
          <p:cNvSpPr>
            <a:spLocks/>
          </p:cNvSpPr>
          <p:nvPr/>
        </p:nvSpPr>
        <p:spPr bwMode="auto">
          <a:xfrm>
            <a:off x="2229743" y="2451695"/>
            <a:ext cx="5280025" cy="519113"/>
          </a:xfrm>
          <a:custGeom>
            <a:avLst/>
            <a:gdLst>
              <a:gd name="T0" fmla="*/ 0 w 3344"/>
              <a:gd name="T1" fmla="*/ 0 h 510"/>
              <a:gd name="T2" fmla="*/ 3344 w 3344"/>
              <a:gd name="T3" fmla="*/ 0 h 510"/>
              <a:gd name="T4" fmla="*/ 1860 w 3344"/>
              <a:gd name="T5" fmla="*/ 510 h 510"/>
              <a:gd name="T6" fmla="*/ 695 w 3344"/>
              <a:gd name="T7" fmla="*/ 498 h 510"/>
              <a:gd name="T8" fmla="*/ 0 w 3344"/>
              <a:gd name="T9" fmla="*/ 0 h 510"/>
            </a:gdLst>
            <a:ahLst/>
            <a:cxnLst>
              <a:cxn ang="0">
                <a:pos x="T0" y="T1"/>
              </a:cxn>
              <a:cxn ang="0">
                <a:pos x="T2" y="T3"/>
              </a:cxn>
              <a:cxn ang="0">
                <a:pos x="T4" y="T5"/>
              </a:cxn>
              <a:cxn ang="0">
                <a:pos x="T6" y="T7"/>
              </a:cxn>
              <a:cxn ang="0">
                <a:pos x="T8" y="T9"/>
              </a:cxn>
            </a:cxnLst>
            <a:rect l="0" t="0" r="r" b="b"/>
            <a:pathLst>
              <a:path w="3344" h="510">
                <a:moveTo>
                  <a:pt x="0" y="0"/>
                </a:moveTo>
                <a:lnTo>
                  <a:pt x="3344" y="0"/>
                </a:lnTo>
                <a:lnTo>
                  <a:pt x="1860" y="510"/>
                </a:lnTo>
                <a:lnTo>
                  <a:pt x="695" y="498"/>
                </a:lnTo>
                <a:lnTo>
                  <a:pt x="0" y="0"/>
                </a:lnTo>
                <a:close/>
              </a:path>
            </a:pathLst>
          </a:custGeom>
          <a:gradFill rotWithShape="0">
            <a:gsLst>
              <a:gs pos="0">
                <a:srgbClr val="EAEAEA">
                  <a:gamma/>
                  <a:shade val="80000"/>
                  <a:invGamma/>
                </a:srgbClr>
              </a:gs>
              <a:gs pos="100000">
                <a:srgbClr val="EAEAEA"/>
              </a:gs>
            </a:gsLst>
            <a:lin ang="5400000" scaled="1"/>
          </a:gra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buClrTx/>
              <a:buSzPct val="100000"/>
              <a:buFontTx/>
              <a:buChar char="•"/>
            </a:pPr>
            <a:endParaRPr lang="zh-CN" altLang="en-US" sz="3200" b="1" smtClean="0">
              <a:solidFill>
                <a:srgbClr val="FFFFFF"/>
              </a:solidFill>
              <a:latin typeface="+mn-lt"/>
              <a:ea typeface="+mn-ea"/>
            </a:endParaRPr>
          </a:p>
        </p:txBody>
      </p:sp>
      <p:sp>
        <p:nvSpPr>
          <p:cNvPr id="10" name="Rectangle 8"/>
          <p:cNvSpPr>
            <a:spLocks noChangeArrowheads="1"/>
          </p:cNvSpPr>
          <p:nvPr/>
        </p:nvSpPr>
        <p:spPr bwMode="auto">
          <a:xfrm>
            <a:off x="1536005" y="2966045"/>
            <a:ext cx="7258050" cy="2487613"/>
          </a:xfrm>
          <a:prstGeom prst="rect">
            <a:avLst/>
          </a:prstGeom>
          <a:solidFill>
            <a:srgbClr val="9CE157"/>
          </a:solidFill>
          <a:ln w="254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1" name="Rectangle 9"/>
          <p:cNvSpPr>
            <a:spLocks noChangeArrowheads="1"/>
          </p:cNvSpPr>
          <p:nvPr/>
        </p:nvSpPr>
        <p:spPr bwMode="auto">
          <a:xfrm>
            <a:off x="1550293" y="5464770"/>
            <a:ext cx="7227887" cy="641350"/>
          </a:xfrm>
          <a:prstGeom prst="rect">
            <a:avLst/>
          </a:prstGeom>
          <a:solidFill>
            <a:srgbClr val="FFFF99"/>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ClrTx/>
              <a:buSzPct val="100000"/>
              <a:buFontTx/>
              <a:buChar char="•"/>
            </a:pPr>
            <a:endParaRPr lang="zh-CN" altLang="en-US" sz="3200" b="1" smtClean="0">
              <a:solidFill>
                <a:srgbClr val="FFFFFF"/>
              </a:solidFill>
              <a:latin typeface="+mn-lt"/>
              <a:ea typeface="+mn-ea"/>
            </a:endParaRPr>
          </a:p>
        </p:txBody>
      </p:sp>
      <p:sp>
        <p:nvSpPr>
          <p:cNvPr id="12" name="Line 10"/>
          <p:cNvSpPr>
            <a:spLocks noChangeShapeType="1"/>
          </p:cNvSpPr>
          <p:nvPr/>
        </p:nvSpPr>
        <p:spPr bwMode="auto">
          <a:xfrm>
            <a:off x="1532830" y="3389908"/>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3" name="Line 11"/>
          <p:cNvSpPr>
            <a:spLocks noChangeShapeType="1"/>
          </p:cNvSpPr>
          <p:nvPr/>
        </p:nvSpPr>
        <p:spPr bwMode="auto">
          <a:xfrm>
            <a:off x="1532830" y="3807420"/>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4" name="Line 12"/>
          <p:cNvSpPr>
            <a:spLocks noChangeShapeType="1"/>
          </p:cNvSpPr>
          <p:nvPr/>
        </p:nvSpPr>
        <p:spPr bwMode="auto">
          <a:xfrm>
            <a:off x="1532830" y="4224933"/>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5" name="Line 13"/>
          <p:cNvSpPr>
            <a:spLocks noChangeShapeType="1"/>
          </p:cNvSpPr>
          <p:nvPr/>
        </p:nvSpPr>
        <p:spPr bwMode="auto">
          <a:xfrm>
            <a:off x="1532830" y="4639270"/>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6" name="Line 14"/>
          <p:cNvSpPr>
            <a:spLocks noChangeShapeType="1"/>
          </p:cNvSpPr>
          <p:nvPr/>
        </p:nvSpPr>
        <p:spPr bwMode="auto">
          <a:xfrm>
            <a:off x="1532830" y="5056783"/>
            <a:ext cx="7270750"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7" name="Line 15"/>
          <p:cNvSpPr>
            <a:spLocks noChangeShapeType="1"/>
          </p:cNvSpPr>
          <p:nvPr/>
        </p:nvSpPr>
        <p:spPr bwMode="auto">
          <a:xfrm>
            <a:off x="2426593" y="2973983"/>
            <a:ext cx="0" cy="4159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8" name="Line 16"/>
          <p:cNvSpPr>
            <a:spLocks noChangeShapeType="1"/>
          </p:cNvSpPr>
          <p:nvPr/>
        </p:nvSpPr>
        <p:spPr bwMode="auto">
          <a:xfrm>
            <a:off x="3334643" y="2973983"/>
            <a:ext cx="0" cy="4159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19" name="Line 17"/>
          <p:cNvSpPr>
            <a:spLocks noChangeShapeType="1"/>
          </p:cNvSpPr>
          <p:nvPr/>
        </p:nvSpPr>
        <p:spPr bwMode="auto">
          <a:xfrm>
            <a:off x="3334643" y="3816945"/>
            <a:ext cx="0" cy="404813"/>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0" name="Line 18"/>
          <p:cNvSpPr>
            <a:spLocks noChangeShapeType="1"/>
          </p:cNvSpPr>
          <p:nvPr/>
        </p:nvSpPr>
        <p:spPr bwMode="auto">
          <a:xfrm>
            <a:off x="5155505" y="2973983"/>
            <a:ext cx="0" cy="124777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1" name="Line 19"/>
          <p:cNvSpPr>
            <a:spLocks noChangeShapeType="1"/>
          </p:cNvSpPr>
          <p:nvPr/>
        </p:nvSpPr>
        <p:spPr bwMode="auto">
          <a:xfrm flipV="1">
            <a:off x="6974780" y="5052020"/>
            <a:ext cx="0" cy="4159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2" name="Line 20"/>
          <p:cNvSpPr>
            <a:spLocks noChangeShapeType="1"/>
          </p:cNvSpPr>
          <p:nvPr/>
        </p:nvSpPr>
        <p:spPr bwMode="auto">
          <a:xfrm>
            <a:off x="5895280" y="3399433"/>
            <a:ext cx="0" cy="407987"/>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23" name="Rectangle 21"/>
          <p:cNvSpPr>
            <a:spLocks noChangeArrowheads="1"/>
          </p:cNvSpPr>
          <p:nvPr/>
        </p:nvSpPr>
        <p:spPr bwMode="auto">
          <a:xfrm>
            <a:off x="1483618"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0</a:t>
            </a:r>
          </a:p>
        </p:txBody>
      </p:sp>
      <p:sp>
        <p:nvSpPr>
          <p:cNvPr id="24" name="Rectangle 22"/>
          <p:cNvSpPr>
            <a:spLocks noChangeArrowheads="1"/>
          </p:cNvSpPr>
          <p:nvPr/>
        </p:nvSpPr>
        <p:spPr bwMode="auto">
          <a:xfrm>
            <a:off x="2347218"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4</a:t>
            </a:r>
          </a:p>
        </p:txBody>
      </p:sp>
      <p:sp>
        <p:nvSpPr>
          <p:cNvPr id="25" name="Rectangle 23"/>
          <p:cNvSpPr>
            <a:spLocks noChangeArrowheads="1"/>
          </p:cNvSpPr>
          <p:nvPr/>
        </p:nvSpPr>
        <p:spPr bwMode="auto">
          <a:xfrm>
            <a:off x="3264793" y="2546945"/>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8</a:t>
            </a:r>
          </a:p>
        </p:txBody>
      </p:sp>
      <p:sp>
        <p:nvSpPr>
          <p:cNvPr id="26" name="Rectangle 24"/>
          <p:cNvSpPr>
            <a:spLocks noChangeArrowheads="1"/>
          </p:cNvSpPr>
          <p:nvPr/>
        </p:nvSpPr>
        <p:spPr bwMode="auto">
          <a:xfrm>
            <a:off x="5065018"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16</a:t>
            </a:r>
          </a:p>
        </p:txBody>
      </p:sp>
      <p:sp>
        <p:nvSpPr>
          <p:cNvPr id="27" name="Rectangle 25"/>
          <p:cNvSpPr>
            <a:spLocks noChangeArrowheads="1"/>
          </p:cNvSpPr>
          <p:nvPr/>
        </p:nvSpPr>
        <p:spPr bwMode="auto">
          <a:xfrm>
            <a:off x="5801618"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dirty="0" smtClean="0">
                <a:latin typeface="+mn-lt"/>
                <a:ea typeface="+mn-ea"/>
              </a:rPr>
              <a:t>19</a:t>
            </a:r>
          </a:p>
        </p:txBody>
      </p:sp>
      <p:sp>
        <p:nvSpPr>
          <p:cNvPr id="28" name="Rectangle 26"/>
          <p:cNvSpPr>
            <a:spLocks noChangeArrowheads="1"/>
          </p:cNvSpPr>
          <p:nvPr/>
        </p:nvSpPr>
        <p:spPr bwMode="auto">
          <a:xfrm>
            <a:off x="6885880"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24</a:t>
            </a:r>
          </a:p>
        </p:txBody>
      </p:sp>
      <p:sp>
        <p:nvSpPr>
          <p:cNvPr id="29" name="Rectangle 27"/>
          <p:cNvSpPr>
            <a:spLocks noChangeArrowheads="1"/>
          </p:cNvSpPr>
          <p:nvPr/>
        </p:nvSpPr>
        <p:spPr bwMode="auto">
          <a:xfrm>
            <a:off x="8465443" y="2546945"/>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31</a:t>
            </a:r>
          </a:p>
        </p:txBody>
      </p:sp>
      <p:sp>
        <p:nvSpPr>
          <p:cNvPr id="30" name="Rectangle 28"/>
          <p:cNvSpPr>
            <a:spLocks noChangeArrowheads="1"/>
          </p:cNvSpPr>
          <p:nvPr/>
        </p:nvSpPr>
        <p:spPr bwMode="auto">
          <a:xfrm>
            <a:off x="1621730" y="297080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版本</a:t>
            </a:r>
          </a:p>
        </p:txBody>
      </p:sp>
      <p:sp>
        <p:nvSpPr>
          <p:cNvPr id="31" name="Rectangle 29"/>
          <p:cNvSpPr>
            <a:spLocks noChangeArrowheads="1"/>
          </p:cNvSpPr>
          <p:nvPr/>
        </p:nvSpPr>
        <p:spPr bwMode="auto">
          <a:xfrm>
            <a:off x="5142805" y="3381970"/>
            <a:ext cx="7598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标 志</a:t>
            </a:r>
          </a:p>
        </p:txBody>
      </p:sp>
      <p:sp>
        <p:nvSpPr>
          <p:cNvPr id="32" name="Rectangle 30"/>
          <p:cNvSpPr>
            <a:spLocks noChangeArrowheads="1"/>
          </p:cNvSpPr>
          <p:nvPr/>
        </p:nvSpPr>
        <p:spPr bwMode="auto">
          <a:xfrm>
            <a:off x="1801118" y="3812183"/>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生 存 时 间</a:t>
            </a:r>
          </a:p>
        </p:txBody>
      </p:sp>
      <p:sp>
        <p:nvSpPr>
          <p:cNvPr id="33" name="Rectangle 31"/>
          <p:cNvSpPr>
            <a:spLocks noChangeArrowheads="1"/>
          </p:cNvSpPr>
          <p:nvPr/>
        </p:nvSpPr>
        <p:spPr bwMode="auto">
          <a:xfrm>
            <a:off x="3745805" y="381218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协    议</a:t>
            </a:r>
          </a:p>
        </p:txBody>
      </p:sp>
      <p:sp>
        <p:nvSpPr>
          <p:cNvPr id="34" name="Rectangle 32"/>
          <p:cNvSpPr>
            <a:spLocks noChangeArrowheads="1"/>
          </p:cNvSpPr>
          <p:nvPr/>
        </p:nvSpPr>
        <p:spPr bwMode="auto">
          <a:xfrm>
            <a:off x="2882205" y="3380383"/>
            <a:ext cx="90730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标   识</a:t>
            </a:r>
          </a:p>
        </p:txBody>
      </p:sp>
      <p:sp>
        <p:nvSpPr>
          <p:cNvPr id="35" name="Rectangle 33"/>
          <p:cNvSpPr>
            <a:spLocks noChangeArrowheads="1"/>
          </p:cNvSpPr>
          <p:nvPr/>
        </p:nvSpPr>
        <p:spPr bwMode="auto">
          <a:xfrm>
            <a:off x="3458468" y="2980333"/>
            <a:ext cx="165911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服务类型</a:t>
            </a:r>
            <a:r>
              <a:rPr lang="en-US" altLang="zh-CN" sz="2000" b="1" smtClean="0">
                <a:solidFill>
                  <a:srgbClr val="000000"/>
                </a:solidFill>
                <a:latin typeface="+mn-lt"/>
                <a:ea typeface="+mn-ea"/>
              </a:rPr>
              <a:t>/DS</a:t>
            </a:r>
          </a:p>
        </p:txBody>
      </p:sp>
      <p:sp>
        <p:nvSpPr>
          <p:cNvPr id="36" name="Rectangle 34"/>
          <p:cNvSpPr>
            <a:spLocks noChangeArrowheads="1"/>
          </p:cNvSpPr>
          <p:nvPr/>
        </p:nvSpPr>
        <p:spPr bwMode="auto">
          <a:xfrm>
            <a:off x="6490593" y="2969220"/>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dirty="0" smtClean="0">
                <a:solidFill>
                  <a:srgbClr val="000000"/>
                </a:solidFill>
                <a:latin typeface="+mn-lt"/>
                <a:ea typeface="+mn-ea"/>
              </a:rPr>
              <a:t>总   长   度</a:t>
            </a:r>
          </a:p>
        </p:txBody>
      </p:sp>
      <p:sp>
        <p:nvSpPr>
          <p:cNvPr id="37" name="Rectangle 35"/>
          <p:cNvSpPr>
            <a:spLocks noChangeArrowheads="1"/>
          </p:cNvSpPr>
          <p:nvPr/>
        </p:nvSpPr>
        <p:spPr bwMode="auto">
          <a:xfrm>
            <a:off x="6516216" y="3394670"/>
            <a:ext cx="177292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dirty="0" smtClean="0">
                <a:solidFill>
                  <a:srgbClr val="000000"/>
                </a:solidFill>
                <a:latin typeface="+mn-lt"/>
                <a:ea typeface="+mn-ea"/>
              </a:rPr>
              <a:t>分  段   偏   移</a:t>
            </a:r>
          </a:p>
        </p:txBody>
      </p:sp>
      <p:sp>
        <p:nvSpPr>
          <p:cNvPr id="38" name="Rectangle 36"/>
          <p:cNvSpPr>
            <a:spLocks noChangeArrowheads="1"/>
          </p:cNvSpPr>
          <p:nvPr/>
        </p:nvSpPr>
        <p:spPr bwMode="auto">
          <a:xfrm>
            <a:off x="7412930" y="505043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填    充</a:t>
            </a:r>
          </a:p>
        </p:txBody>
      </p:sp>
      <p:sp>
        <p:nvSpPr>
          <p:cNvPr id="39" name="Rectangle 37"/>
          <p:cNvSpPr>
            <a:spLocks noChangeArrowheads="1"/>
          </p:cNvSpPr>
          <p:nvPr/>
        </p:nvSpPr>
        <p:spPr bwMode="auto">
          <a:xfrm>
            <a:off x="5977830" y="3812183"/>
            <a:ext cx="231153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首   部   检   验   和</a:t>
            </a:r>
          </a:p>
        </p:txBody>
      </p:sp>
      <p:sp>
        <p:nvSpPr>
          <p:cNvPr id="40" name="Rectangle 38"/>
          <p:cNvSpPr>
            <a:spLocks noChangeArrowheads="1"/>
          </p:cNvSpPr>
          <p:nvPr/>
        </p:nvSpPr>
        <p:spPr bwMode="auto">
          <a:xfrm>
            <a:off x="4479230" y="4209058"/>
            <a:ext cx="1824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源   </a:t>
            </a:r>
            <a:r>
              <a:rPr lang="en-US" altLang="zh-CN" sz="2000" b="1" smtClean="0">
                <a:solidFill>
                  <a:srgbClr val="000000"/>
                </a:solidFill>
                <a:latin typeface="+mn-lt"/>
                <a:ea typeface="+mn-ea"/>
              </a:rPr>
              <a:t>IP   </a:t>
            </a:r>
            <a:r>
              <a:rPr lang="zh-CN" altLang="en-US" sz="2000" b="1" smtClean="0">
                <a:solidFill>
                  <a:srgbClr val="000000"/>
                </a:solidFill>
                <a:latin typeface="+mn-lt"/>
                <a:ea typeface="+mn-ea"/>
              </a:rPr>
              <a:t>地   址</a:t>
            </a:r>
          </a:p>
        </p:txBody>
      </p:sp>
      <p:sp>
        <p:nvSpPr>
          <p:cNvPr id="41" name="Rectangle 39"/>
          <p:cNvSpPr>
            <a:spLocks noChangeArrowheads="1"/>
          </p:cNvSpPr>
          <p:nvPr/>
        </p:nvSpPr>
        <p:spPr bwMode="auto">
          <a:xfrm>
            <a:off x="4266505" y="4623395"/>
            <a:ext cx="229248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目   的   </a:t>
            </a:r>
            <a:r>
              <a:rPr lang="en-US" altLang="zh-CN" sz="2000" b="1" smtClean="0">
                <a:solidFill>
                  <a:srgbClr val="000000"/>
                </a:solidFill>
                <a:latin typeface="+mn-lt"/>
                <a:ea typeface="+mn-ea"/>
              </a:rPr>
              <a:t>IP   </a:t>
            </a:r>
            <a:r>
              <a:rPr lang="zh-CN" altLang="en-US" sz="2000" b="1" smtClean="0">
                <a:solidFill>
                  <a:srgbClr val="000000"/>
                </a:solidFill>
                <a:latin typeface="+mn-lt"/>
                <a:ea typeface="+mn-ea"/>
              </a:rPr>
              <a:t>地   址</a:t>
            </a:r>
          </a:p>
        </p:txBody>
      </p:sp>
      <p:sp>
        <p:nvSpPr>
          <p:cNvPr id="42" name="Rectangle 40"/>
          <p:cNvSpPr>
            <a:spLocks noChangeArrowheads="1"/>
          </p:cNvSpPr>
          <p:nvPr/>
        </p:nvSpPr>
        <p:spPr bwMode="auto">
          <a:xfrm>
            <a:off x="2544068" y="5025033"/>
            <a:ext cx="415819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dirty="0" smtClean="0">
                <a:solidFill>
                  <a:srgbClr val="000000"/>
                </a:solidFill>
                <a:latin typeface="+mn-lt"/>
                <a:ea typeface="+mn-ea"/>
              </a:rPr>
              <a:t>可   选   选   项  （长   度   可   变）</a:t>
            </a:r>
          </a:p>
        </p:txBody>
      </p:sp>
      <p:sp>
        <p:nvSpPr>
          <p:cNvPr id="43" name="Rectangle 41"/>
          <p:cNvSpPr>
            <a:spLocks noChangeArrowheads="1"/>
          </p:cNvSpPr>
          <p:nvPr/>
        </p:nvSpPr>
        <p:spPr bwMode="auto">
          <a:xfrm>
            <a:off x="886718" y="2535833"/>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latin typeface="+mn-lt"/>
                <a:ea typeface="+mn-ea"/>
              </a:rPr>
              <a:t>比特</a:t>
            </a:r>
          </a:p>
        </p:txBody>
      </p:sp>
      <p:sp>
        <p:nvSpPr>
          <p:cNvPr id="44" name="Rectangle 42"/>
          <p:cNvSpPr>
            <a:spLocks noChangeArrowheads="1"/>
          </p:cNvSpPr>
          <p:nvPr/>
        </p:nvSpPr>
        <p:spPr bwMode="auto">
          <a:xfrm>
            <a:off x="2305943" y="2967633"/>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1800" b="1" dirty="0" smtClean="0">
                <a:solidFill>
                  <a:srgbClr val="000000"/>
                </a:solidFill>
                <a:latin typeface="+mn-lt"/>
                <a:ea typeface="+mn-ea"/>
              </a:rPr>
              <a:t>首部长度</a:t>
            </a:r>
          </a:p>
        </p:txBody>
      </p:sp>
      <p:grpSp>
        <p:nvGrpSpPr>
          <p:cNvPr id="45" name="Group 43"/>
          <p:cNvGrpSpPr>
            <a:grpSpLocks/>
          </p:cNvGrpSpPr>
          <p:nvPr/>
        </p:nvGrpSpPr>
        <p:grpSpPr bwMode="auto">
          <a:xfrm>
            <a:off x="1475680" y="5212358"/>
            <a:ext cx="120650" cy="65087"/>
            <a:chOff x="833" y="3024"/>
            <a:chExt cx="78" cy="51"/>
          </a:xfrm>
        </p:grpSpPr>
        <p:sp>
          <p:nvSpPr>
            <p:cNvPr id="46" name="Rectangle 44"/>
            <p:cNvSpPr>
              <a:spLocks noChangeArrowheads="1"/>
            </p:cNvSpPr>
            <p:nvPr/>
          </p:nvSpPr>
          <p:spPr bwMode="auto">
            <a:xfrm>
              <a:off x="833" y="3024"/>
              <a:ext cx="78" cy="51"/>
            </a:xfrm>
            <a:prstGeom prst="rect">
              <a:avLst/>
            </a:prstGeom>
            <a:solidFill>
              <a:srgbClr val="000066"/>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47" name="Line 45"/>
            <p:cNvSpPr>
              <a:spLocks noChangeShapeType="1"/>
            </p:cNvSpPr>
            <p:nvPr/>
          </p:nvSpPr>
          <p:spPr bwMode="auto">
            <a:xfrm>
              <a:off x="839" y="3030"/>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48" name="Line 46"/>
            <p:cNvSpPr>
              <a:spLocks noChangeShapeType="1"/>
            </p:cNvSpPr>
            <p:nvPr/>
          </p:nvSpPr>
          <p:spPr bwMode="auto">
            <a:xfrm>
              <a:off x="839" y="3075"/>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grpSp>
      <p:grpSp>
        <p:nvGrpSpPr>
          <p:cNvPr id="49" name="Group 47"/>
          <p:cNvGrpSpPr>
            <a:grpSpLocks/>
          </p:cNvGrpSpPr>
          <p:nvPr/>
        </p:nvGrpSpPr>
        <p:grpSpPr bwMode="auto">
          <a:xfrm>
            <a:off x="8735318" y="5221883"/>
            <a:ext cx="122237" cy="61912"/>
            <a:chOff x="5432" y="3030"/>
            <a:chExt cx="78" cy="51"/>
          </a:xfrm>
        </p:grpSpPr>
        <p:sp>
          <p:nvSpPr>
            <p:cNvPr id="50" name="Rectangle 48"/>
            <p:cNvSpPr>
              <a:spLocks noChangeArrowheads="1"/>
            </p:cNvSpPr>
            <p:nvPr/>
          </p:nvSpPr>
          <p:spPr bwMode="auto">
            <a:xfrm>
              <a:off x="5432" y="3030"/>
              <a:ext cx="78" cy="51"/>
            </a:xfrm>
            <a:prstGeom prst="rect">
              <a:avLst/>
            </a:prstGeom>
            <a:solidFill>
              <a:srgbClr val="000066"/>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1" name="Line 49"/>
            <p:cNvSpPr>
              <a:spLocks noChangeShapeType="1"/>
            </p:cNvSpPr>
            <p:nvPr/>
          </p:nvSpPr>
          <p:spPr bwMode="auto">
            <a:xfrm>
              <a:off x="5438" y="3036"/>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2" name="Line 50"/>
            <p:cNvSpPr>
              <a:spLocks noChangeShapeType="1"/>
            </p:cNvSpPr>
            <p:nvPr/>
          </p:nvSpPr>
          <p:spPr bwMode="auto">
            <a:xfrm>
              <a:off x="5438" y="3081"/>
              <a:ext cx="68" cy="0"/>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grpSp>
      <p:sp>
        <p:nvSpPr>
          <p:cNvPr id="53" name="Rectangle 51"/>
          <p:cNvSpPr>
            <a:spLocks noChangeArrowheads="1"/>
          </p:cNvSpPr>
          <p:nvPr/>
        </p:nvSpPr>
        <p:spPr bwMode="auto">
          <a:xfrm>
            <a:off x="2231330" y="2069108"/>
            <a:ext cx="5275263" cy="382587"/>
          </a:xfrm>
          <a:prstGeom prst="rect">
            <a:avLst/>
          </a:prstGeom>
          <a:solidFill>
            <a:srgbClr val="FF9966"/>
          </a:solidFill>
          <a:ln w="1905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4" name="Line 52"/>
          <p:cNvSpPr>
            <a:spLocks noChangeShapeType="1"/>
          </p:cNvSpPr>
          <p:nvPr/>
        </p:nvSpPr>
        <p:spPr bwMode="auto">
          <a:xfrm>
            <a:off x="4203005" y="2061170"/>
            <a:ext cx="0" cy="38735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5" name="Line 53"/>
          <p:cNvSpPr>
            <a:spLocks noChangeShapeType="1"/>
          </p:cNvSpPr>
          <p:nvPr/>
        </p:nvSpPr>
        <p:spPr bwMode="auto">
          <a:xfrm>
            <a:off x="4876105" y="2067520"/>
            <a:ext cx="0" cy="3810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6" name="Line 54"/>
          <p:cNvSpPr>
            <a:spLocks noChangeShapeType="1"/>
          </p:cNvSpPr>
          <p:nvPr/>
        </p:nvSpPr>
        <p:spPr bwMode="auto">
          <a:xfrm>
            <a:off x="5539680" y="2067520"/>
            <a:ext cx="0" cy="37147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7" name="Line 55"/>
          <p:cNvSpPr>
            <a:spLocks noChangeShapeType="1"/>
          </p:cNvSpPr>
          <p:nvPr/>
        </p:nvSpPr>
        <p:spPr bwMode="auto">
          <a:xfrm>
            <a:off x="6203255" y="2061170"/>
            <a:ext cx="0" cy="377825"/>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8" name="Line 56"/>
          <p:cNvSpPr>
            <a:spLocks noChangeShapeType="1"/>
          </p:cNvSpPr>
          <p:nvPr/>
        </p:nvSpPr>
        <p:spPr bwMode="auto">
          <a:xfrm>
            <a:off x="6868418" y="2067520"/>
            <a:ext cx="0" cy="38100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solidFill>
                <a:srgbClr val="FFFFFF"/>
              </a:solidFill>
              <a:effectLst/>
              <a:uLnTx/>
              <a:uFillTx/>
              <a:latin typeface="+mn-lt"/>
              <a:ea typeface="+mn-ea"/>
            </a:endParaRPr>
          </a:p>
        </p:txBody>
      </p:sp>
      <p:sp>
        <p:nvSpPr>
          <p:cNvPr id="59" name="Rectangle 57"/>
          <p:cNvSpPr>
            <a:spLocks noChangeArrowheads="1"/>
          </p:cNvSpPr>
          <p:nvPr/>
        </p:nvSpPr>
        <p:spPr bwMode="auto">
          <a:xfrm>
            <a:off x="2337693"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0</a:t>
            </a:r>
          </a:p>
        </p:txBody>
      </p:sp>
      <p:sp>
        <p:nvSpPr>
          <p:cNvPr id="60" name="Rectangle 58"/>
          <p:cNvSpPr>
            <a:spLocks noChangeArrowheads="1"/>
          </p:cNvSpPr>
          <p:nvPr/>
        </p:nvSpPr>
        <p:spPr bwMode="auto">
          <a:xfrm>
            <a:off x="30076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1</a:t>
            </a:r>
          </a:p>
        </p:txBody>
      </p:sp>
      <p:sp>
        <p:nvSpPr>
          <p:cNvPr id="61" name="Rectangle 59"/>
          <p:cNvSpPr>
            <a:spLocks noChangeArrowheads="1"/>
          </p:cNvSpPr>
          <p:nvPr/>
        </p:nvSpPr>
        <p:spPr bwMode="auto">
          <a:xfrm>
            <a:off x="36807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2</a:t>
            </a:r>
          </a:p>
        </p:txBody>
      </p:sp>
      <p:sp>
        <p:nvSpPr>
          <p:cNvPr id="62" name="Rectangle 60"/>
          <p:cNvSpPr>
            <a:spLocks noChangeArrowheads="1"/>
          </p:cNvSpPr>
          <p:nvPr/>
        </p:nvSpPr>
        <p:spPr bwMode="auto">
          <a:xfrm>
            <a:off x="43538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3</a:t>
            </a:r>
          </a:p>
        </p:txBody>
      </p:sp>
      <p:sp>
        <p:nvSpPr>
          <p:cNvPr id="63" name="Rectangle 61"/>
          <p:cNvSpPr>
            <a:spLocks noChangeArrowheads="1"/>
          </p:cNvSpPr>
          <p:nvPr/>
        </p:nvSpPr>
        <p:spPr bwMode="auto">
          <a:xfrm>
            <a:off x="5028505"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4</a:t>
            </a:r>
          </a:p>
        </p:txBody>
      </p:sp>
      <p:sp>
        <p:nvSpPr>
          <p:cNvPr id="64" name="Rectangle 62"/>
          <p:cNvSpPr>
            <a:spLocks noChangeArrowheads="1"/>
          </p:cNvSpPr>
          <p:nvPr/>
        </p:nvSpPr>
        <p:spPr bwMode="auto">
          <a:xfrm>
            <a:off x="5698430"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5</a:t>
            </a:r>
          </a:p>
        </p:txBody>
      </p:sp>
      <p:sp>
        <p:nvSpPr>
          <p:cNvPr id="65" name="Rectangle 63"/>
          <p:cNvSpPr>
            <a:spLocks noChangeArrowheads="1"/>
          </p:cNvSpPr>
          <p:nvPr/>
        </p:nvSpPr>
        <p:spPr bwMode="auto">
          <a:xfrm>
            <a:off x="6371530"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dirty="0" smtClean="0">
                <a:latin typeface="+mn-lt"/>
                <a:ea typeface="+mn-ea"/>
              </a:rPr>
              <a:t>6</a:t>
            </a:r>
          </a:p>
        </p:txBody>
      </p:sp>
      <p:sp>
        <p:nvSpPr>
          <p:cNvPr id="66" name="Rectangle 64"/>
          <p:cNvSpPr>
            <a:spLocks noChangeArrowheads="1"/>
          </p:cNvSpPr>
          <p:nvPr/>
        </p:nvSpPr>
        <p:spPr bwMode="auto">
          <a:xfrm>
            <a:off x="7046218" y="1700808"/>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latin typeface="+mn-lt"/>
                <a:ea typeface="+mn-ea"/>
              </a:rPr>
              <a:t>7</a:t>
            </a:r>
          </a:p>
        </p:txBody>
      </p:sp>
      <p:sp>
        <p:nvSpPr>
          <p:cNvPr id="67" name="Rectangle 65"/>
          <p:cNvSpPr>
            <a:spLocks noChangeArrowheads="1"/>
          </p:cNvSpPr>
          <p:nvPr/>
        </p:nvSpPr>
        <p:spPr bwMode="auto">
          <a:xfrm>
            <a:off x="4379218" y="2046883"/>
            <a:ext cx="3815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D</a:t>
            </a:r>
          </a:p>
        </p:txBody>
      </p:sp>
      <p:sp>
        <p:nvSpPr>
          <p:cNvPr id="68" name="Rectangle 66"/>
          <p:cNvSpPr>
            <a:spLocks noChangeArrowheads="1"/>
          </p:cNvSpPr>
          <p:nvPr/>
        </p:nvSpPr>
        <p:spPr bwMode="auto">
          <a:xfrm>
            <a:off x="5042793" y="2056408"/>
            <a:ext cx="34144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T</a:t>
            </a:r>
          </a:p>
        </p:txBody>
      </p:sp>
      <p:sp>
        <p:nvSpPr>
          <p:cNvPr id="69" name="Rectangle 67"/>
          <p:cNvSpPr>
            <a:spLocks noChangeArrowheads="1"/>
          </p:cNvSpPr>
          <p:nvPr/>
        </p:nvSpPr>
        <p:spPr bwMode="auto">
          <a:xfrm>
            <a:off x="5712718" y="2053233"/>
            <a:ext cx="36869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R</a:t>
            </a:r>
          </a:p>
        </p:txBody>
      </p:sp>
      <p:sp>
        <p:nvSpPr>
          <p:cNvPr id="70" name="Rectangle 68"/>
          <p:cNvSpPr>
            <a:spLocks noChangeArrowheads="1"/>
          </p:cNvSpPr>
          <p:nvPr/>
        </p:nvSpPr>
        <p:spPr bwMode="auto">
          <a:xfrm>
            <a:off x="6342955" y="2054820"/>
            <a:ext cx="36869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en-US" altLang="zh-CN" sz="2000" b="1" smtClean="0">
                <a:solidFill>
                  <a:srgbClr val="000000"/>
                </a:solidFill>
                <a:latin typeface="+mn-lt"/>
                <a:ea typeface="+mn-ea"/>
              </a:rPr>
              <a:t>C</a:t>
            </a:r>
          </a:p>
        </p:txBody>
      </p:sp>
      <p:sp>
        <p:nvSpPr>
          <p:cNvPr id="71" name="Rectangle 69"/>
          <p:cNvSpPr>
            <a:spLocks noChangeArrowheads="1"/>
          </p:cNvSpPr>
          <p:nvPr/>
        </p:nvSpPr>
        <p:spPr bwMode="auto">
          <a:xfrm>
            <a:off x="6828730" y="2040533"/>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未用</a:t>
            </a:r>
          </a:p>
        </p:txBody>
      </p:sp>
      <p:sp>
        <p:nvSpPr>
          <p:cNvPr id="72" name="Rectangle 70"/>
          <p:cNvSpPr>
            <a:spLocks noChangeArrowheads="1"/>
          </p:cNvSpPr>
          <p:nvPr/>
        </p:nvSpPr>
        <p:spPr bwMode="auto">
          <a:xfrm>
            <a:off x="2607568" y="2061170"/>
            <a:ext cx="123431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优  先  级</a:t>
            </a:r>
          </a:p>
        </p:txBody>
      </p:sp>
      <p:sp>
        <p:nvSpPr>
          <p:cNvPr id="73" name="Rectangle 71"/>
          <p:cNvSpPr>
            <a:spLocks noChangeArrowheads="1"/>
          </p:cNvSpPr>
          <p:nvPr/>
        </p:nvSpPr>
        <p:spPr bwMode="auto">
          <a:xfrm>
            <a:off x="4006155" y="5590183"/>
            <a:ext cx="2682875" cy="39370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solidFill>
                  <a:srgbClr val="000000"/>
                </a:solidFill>
                <a:latin typeface="+mn-lt"/>
                <a:ea typeface="+mn-ea"/>
              </a:rPr>
              <a:t>数       据       部       分</a:t>
            </a:r>
          </a:p>
        </p:txBody>
      </p:sp>
      <p:sp>
        <p:nvSpPr>
          <p:cNvPr id="74" name="Rectangle 72"/>
          <p:cNvSpPr>
            <a:spLocks noChangeArrowheads="1"/>
          </p:cNvSpPr>
          <p:nvPr/>
        </p:nvSpPr>
        <p:spPr bwMode="auto">
          <a:xfrm>
            <a:off x="1658243" y="1700808"/>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eaLnBrk="0" hangingPunct="0">
              <a:buClrTx/>
              <a:buFontTx/>
              <a:buNone/>
            </a:pPr>
            <a:r>
              <a:rPr lang="zh-CN" altLang="en-US" sz="2000" b="1" smtClean="0">
                <a:latin typeface="+mn-lt"/>
                <a:ea typeface="+mn-ea"/>
              </a:rPr>
              <a:t>比特</a:t>
            </a:r>
          </a:p>
        </p:txBody>
      </p:sp>
      <p:grpSp>
        <p:nvGrpSpPr>
          <p:cNvPr id="75" name="Group 73"/>
          <p:cNvGrpSpPr>
            <a:grpSpLocks/>
          </p:cNvGrpSpPr>
          <p:nvPr/>
        </p:nvGrpSpPr>
        <p:grpSpPr bwMode="auto">
          <a:xfrm>
            <a:off x="650180" y="2946995"/>
            <a:ext cx="436563" cy="2506663"/>
            <a:chOff x="111" y="845"/>
            <a:chExt cx="298" cy="1678"/>
          </a:xfrm>
        </p:grpSpPr>
        <p:sp>
          <p:nvSpPr>
            <p:cNvPr id="76" name="Line 74"/>
            <p:cNvSpPr>
              <a:spLocks noChangeShapeType="1"/>
            </p:cNvSpPr>
            <p:nvPr/>
          </p:nvSpPr>
          <p:spPr bwMode="auto">
            <a:xfrm>
              <a:off x="249" y="845"/>
              <a:ext cx="0" cy="1678"/>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77" name="Rectangle 75"/>
            <p:cNvSpPr>
              <a:spLocks noChangeArrowheads="1"/>
            </p:cNvSpPr>
            <p:nvPr/>
          </p:nvSpPr>
          <p:spPr bwMode="auto">
            <a:xfrm>
              <a:off x="111" y="1389"/>
              <a:ext cx="298" cy="468"/>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lgn="l" defTabSz="762000">
                <a:spcBef>
                  <a:spcPct val="0"/>
                </a:spcBef>
                <a:defRPr kumimoji="1" sz="2400">
                  <a:solidFill>
                    <a:schemeClr val="tx1"/>
                  </a:solidFill>
                  <a:latin typeface="Times New Roman" pitchFamily="18" charset="0"/>
                  <a:ea typeface="宋体" charset="-122"/>
                </a:defRPr>
              </a:lvl1pPr>
              <a:lvl2pPr marL="571500" algn="l" defTabSz="762000">
                <a:spcBef>
                  <a:spcPct val="0"/>
                </a:spcBef>
                <a:defRPr kumimoji="1" sz="2400">
                  <a:solidFill>
                    <a:schemeClr val="tx1"/>
                  </a:solidFill>
                  <a:latin typeface="Times New Roman" pitchFamily="18" charset="0"/>
                  <a:ea typeface="宋体" charset="-122"/>
                </a:defRPr>
              </a:lvl2pPr>
              <a:lvl3pPr marL="1143000" algn="l" defTabSz="762000">
                <a:spcBef>
                  <a:spcPct val="0"/>
                </a:spcBef>
                <a:defRPr kumimoji="1" sz="2400">
                  <a:solidFill>
                    <a:schemeClr val="tx1"/>
                  </a:solidFill>
                  <a:latin typeface="Times New Roman" pitchFamily="18" charset="0"/>
                  <a:ea typeface="宋体" charset="-122"/>
                </a:defRPr>
              </a:lvl3pPr>
              <a:lvl4pPr marL="1714500" algn="l" defTabSz="762000">
                <a:spcBef>
                  <a:spcPct val="0"/>
                </a:spcBef>
                <a:defRPr kumimoji="1" sz="2400">
                  <a:solidFill>
                    <a:schemeClr val="tx1"/>
                  </a:solidFill>
                  <a:latin typeface="Times New Roman" pitchFamily="18" charset="0"/>
                  <a:ea typeface="宋体" charset="-122"/>
                </a:defRPr>
              </a:lvl4pPr>
              <a:lvl5pPr marL="2286000" algn="l" defTabSz="762000">
                <a:spcBef>
                  <a:spcPct val="0"/>
                </a:spcBef>
                <a:defRPr kumimoji="1" sz="2400">
                  <a:solidFill>
                    <a:schemeClr val="tx1"/>
                  </a:solidFill>
                  <a:latin typeface="Times New Roman" pitchFamily="18" charset="0"/>
                  <a:ea typeface="宋体" charset="-122"/>
                </a:defRPr>
              </a:lvl5pPr>
              <a:lvl6pPr marL="2743200" defTabSz="762000" fontAlgn="base">
                <a:spcBef>
                  <a:spcPct val="0"/>
                </a:spcBef>
                <a:spcAft>
                  <a:spcPct val="0"/>
                </a:spcAft>
                <a:defRPr kumimoji="1" sz="2400">
                  <a:solidFill>
                    <a:schemeClr val="tx1"/>
                  </a:solidFill>
                  <a:latin typeface="Times New Roman" pitchFamily="18" charset="0"/>
                  <a:ea typeface="宋体" charset="-122"/>
                </a:defRPr>
              </a:lvl6pPr>
              <a:lvl7pPr marL="3200400" defTabSz="762000" fontAlgn="base">
                <a:spcBef>
                  <a:spcPct val="0"/>
                </a:spcBef>
                <a:spcAft>
                  <a:spcPct val="0"/>
                </a:spcAft>
                <a:defRPr kumimoji="1" sz="2400">
                  <a:solidFill>
                    <a:schemeClr val="tx1"/>
                  </a:solidFill>
                  <a:latin typeface="Times New Roman" pitchFamily="18" charset="0"/>
                  <a:ea typeface="宋体" charset="-122"/>
                </a:defRPr>
              </a:lvl7pPr>
              <a:lvl8pPr marL="3657600" defTabSz="762000" fontAlgn="base">
                <a:spcBef>
                  <a:spcPct val="0"/>
                </a:spcBef>
                <a:spcAft>
                  <a:spcPct val="0"/>
                </a:spcAft>
                <a:defRPr kumimoji="1" sz="2400">
                  <a:solidFill>
                    <a:schemeClr val="tx1"/>
                  </a:solidFill>
                  <a:latin typeface="Times New Roman" pitchFamily="18" charset="0"/>
                  <a:ea typeface="宋体" charset="-122"/>
                </a:defRPr>
              </a:lvl8pPr>
              <a:lvl9pPr marL="4114800" defTabSz="762000" fontAlgn="base">
                <a:spcBef>
                  <a:spcPct val="0"/>
                </a:spcBef>
                <a:spcAft>
                  <a:spcPct val="0"/>
                </a:spcAft>
                <a:defRPr kumimoji="1" sz="2400">
                  <a:solidFill>
                    <a:schemeClr val="tx1"/>
                  </a:solidFill>
                  <a:latin typeface="Times New Roman" pitchFamily="18" charset="0"/>
                  <a:ea typeface="宋体" charset="-122"/>
                </a:defRPr>
              </a:lvl9pPr>
            </a:lstStyle>
            <a:p>
              <a:pPr marL="0" marR="0" lvl="0" indent="0" algn="l" defTabSz="762000" eaLnBrk="0" fontAlgn="auto" latinLnBrk="0" hangingPunct="0">
                <a:lnSpc>
                  <a:spcPct val="100000"/>
                </a:lnSpc>
                <a:spcBef>
                  <a:spcPct val="0"/>
                </a:spcBef>
                <a:spcAft>
                  <a:spcPts val="0"/>
                </a:spcAft>
                <a:buClrTx/>
                <a:buSzTx/>
                <a:buFontTx/>
                <a:buNone/>
                <a:tabLst/>
                <a:defRPr/>
              </a:pPr>
              <a:r>
                <a:rPr kumimoji="1" lang="zh-CN" altLang="en-US" sz="2000" b="1" i="0" u="none" strike="noStrike" kern="0" cap="none" spc="0" normalizeH="0" baseline="0" noProof="0" smtClean="0">
                  <a:ln>
                    <a:noFill/>
                  </a:ln>
                  <a:effectLst/>
                  <a:uLnTx/>
                  <a:uFillTx/>
                  <a:latin typeface="+mn-lt"/>
                  <a:ea typeface="+mn-ea"/>
                </a:rPr>
                <a:t>首</a:t>
              </a:r>
            </a:p>
            <a:p>
              <a:pPr marL="0" marR="0" lvl="0" indent="0" algn="l" defTabSz="762000" eaLnBrk="0" fontAlgn="auto" latinLnBrk="0" hangingPunct="0">
                <a:lnSpc>
                  <a:spcPct val="100000"/>
                </a:lnSpc>
                <a:spcBef>
                  <a:spcPct val="0"/>
                </a:spcBef>
                <a:spcAft>
                  <a:spcPts val="0"/>
                </a:spcAft>
                <a:buClrTx/>
                <a:buSzTx/>
                <a:buFontTx/>
                <a:buNone/>
                <a:tabLst/>
                <a:defRPr/>
              </a:pPr>
              <a:r>
                <a:rPr kumimoji="1" lang="zh-CN" altLang="en-US" sz="2000" b="1" i="0" u="none" strike="noStrike" kern="0" cap="none" spc="0" normalizeH="0" baseline="0" noProof="0" smtClean="0">
                  <a:ln>
                    <a:noFill/>
                  </a:ln>
                  <a:effectLst/>
                  <a:uLnTx/>
                  <a:uFillTx/>
                  <a:latin typeface="+mn-lt"/>
                  <a:ea typeface="+mn-ea"/>
                </a:rPr>
                <a:t>部</a:t>
              </a:r>
            </a:p>
          </p:txBody>
        </p:sp>
      </p:grpSp>
      <p:sp>
        <p:nvSpPr>
          <p:cNvPr id="78" name="Rectangle 76"/>
          <p:cNvSpPr>
            <a:spLocks noChangeArrowheads="1"/>
          </p:cNvSpPr>
          <p:nvPr/>
        </p:nvSpPr>
        <p:spPr bwMode="auto">
          <a:xfrm>
            <a:off x="1513780" y="2932708"/>
            <a:ext cx="7288213" cy="2509837"/>
          </a:xfrm>
          <a:prstGeom prst="rect">
            <a:avLst/>
          </a:prstGeom>
          <a:noFill/>
          <a:ln w="57150">
            <a:solidFill>
              <a:srgbClr val="FC040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20000"/>
              </a:spcBef>
              <a:buClr>
                <a:srgbClr val="2663A0"/>
              </a:buClr>
            </a:pPr>
            <a:endParaRPr lang="zh-CN" altLang="en-US" b="1" smtClean="0">
              <a:solidFill>
                <a:srgbClr val="000000"/>
              </a:solidFill>
              <a:latin typeface="+mn-lt"/>
              <a:ea typeface="+mn-ea"/>
            </a:endParaRPr>
          </a:p>
        </p:txBody>
      </p:sp>
      <p:sp>
        <p:nvSpPr>
          <p:cNvPr id="79" name="AutoShape 77"/>
          <p:cNvSpPr>
            <a:spLocks/>
          </p:cNvSpPr>
          <p:nvPr/>
        </p:nvSpPr>
        <p:spPr bwMode="auto">
          <a:xfrm>
            <a:off x="1369318" y="2953345"/>
            <a:ext cx="73025" cy="2093913"/>
          </a:xfrm>
          <a:prstGeom prst="leftBrace">
            <a:avLst>
              <a:gd name="adj1" fmla="val 238949"/>
              <a:gd name="adj2" fmla="val 50000"/>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Pct val="100000"/>
              <a:buFontTx/>
              <a:buChar char="•"/>
              <a:tabLst/>
              <a:defRPr/>
            </a:pPr>
            <a:endParaRPr kumimoji="0" lang="zh-CN" altLang="en-US" sz="3200" b="1" i="0" u="none" strike="noStrike" kern="0" cap="none" spc="0" normalizeH="0" baseline="0" noProof="0" smtClean="0">
              <a:ln>
                <a:noFill/>
              </a:ln>
              <a:effectLst/>
              <a:uLnTx/>
              <a:uFillTx/>
              <a:latin typeface="+mn-lt"/>
              <a:ea typeface="+mn-ea"/>
            </a:endParaRPr>
          </a:p>
        </p:txBody>
      </p:sp>
      <p:sp>
        <p:nvSpPr>
          <p:cNvPr id="8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81" name="TextBox 80"/>
          <p:cNvSpPr txBox="1"/>
          <p:nvPr/>
        </p:nvSpPr>
        <p:spPr>
          <a:xfrm>
            <a:off x="3412016" y="6106120"/>
            <a:ext cx="3373997" cy="369332"/>
          </a:xfrm>
          <a:prstGeom prst="rect">
            <a:avLst/>
          </a:prstGeom>
          <a:noFill/>
        </p:spPr>
        <p:txBody>
          <a:bodyPr wrap="square" rtlCol="0">
            <a:spAutoFit/>
          </a:bodyPr>
          <a:lstStyle/>
          <a:p>
            <a:r>
              <a:rPr lang="zh-CN" altLang="en-US" sz="1800" b="1" dirty="0" smtClean="0">
                <a:solidFill>
                  <a:srgbClr val="0000FF"/>
                </a:solidFill>
                <a:latin typeface="+mn-lt"/>
                <a:ea typeface="+mn-ea"/>
              </a:rPr>
              <a:t>    “</a:t>
            </a:r>
            <a:r>
              <a:rPr lang="en-US" altLang="zh-CN" sz="1800" b="1" dirty="0" smtClean="0">
                <a:solidFill>
                  <a:srgbClr val="0000FF"/>
                </a:solidFill>
                <a:latin typeface="+mn-lt"/>
                <a:ea typeface="+mn-ea"/>
              </a:rPr>
              <a:t>Big-Endian</a:t>
            </a:r>
            <a:r>
              <a:rPr lang="zh-CN" altLang="en-US" sz="1800" b="1" dirty="0" smtClean="0">
                <a:solidFill>
                  <a:srgbClr val="0000FF"/>
                </a:solidFill>
                <a:latin typeface="+mn-lt"/>
                <a:ea typeface="+mn-ea"/>
              </a:rPr>
              <a:t>”网络字节序</a:t>
            </a:r>
            <a:endParaRPr lang="zh-CN" altLang="en-US" sz="1800" b="1" dirty="0">
              <a:solidFill>
                <a:srgbClr val="0000FF"/>
              </a:solidFill>
              <a:latin typeface="+mn-lt"/>
              <a:ea typeface="+mn-ea"/>
            </a:endParaRPr>
          </a:p>
        </p:txBody>
      </p:sp>
    </p:spTree>
    <p:extLst>
      <p:ext uri="{BB962C8B-B14F-4D97-AF65-F5344CB8AC3E}">
        <p14:creationId xmlns:p14="http://schemas.microsoft.com/office/powerpoint/2010/main" val="28119697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smtClean="0">
                <a:latin typeface="华文新魏" panose="02010800040101010101" pitchFamily="2" charset="-122"/>
                <a:ea typeface="华文新魏" panose="02010800040101010101" pitchFamily="2" charset="-122"/>
              </a:rPr>
              <a:t>IPv4</a:t>
            </a:r>
            <a:r>
              <a:rPr lang="zh-CN" altLang="en-US" dirty="0" smtClean="0"/>
              <a:t>数据报</a:t>
            </a:r>
            <a:r>
              <a:rPr lang="zh-CN" altLang="en-US" dirty="0"/>
              <a:t>构成</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800" dirty="0">
                <a:solidFill>
                  <a:srgbClr val="FF0000"/>
                </a:solidFill>
              </a:rPr>
              <a:t>首部</a:t>
            </a:r>
          </a:p>
          <a:p>
            <a:pPr lvl="1">
              <a:lnSpc>
                <a:spcPct val="110000"/>
              </a:lnSpc>
            </a:pPr>
            <a:r>
              <a:rPr lang="zh-CN" altLang="en-US" dirty="0">
                <a:solidFill>
                  <a:srgbClr val="0000FF"/>
                </a:solidFill>
                <a:hlinkClick r:id="rId8" action="ppaction://hlinksldjump"/>
              </a:rPr>
              <a:t>固定首部</a:t>
            </a:r>
            <a:endParaRPr lang="zh-CN" altLang="en-US" dirty="0">
              <a:solidFill>
                <a:srgbClr val="0000FF"/>
              </a:solidFill>
            </a:endParaRPr>
          </a:p>
          <a:p>
            <a:pPr marL="623888" lvl="1" indent="0">
              <a:lnSpc>
                <a:spcPct val="110000"/>
              </a:lnSpc>
              <a:buNone/>
            </a:pPr>
            <a:r>
              <a:rPr lang="zh-CN" altLang="en-US" dirty="0"/>
              <a:t>   长度固定（</a:t>
            </a:r>
            <a:r>
              <a:rPr lang="en-US" altLang="zh-CN" dirty="0"/>
              <a:t>20B</a:t>
            </a:r>
            <a:r>
              <a:rPr lang="zh-CN" altLang="en-US" dirty="0"/>
              <a:t>），所有</a:t>
            </a:r>
            <a:r>
              <a:rPr lang="en-US" altLang="zh-CN" dirty="0"/>
              <a:t>IP</a:t>
            </a:r>
            <a:r>
              <a:rPr lang="zh-CN" altLang="en-US" dirty="0"/>
              <a:t>数据报必须</a:t>
            </a:r>
            <a:r>
              <a:rPr lang="zh-CN" altLang="en-US" dirty="0" smtClean="0"/>
              <a:t>具备</a:t>
            </a:r>
            <a:endParaRPr lang="zh-CN" altLang="en-US" dirty="0"/>
          </a:p>
          <a:p>
            <a:pPr lvl="1">
              <a:lnSpc>
                <a:spcPct val="110000"/>
              </a:lnSpc>
            </a:pPr>
            <a:r>
              <a:rPr lang="zh-CN" altLang="en-US" dirty="0">
                <a:solidFill>
                  <a:srgbClr val="0000FF"/>
                </a:solidFill>
                <a:hlinkClick r:id="rId9" action="ppaction://hlinksldjump"/>
              </a:rPr>
              <a:t>扩展首部</a:t>
            </a:r>
            <a:endParaRPr lang="zh-CN" altLang="en-US" dirty="0">
              <a:solidFill>
                <a:srgbClr val="0000FF"/>
              </a:solidFill>
            </a:endParaRPr>
          </a:p>
          <a:p>
            <a:pPr marL="623888" lvl="1" indent="0">
              <a:lnSpc>
                <a:spcPct val="110000"/>
              </a:lnSpc>
              <a:buNone/>
            </a:pPr>
            <a:r>
              <a:rPr lang="zh-CN" altLang="en-US" dirty="0"/>
              <a:t>   一些</a:t>
            </a:r>
            <a:r>
              <a:rPr lang="zh-CN" altLang="en-US" dirty="0" smtClean="0"/>
              <a:t>可选选项，</a:t>
            </a:r>
            <a:r>
              <a:rPr lang="zh-CN" altLang="en-US" dirty="0"/>
              <a:t>长度可变（</a:t>
            </a:r>
            <a:r>
              <a:rPr lang="en-US" altLang="zh-CN" dirty="0"/>
              <a:t>0</a:t>
            </a:r>
            <a:r>
              <a:rPr lang="zh-CN" altLang="en-US" dirty="0"/>
              <a:t>～</a:t>
            </a:r>
            <a:r>
              <a:rPr lang="en-US" altLang="zh-CN" dirty="0"/>
              <a:t>40B</a:t>
            </a:r>
            <a:r>
              <a:rPr lang="zh-CN" altLang="en-US" dirty="0" smtClean="0"/>
              <a:t>）</a:t>
            </a:r>
            <a:endParaRPr lang="zh-CN" altLang="en-US" dirty="0"/>
          </a:p>
          <a:p>
            <a:pPr>
              <a:lnSpc>
                <a:spcPct val="110000"/>
              </a:lnSpc>
            </a:pPr>
            <a:r>
              <a:rPr lang="zh-CN" altLang="en-US" sz="2800" dirty="0">
                <a:solidFill>
                  <a:srgbClr val="FF0000"/>
                </a:solidFill>
              </a:rPr>
              <a:t>数据</a:t>
            </a:r>
          </a:p>
          <a:p>
            <a:pPr marL="0" indent="0">
              <a:lnSpc>
                <a:spcPct val="110000"/>
              </a:lnSpc>
              <a:buNone/>
            </a:pPr>
            <a:r>
              <a:rPr lang="zh-CN" altLang="en-US" sz="2800" dirty="0"/>
              <a:t>     </a:t>
            </a:r>
            <a:r>
              <a:rPr lang="en-US" altLang="zh-CN" sz="2800" dirty="0" smtClean="0"/>
              <a:t>IP</a:t>
            </a:r>
            <a:r>
              <a:rPr lang="zh-CN" altLang="en-US" sz="2800" dirty="0"/>
              <a:t>数据报的理论最大长度为 </a:t>
            </a:r>
            <a:r>
              <a:rPr lang="en-US" altLang="zh-CN" sz="2800" dirty="0" smtClean="0"/>
              <a:t>65535B</a:t>
            </a:r>
            <a:r>
              <a:rPr lang="zh-CN" altLang="en-US" sz="2800" dirty="0" smtClean="0"/>
              <a:t>，但实际</a:t>
            </a:r>
            <a:r>
              <a:rPr lang="en-US" altLang="zh-CN" sz="2800" dirty="0"/>
              <a:t>IP</a:t>
            </a:r>
            <a:r>
              <a:rPr lang="zh-CN" altLang="en-US" sz="2800" dirty="0"/>
              <a:t>数据报的长度很少有超过</a:t>
            </a:r>
            <a:r>
              <a:rPr lang="en-US" altLang="zh-CN" sz="2800" dirty="0"/>
              <a:t>1500B</a:t>
            </a:r>
            <a:r>
              <a:rPr lang="zh-CN" altLang="en-US" sz="2800" dirty="0"/>
              <a:t>的</a:t>
            </a:r>
            <a:r>
              <a:rPr lang="zh-CN" altLang="en-US" sz="2800" dirty="0" smtClean="0"/>
              <a:t>。</a:t>
            </a: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0565479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a:t>
            </a:r>
            <a:r>
              <a:rPr lang="zh-CN" altLang="en-US" dirty="0" smtClean="0">
                <a:latin typeface="+mj-ea"/>
              </a:rPr>
              <a:t>首部 </a:t>
            </a:r>
            <a:r>
              <a:rPr lang="zh-CN" altLang="en-US" baseline="-25000" dirty="0" smtClean="0">
                <a:latin typeface="+mj-ea"/>
              </a:rPr>
              <a:t>之一</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25000"/>
              </a:lnSpc>
            </a:pPr>
            <a:r>
              <a:rPr lang="zh-CN" altLang="en-US" sz="2400" dirty="0">
                <a:solidFill>
                  <a:srgbClr val="FC0404"/>
                </a:solidFill>
                <a:latin typeface="华文新魏" pitchFamily="2" charset="-122"/>
              </a:rPr>
              <a:t>版本（</a:t>
            </a:r>
            <a:r>
              <a:rPr lang="en-US" altLang="zh-CN" sz="2400" dirty="0">
                <a:solidFill>
                  <a:srgbClr val="FC0404"/>
                </a:solidFill>
                <a:latin typeface="华文新魏" pitchFamily="2" charset="-122"/>
              </a:rPr>
              <a:t>4bit</a:t>
            </a:r>
            <a:r>
              <a:rPr lang="zh-CN" altLang="en-US" sz="2400" dirty="0">
                <a:solidFill>
                  <a:srgbClr val="FC0404"/>
                </a:solidFill>
                <a:latin typeface="华文新魏" pitchFamily="2" charset="-122"/>
              </a:rPr>
              <a:t>）</a:t>
            </a:r>
          </a:p>
          <a:p>
            <a:pPr marL="0" indent="0">
              <a:lnSpc>
                <a:spcPct val="125000"/>
              </a:lnSpc>
              <a:buFontTx/>
              <a:buNone/>
            </a:pPr>
            <a:r>
              <a:rPr lang="zh-CN" altLang="en-US" sz="2400" dirty="0">
                <a:latin typeface="华文新魏" pitchFamily="2" charset="-122"/>
              </a:rPr>
              <a:t>      </a:t>
            </a:r>
            <a:r>
              <a:rPr lang="zh-CN" altLang="en-US" sz="2400" dirty="0" smtClean="0">
                <a:latin typeface="华文新魏" pitchFamily="2" charset="-122"/>
              </a:rPr>
              <a:t>定义</a:t>
            </a:r>
            <a:r>
              <a:rPr lang="en-US" altLang="zh-CN" sz="2400" dirty="0">
                <a:latin typeface="华文新魏" pitchFamily="2" charset="-122"/>
              </a:rPr>
              <a:t>IP</a:t>
            </a:r>
            <a:r>
              <a:rPr lang="zh-CN" altLang="en-US" sz="2400" dirty="0">
                <a:latin typeface="华文新魏" pitchFamily="2" charset="-122"/>
              </a:rPr>
              <a:t>协议的版本。通信双方所使用的版本必须一致，目前版本是</a:t>
            </a:r>
            <a:r>
              <a:rPr lang="en-US" altLang="zh-CN" sz="2400" dirty="0">
                <a:latin typeface="华文新魏" pitchFamily="2" charset="-122"/>
              </a:rPr>
              <a:t>4</a:t>
            </a:r>
            <a:r>
              <a:rPr lang="zh-CN" altLang="en-US" sz="2400" dirty="0">
                <a:latin typeface="华文新魏" pitchFamily="2" charset="-122"/>
              </a:rPr>
              <a:t>，版本</a:t>
            </a:r>
            <a:r>
              <a:rPr lang="en-US" altLang="zh-CN" sz="2400" dirty="0">
                <a:latin typeface="华文新魏" pitchFamily="2" charset="-122"/>
              </a:rPr>
              <a:t>6</a:t>
            </a:r>
            <a:r>
              <a:rPr lang="zh-CN" altLang="en-US" sz="2400" dirty="0">
                <a:latin typeface="华文新魏" pitchFamily="2" charset="-122"/>
              </a:rPr>
              <a:t>将取代版本</a:t>
            </a:r>
            <a:r>
              <a:rPr lang="en-US" altLang="zh-CN" sz="2400" dirty="0">
                <a:latin typeface="华文新魏" pitchFamily="2" charset="-122"/>
              </a:rPr>
              <a:t>4</a:t>
            </a:r>
            <a:r>
              <a:rPr lang="zh-CN" altLang="en-US" sz="2400" dirty="0">
                <a:latin typeface="华文新魏" pitchFamily="2" charset="-122"/>
              </a:rPr>
              <a:t>。</a:t>
            </a:r>
          </a:p>
          <a:p>
            <a:pPr>
              <a:lnSpc>
                <a:spcPct val="125000"/>
              </a:lnSpc>
            </a:pPr>
            <a:r>
              <a:rPr lang="zh-CN" altLang="en-US" sz="2400" dirty="0">
                <a:solidFill>
                  <a:srgbClr val="FC0404"/>
                </a:solidFill>
                <a:latin typeface="华文新魏" pitchFamily="2" charset="-122"/>
              </a:rPr>
              <a:t>首部长度</a:t>
            </a:r>
            <a:r>
              <a:rPr lang="zh-CN" altLang="en-US" sz="2400" dirty="0" smtClean="0">
                <a:solidFill>
                  <a:srgbClr val="FC0404"/>
                </a:solidFill>
                <a:latin typeface="华文新魏" pitchFamily="2" charset="-122"/>
              </a:rPr>
              <a:t>（</a:t>
            </a:r>
            <a:r>
              <a:rPr lang="en-US" altLang="zh-CN" sz="2400" dirty="0" smtClean="0">
                <a:solidFill>
                  <a:srgbClr val="FC0404"/>
                </a:solidFill>
                <a:latin typeface="华文新魏" pitchFamily="2" charset="-122"/>
              </a:rPr>
              <a:t>IHL</a:t>
            </a:r>
            <a:r>
              <a:rPr lang="zh-CN" altLang="en-US" sz="2400" dirty="0" smtClean="0">
                <a:solidFill>
                  <a:srgbClr val="FC0404"/>
                </a:solidFill>
                <a:latin typeface="华文新魏" pitchFamily="2" charset="-122"/>
              </a:rPr>
              <a:t>，</a:t>
            </a:r>
            <a:r>
              <a:rPr lang="en-US" altLang="zh-CN" sz="2400" dirty="0" smtClean="0">
                <a:solidFill>
                  <a:srgbClr val="FC0404"/>
                </a:solidFill>
                <a:latin typeface="华文新魏" pitchFamily="2" charset="-122"/>
              </a:rPr>
              <a:t>4bit</a:t>
            </a:r>
            <a:r>
              <a:rPr lang="zh-CN" altLang="en-US" sz="2400" dirty="0">
                <a:solidFill>
                  <a:srgbClr val="FC0404"/>
                </a:solidFill>
                <a:latin typeface="华文新魏" pitchFamily="2" charset="-122"/>
              </a:rPr>
              <a:t>）</a:t>
            </a:r>
          </a:p>
          <a:p>
            <a:pPr marL="0" indent="0">
              <a:lnSpc>
                <a:spcPct val="125000"/>
              </a:lnSpc>
              <a:buFontTx/>
              <a:buNone/>
            </a:pPr>
            <a:r>
              <a:rPr lang="zh-CN" altLang="en-US" sz="2400" dirty="0">
                <a:latin typeface="华文新魏" pitchFamily="2" charset="-122"/>
              </a:rPr>
              <a:t>      </a:t>
            </a:r>
            <a:r>
              <a:rPr lang="zh-CN" altLang="en-US" sz="2400" dirty="0" smtClean="0">
                <a:latin typeface="华文新魏" pitchFamily="2" charset="-122"/>
              </a:rPr>
              <a:t>定义</a:t>
            </a:r>
            <a:r>
              <a:rPr lang="en-US" altLang="zh-CN" sz="2400" dirty="0">
                <a:latin typeface="华文新魏" pitchFamily="2" charset="-122"/>
              </a:rPr>
              <a:t>IP</a:t>
            </a:r>
            <a:r>
              <a:rPr lang="zh-CN" altLang="en-US" sz="2400" dirty="0">
                <a:latin typeface="华文新魏" pitchFamily="2" charset="-122"/>
              </a:rPr>
              <a:t>数据报首部（固定首部</a:t>
            </a:r>
            <a:r>
              <a:rPr lang="en-US" altLang="zh-CN" sz="2400" dirty="0">
                <a:latin typeface="华文新魏" pitchFamily="2" charset="-122"/>
              </a:rPr>
              <a:t>+</a:t>
            </a:r>
            <a:r>
              <a:rPr lang="zh-CN" altLang="en-US" sz="2400" dirty="0">
                <a:latin typeface="华文新魏" pitchFamily="2" charset="-122"/>
              </a:rPr>
              <a:t>扩展首部）的总长度，以</a:t>
            </a:r>
            <a:r>
              <a:rPr lang="en-US" altLang="zh-CN" sz="2400" dirty="0">
                <a:latin typeface="华文新魏" pitchFamily="2" charset="-122"/>
              </a:rPr>
              <a:t>4B</a:t>
            </a:r>
            <a:r>
              <a:rPr lang="zh-CN" altLang="en-US" sz="2400" dirty="0">
                <a:latin typeface="华文新魏" pitchFamily="2" charset="-122"/>
              </a:rPr>
              <a:t>度量单位。取值范围为</a:t>
            </a:r>
            <a:r>
              <a:rPr lang="en-US" altLang="zh-CN" sz="2400" dirty="0">
                <a:latin typeface="华文新魏" pitchFamily="2" charset="-122"/>
              </a:rPr>
              <a:t>[5,15]</a:t>
            </a:r>
            <a:r>
              <a:rPr lang="zh-CN" altLang="en-US" sz="2400" dirty="0">
                <a:latin typeface="华文新魏" pitchFamily="2" charset="-122"/>
              </a:rPr>
              <a:t>。</a:t>
            </a:r>
          </a:p>
          <a:p>
            <a:pPr>
              <a:lnSpc>
                <a:spcPct val="125000"/>
              </a:lnSpc>
            </a:pPr>
            <a:r>
              <a:rPr lang="zh-CN" altLang="en-US" sz="2400" dirty="0">
                <a:solidFill>
                  <a:srgbClr val="FC0404"/>
                </a:solidFill>
                <a:latin typeface="华文新魏" pitchFamily="2" charset="-122"/>
              </a:rPr>
              <a:t>总长度（</a:t>
            </a:r>
            <a:r>
              <a:rPr lang="en-US" altLang="zh-CN" sz="2400" dirty="0">
                <a:solidFill>
                  <a:srgbClr val="FC0404"/>
                </a:solidFill>
                <a:latin typeface="华文新魏" pitchFamily="2" charset="-122"/>
              </a:rPr>
              <a:t>16bit</a:t>
            </a:r>
            <a:r>
              <a:rPr lang="zh-CN" altLang="en-US" sz="2400" dirty="0">
                <a:solidFill>
                  <a:srgbClr val="FC0404"/>
                </a:solidFill>
                <a:latin typeface="华文新魏" pitchFamily="2" charset="-122"/>
              </a:rPr>
              <a:t>）</a:t>
            </a:r>
          </a:p>
          <a:p>
            <a:pPr marL="0" indent="0">
              <a:lnSpc>
                <a:spcPct val="125000"/>
              </a:lnSpc>
              <a:buFontTx/>
              <a:buNone/>
            </a:pPr>
            <a:r>
              <a:rPr lang="zh-CN" altLang="en-US" sz="2400" dirty="0">
                <a:latin typeface="华文新魏" pitchFamily="2" charset="-122"/>
              </a:rPr>
              <a:t>      </a:t>
            </a:r>
            <a:r>
              <a:rPr lang="zh-CN" altLang="en-US" sz="2400" dirty="0" smtClean="0">
                <a:latin typeface="华文新魏" pitchFamily="2" charset="-122"/>
              </a:rPr>
              <a:t>定义</a:t>
            </a:r>
            <a:r>
              <a:rPr lang="zh-CN" altLang="en-US" sz="2400" dirty="0">
                <a:latin typeface="华文新魏" pitchFamily="2" charset="-122"/>
              </a:rPr>
              <a:t>整个</a:t>
            </a:r>
            <a:r>
              <a:rPr lang="en-US" altLang="zh-CN" sz="2400" dirty="0">
                <a:latin typeface="华文新魏" pitchFamily="2" charset="-122"/>
              </a:rPr>
              <a:t>IP</a:t>
            </a:r>
            <a:r>
              <a:rPr lang="zh-CN" altLang="en-US" sz="2400" dirty="0">
                <a:latin typeface="华文新魏" pitchFamily="2" charset="-122"/>
              </a:rPr>
              <a:t>数据报的长度（首部</a:t>
            </a:r>
            <a:r>
              <a:rPr lang="en-US" altLang="zh-CN" sz="2400" dirty="0">
                <a:latin typeface="华文新魏" pitchFamily="2" charset="-122"/>
              </a:rPr>
              <a:t>+</a:t>
            </a:r>
            <a:r>
              <a:rPr lang="zh-CN" altLang="en-US" sz="2400" dirty="0">
                <a:latin typeface="华文新魏" pitchFamily="2" charset="-122"/>
              </a:rPr>
              <a:t>数据），度量单位为字节（</a:t>
            </a:r>
            <a:r>
              <a:rPr lang="en-US" altLang="zh-CN" sz="2400" dirty="0">
                <a:latin typeface="华文新魏" pitchFamily="2" charset="-122"/>
              </a:rPr>
              <a:t>1B</a:t>
            </a:r>
            <a:r>
              <a:rPr lang="zh-CN" altLang="en-US" sz="2400" dirty="0">
                <a:latin typeface="华文新魏" pitchFamily="2" charset="-122"/>
              </a:rPr>
              <a:t>）</a:t>
            </a:r>
            <a:r>
              <a:rPr lang="zh-CN" altLang="en-US" sz="2400" dirty="0" smtClean="0">
                <a:latin typeface="华文新魏" pitchFamily="2" charset="-122"/>
              </a:rPr>
              <a:t>。</a:t>
            </a:r>
            <a:endParaRPr lang="zh-CN" altLang="en-US" sz="24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21177409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之二</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439738"/>
          </a:xfrm>
        </p:spPr>
        <p:txBody>
          <a:bodyPr/>
          <a:lstStyle/>
          <a:p>
            <a:r>
              <a:rPr lang="zh-CN" altLang="en-US" sz="2400" dirty="0">
                <a:solidFill>
                  <a:srgbClr val="FC0404"/>
                </a:solidFill>
                <a:latin typeface="华文新魏" pitchFamily="2" charset="-122"/>
              </a:rPr>
              <a:t>服务类型</a:t>
            </a:r>
            <a:r>
              <a:rPr lang="en-US" altLang="zh-CN" sz="2400" dirty="0">
                <a:solidFill>
                  <a:srgbClr val="FC0404"/>
                </a:solidFill>
                <a:latin typeface="华文新魏" pitchFamily="2" charset="-122"/>
              </a:rPr>
              <a:t>/DS</a:t>
            </a:r>
            <a:r>
              <a:rPr lang="zh-CN" altLang="en-US" sz="2400" dirty="0">
                <a:solidFill>
                  <a:srgbClr val="FC0404"/>
                </a:solidFill>
                <a:latin typeface="华文新魏" pitchFamily="2" charset="-122"/>
              </a:rPr>
              <a:t>（</a:t>
            </a:r>
            <a:r>
              <a:rPr lang="en-US" altLang="zh-CN" sz="2400" dirty="0">
                <a:solidFill>
                  <a:srgbClr val="FC0404"/>
                </a:solidFill>
                <a:latin typeface="华文新魏" pitchFamily="2" charset="-122"/>
              </a:rPr>
              <a:t>8bit</a:t>
            </a:r>
            <a:r>
              <a:rPr lang="zh-CN" altLang="en-US" sz="2400" dirty="0">
                <a:solidFill>
                  <a:srgbClr val="FC0404"/>
                </a:solidFill>
                <a:latin typeface="华文新魏" pitchFamily="2" charset="-122"/>
              </a:rPr>
              <a:t>）</a:t>
            </a:r>
          </a:p>
          <a:p>
            <a:pPr marL="0" indent="0">
              <a:buFontTx/>
              <a:buNone/>
            </a:pPr>
            <a:r>
              <a:rPr lang="en-US" altLang="zh-CN" sz="2400" dirty="0">
                <a:latin typeface="华文新魏" pitchFamily="2" charset="-122"/>
              </a:rPr>
              <a:t>      </a:t>
            </a:r>
            <a:r>
              <a:rPr lang="en-US" altLang="zh-CN" sz="2400" dirty="0" smtClean="0">
                <a:latin typeface="华文新魏" pitchFamily="2" charset="-122"/>
              </a:rPr>
              <a:t>IETF</a:t>
            </a:r>
            <a:r>
              <a:rPr lang="zh-CN" altLang="en-US" sz="2400" dirty="0">
                <a:latin typeface="华文新魏" pitchFamily="2" charset="-122"/>
              </a:rPr>
              <a:t>已经改变了本字段的名称和内容。以前本字段称为</a:t>
            </a:r>
            <a:r>
              <a:rPr lang="zh-CN" altLang="en-US" sz="2400" dirty="0">
                <a:solidFill>
                  <a:srgbClr val="0000FF"/>
                </a:solidFill>
                <a:latin typeface="华文新魏" pitchFamily="2" charset="-122"/>
              </a:rPr>
              <a:t>服务类型</a:t>
            </a:r>
            <a:r>
              <a:rPr lang="zh-CN" altLang="en-US" sz="2400" dirty="0">
                <a:latin typeface="华文新魏" pitchFamily="2" charset="-122"/>
              </a:rPr>
              <a:t>，现在本字段称为</a:t>
            </a:r>
            <a:r>
              <a:rPr lang="zh-CN" altLang="en-US" sz="2400" dirty="0">
                <a:solidFill>
                  <a:srgbClr val="0000FF"/>
                </a:solidFill>
                <a:latin typeface="华文新魏" pitchFamily="2" charset="-122"/>
              </a:rPr>
              <a:t>区分服务</a:t>
            </a:r>
            <a:r>
              <a:rPr lang="zh-CN" altLang="en-US" sz="2400" dirty="0">
                <a:solidFill>
                  <a:schemeClr val="tx2"/>
                </a:solidFill>
                <a:latin typeface="华文新魏" pitchFamily="2" charset="-122"/>
              </a:rPr>
              <a:t>（</a:t>
            </a:r>
            <a:r>
              <a:rPr lang="en-US" altLang="zh-CN" sz="2400" dirty="0">
                <a:solidFill>
                  <a:schemeClr val="tx2"/>
                </a:solidFill>
                <a:latin typeface="华文新魏" pitchFamily="2" charset="-122"/>
              </a:rPr>
              <a:t>DS</a:t>
            </a:r>
            <a:r>
              <a:rPr lang="zh-CN" altLang="en-US" sz="2400" dirty="0">
                <a:solidFill>
                  <a:schemeClr val="tx2"/>
                </a:solidFill>
                <a:latin typeface="华文新魏" pitchFamily="2" charset="-122"/>
              </a:rPr>
              <a:t>）</a:t>
            </a:r>
            <a:r>
              <a:rPr lang="zh-CN" altLang="en-US" sz="2400" dirty="0" smtClean="0">
                <a:latin typeface="华文新魏" pitchFamily="2" charset="-122"/>
              </a:rPr>
              <a:t>。</a:t>
            </a:r>
            <a:endParaRPr lang="zh-CN" altLang="en-US" sz="2400" dirty="0">
              <a:latin typeface="华文新魏" pitchFamily="2" charset="-122"/>
            </a:endParaRPr>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0322" y="3140968"/>
            <a:ext cx="4679950"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962770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服务类型</a:t>
            </a:r>
            <a:endParaRPr lang="zh-CN" altLang="en-US" dirty="0" smtClean="0"/>
          </a:p>
        </p:txBody>
      </p:sp>
      <p:sp>
        <p:nvSpPr>
          <p:cNvPr id="9" name="内容占位符 8"/>
          <p:cNvSpPr>
            <a:spLocks noGrp="1"/>
          </p:cNvSpPr>
          <p:nvPr>
            <p:ph idx="1"/>
          </p:nvPr>
        </p:nvSpPr>
        <p:spPr>
          <a:xfrm>
            <a:off x="809625" y="1773238"/>
            <a:ext cx="7958138" cy="2159818"/>
          </a:xfrm>
        </p:spPr>
        <p:txBody>
          <a:bodyPr/>
          <a:lstStyle/>
          <a:p>
            <a:pPr marL="355600" indent="-355600">
              <a:buFontTx/>
              <a:buNone/>
            </a:pPr>
            <a:r>
              <a:rPr lang="zh-CN" altLang="en-US" sz="2400" dirty="0" smtClean="0">
                <a:solidFill>
                  <a:schemeClr val="tx1"/>
                </a:solidFill>
              </a:rPr>
              <a:t>    定义</a:t>
            </a:r>
            <a:r>
              <a:rPr lang="zh-CN" altLang="en-US" sz="2400" dirty="0">
                <a:solidFill>
                  <a:schemeClr val="tx1"/>
                </a:solidFill>
              </a:rPr>
              <a:t>路由器应如何处理此</a:t>
            </a:r>
            <a:r>
              <a:rPr lang="en-US" altLang="zh-CN" sz="2400" dirty="0">
                <a:solidFill>
                  <a:schemeClr val="tx1"/>
                </a:solidFill>
              </a:rPr>
              <a:t>IP</a:t>
            </a:r>
            <a:r>
              <a:rPr lang="zh-CN" altLang="en-US" sz="2400" dirty="0">
                <a:solidFill>
                  <a:schemeClr val="tx1"/>
                </a:solidFill>
              </a:rPr>
              <a:t>数据报。</a:t>
            </a:r>
          </a:p>
          <a:p>
            <a:pPr marL="355600" indent="-355600"/>
            <a:r>
              <a:rPr lang="zh-CN" altLang="en-US" sz="2400" dirty="0">
                <a:solidFill>
                  <a:srgbClr val="FF0000"/>
                </a:solidFill>
              </a:rPr>
              <a:t>优先级（</a:t>
            </a:r>
            <a:r>
              <a:rPr lang="en-US" altLang="zh-CN" sz="2400" dirty="0">
                <a:solidFill>
                  <a:srgbClr val="FF0000"/>
                </a:solidFill>
              </a:rPr>
              <a:t>3bit</a:t>
            </a:r>
            <a:r>
              <a:rPr lang="zh-CN" altLang="en-US" sz="2400" dirty="0">
                <a:solidFill>
                  <a:srgbClr val="FF0000"/>
                </a:solidFill>
              </a:rPr>
              <a:t>）</a:t>
            </a:r>
          </a:p>
          <a:p>
            <a:pPr marL="0" indent="0">
              <a:buFontTx/>
              <a:buNone/>
            </a:pPr>
            <a:r>
              <a:rPr lang="zh-CN" altLang="en-US" sz="2400" dirty="0">
                <a:solidFill>
                  <a:schemeClr val="tx1"/>
                </a:solidFill>
              </a:rPr>
              <a:t>    </a:t>
            </a:r>
            <a:r>
              <a:rPr lang="zh-CN" altLang="en-US" sz="2400" dirty="0" smtClean="0">
                <a:solidFill>
                  <a:schemeClr val="tx1"/>
                </a:solidFill>
              </a:rPr>
              <a:t>定义</a:t>
            </a:r>
            <a:r>
              <a:rPr lang="en-US" altLang="zh-CN" sz="2400" dirty="0">
                <a:solidFill>
                  <a:schemeClr val="tx1"/>
                </a:solidFill>
              </a:rPr>
              <a:t>IP</a:t>
            </a:r>
            <a:r>
              <a:rPr lang="zh-CN" altLang="en-US" sz="2400" dirty="0">
                <a:solidFill>
                  <a:schemeClr val="tx1"/>
                </a:solidFill>
              </a:rPr>
              <a:t>数据报的优先级，当路由器出现阻塞时，会先丢弃优先级低的</a:t>
            </a:r>
            <a:r>
              <a:rPr lang="en-US" altLang="zh-CN" sz="2400" dirty="0">
                <a:solidFill>
                  <a:schemeClr val="tx1"/>
                </a:solidFill>
              </a:rPr>
              <a:t>IP</a:t>
            </a:r>
            <a:r>
              <a:rPr lang="zh-CN" altLang="en-US" sz="2400" dirty="0">
                <a:solidFill>
                  <a:schemeClr val="tx1"/>
                </a:solidFill>
              </a:rPr>
              <a:t>数据报（此功能在</a:t>
            </a:r>
            <a:r>
              <a:rPr lang="en-US" altLang="zh-CN" sz="2400" dirty="0">
                <a:solidFill>
                  <a:schemeClr val="tx1"/>
                </a:solidFill>
              </a:rPr>
              <a:t>IPv4</a:t>
            </a:r>
            <a:r>
              <a:rPr lang="zh-CN" altLang="en-US" sz="2400" dirty="0">
                <a:solidFill>
                  <a:schemeClr val="tx1"/>
                </a:solidFill>
              </a:rPr>
              <a:t>中未使用） 。</a:t>
            </a:r>
          </a:p>
          <a:p>
            <a:pPr marL="355600" indent="-355600"/>
            <a:r>
              <a:rPr lang="en-US" altLang="zh-CN" sz="2400" dirty="0" smtClean="0">
                <a:solidFill>
                  <a:srgbClr val="FF0000"/>
                </a:solidFill>
              </a:rPr>
              <a:t>TOS(Type </a:t>
            </a:r>
            <a:r>
              <a:rPr lang="en-US" altLang="zh-CN" sz="2400" dirty="0">
                <a:solidFill>
                  <a:srgbClr val="FF0000"/>
                </a:solidFill>
              </a:rPr>
              <a:t>Of </a:t>
            </a:r>
            <a:r>
              <a:rPr lang="en-US" altLang="zh-CN" sz="2400" dirty="0" smtClean="0">
                <a:solidFill>
                  <a:srgbClr val="FF0000"/>
                </a:solidFill>
              </a:rPr>
              <a:t>Service,4bit)</a:t>
            </a:r>
            <a:endParaRPr lang="zh-CN" altLang="en-US" sz="2400" dirty="0">
              <a:solidFill>
                <a:schemeClr val="tx1"/>
              </a:solidFill>
            </a:endParaRP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graphicFrame>
        <p:nvGraphicFramePr>
          <p:cNvPr id="6" name="Group 5"/>
          <p:cNvGraphicFramePr>
            <a:graphicFrameLocks noGrp="1"/>
          </p:cNvGraphicFramePr>
          <p:nvPr>
            <p:extLst>
              <p:ext uri="{D42A27DB-BD31-4B8C-83A1-F6EECF244321}">
                <p14:modId xmlns:p14="http://schemas.microsoft.com/office/powerpoint/2010/main" val="3453502526"/>
              </p:ext>
            </p:extLst>
          </p:nvPr>
        </p:nvGraphicFramePr>
        <p:xfrm>
          <a:off x="1475656" y="4245816"/>
          <a:ext cx="3600400" cy="2207520"/>
        </p:xfrm>
        <a:graphic>
          <a:graphicData uri="http://schemas.openxmlformats.org/drawingml/2006/table">
            <a:tbl>
              <a:tblPr/>
              <a:tblGrid>
                <a:gridCol w="1322874"/>
                <a:gridCol w="2277526"/>
              </a:tblGrid>
              <a:tr h="252006">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TOS</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含义</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25182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正常（缺省）</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234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a:t>
                      </a:r>
                      <a:r>
                        <a:rPr kumimoji="1" lang="en-US" altLang="zh-CN" sz="1800" b="1" i="0" u="none" strike="noStrike" cap="none" normalizeH="0" baseline="0" smtClean="0">
                          <a:ln>
                            <a:noFill/>
                          </a:ln>
                          <a:solidFill>
                            <a:srgbClr val="FF3300"/>
                          </a:solidFill>
                          <a:effectLst/>
                          <a:latin typeface="+mn-lt"/>
                          <a:ea typeface="+mn-ea"/>
                        </a:rPr>
                        <a:t>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最小代价</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82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a:t>
                      </a:r>
                      <a:r>
                        <a:rPr kumimoji="1" lang="en-US" altLang="zh-CN" sz="1800" b="1" i="0" u="none" strike="noStrike" cap="none" normalizeH="0" baseline="0" smtClean="0">
                          <a:ln>
                            <a:noFill/>
                          </a:ln>
                          <a:solidFill>
                            <a:srgbClr val="FF3300"/>
                          </a:solidFill>
                          <a:effectLst/>
                          <a:latin typeface="+mn-lt"/>
                          <a:ea typeface="+mn-ea"/>
                        </a:rPr>
                        <a:t>1</a:t>
                      </a:r>
                      <a:r>
                        <a:rPr kumimoji="1" lang="en-US" altLang="zh-CN" sz="18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最高可靠性</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1827">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a:t>
                      </a:r>
                      <a:r>
                        <a:rPr kumimoji="1" lang="en-US" altLang="zh-CN" sz="1800" b="1" i="0" u="none" strike="noStrike" cap="none" normalizeH="0" baseline="0" dirty="0" smtClean="0">
                          <a:ln>
                            <a:noFill/>
                          </a:ln>
                          <a:solidFill>
                            <a:srgbClr val="FF3300"/>
                          </a:solidFill>
                          <a:effectLst/>
                          <a:latin typeface="+mn-lt"/>
                          <a:ea typeface="+mn-ea"/>
                        </a:rPr>
                        <a:t>1</a:t>
                      </a:r>
                      <a:r>
                        <a:rPr kumimoji="1" lang="en-US" altLang="zh-CN" sz="1800" b="1" i="0" u="none" strike="noStrike" cap="none" normalizeH="0" baseline="0" dirty="0" smtClean="0">
                          <a:ln>
                            <a:noFill/>
                          </a:ln>
                          <a:solidFill>
                            <a:schemeClr val="tx1"/>
                          </a:solidFill>
                          <a:effectLst/>
                          <a:latin typeface="+mn-lt"/>
                          <a:ea typeface="+mn-ea"/>
                        </a:rPr>
                        <a:t>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最大吞吐量</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234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rgbClr val="FF3300"/>
                          </a:solidFill>
                          <a:effectLst/>
                          <a:latin typeface="+mn-lt"/>
                          <a:ea typeface="+mn-ea"/>
                        </a:rPr>
                        <a:t>1</a:t>
                      </a:r>
                      <a:r>
                        <a:rPr kumimoji="1" lang="en-US" altLang="zh-CN" sz="1800" b="1" i="0" u="none" strike="noStrike" cap="none" normalizeH="0" baseline="0" smtClean="0">
                          <a:ln>
                            <a:noFill/>
                          </a:ln>
                          <a:solidFill>
                            <a:schemeClr val="tx1"/>
                          </a:solidFill>
                          <a:effectLst/>
                          <a:latin typeface="+mn-lt"/>
                          <a:ea typeface="+mn-ea"/>
                        </a:rPr>
                        <a:t>000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最小时延</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2" name="Group 4"/>
          <p:cNvGraphicFramePr>
            <a:graphicFrameLocks/>
          </p:cNvGraphicFramePr>
          <p:nvPr>
            <p:extLst>
              <p:ext uri="{D42A27DB-BD31-4B8C-83A1-F6EECF244321}">
                <p14:modId xmlns:p14="http://schemas.microsoft.com/office/powerpoint/2010/main" val="3413535146"/>
              </p:ext>
            </p:extLst>
          </p:nvPr>
        </p:nvGraphicFramePr>
        <p:xfrm>
          <a:off x="5148064" y="3501008"/>
          <a:ext cx="3744663" cy="2943360"/>
        </p:xfrm>
        <a:graphic>
          <a:graphicData uri="http://schemas.openxmlformats.org/drawingml/2006/table">
            <a:tbl>
              <a:tblPr/>
              <a:tblGrid>
                <a:gridCol w="1664188"/>
                <a:gridCol w="693411"/>
                <a:gridCol w="1387064"/>
              </a:tblGrid>
              <a:tr h="2025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rgbClr val="000000"/>
                          </a:solidFill>
                          <a:effectLst/>
                          <a:latin typeface="+mn-lt"/>
                          <a:ea typeface="+mn-ea"/>
                        </a:rPr>
                        <a:t>协议</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rgbClr val="000000"/>
                          </a:solidFill>
                          <a:effectLst/>
                          <a:latin typeface="+mn-lt"/>
                          <a:ea typeface="+mn-ea"/>
                        </a:rPr>
                        <a:t>TOS</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rgbClr val="000000"/>
                          </a:solidFill>
                          <a:effectLst/>
                          <a:latin typeface="+mn-lt"/>
                          <a:ea typeface="+mn-ea"/>
                        </a:rPr>
                        <a:t>说明</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2025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ICMP</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正常</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25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NNTP</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0001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最小代价</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SNMP</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0010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最高可靠性</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FTP(</a:t>
                      </a:r>
                      <a:r>
                        <a:rPr kumimoji="1" lang="zh-CN" altLang="en-US" sz="1800" b="1" i="0" u="none" strike="noStrike" cap="none" normalizeH="0" baseline="0" dirty="0" smtClean="0">
                          <a:ln>
                            <a:noFill/>
                          </a:ln>
                          <a:solidFill>
                            <a:schemeClr val="tx1"/>
                          </a:solidFill>
                          <a:effectLst/>
                          <a:latin typeface="+mn-lt"/>
                          <a:ea typeface="+mn-ea"/>
                        </a:rPr>
                        <a:t>数据</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最大吞吐量</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FTP(</a:t>
                      </a:r>
                      <a:r>
                        <a:rPr kumimoji="1" lang="zh-CN" altLang="en-US" sz="1800" b="1" i="0" u="none" strike="noStrike" cap="none" normalizeH="0" baseline="0" dirty="0" smtClean="0">
                          <a:ln>
                            <a:noFill/>
                          </a:ln>
                          <a:solidFill>
                            <a:schemeClr val="tx1"/>
                          </a:solidFill>
                          <a:effectLst/>
                          <a:latin typeface="+mn-lt"/>
                          <a:ea typeface="+mn-ea"/>
                        </a:rPr>
                        <a:t>控制</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1000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最小时延</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SMTP(</a:t>
                      </a:r>
                      <a:r>
                        <a:rPr kumimoji="1" lang="zh-CN" altLang="en-US" sz="1800" b="1" i="0" u="none" strike="noStrike" cap="none" normalizeH="0" baseline="0" dirty="0" smtClean="0">
                          <a:ln>
                            <a:noFill/>
                          </a:ln>
                          <a:solidFill>
                            <a:schemeClr val="tx1"/>
                          </a:solidFill>
                          <a:effectLst/>
                          <a:latin typeface="+mn-lt"/>
                          <a:ea typeface="+mn-ea"/>
                        </a:rPr>
                        <a:t>命令</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1000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最小时延</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3614">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SMTP(</a:t>
                      </a:r>
                      <a:r>
                        <a:rPr kumimoji="1" lang="zh-CN" altLang="en-US" sz="1800" b="1" i="0" u="none" strike="noStrike" cap="none" normalizeH="0" baseline="0" dirty="0" smtClean="0">
                          <a:ln>
                            <a:noFill/>
                          </a:ln>
                          <a:solidFill>
                            <a:schemeClr val="tx1"/>
                          </a:solidFill>
                          <a:effectLst/>
                          <a:latin typeface="+mn-lt"/>
                          <a:ea typeface="+mn-ea"/>
                        </a:rPr>
                        <a:t>数据</a:t>
                      </a:r>
                      <a:r>
                        <a:rPr kumimoji="1" lang="en-US" altLang="zh-CN" sz="1800" b="1" i="0" u="none" strike="noStrike" cap="none" normalizeH="0" baseline="0" dirty="0" smtClean="0">
                          <a:ln>
                            <a:noFill/>
                          </a:ln>
                          <a:solidFill>
                            <a:schemeClr val="tx1"/>
                          </a:solidFill>
                          <a:effectLst/>
                          <a:latin typeface="+mn-lt"/>
                          <a:ea typeface="+mn-ea"/>
                        </a:rPr>
                        <a:t>)</a:t>
                      </a:r>
                      <a:endParaRPr kumimoji="1" lang="zh-CN" altLang="en-US" sz="18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0100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85725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20015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154305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0002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4574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29146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37185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最大吞吐量</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2922709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区分服务</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2951906"/>
          </a:xfrm>
        </p:spPr>
        <p:txBody>
          <a:bodyPr/>
          <a:lstStyle/>
          <a:p>
            <a:r>
              <a:rPr lang="zh-CN" altLang="en-US" sz="2400" dirty="0">
                <a:solidFill>
                  <a:srgbClr val="FF0000"/>
                </a:solidFill>
              </a:rPr>
              <a:t>前</a:t>
            </a:r>
            <a:r>
              <a:rPr lang="en-US" altLang="zh-CN" sz="2400" dirty="0">
                <a:solidFill>
                  <a:srgbClr val="FF0000"/>
                </a:solidFill>
              </a:rPr>
              <a:t>6bit</a:t>
            </a:r>
            <a:r>
              <a:rPr lang="zh-CN" altLang="en-US" sz="2400" dirty="0"/>
              <a:t>构成</a:t>
            </a:r>
            <a:r>
              <a:rPr lang="zh-CN" altLang="en-US" sz="2400" dirty="0">
                <a:solidFill>
                  <a:srgbClr val="0000FF"/>
                </a:solidFill>
              </a:rPr>
              <a:t>码点</a:t>
            </a:r>
            <a:r>
              <a:rPr lang="zh-CN" altLang="en-US" sz="2400" dirty="0"/>
              <a:t>（</a:t>
            </a:r>
            <a:r>
              <a:rPr lang="en-US" altLang="zh-CN" sz="2400" dirty="0" err="1"/>
              <a:t>codepoint</a:t>
            </a:r>
            <a:r>
              <a:rPr lang="zh-CN" altLang="en-US" sz="2400" dirty="0"/>
              <a:t>）子字段</a:t>
            </a:r>
            <a:r>
              <a:rPr lang="zh-CN" altLang="en-US" sz="2400" dirty="0" smtClean="0"/>
              <a:t>，用于标识</a:t>
            </a:r>
            <a:r>
              <a:rPr lang="en-US" altLang="zh-CN" sz="2400" dirty="0" smtClean="0"/>
              <a:t>IP</a:t>
            </a:r>
            <a:r>
              <a:rPr lang="zh-CN" altLang="en-US" sz="2400" dirty="0" smtClean="0"/>
              <a:t>数据报的服务类型</a:t>
            </a:r>
            <a:endParaRPr lang="en-US" altLang="zh-CN" sz="2400" dirty="0" smtClean="0"/>
          </a:p>
          <a:p>
            <a:pPr lvl="1"/>
            <a:r>
              <a:rPr lang="zh-CN" altLang="en-US" sz="2400" dirty="0" smtClean="0"/>
              <a:t>如果</a:t>
            </a:r>
            <a:r>
              <a:rPr lang="zh-CN" altLang="en-US" sz="2400" dirty="0"/>
              <a:t>码点右</a:t>
            </a:r>
            <a:r>
              <a:rPr lang="en-US" altLang="zh-CN" sz="2400" dirty="0"/>
              <a:t>3bit</a:t>
            </a:r>
            <a:r>
              <a:rPr lang="zh-CN" altLang="en-US" sz="2400" dirty="0"/>
              <a:t>为全</a:t>
            </a:r>
            <a:r>
              <a:rPr lang="en-US" altLang="zh-CN" sz="2400" dirty="0"/>
              <a:t>0</a:t>
            </a:r>
            <a:r>
              <a:rPr lang="zh-CN" altLang="en-US" sz="2400" dirty="0"/>
              <a:t>，则左</a:t>
            </a:r>
            <a:r>
              <a:rPr lang="en-US" altLang="zh-CN" sz="2400" dirty="0"/>
              <a:t>3bit</a:t>
            </a:r>
            <a:r>
              <a:rPr lang="zh-CN" altLang="en-US" sz="2400" dirty="0"/>
              <a:t>为优先级，同服务类型，与前</a:t>
            </a:r>
            <a:r>
              <a:rPr lang="zh-CN" altLang="en-US" sz="2400" dirty="0" smtClean="0"/>
              <a:t>兼容；</a:t>
            </a:r>
            <a:endParaRPr lang="zh-CN" altLang="en-US" sz="2400" dirty="0"/>
          </a:p>
          <a:p>
            <a:pPr lvl="1"/>
            <a:r>
              <a:rPr lang="zh-CN" altLang="en-US" sz="2400" dirty="0"/>
              <a:t>如果码点右</a:t>
            </a:r>
            <a:r>
              <a:rPr lang="en-US" altLang="zh-CN" sz="2400" dirty="0"/>
              <a:t>3bit</a:t>
            </a:r>
            <a:r>
              <a:rPr lang="zh-CN" altLang="en-US" sz="2400" dirty="0"/>
              <a:t>不为全</a:t>
            </a:r>
            <a:r>
              <a:rPr lang="en-US" altLang="zh-CN" sz="2400" dirty="0"/>
              <a:t>0</a:t>
            </a:r>
            <a:r>
              <a:rPr lang="zh-CN" altLang="en-US" sz="2400" dirty="0"/>
              <a:t>，则</a:t>
            </a:r>
            <a:r>
              <a:rPr lang="en-US" altLang="zh-CN" sz="2400" dirty="0"/>
              <a:t>6bit</a:t>
            </a:r>
            <a:r>
              <a:rPr lang="zh-CN" altLang="en-US" sz="2400" dirty="0"/>
              <a:t>定义了</a:t>
            </a:r>
            <a:r>
              <a:rPr lang="en-US" altLang="zh-CN" sz="2400" dirty="0"/>
              <a:t>64</a:t>
            </a:r>
            <a:r>
              <a:rPr lang="zh-CN" altLang="en-US" sz="2400" dirty="0"/>
              <a:t>种服务，见下表（未标准化）</a:t>
            </a:r>
            <a:r>
              <a:rPr lang="zh-CN" altLang="en-US" sz="2400" dirty="0" smtClean="0"/>
              <a:t>。</a:t>
            </a:r>
            <a:endParaRPr lang="en-US" altLang="zh-CN" sz="2400" dirty="0" smtClean="0"/>
          </a:p>
          <a:p>
            <a:r>
              <a:rPr lang="zh-CN" altLang="en-US" sz="2400" dirty="0" smtClean="0">
                <a:solidFill>
                  <a:srgbClr val="FF0000"/>
                </a:solidFill>
              </a:rPr>
              <a:t>后</a:t>
            </a:r>
            <a:r>
              <a:rPr lang="en-US" altLang="zh-CN" sz="2400" dirty="0" smtClean="0">
                <a:solidFill>
                  <a:srgbClr val="FF0000"/>
                </a:solidFill>
              </a:rPr>
              <a:t>2bit</a:t>
            </a:r>
            <a:r>
              <a:rPr lang="zh-CN" altLang="en-US" sz="2400" dirty="0" smtClean="0"/>
              <a:t>用来携带显式拥塞通知信息。</a:t>
            </a:r>
            <a:endParaRPr lang="zh-CN" altLang="en-US" sz="2400" dirty="0"/>
          </a:p>
          <a:p>
            <a:endParaRPr lang="zh-CN" altLang="en-US" sz="2400" dirty="0"/>
          </a:p>
          <a:p>
            <a:endParaRPr lang="zh-CN" altLang="en-US" sz="2400" dirty="0"/>
          </a:p>
        </p:txBody>
      </p:sp>
      <p:graphicFrame>
        <p:nvGraphicFramePr>
          <p:cNvPr id="5" name="Group 5"/>
          <p:cNvGraphicFramePr>
            <a:graphicFrameLocks/>
          </p:cNvGraphicFramePr>
          <p:nvPr>
            <p:extLst>
              <p:ext uri="{D42A27DB-BD31-4B8C-83A1-F6EECF244321}">
                <p14:modId xmlns:p14="http://schemas.microsoft.com/office/powerpoint/2010/main" val="376795105"/>
              </p:ext>
            </p:extLst>
          </p:nvPr>
        </p:nvGraphicFramePr>
        <p:xfrm>
          <a:off x="1058167" y="4725144"/>
          <a:ext cx="7474273" cy="1593600"/>
        </p:xfrm>
        <a:graphic>
          <a:graphicData uri="http://schemas.openxmlformats.org/drawingml/2006/table">
            <a:tbl>
              <a:tblPr/>
              <a:tblGrid>
                <a:gridCol w="957212"/>
                <a:gridCol w="1506031"/>
                <a:gridCol w="2325680"/>
                <a:gridCol w="2685350"/>
              </a:tblGrid>
              <a:tr h="396638">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dirty="0" smtClean="0">
                          <a:ln>
                            <a:noFill/>
                          </a:ln>
                          <a:solidFill>
                            <a:srgbClr val="000000"/>
                          </a:solidFill>
                          <a:effectLst/>
                          <a:latin typeface="+mn-lt"/>
                          <a:ea typeface="+mn-ea"/>
                        </a:rPr>
                        <a:t>类别</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码点</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dirty="0" smtClean="0">
                          <a:ln>
                            <a:noFill/>
                          </a:ln>
                          <a:solidFill>
                            <a:srgbClr val="000000"/>
                          </a:solidFill>
                          <a:effectLst/>
                          <a:latin typeface="+mn-lt"/>
                          <a:ea typeface="+mn-ea"/>
                        </a:rPr>
                        <a:t>分配组织</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服务数</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395450">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XXXXX0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Internet(IETF)</a:t>
                      </a: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32</a:t>
                      </a:r>
                      <a:r>
                        <a:rPr kumimoji="1" lang="zh-CN" altLang="en-US" sz="2000" b="1" i="0" u="none" strike="noStrike" cap="none" normalizeH="0" baseline="0" smtClean="0">
                          <a:ln>
                            <a:noFill/>
                          </a:ln>
                          <a:solidFill>
                            <a:schemeClr val="tx1"/>
                          </a:solidFill>
                          <a:effectLst/>
                          <a:latin typeface="+mn-lt"/>
                          <a:ea typeface="+mn-ea"/>
                        </a:rPr>
                        <a:t>个</a:t>
                      </a:r>
                      <a:r>
                        <a:rPr kumimoji="1" lang="en-US" altLang="zh-CN" sz="2000" b="1" i="0" u="none" strike="noStrike" cap="none" normalizeH="0" baseline="0" smtClean="0">
                          <a:ln>
                            <a:noFill/>
                          </a:ln>
                          <a:solidFill>
                            <a:schemeClr val="tx1"/>
                          </a:solidFill>
                          <a:effectLst/>
                          <a:latin typeface="+mn-lt"/>
                          <a:ea typeface="+mn-ea"/>
                        </a:rPr>
                        <a:t>(0,2,4,…,62)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638">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XXXX11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chemeClr val="tx1"/>
                          </a:solidFill>
                          <a:effectLst/>
                          <a:latin typeface="+mn-lt"/>
                          <a:ea typeface="+mn-ea"/>
                        </a:rPr>
                        <a:t>本地组织</a:t>
                      </a:r>
                      <a:endParaRPr kumimoji="1" lang="en-US" altLang="zh-CN"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16</a:t>
                      </a:r>
                      <a:r>
                        <a:rPr kumimoji="1" lang="zh-CN" altLang="en-US" sz="2000" b="1" i="0" u="none" strike="noStrike" cap="none" normalizeH="0" baseline="0" smtClean="0">
                          <a:ln>
                            <a:noFill/>
                          </a:ln>
                          <a:solidFill>
                            <a:schemeClr val="tx1"/>
                          </a:solidFill>
                          <a:effectLst/>
                          <a:latin typeface="+mn-lt"/>
                          <a:ea typeface="+mn-ea"/>
                        </a:rPr>
                        <a:t>个</a:t>
                      </a:r>
                      <a:r>
                        <a:rPr kumimoji="1" lang="en-US" altLang="zh-CN" sz="2000" b="1" i="0" u="none" strike="noStrike" cap="none" normalizeH="0" baseline="0" smtClean="0">
                          <a:ln>
                            <a:noFill/>
                          </a:ln>
                          <a:solidFill>
                            <a:schemeClr val="tx1"/>
                          </a:solidFill>
                          <a:effectLst/>
                          <a:latin typeface="+mn-lt"/>
                          <a:ea typeface="+mn-ea"/>
                        </a:rPr>
                        <a:t>(3,7,11,…,63)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5450">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XXXX01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chemeClr val="tx1"/>
                          </a:solidFill>
                          <a:effectLst/>
                          <a:latin typeface="+mn-lt"/>
                          <a:ea typeface="+mn-ea"/>
                        </a:rPr>
                        <a:t>临时</a:t>
                      </a:r>
                      <a:r>
                        <a:rPr kumimoji="1" lang="en-US" altLang="zh-CN" sz="2000" b="1" i="0" u="none" strike="noStrike" cap="none" normalizeH="0" baseline="0" smtClean="0">
                          <a:ln>
                            <a:noFill/>
                          </a:ln>
                          <a:solidFill>
                            <a:schemeClr val="tx1"/>
                          </a:solidFill>
                          <a:effectLst/>
                          <a:latin typeface="+mn-lt"/>
                          <a:ea typeface="+mn-ea"/>
                        </a:rPr>
                        <a:t>/</a:t>
                      </a:r>
                      <a:r>
                        <a:rPr kumimoji="1" lang="zh-CN" altLang="en-US" sz="2000" b="1" i="0" u="none" strike="noStrike" cap="none" normalizeH="0" baseline="0" smtClean="0">
                          <a:ln>
                            <a:noFill/>
                          </a:ln>
                          <a:solidFill>
                            <a:schemeClr val="tx1"/>
                          </a:solidFill>
                          <a:effectLst/>
                          <a:latin typeface="+mn-lt"/>
                          <a:ea typeface="+mn-ea"/>
                        </a:rPr>
                        <a:t>实验</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16</a:t>
                      </a:r>
                      <a:r>
                        <a:rPr kumimoji="1" lang="zh-CN" altLang="en-US" sz="2000" b="1" i="0" u="none" strike="noStrike" cap="none" normalizeH="0" baseline="0" dirty="0" smtClean="0">
                          <a:ln>
                            <a:noFill/>
                          </a:ln>
                          <a:solidFill>
                            <a:schemeClr val="tx1"/>
                          </a:solidFill>
                          <a:effectLst/>
                          <a:latin typeface="+mn-lt"/>
                          <a:ea typeface="+mn-ea"/>
                        </a:rPr>
                        <a:t>个</a:t>
                      </a:r>
                      <a:r>
                        <a:rPr kumimoji="1" lang="en-US" altLang="zh-CN" sz="2000" b="1" i="0" u="none" strike="noStrike" cap="none" normalizeH="0" baseline="0" dirty="0" smtClean="0">
                          <a:ln>
                            <a:noFill/>
                          </a:ln>
                          <a:solidFill>
                            <a:schemeClr val="tx1"/>
                          </a:solidFill>
                          <a:effectLst/>
                          <a:latin typeface="+mn-lt"/>
                          <a:ea typeface="+mn-ea"/>
                        </a:rPr>
                        <a:t>(1,5,9,…,61)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62627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之三</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r>
              <a:rPr lang="zh-CN" altLang="en-US" sz="2400" dirty="0">
                <a:solidFill>
                  <a:srgbClr val="FF0000"/>
                </a:solidFill>
              </a:rPr>
              <a:t>标识（</a:t>
            </a:r>
            <a:r>
              <a:rPr lang="en-US" altLang="zh-CN" sz="2400" dirty="0">
                <a:solidFill>
                  <a:srgbClr val="FF0000"/>
                </a:solidFill>
              </a:rPr>
              <a:t>16bit</a:t>
            </a:r>
            <a:r>
              <a:rPr lang="zh-CN" altLang="en-US" sz="2400" dirty="0">
                <a:solidFill>
                  <a:srgbClr val="FF0000"/>
                </a:solidFill>
              </a:rPr>
              <a:t>）</a:t>
            </a:r>
          </a:p>
          <a:p>
            <a:pPr marL="0" indent="0">
              <a:buNone/>
            </a:pPr>
            <a:r>
              <a:rPr lang="zh-CN" altLang="en-US" sz="2400" dirty="0"/>
              <a:t>     </a:t>
            </a:r>
            <a:r>
              <a:rPr lang="zh-CN" altLang="en-US" sz="2400" dirty="0" smtClean="0"/>
              <a:t>用于</a:t>
            </a:r>
            <a:r>
              <a:rPr lang="zh-CN" altLang="en-US" sz="2400" dirty="0"/>
              <a:t>标识不同的</a:t>
            </a:r>
            <a:r>
              <a:rPr lang="en-US" altLang="zh-CN" sz="2400" dirty="0"/>
              <a:t>IP</a:t>
            </a:r>
            <a:r>
              <a:rPr lang="zh-CN" altLang="en-US" sz="2400" dirty="0"/>
              <a:t>数据报，同一</a:t>
            </a:r>
            <a:r>
              <a:rPr lang="en-US" altLang="zh-CN" sz="2400" dirty="0"/>
              <a:t>IP</a:t>
            </a:r>
            <a:r>
              <a:rPr lang="zh-CN" altLang="en-US" sz="2400" dirty="0"/>
              <a:t>数据报的所有</a:t>
            </a:r>
            <a:r>
              <a:rPr lang="zh-CN" altLang="en-US" sz="2400" dirty="0" smtClean="0"/>
              <a:t>分段具有</a:t>
            </a:r>
            <a:r>
              <a:rPr lang="zh-CN" altLang="en-US" sz="2400" dirty="0"/>
              <a:t>相同的标识。</a:t>
            </a:r>
          </a:p>
          <a:p>
            <a:r>
              <a:rPr lang="zh-CN" altLang="en-US" sz="2400" dirty="0">
                <a:solidFill>
                  <a:srgbClr val="FF0000"/>
                </a:solidFill>
              </a:rPr>
              <a:t>标志（</a:t>
            </a:r>
            <a:r>
              <a:rPr lang="en-US" altLang="zh-CN" sz="2400" dirty="0">
                <a:solidFill>
                  <a:srgbClr val="FF0000"/>
                </a:solidFill>
              </a:rPr>
              <a:t>3bit</a:t>
            </a:r>
            <a:r>
              <a:rPr lang="zh-CN" altLang="en-US" sz="2400" dirty="0">
                <a:solidFill>
                  <a:srgbClr val="FF0000"/>
                </a:solidFill>
              </a:rPr>
              <a:t>）</a:t>
            </a:r>
          </a:p>
          <a:p>
            <a:pPr marL="0" indent="0">
              <a:buNone/>
            </a:pPr>
            <a:r>
              <a:rPr lang="zh-CN" altLang="en-US" sz="2400" dirty="0"/>
              <a:t>     </a:t>
            </a:r>
            <a:r>
              <a:rPr lang="zh-CN" altLang="en-US" sz="2400" dirty="0" smtClean="0"/>
              <a:t>第</a:t>
            </a:r>
            <a:r>
              <a:rPr lang="en-US" altLang="zh-CN" sz="2400" dirty="0" smtClean="0"/>
              <a:t>1</a:t>
            </a:r>
            <a:r>
              <a:rPr lang="en-US" altLang="zh-CN" sz="2400" dirty="0"/>
              <a:t>bit</a:t>
            </a:r>
            <a:r>
              <a:rPr lang="zh-CN" altLang="en-US" sz="2400" dirty="0"/>
              <a:t>保留，第</a:t>
            </a:r>
            <a:r>
              <a:rPr lang="en-US" altLang="zh-CN" sz="2400" dirty="0"/>
              <a:t>2bit</a:t>
            </a:r>
            <a:r>
              <a:rPr lang="zh-CN" altLang="en-US" sz="2400" dirty="0"/>
              <a:t>用作 </a:t>
            </a:r>
            <a:r>
              <a:rPr lang="en-US" altLang="zh-CN" sz="2400" dirty="0">
                <a:solidFill>
                  <a:srgbClr val="0000FF"/>
                </a:solidFill>
              </a:rPr>
              <a:t>DF</a:t>
            </a:r>
            <a:r>
              <a:rPr lang="zh-CN" altLang="en-US" sz="2400" dirty="0">
                <a:solidFill>
                  <a:srgbClr val="0000FF"/>
                </a:solidFill>
              </a:rPr>
              <a:t>（</a:t>
            </a:r>
            <a:r>
              <a:rPr lang="en-US" altLang="zh-CN" sz="2400" dirty="0">
                <a:solidFill>
                  <a:srgbClr val="0000FF"/>
                </a:solidFill>
              </a:rPr>
              <a:t>Don’t Fragment</a:t>
            </a:r>
            <a:r>
              <a:rPr lang="zh-CN" altLang="en-US" sz="2400" dirty="0">
                <a:solidFill>
                  <a:srgbClr val="0000FF"/>
                </a:solidFill>
              </a:rPr>
              <a:t>）字段</a:t>
            </a:r>
            <a:r>
              <a:rPr lang="zh-CN" altLang="en-US" sz="2400" dirty="0"/>
              <a:t>：</a:t>
            </a:r>
            <a:r>
              <a:rPr lang="en-US" altLang="zh-CN" sz="2400" dirty="0"/>
              <a:t>1</a:t>
            </a:r>
            <a:r>
              <a:rPr lang="zh-CN" altLang="en-US" sz="2400" dirty="0"/>
              <a:t>不允许</a:t>
            </a:r>
            <a:r>
              <a:rPr lang="zh-CN" altLang="en-US" sz="2400" dirty="0" smtClean="0"/>
              <a:t>分段，</a:t>
            </a:r>
            <a:r>
              <a:rPr lang="en-US" altLang="zh-CN" sz="2400" dirty="0"/>
              <a:t>0</a:t>
            </a:r>
            <a:r>
              <a:rPr lang="zh-CN" altLang="en-US" sz="2400" dirty="0"/>
              <a:t>允许</a:t>
            </a:r>
            <a:r>
              <a:rPr lang="zh-CN" altLang="en-US" sz="2400" dirty="0" smtClean="0"/>
              <a:t>分</a:t>
            </a:r>
            <a:r>
              <a:rPr lang="zh-CN" altLang="en-US" sz="2400" dirty="0"/>
              <a:t>段</a:t>
            </a:r>
            <a:r>
              <a:rPr lang="zh-CN" altLang="en-US" sz="2400" dirty="0" smtClean="0"/>
              <a:t>；</a:t>
            </a:r>
            <a:r>
              <a:rPr lang="zh-CN" altLang="en-US" sz="2400" dirty="0"/>
              <a:t>第</a:t>
            </a:r>
            <a:r>
              <a:rPr lang="en-US" altLang="zh-CN" sz="2400" dirty="0"/>
              <a:t>3bit</a:t>
            </a:r>
            <a:r>
              <a:rPr lang="zh-CN" altLang="en-US" sz="2400" dirty="0"/>
              <a:t>用作 </a:t>
            </a:r>
            <a:r>
              <a:rPr lang="en-US" altLang="zh-CN" sz="2400" dirty="0">
                <a:solidFill>
                  <a:srgbClr val="0000FF"/>
                </a:solidFill>
              </a:rPr>
              <a:t>MF</a:t>
            </a:r>
            <a:r>
              <a:rPr lang="zh-CN" altLang="en-US" sz="2400" dirty="0">
                <a:solidFill>
                  <a:srgbClr val="0000FF"/>
                </a:solidFill>
              </a:rPr>
              <a:t>（</a:t>
            </a:r>
            <a:r>
              <a:rPr lang="en-US" altLang="zh-CN" sz="2400" dirty="0">
                <a:solidFill>
                  <a:srgbClr val="0000FF"/>
                </a:solidFill>
              </a:rPr>
              <a:t>More Fragment</a:t>
            </a:r>
            <a:r>
              <a:rPr lang="zh-CN" altLang="en-US" sz="2400" dirty="0">
                <a:solidFill>
                  <a:srgbClr val="0000FF"/>
                </a:solidFill>
              </a:rPr>
              <a:t>）字段</a:t>
            </a:r>
            <a:r>
              <a:rPr lang="zh-CN" altLang="en-US" sz="2400" dirty="0"/>
              <a:t>：</a:t>
            </a:r>
            <a:r>
              <a:rPr lang="en-US" altLang="zh-CN" sz="2400" dirty="0"/>
              <a:t>1</a:t>
            </a:r>
            <a:r>
              <a:rPr lang="zh-CN" altLang="en-US" sz="2400" dirty="0"/>
              <a:t>表示后面还有</a:t>
            </a:r>
            <a:r>
              <a:rPr lang="zh-CN" altLang="en-US" sz="2400" dirty="0" smtClean="0"/>
              <a:t>分</a:t>
            </a:r>
            <a:r>
              <a:rPr lang="zh-CN" altLang="en-US" sz="2400" dirty="0"/>
              <a:t>段</a:t>
            </a:r>
            <a:r>
              <a:rPr lang="zh-CN" altLang="en-US" sz="2400" dirty="0" smtClean="0"/>
              <a:t>，</a:t>
            </a:r>
            <a:r>
              <a:rPr lang="en-US" altLang="zh-CN" sz="2400" dirty="0"/>
              <a:t>0</a:t>
            </a:r>
            <a:r>
              <a:rPr lang="zh-CN" altLang="en-US" sz="2400" dirty="0"/>
              <a:t>表示是最后一个</a:t>
            </a:r>
            <a:r>
              <a:rPr lang="zh-CN" altLang="en-US" sz="2400" dirty="0" smtClean="0"/>
              <a:t>分</a:t>
            </a:r>
            <a:r>
              <a:rPr lang="zh-CN" altLang="en-US" sz="2400" dirty="0"/>
              <a:t>段</a:t>
            </a:r>
            <a:r>
              <a:rPr lang="zh-CN" altLang="en-US" sz="2400" dirty="0" smtClean="0"/>
              <a:t>。</a:t>
            </a:r>
            <a:endParaRPr lang="zh-CN" altLang="en-US" sz="2400" dirty="0"/>
          </a:p>
          <a:p>
            <a:r>
              <a:rPr lang="zh-CN" altLang="en-US" sz="2400" dirty="0" smtClean="0">
                <a:solidFill>
                  <a:srgbClr val="FF0000"/>
                </a:solidFill>
              </a:rPr>
              <a:t>段偏移</a:t>
            </a:r>
            <a:r>
              <a:rPr lang="zh-CN" altLang="en-US" sz="2400" dirty="0">
                <a:solidFill>
                  <a:srgbClr val="FF0000"/>
                </a:solidFill>
              </a:rPr>
              <a:t>（</a:t>
            </a:r>
            <a:r>
              <a:rPr lang="en-US" altLang="zh-CN" sz="2400" dirty="0">
                <a:solidFill>
                  <a:srgbClr val="FF0000"/>
                </a:solidFill>
              </a:rPr>
              <a:t>13bit</a:t>
            </a:r>
            <a:r>
              <a:rPr lang="zh-CN" altLang="en-US" sz="2400" dirty="0">
                <a:solidFill>
                  <a:srgbClr val="FF0000"/>
                </a:solidFill>
              </a:rPr>
              <a:t>）</a:t>
            </a:r>
          </a:p>
          <a:p>
            <a:pPr marL="0" indent="0">
              <a:buNone/>
            </a:pPr>
            <a:r>
              <a:rPr lang="zh-CN" altLang="en-US" sz="2400" dirty="0"/>
              <a:t>     </a:t>
            </a:r>
            <a:r>
              <a:rPr lang="zh-CN" altLang="en-US" sz="2400" dirty="0" smtClean="0"/>
              <a:t>表示本分段在</a:t>
            </a:r>
            <a:r>
              <a:rPr lang="en-US" altLang="zh-CN" sz="2400" dirty="0"/>
              <a:t>IP</a:t>
            </a:r>
            <a:r>
              <a:rPr lang="zh-CN" altLang="en-US" sz="2400" dirty="0"/>
              <a:t>数据报中的相对位置（度量单位为</a:t>
            </a:r>
            <a:r>
              <a:rPr lang="en-US" altLang="zh-CN" sz="2400" dirty="0"/>
              <a:t>8B</a:t>
            </a:r>
            <a:r>
              <a:rPr lang="zh-CN" altLang="en-US" sz="2400" dirty="0"/>
              <a:t>），即相对于用户数据字段的起点。</a:t>
            </a:r>
          </a:p>
          <a:p>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5664077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latin typeface="华文新魏" pitchFamily="2" charset="-122"/>
              </a:rPr>
              <a:t>分段和</a:t>
            </a:r>
            <a:r>
              <a:rPr lang="zh-CN" altLang="en-US" dirty="0">
                <a:latin typeface="华文新魏" pitchFamily="2" charset="-122"/>
              </a:rPr>
              <a:t>重组</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0" indent="0">
              <a:lnSpc>
                <a:spcPct val="120000"/>
              </a:lnSpc>
              <a:buFontTx/>
              <a:buNone/>
            </a:pPr>
            <a:r>
              <a:rPr lang="zh-CN" altLang="en-US" sz="2800" dirty="0" smtClean="0">
                <a:solidFill>
                  <a:srgbClr val="FC0404"/>
                </a:solidFill>
                <a:latin typeface="华文新魏" pitchFamily="2" charset="-122"/>
              </a:rPr>
              <a:t>        分段</a:t>
            </a:r>
            <a:r>
              <a:rPr lang="zh-CN" altLang="en-US" sz="2800" dirty="0" smtClean="0">
                <a:latin typeface="华文新魏" pitchFamily="2" charset="-122"/>
              </a:rPr>
              <a:t>是</a:t>
            </a:r>
            <a:r>
              <a:rPr lang="zh-CN" altLang="en-US" sz="2800" dirty="0">
                <a:latin typeface="华文新魏" pitchFamily="2" charset="-122"/>
              </a:rPr>
              <a:t>将一个大的</a:t>
            </a:r>
            <a:r>
              <a:rPr lang="en-US" altLang="zh-CN" sz="2800" dirty="0">
                <a:latin typeface="华文新魏" pitchFamily="2" charset="-122"/>
              </a:rPr>
              <a:t>IP</a:t>
            </a:r>
            <a:r>
              <a:rPr lang="zh-CN" altLang="en-US" sz="2800" dirty="0">
                <a:latin typeface="华文新魏" pitchFamily="2" charset="-122"/>
              </a:rPr>
              <a:t>数据报分割成若干较小的</a:t>
            </a:r>
            <a:r>
              <a:rPr lang="en-US" altLang="zh-CN" sz="2800" dirty="0">
                <a:latin typeface="华文新魏" pitchFamily="2" charset="-122"/>
              </a:rPr>
              <a:t>IP</a:t>
            </a:r>
            <a:r>
              <a:rPr lang="zh-CN" altLang="en-US" sz="2800" dirty="0">
                <a:latin typeface="华文新魏" pitchFamily="2" charset="-122"/>
              </a:rPr>
              <a:t>数据报，</a:t>
            </a:r>
            <a:r>
              <a:rPr lang="zh-CN" altLang="en-US" sz="2800" dirty="0">
                <a:solidFill>
                  <a:schemeClr val="tx2"/>
                </a:solidFill>
                <a:latin typeface="华文新魏" pitchFamily="2" charset="-122"/>
              </a:rPr>
              <a:t>一般在路由器上进行</a:t>
            </a:r>
            <a:r>
              <a:rPr lang="zh-CN" altLang="en-US" sz="2800" dirty="0">
                <a:latin typeface="华文新魏" pitchFamily="2" charset="-122"/>
              </a:rPr>
              <a:t>；</a:t>
            </a:r>
            <a:r>
              <a:rPr lang="zh-CN" altLang="en-US" sz="2800" dirty="0">
                <a:solidFill>
                  <a:srgbClr val="FC0404"/>
                </a:solidFill>
                <a:latin typeface="华文新魏" pitchFamily="2" charset="-122"/>
              </a:rPr>
              <a:t>重组</a:t>
            </a:r>
            <a:r>
              <a:rPr lang="zh-CN" altLang="en-US" sz="2800" dirty="0">
                <a:latin typeface="华文新魏" pitchFamily="2" charset="-122"/>
              </a:rPr>
              <a:t>是将若干较小的</a:t>
            </a:r>
            <a:r>
              <a:rPr lang="en-US" altLang="zh-CN" sz="2800" dirty="0">
                <a:latin typeface="华文新魏" pitchFamily="2" charset="-122"/>
              </a:rPr>
              <a:t>IP</a:t>
            </a:r>
            <a:r>
              <a:rPr lang="zh-CN" altLang="en-US" sz="2800" dirty="0">
                <a:latin typeface="华文新魏" pitchFamily="2" charset="-122"/>
              </a:rPr>
              <a:t>数据报重新组合成一个大的</a:t>
            </a:r>
            <a:r>
              <a:rPr lang="en-US" altLang="zh-CN" sz="2800" dirty="0">
                <a:latin typeface="华文新魏" pitchFamily="2" charset="-122"/>
              </a:rPr>
              <a:t>IP</a:t>
            </a:r>
            <a:r>
              <a:rPr lang="zh-CN" altLang="en-US" sz="2800" dirty="0">
                <a:latin typeface="华文新魏" pitchFamily="2" charset="-122"/>
              </a:rPr>
              <a:t>数据报，</a:t>
            </a:r>
            <a:r>
              <a:rPr lang="zh-CN" altLang="en-US" sz="2800" dirty="0">
                <a:solidFill>
                  <a:schemeClr val="tx2"/>
                </a:solidFill>
                <a:latin typeface="华文新魏" pitchFamily="2" charset="-122"/>
              </a:rPr>
              <a:t>一般在目的主机上进行</a:t>
            </a:r>
            <a:r>
              <a:rPr lang="zh-CN" altLang="en-US" sz="2800" dirty="0">
                <a:latin typeface="华文新魏" pitchFamily="2" charset="-122"/>
              </a:rPr>
              <a:t>。</a:t>
            </a:r>
          </a:p>
          <a:p>
            <a:pPr marL="0" indent="0">
              <a:lnSpc>
                <a:spcPct val="120000"/>
              </a:lnSpc>
              <a:buFontTx/>
              <a:buNone/>
            </a:pPr>
            <a:r>
              <a:rPr lang="zh-CN" altLang="en-US" sz="2800" dirty="0">
                <a:latin typeface="华文新魏" pitchFamily="2" charset="-122"/>
              </a:rPr>
              <a:t>        </a:t>
            </a:r>
            <a:r>
              <a:rPr lang="zh-CN" altLang="en-US" sz="2800" dirty="0">
                <a:solidFill>
                  <a:srgbClr val="0000FF"/>
                </a:solidFill>
                <a:latin typeface="华文新魏" pitchFamily="2" charset="-122"/>
              </a:rPr>
              <a:t>标识</a:t>
            </a:r>
            <a:r>
              <a:rPr lang="zh-CN" altLang="en-US" sz="2800" dirty="0">
                <a:latin typeface="华文新魏" pitchFamily="2" charset="-122"/>
              </a:rPr>
              <a:t>、</a:t>
            </a:r>
            <a:r>
              <a:rPr lang="zh-CN" altLang="en-US" sz="2800" dirty="0">
                <a:solidFill>
                  <a:srgbClr val="0000FF"/>
                </a:solidFill>
                <a:latin typeface="华文新魏" pitchFamily="2" charset="-122"/>
              </a:rPr>
              <a:t>标志</a:t>
            </a:r>
            <a:r>
              <a:rPr lang="zh-CN" altLang="en-US" sz="2800" dirty="0" smtClean="0">
                <a:latin typeface="华文新魏" pitchFamily="2" charset="-122"/>
              </a:rPr>
              <a:t>和</a:t>
            </a:r>
            <a:r>
              <a:rPr lang="zh-CN" altLang="en-US" sz="2800" dirty="0" smtClean="0">
                <a:solidFill>
                  <a:srgbClr val="0000FF"/>
                </a:solidFill>
                <a:latin typeface="华文新魏" pitchFamily="2" charset="-122"/>
              </a:rPr>
              <a:t>段偏移</a:t>
            </a:r>
            <a:r>
              <a:rPr lang="zh-CN" altLang="en-US" sz="2800" dirty="0">
                <a:latin typeface="华文新魏" pitchFamily="2" charset="-122"/>
              </a:rPr>
              <a:t>字段用于</a:t>
            </a:r>
            <a:r>
              <a:rPr lang="en-US" altLang="zh-CN" sz="2800" dirty="0">
                <a:latin typeface="华文新魏" pitchFamily="2" charset="-122"/>
              </a:rPr>
              <a:t>IP</a:t>
            </a:r>
            <a:r>
              <a:rPr lang="zh-CN" altLang="en-US" sz="2800" dirty="0">
                <a:latin typeface="华文新魏" pitchFamily="2" charset="-122"/>
              </a:rPr>
              <a:t>数据报的</a:t>
            </a:r>
            <a:r>
              <a:rPr lang="zh-CN" altLang="en-US" sz="2800" dirty="0" smtClean="0">
                <a:latin typeface="华文新魏" pitchFamily="2" charset="-122"/>
              </a:rPr>
              <a:t>分段和</a:t>
            </a:r>
            <a:r>
              <a:rPr lang="zh-CN" altLang="en-US" sz="2800" dirty="0">
                <a:latin typeface="华文新魏" pitchFamily="2" charset="-122"/>
              </a:rPr>
              <a:t>重组。标识字段可以确定哪些</a:t>
            </a:r>
            <a:r>
              <a:rPr lang="zh-CN" altLang="en-US" sz="2800" dirty="0" smtClean="0">
                <a:latin typeface="华文新魏" pitchFamily="2" charset="-122"/>
              </a:rPr>
              <a:t>分段属于</a:t>
            </a:r>
            <a:r>
              <a:rPr lang="zh-CN" altLang="en-US" sz="2800" dirty="0">
                <a:latin typeface="华文新魏" pitchFamily="2" charset="-122"/>
              </a:rPr>
              <a:t>同一原始</a:t>
            </a:r>
            <a:r>
              <a:rPr lang="en-US" altLang="zh-CN" sz="2800" dirty="0">
                <a:latin typeface="华文新魏" pitchFamily="2" charset="-122"/>
              </a:rPr>
              <a:t>IP</a:t>
            </a:r>
            <a:r>
              <a:rPr lang="zh-CN" altLang="en-US" sz="2800" dirty="0">
                <a:latin typeface="华文新魏" pitchFamily="2" charset="-122"/>
              </a:rPr>
              <a:t>数据报</a:t>
            </a:r>
            <a:r>
              <a:rPr lang="zh-CN" altLang="en-US" sz="2800" dirty="0" smtClean="0">
                <a:latin typeface="华文新魏" pitchFamily="2" charset="-122"/>
              </a:rPr>
              <a:t>，段偏移</a:t>
            </a:r>
            <a:r>
              <a:rPr lang="zh-CN" altLang="en-US" sz="2800" dirty="0">
                <a:latin typeface="华文新魏" pitchFamily="2" charset="-122"/>
              </a:rPr>
              <a:t>字段确定</a:t>
            </a:r>
            <a:r>
              <a:rPr lang="zh-CN" altLang="en-US" sz="2800" dirty="0" smtClean="0">
                <a:latin typeface="华文新魏" pitchFamily="2" charset="-122"/>
              </a:rPr>
              <a:t>分</a:t>
            </a:r>
            <a:r>
              <a:rPr lang="zh-CN" altLang="en-US" sz="2800" dirty="0">
                <a:latin typeface="华文新魏" pitchFamily="2" charset="-122"/>
              </a:rPr>
              <a:t>段</a:t>
            </a:r>
            <a:r>
              <a:rPr lang="zh-CN" altLang="en-US" sz="2800" dirty="0" smtClean="0">
                <a:latin typeface="华文新魏" pitchFamily="2" charset="-122"/>
              </a:rPr>
              <a:t>在</a:t>
            </a:r>
            <a:r>
              <a:rPr lang="zh-CN" altLang="en-US" sz="2800" dirty="0">
                <a:latin typeface="华文新魏" pitchFamily="2" charset="-122"/>
              </a:rPr>
              <a:t>原始</a:t>
            </a:r>
            <a:r>
              <a:rPr lang="en-US" altLang="zh-CN" sz="2800" dirty="0">
                <a:latin typeface="华文新魏" pitchFamily="2" charset="-122"/>
              </a:rPr>
              <a:t>IP</a:t>
            </a:r>
            <a:r>
              <a:rPr lang="zh-CN" altLang="en-US" sz="2800" dirty="0">
                <a:latin typeface="华文新魏" pitchFamily="2" charset="-122"/>
              </a:rPr>
              <a:t>数据报中的位置，</a:t>
            </a:r>
            <a:r>
              <a:rPr lang="en-US" altLang="zh-CN" sz="2800" dirty="0">
                <a:latin typeface="华文新魏" pitchFamily="2" charset="-122"/>
              </a:rPr>
              <a:t>MF</a:t>
            </a:r>
            <a:r>
              <a:rPr lang="zh-CN" altLang="en-US" sz="2800" dirty="0">
                <a:latin typeface="华文新魏" pitchFamily="2" charset="-122"/>
              </a:rPr>
              <a:t>标志位确定最后一个</a:t>
            </a:r>
            <a:r>
              <a:rPr lang="zh-CN" altLang="en-US" sz="2800" dirty="0" smtClean="0">
                <a:latin typeface="华文新魏" pitchFamily="2" charset="-122"/>
              </a:rPr>
              <a:t>分</a:t>
            </a:r>
            <a:r>
              <a:rPr lang="zh-CN" altLang="en-US" sz="2800" dirty="0">
                <a:latin typeface="华文新魏" pitchFamily="2" charset="-122"/>
              </a:rPr>
              <a:t>段</a:t>
            </a:r>
            <a:r>
              <a:rPr lang="zh-CN" altLang="en-US" sz="2800" dirty="0" smtClean="0">
                <a:latin typeface="华文新魏" pitchFamily="2" charset="-122"/>
              </a:rPr>
              <a:t>。</a:t>
            </a:r>
            <a:endParaRPr lang="zh-CN" altLang="en-US" sz="2800" dirty="0">
              <a:latin typeface="华文新魏" pitchFamily="2" charset="-122"/>
            </a:endParaRPr>
          </a:p>
          <a:p>
            <a:pPr marL="0" indent="0">
              <a:lnSpc>
                <a:spcPct val="120000"/>
              </a:lnSpc>
              <a:buNone/>
            </a:pP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9406769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问题描述</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0" indent="0">
              <a:lnSpc>
                <a:spcPct val="110000"/>
              </a:lnSpc>
              <a:buNone/>
            </a:pPr>
            <a:r>
              <a:rPr lang="zh-CN" altLang="en-US" dirty="0" smtClean="0"/>
              <a:t>        一</a:t>
            </a:r>
            <a:r>
              <a:rPr lang="zh-CN" altLang="en-US" dirty="0"/>
              <a:t>个</a:t>
            </a:r>
            <a:r>
              <a:rPr lang="en-US" altLang="zh-CN" dirty="0"/>
              <a:t>3800B</a:t>
            </a:r>
            <a:r>
              <a:rPr lang="zh-CN" altLang="en-US" dirty="0"/>
              <a:t>长的</a:t>
            </a:r>
            <a:r>
              <a:rPr lang="en-US" altLang="zh-CN" dirty="0"/>
              <a:t>UDP</a:t>
            </a:r>
            <a:r>
              <a:rPr lang="zh-CN" altLang="en-US" dirty="0"/>
              <a:t>报文传到</a:t>
            </a:r>
            <a:r>
              <a:rPr lang="en-US" altLang="zh-CN" dirty="0"/>
              <a:t>IP</a:t>
            </a:r>
            <a:r>
              <a:rPr lang="zh-CN" altLang="en-US" dirty="0"/>
              <a:t>层，加上</a:t>
            </a:r>
            <a:r>
              <a:rPr lang="en-US" altLang="zh-CN" dirty="0"/>
              <a:t>20B</a:t>
            </a:r>
            <a:r>
              <a:rPr lang="zh-CN" altLang="en-US" dirty="0"/>
              <a:t>的首部后成为</a:t>
            </a:r>
            <a:r>
              <a:rPr lang="en-US" altLang="zh-CN" dirty="0"/>
              <a:t>IP</a:t>
            </a:r>
            <a:r>
              <a:rPr lang="zh-CN" altLang="en-US" dirty="0"/>
              <a:t>数据报，下面的互连网由两个局域网通过路由器连接起来，但第二个局域网所能传送的最长数据帧中的数据部分（</a:t>
            </a:r>
            <a:r>
              <a:rPr lang="en-US" altLang="zh-CN" dirty="0"/>
              <a:t>MTU</a:t>
            </a:r>
            <a:r>
              <a:rPr lang="zh-CN" altLang="en-US" dirty="0"/>
              <a:t>）只有</a:t>
            </a:r>
            <a:r>
              <a:rPr lang="en-US" altLang="zh-CN" dirty="0"/>
              <a:t>1420B</a:t>
            </a:r>
            <a:r>
              <a:rPr lang="zh-CN" altLang="en-US" dirty="0"/>
              <a:t>，因此</a:t>
            </a:r>
            <a:r>
              <a:rPr lang="en-US" altLang="zh-CN" dirty="0"/>
              <a:t>IP</a:t>
            </a:r>
            <a:r>
              <a:rPr lang="zh-CN" altLang="en-US" dirty="0"/>
              <a:t>数据报在路由器必须进行</a:t>
            </a:r>
            <a:r>
              <a:rPr lang="zh-CN" altLang="en-US" dirty="0" smtClean="0"/>
              <a:t>分段。</a:t>
            </a:r>
            <a:r>
              <a:rPr lang="zh-CN" altLang="en-US" dirty="0"/>
              <a:t>试问分成</a:t>
            </a:r>
            <a:r>
              <a:rPr lang="zh-CN" altLang="en-US" dirty="0" smtClean="0"/>
              <a:t>几</a:t>
            </a:r>
            <a:r>
              <a:rPr lang="zh-CN" altLang="en-US" dirty="0"/>
              <a:t>段</a:t>
            </a:r>
            <a:r>
              <a:rPr lang="zh-CN" altLang="en-US" dirty="0" smtClean="0"/>
              <a:t>？</a:t>
            </a:r>
            <a:r>
              <a:rPr lang="zh-CN" altLang="en-US" dirty="0"/>
              <a:t>每个</a:t>
            </a:r>
            <a:r>
              <a:rPr lang="zh-CN" altLang="en-US" dirty="0" smtClean="0"/>
              <a:t>分</a:t>
            </a:r>
            <a:r>
              <a:rPr lang="zh-CN" altLang="en-US" dirty="0"/>
              <a:t>段</a:t>
            </a:r>
            <a:r>
              <a:rPr lang="zh-CN" altLang="en-US" dirty="0" smtClean="0"/>
              <a:t>的</a:t>
            </a:r>
            <a:r>
              <a:rPr lang="zh-CN" altLang="en-US" dirty="0"/>
              <a:t>大小为多少？每个</a:t>
            </a:r>
            <a:r>
              <a:rPr lang="zh-CN" altLang="en-US" dirty="0" smtClean="0"/>
              <a:t>分</a:t>
            </a:r>
            <a:r>
              <a:rPr lang="zh-CN" altLang="en-US" dirty="0"/>
              <a:t>段</a:t>
            </a:r>
            <a:r>
              <a:rPr lang="zh-CN" altLang="en-US" dirty="0" smtClean="0"/>
              <a:t>的</a:t>
            </a:r>
            <a:r>
              <a:rPr lang="zh-CN" altLang="en-US" dirty="0"/>
              <a:t>固定首部中相关字段如何变化？</a:t>
            </a:r>
          </a:p>
          <a:p>
            <a:pPr marL="0" indent="0">
              <a:lnSpc>
                <a:spcPct val="110000"/>
              </a:lnSpc>
              <a:buNone/>
            </a:pP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397356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defRPr/>
            </a:pPr>
            <a:r>
              <a:rPr lang="zh-CN" altLang="en-US" dirty="0" smtClean="0">
                <a:latin typeface="宋体" pitchFamily="2" charset="-122"/>
              </a:rPr>
              <a:t>网络层</a:t>
            </a:r>
          </a:p>
        </p:txBody>
      </p:sp>
      <p:sp>
        <p:nvSpPr>
          <p:cNvPr id="4099" name="Rectangle 13"/>
          <p:cNvSpPr>
            <a:spLocks noGrp="1" noChangeArrowheads="1"/>
          </p:cNvSpPr>
          <p:nvPr>
            <p:ph type="body" idx="1"/>
          </p:nvPr>
        </p:nvSpPr>
        <p:spPr>
          <a:xfrm>
            <a:off x="2123728" y="2061270"/>
            <a:ext cx="5327798" cy="4032026"/>
          </a:xfrm>
        </p:spPr>
        <p:txBody>
          <a:bodyPr/>
          <a:lstStyle/>
          <a:p>
            <a:pPr eaLnBrk="1" hangingPunct="1">
              <a:lnSpc>
                <a:spcPct val="110000"/>
              </a:lnSpc>
            </a:pPr>
            <a:r>
              <a:rPr lang="zh-CN" altLang="en-US" dirty="0" smtClean="0">
                <a:hlinkClick r:id="rId3" action="ppaction://hlinksldjump"/>
              </a:rPr>
              <a:t>网络层设计的有关问题</a:t>
            </a:r>
            <a:endParaRPr lang="zh-CN" altLang="en-US" dirty="0" smtClean="0"/>
          </a:p>
          <a:p>
            <a:pPr eaLnBrk="1" hangingPunct="1">
              <a:lnSpc>
                <a:spcPct val="110000"/>
              </a:lnSpc>
            </a:pPr>
            <a:r>
              <a:rPr lang="zh-CN" altLang="en-US" dirty="0" smtClean="0">
                <a:hlinkClick r:id="rId4" action="ppaction://hlinksldjump"/>
              </a:rPr>
              <a:t>路由选择</a:t>
            </a:r>
            <a:endParaRPr lang="en-US" altLang="zh-CN" dirty="0" smtClean="0">
              <a:hlinkClick r:id="rId5" action="ppaction://hlinksldjump"/>
            </a:endParaRPr>
          </a:p>
          <a:p>
            <a:pPr eaLnBrk="1" hangingPunct="1">
              <a:lnSpc>
                <a:spcPct val="110000"/>
              </a:lnSpc>
            </a:pPr>
            <a:r>
              <a:rPr lang="zh-CN" altLang="en-US" dirty="0" smtClean="0">
                <a:hlinkClick r:id="rId6" action="ppaction://hlinksldjump"/>
              </a:rPr>
              <a:t>拥塞控制</a:t>
            </a:r>
            <a:endParaRPr lang="en-US" altLang="zh-CN" dirty="0" smtClean="0">
              <a:hlinkClick r:id="rId5" action="ppaction://hlinksldjump"/>
            </a:endParaRPr>
          </a:p>
          <a:p>
            <a:pPr eaLnBrk="1" hangingPunct="1">
              <a:lnSpc>
                <a:spcPct val="110000"/>
              </a:lnSpc>
            </a:pPr>
            <a:r>
              <a:rPr lang="zh-CN" altLang="en-US" dirty="0" smtClean="0">
                <a:hlinkClick r:id="rId5" action="ppaction://hlinksldjump"/>
              </a:rPr>
              <a:t>服务质量（</a:t>
            </a:r>
            <a:r>
              <a:rPr lang="en-US" altLang="zh-CN" dirty="0" err="1" smtClean="0">
                <a:hlinkClick r:id="rId5" action="ppaction://hlinksldjump"/>
              </a:rPr>
              <a:t>QoS</a:t>
            </a:r>
            <a:r>
              <a:rPr lang="zh-CN" altLang="en-US" dirty="0" smtClean="0">
                <a:hlinkClick r:id="rId5" action="ppaction://hlinksldjump"/>
              </a:rPr>
              <a:t>）</a:t>
            </a:r>
            <a:endParaRPr lang="en-US" altLang="zh-CN" dirty="0" smtClean="0">
              <a:hlinkClick r:id="rId5" action="ppaction://hlinksldjump"/>
            </a:endParaRPr>
          </a:p>
          <a:p>
            <a:pPr eaLnBrk="1" hangingPunct="1">
              <a:lnSpc>
                <a:spcPct val="110000"/>
              </a:lnSpc>
            </a:pPr>
            <a:r>
              <a:rPr lang="zh-CN" altLang="en-US" dirty="0" smtClean="0">
                <a:hlinkClick r:id="rId7" action="ppaction://hlinksldjump"/>
              </a:rPr>
              <a:t>网络互连</a:t>
            </a:r>
            <a:endParaRPr lang="en-US" altLang="zh-CN" dirty="0" smtClean="0">
              <a:hlinkClick r:id="rId5" action="ppaction://hlinksldjump"/>
            </a:endParaRPr>
          </a:p>
          <a:p>
            <a:pPr eaLnBrk="1" hangingPunct="1">
              <a:lnSpc>
                <a:spcPct val="110000"/>
              </a:lnSpc>
            </a:pPr>
            <a:r>
              <a:rPr lang="en-US" altLang="zh-CN" dirty="0" smtClean="0">
                <a:hlinkClick r:id="rId8" action="ppaction://hlinksldjump"/>
              </a:rPr>
              <a:t>Internet</a:t>
            </a:r>
            <a:r>
              <a:rPr lang="zh-CN" altLang="en-US" dirty="0" smtClean="0">
                <a:hlinkClick r:id="rId8" action="ppaction://hlinksldjump"/>
              </a:rPr>
              <a:t>的网络层</a:t>
            </a:r>
            <a:endParaRPr lang="en-US" altLang="zh-CN" dirty="0" smtClean="0">
              <a:hlinkClick r:id="rId5" action="ppaction://hlinksldjump"/>
            </a:endParaRPr>
          </a:p>
        </p:txBody>
      </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p>
        </p:txBody>
      </p:sp>
      <p:sp>
        <p:nvSpPr>
          <p:cNvPr id="5123" name="内容占位符 3"/>
          <p:cNvSpPr>
            <a:spLocks noGrp="1"/>
          </p:cNvSpPr>
          <p:nvPr>
            <p:ph idx="1"/>
          </p:nvPr>
        </p:nvSpPr>
        <p:spPr>
          <a:xfrm>
            <a:off x="809625" y="1773238"/>
            <a:ext cx="7958138" cy="575642"/>
          </a:xfrm>
        </p:spPr>
        <p:txBody>
          <a:bodyPr/>
          <a:lstStyle/>
          <a:p>
            <a:pPr marL="0" indent="0">
              <a:buNone/>
            </a:pPr>
            <a:r>
              <a:rPr lang="zh-CN" altLang="en-US" sz="2400" dirty="0" smtClean="0">
                <a:solidFill>
                  <a:srgbClr val="FF0000"/>
                </a:solidFill>
              </a:rPr>
              <a:t>例：</a:t>
            </a:r>
            <a:r>
              <a:rPr lang="zh-CN" altLang="en-US" sz="2400" dirty="0" smtClean="0"/>
              <a:t>求路由器</a:t>
            </a:r>
            <a:r>
              <a:rPr lang="en-US" altLang="zh-CN" sz="2400" dirty="0" smtClean="0"/>
              <a:t>A</a:t>
            </a:r>
            <a:r>
              <a:rPr lang="zh-CN" altLang="en-US" sz="2400" dirty="0"/>
              <a:t>到其它</a:t>
            </a:r>
            <a:r>
              <a:rPr lang="zh-CN" altLang="en-US" sz="2400" dirty="0" smtClean="0"/>
              <a:t>各</a:t>
            </a:r>
            <a:r>
              <a:rPr lang="zh-CN" altLang="en-US" sz="2400" dirty="0"/>
              <a:t>路由器</a:t>
            </a:r>
            <a:r>
              <a:rPr lang="zh-CN" altLang="en-US" sz="2400" dirty="0" smtClean="0"/>
              <a:t>的</a:t>
            </a:r>
            <a:r>
              <a:rPr lang="zh-CN" altLang="en-US" sz="2400" dirty="0"/>
              <a:t>最短</a:t>
            </a:r>
            <a:r>
              <a:rPr lang="zh-CN" altLang="en-US" sz="2400" dirty="0" smtClean="0"/>
              <a:t>路径。</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grpSp>
        <p:nvGrpSpPr>
          <p:cNvPr id="2061" name="组合 2060"/>
          <p:cNvGrpSpPr/>
          <p:nvPr/>
        </p:nvGrpSpPr>
        <p:grpSpPr>
          <a:xfrm>
            <a:off x="2485202" y="2370366"/>
            <a:ext cx="4175030" cy="2477308"/>
            <a:chOff x="2030025" y="1866310"/>
            <a:chExt cx="4175030" cy="2477308"/>
          </a:xfrm>
        </p:grpSpPr>
        <p:sp>
          <p:nvSpPr>
            <p:cNvPr id="2" name="椭圆 1"/>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 name="直接连接符 3"/>
            <p:cNvCxnSpPr>
              <a:stCxn id="2"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2"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8" idx="6"/>
              <a:endCxn id="9"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endCxn id="12"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
            <p:cNvCxnSpPr>
              <a:stCxn id="2" idx="1"/>
              <a:endCxn id="9"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3"/>
            <p:cNvCxnSpPr>
              <a:stCxn id="9" idx="3"/>
              <a:endCxn id="10"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endCxn id="11"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stCxn id="8"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60" name="TextBox 2059"/>
            <p:cNvSpPr txBox="1"/>
            <p:nvPr/>
          </p:nvSpPr>
          <p:spPr>
            <a:xfrm>
              <a:off x="2868248" y="1866310"/>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3" name="TextBox 52"/>
            <p:cNvSpPr txBox="1"/>
            <p:nvPr/>
          </p:nvSpPr>
          <p:spPr>
            <a:xfrm>
              <a:off x="2529513" y="2665828"/>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4" name="TextBox 53"/>
            <p:cNvSpPr txBox="1"/>
            <p:nvPr/>
          </p:nvSpPr>
          <p:spPr>
            <a:xfrm>
              <a:off x="3959573" y="2246387"/>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55" name="TextBox 54"/>
            <p:cNvSpPr txBox="1"/>
            <p:nvPr/>
          </p:nvSpPr>
          <p:spPr>
            <a:xfrm>
              <a:off x="5338056" y="2563520"/>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6" name="TextBox 55"/>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7" name="TextBox 56"/>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8" name="TextBox 57"/>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9" name="TextBox 58"/>
            <p:cNvSpPr txBox="1"/>
            <p:nvPr/>
          </p:nvSpPr>
          <p:spPr>
            <a:xfrm>
              <a:off x="3779912" y="3018438"/>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60" name="TextBox 59"/>
            <p:cNvSpPr txBox="1"/>
            <p:nvPr/>
          </p:nvSpPr>
          <p:spPr>
            <a:xfrm>
              <a:off x="3295339" y="3102243"/>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61" name="TextBox 60"/>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sp>
        <p:nvSpPr>
          <p:cNvPr id="63" name="内容占位符 3"/>
          <p:cNvSpPr txBox="1">
            <a:spLocks/>
          </p:cNvSpPr>
          <p:nvPr/>
        </p:nvSpPr>
        <p:spPr bwMode="auto">
          <a:xfrm>
            <a:off x="783794" y="5029031"/>
            <a:ext cx="7958138" cy="1352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buNone/>
            </a:pPr>
            <a:r>
              <a:rPr lang="zh-CN" altLang="en-US" sz="2400" kern="0" dirty="0" smtClean="0"/>
              <a:t>       设</a:t>
            </a:r>
            <a:r>
              <a:rPr lang="en-US" altLang="zh-CN" sz="2400" kern="0" dirty="0">
                <a:solidFill>
                  <a:srgbClr val="0000FF"/>
                </a:solidFill>
              </a:rPr>
              <a:t>S</a:t>
            </a:r>
            <a:r>
              <a:rPr lang="zh-CN" altLang="en-US" sz="2400" kern="0" dirty="0">
                <a:solidFill>
                  <a:srgbClr val="0000FF"/>
                </a:solidFill>
              </a:rPr>
              <a:t>（</a:t>
            </a:r>
            <a:r>
              <a:rPr lang="en-US" altLang="zh-CN" sz="2400" kern="0" dirty="0">
                <a:solidFill>
                  <a:srgbClr val="0000FF"/>
                </a:solidFill>
              </a:rPr>
              <a:t>v</a:t>
            </a:r>
            <a:r>
              <a:rPr lang="zh-CN" altLang="en-US" sz="2400" kern="0" dirty="0">
                <a:solidFill>
                  <a:srgbClr val="0000FF"/>
                </a:solidFill>
              </a:rPr>
              <a:t>）</a:t>
            </a:r>
            <a:r>
              <a:rPr lang="zh-CN" altLang="en-US" sz="2400" kern="0" dirty="0" smtClean="0"/>
              <a:t>为</a:t>
            </a:r>
            <a:r>
              <a:rPr lang="zh-CN" altLang="en-US" sz="2400" dirty="0" smtClean="0"/>
              <a:t>路由器</a:t>
            </a:r>
            <a:r>
              <a:rPr lang="en-US" altLang="zh-CN" sz="2400" kern="0" dirty="0" smtClean="0"/>
              <a:t>A</a:t>
            </a:r>
            <a:r>
              <a:rPr lang="zh-CN" altLang="en-US" sz="2400" kern="0" dirty="0" smtClean="0"/>
              <a:t>到</a:t>
            </a:r>
            <a:r>
              <a:rPr lang="zh-CN" altLang="en-US" sz="2400" dirty="0" smtClean="0"/>
              <a:t>路由器</a:t>
            </a:r>
            <a:r>
              <a:rPr lang="en-US" altLang="zh-CN" sz="2400" kern="0" dirty="0" smtClean="0"/>
              <a:t>v</a:t>
            </a:r>
            <a:r>
              <a:rPr lang="zh-CN" altLang="en-US" sz="2400" kern="0" dirty="0"/>
              <a:t>的距离，即：沿某一路径的所有链路的长度之和；</a:t>
            </a:r>
            <a:r>
              <a:rPr lang="en-US" altLang="zh-CN" sz="2400" kern="0" dirty="0">
                <a:solidFill>
                  <a:srgbClr val="0000FF"/>
                </a:solidFill>
              </a:rPr>
              <a:t>L</a:t>
            </a:r>
            <a:r>
              <a:rPr lang="zh-CN" altLang="en-US" sz="2400" kern="0" dirty="0">
                <a:solidFill>
                  <a:srgbClr val="0000FF"/>
                </a:solidFill>
              </a:rPr>
              <a:t>（</a:t>
            </a:r>
            <a:r>
              <a:rPr lang="en-US" altLang="zh-CN" sz="2400" kern="0" dirty="0" err="1">
                <a:solidFill>
                  <a:srgbClr val="0000FF"/>
                </a:solidFill>
              </a:rPr>
              <a:t>i</a:t>
            </a:r>
            <a:r>
              <a:rPr lang="zh-CN" altLang="en-US" sz="2400" kern="0" dirty="0">
                <a:solidFill>
                  <a:srgbClr val="0000FF"/>
                </a:solidFill>
              </a:rPr>
              <a:t>，</a:t>
            </a:r>
            <a:r>
              <a:rPr lang="en-US" altLang="zh-CN" sz="2400" kern="0" dirty="0">
                <a:solidFill>
                  <a:srgbClr val="0000FF"/>
                </a:solidFill>
              </a:rPr>
              <a:t>j</a:t>
            </a:r>
            <a:r>
              <a:rPr lang="zh-CN" altLang="en-US" sz="2400" kern="0" dirty="0">
                <a:solidFill>
                  <a:srgbClr val="0000FF"/>
                </a:solidFill>
              </a:rPr>
              <a:t>）</a:t>
            </a:r>
            <a:r>
              <a:rPr lang="zh-CN" altLang="en-US" sz="2400" kern="0" dirty="0" smtClean="0"/>
              <a:t>为</a:t>
            </a:r>
            <a:r>
              <a:rPr lang="zh-CN" altLang="en-US" sz="2400" dirty="0"/>
              <a:t>路由器</a:t>
            </a:r>
            <a:r>
              <a:rPr lang="en-US" altLang="zh-CN" sz="2400" kern="0" dirty="0" err="1" smtClean="0"/>
              <a:t>i</a:t>
            </a:r>
            <a:r>
              <a:rPr lang="zh-CN" altLang="en-US" sz="2400" kern="0" dirty="0" smtClean="0"/>
              <a:t>至</a:t>
            </a:r>
            <a:r>
              <a:rPr lang="zh-CN" altLang="en-US" sz="2400" dirty="0"/>
              <a:t>路由器</a:t>
            </a:r>
            <a:r>
              <a:rPr lang="en-US" altLang="zh-CN" sz="2400" kern="0" dirty="0" smtClean="0"/>
              <a:t>j</a:t>
            </a:r>
            <a:r>
              <a:rPr lang="zh-CN" altLang="en-US" sz="2400" kern="0" dirty="0"/>
              <a:t>之间的距离。</a:t>
            </a:r>
          </a:p>
        </p:txBody>
      </p:sp>
    </p:spTree>
    <p:extLst>
      <p:ext uri="{BB962C8B-B14F-4D97-AF65-F5344CB8AC3E}">
        <p14:creationId xmlns:p14="http://schemas.microsoft.com/office/powerpoint/2010/main" val="250785070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例</a:t>
            </a:r>
            <a:r>
              <a:rPr lang="en-US" altLang="zh-CN" dirty="0">
                <a:latin typeface="华文新魏" pitchFamily="2" charset="-122"/>
              </a:rPr>
              <a:t>:</a:t>
            </a:r>
            <a:r>
              <a:rPr lang="zh-CN" altLang="en-US" dirty="0" smtClean="0">
                <a:latin typeface="华文新魏" pitchFamily="2" charset="-122"/>
              </a:rPr>
              <a:t>分段图示</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5" name="Rectangle 4"/>
          <p:cNvSpPr>
            <a:spLocks noChangeArrowheads="1"/>
          </p:cNvSpPr>
          <p:nvPr/>
        </p:nvSpPr>
        <p:spPr bwMode="auto">
          <a:xfrm>
            <a:off x="3142555" y="2365400"/>
            <a:ext cx="4418013" cy="46355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Text Box 5"/>
          <p:cNvSpPr txBox="1">
            <a:spLocks noChangeArrowheads="1"/>
          </p:cNvSpPr>
          <p:nvPr/>
        </p:nvSpPr>
        <p:spPr bwMode="auto">
          <a:xfrm>
            <a:off x="935930" y="5822975"/>
            <a:ext cx="17860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0/8 = 0</a:t>
            </a:r>
          </a:p>
        </p:txBody>
      </p:sp>
      <p:sp>
        <p:nvSpPr>
          <p:cNvPr id="7" name="Rectangle 6"/>
          <p:cNvSpPr>
            <a:spLocks noChangeArrowheads="1"/>
          </p:cNvSpPr>
          <p:nvPr/>
        </p:nvSpPr>
        <p:spPr bwMode="auto">
          <a:xfrm>
            <a:off x="2339280" y="2365400"/>
            <a:ext cx="5221288" cy="463550"/>
          </a:xfrm>
          <a:prstGeom prst="rect">
            <a:avLst/>
          </a:prstGeom>
          <a:solidFill>
            <a:schemeClr val="bg1">
              <a:lumMod val="85000"/>
            </a:schemeClr>
          </a:solidFill>
          <a:ln w="19050">
            <a:solidFill>
              <a:schemeClr val="tx1"/>
            </a:solidFill>
            <a:miter lim="800000"/>
            <a:headEnd/>
            <a:tailEnd/>
          </a:ln>
          <a:effectLst/>
        </p:spPr>
        <p:txBody>
          <a:bodyPr wrap="none" anchor="ctr"/>
          <a:lstStyle/>
          <a:p>
            <a:endParaRPr lang="zh-CN" altLang="en-US" b="1">
              <a:latin typeface="+mn-lt"/>
              <a:ea typeface="+mn-ea"/>
            </a:endParaRPr>
          </a:p>
        </p:txBody>
      </p:sp>
      <p:sp>
        <p:nvSpPr>
          <p:cNvPr id="8" name="Line 7"/>
          <p:cNvSpPr>
            <a:spLocks noChangeShapeType="1"/>
          </p:cNvSpPr>
          <p:nvPr/>
        </p:nvSpPr>
        <p:spPr bwMode="auto">
          <a:xfrm>
            <a:off x="3304480"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8"/>
          <p:cNvSpPr>
            <a:spLocks noChangeShapeType="1"/>
          </p:cNvSpPr>
          <p:nvPr/>
        </p:nvSpPr>
        <p:spPr bwMode="auto">
          <a:xfrm>
            <a:off x="3464818"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9"/>
          <p:cNvSpPr>
            <a:spLocks noChangeShapeType="1"/>
          </p:cNvSpPr>
          <p:nvPr/>
        </p:nvSpPr>
        <p:spPr bwMode="auto">
          <a:xfrm>
            <a:off x="362674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Line 10"/>
          <p:cNvSpPr>
            <a:spLocks noChangeShapeType="1"/>
          </p:cNvSpPr>
          <p:nvPr/>
        </p:nvSpPr>
        <p:spPr bwMode="auto">
          <a:xfrm>
            <a:off x="739864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Rectangle 11"/>
          <p:cNvSpPr>
            <a:spLocks noChangeArrowheads="1"/>
          </p:cNvSpPr>
          <p:nvPr/>
        </p:nvSpPr>
        <p:spPr bwMode="auto">
          <a:xfrm>
            <a:off x="1539180" y="4318025"/>
            <a:ext cx="1603375" cy="463550"/>
          </a:xfrm>
          <a:prstGeom prst="rect">
            <a:avLst/>
          </a:prstGeom>
          <a:solidFill>
            <a:schemeClr val="bg1">
              <a:lumMod val="85000"/>
            </a:schemeClr>
          </a:solidFill>
          <a:ln w="9525">
            <a:solidFill>
              <a:schemeClr val="tx1"/>
            </a:solidFill>
            <a:miter lim="800000"/>
            <a:headEnd/>
            <a:tailEnd/>
          </a:ln>
          <a:effectLst/>
        </p:spPr>
        <p:txBody>
          <a:bodyPr wrap="none" anchor="ctr"/>
          <a:lstStyle/>
          <a:p>
            <a:endParaRPr lang="zh-CN" altLang="en-US" b="1">
              <a:latin typeface="+mn-lt"/>
              <a:ea typeface="+mn-ea"/>
            </a:endParaRPr>
          </a:p>
        </p:txBody>
      </p:sp>
      <p:sp>
        <p:nvSpPr>
          <p:cNvPr id="13" name="Line 12"/>
          <p:cNvSpPr>
            <a:spLocks noChangeShapeType="1"/>
          </p:cNvSpPr>
          <p:nvPr/>
        </p:nvSpPr>
        <p:spPr bwMode="auto">
          <a:xfrm>
            <a:off x="1697930"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Line 13"/>
          <p:cNvSpPr>
            <a:spLocks noChangeShapeType="1"/>
          </p:cNvSpPr>
          <p:nvPr/>
        </p:nvSpPr>
        <p:spPr bwMode="auto">
          <a:xfrm>
            <a:off x="1859855"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 name="Line 14"/>
          <p:cNvSpPr>
            <a:spLocks noChangeShapeType="1"/>
          </p:cNvSpPr>
          <p:nvPr/>
        </p:nvSpPr>
        <p:spPr bwMode="auto">
          <a:xfrm>
            <a:off x="202019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Line 15"/>
          <p:cNvSpPr>
            <a:spLocks noChangeShapeType="1"/>
          </p:cNvSpPr>
          <p:nvPr/>
        </p:nvSpPr>
        <p:spPr bwMode="auto">
          <a:xfrm>
            <a:off x="2982218"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Text Box 16"/>
          <p:cNvSpPr txBox="1">
            <a:spLocks noChangeArrowheads="1"/>
          </p:cNvSpPr>
          <p:nvPr/>
        </p:nvSpPr>
        <p:spPr bwMode="auto">
          <a:xfrm>
            <a:off x="7524055" y="2293962"/>
            <a:ext cx="1368425"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0/8</a:t>
            </a:r>
          </a:p>
          <a:p>
            <a:pPr algn="l">
              <a:lnSpc>
                <a:spcPct val="90000"/>
              </a:lnSpc>
              <a:spcBef>
                <a:spcPct val="0"/>
              </a:spcBef>
              <a:buSzTx/>
              <a:buFontTx/>
              <a:buNone/>
            </a:pPr>
            <a:r>
              <a:rPr lang="en-US" altLang="zh-CN" sz="2000" b="1">
                <a:latin typeface="+mn-lt"/>
                <a:ea typeface="+mn-ea"/>
              </a:rPr>
              <a:t>        = 0</a:t>
            </a:r>
          </a:p>
        </p:txBody>
      </p:sp>
      <p:sp>
        <p:nvSpPr>
          <p:cNvPr id="18" name="Text Box 17"/>
          <p:cNvSpPr txBox="1">
            <a:spLocks noChangeArrowheads="1"/>
          </p:cNvSpPr>
          <p:nvPr/>
        </p:nvSpPr>
        <p:spPr bwMode="auto">
          <a:xfrm>
            <a:off x="3472755" y="5840437"/>
            <a:ext cx="247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1400/8 = 175</a:t>
            </a:r>
          </a:p>
        </p:txBody>
      </p:sp>
      <p:sp>
        <p:nvSpPr>
          <p:cNvPr id="19" name="Text Box 18"/>
          <p:cNvSpPr txBox="1">
            <a:spLocks noChangeArrowheads="1"/>
          </p:cNvSpPr>
          <p:nvPr/>
        </p:nvSpPr>
        <p:spPr bwMode="auto">
          <a:xfrm>
            <a:off x="6292155" y="5840437"/>
            <a:ext cx="247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偏移 </a:t>
            </a:r>
            <a:r>
              <a:rPr lang="en-US" altLang="zh-CN" sz="2000" b="1">
                <a:latin typeface="+mn-lt"/>
                <a:ea typeface="+mn-ea"/>
              </a:rPr>
              <a:t>= 2800/8 = 350</a:t>
            </a:r>
          </a:p>
        </p:txBody>
      </p:sp>
      <p:sp>
        <p:nvSpPr>
          <p:cNvPr id="20" name="Line 19"/>
          <p:cNvSpPr>
            <a:spLocks noChangeShapeType="1"/>
          </p:cNvSpPr>
          <p:nvPr/>
        </p:nvSpPr>
        <p:spPr bwMode="auto">
          <a:xfrm flipV="1">
            <a:off x="7466905"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20"/>
          <p:cNvSpPr>
            <a:spLocks noChangeShapeType="1"/>
          </p:cNvSpPr>
          <p:nvPr/>
        </p:nvSpPr>
        <p:spPr bwMode="auto">
          <a:xfrm flipV="1">
            <a:off x="3220343"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1"/>
          <p:cNvSpPr>
            <a:spLocks noChangeShapeType="1"/>
          </p:cNvSpPr>
          <p:nvPr/>
        </p:nvSpPr>
        <p:spPr bwMode="auto">
          <a:xfrm flipV="1">
            <a:off x="3063180"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2"/>
          <p:cNvSpPr>
            <a:spLocks noChangeShapeType="1"/>
          </p:cNvSpPr>
          <p:nvPr/>
        </p:nvSpPr>
        <p:spPr bwMode="auto">
          <a:xfrm flipV="1">
            <a:off x="4428430"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3"/>
          <p:cNvSpPr>
            <a:spLocks noChangeShapeType="1"/>
          </p:cNvSpPr>
          <p:nvPr/>
        </p:nvSpPr>
        <p:spPr bwMode="auto">
          <a:xfrm flipV="1">
            <a:off x="5873055"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4"/>
          <p:cNvSpPr>
            <a:spLocks noChangeShapeType="1"/>
          </p:cNvSpPr>
          <p:nvPr/>
        </p:nvSpPr>
        <p:spPr bwMode="auto">
          <a:xfrm flipV="1">
            <a:off x="7304980"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5"/>
          <p:cNvSpPr>
            <a:spLocks noChangeShapeType="1"/>
          </p:cNvSpPr>
          <p:nvPr/>
        </p:nvSpPr>
        <p:spPr bwMode="auto">
          <a:xfrm flipV="1">
            <a:off x="8363843"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Text Box 26"/>
          <p:cNvSpPr txBox="1">
            <a:spLocks noChangeArrowheads="1"/>
          </p:cNvSpPr>
          <p:nvPr/>
        </p:nvSpPr>
        <p:spPr bwMode="auto">
          <a:xfrm>
            <a:off x="4071243" y="505780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1400</a:t>
            </a:r>
          </a:p>
        </p:txBody>
      </p:sp>
      <p:sp>
        <p:nvSpPr>
          <p:cNvPr id="28" name="Text Box 27"/>
          <p:cNvSpPr txBox="1">
            <a:spLocks noChangeArrowheads="1"/>
          </p:cNvSpPr>
          <p:nvPr/>
        </p:nvSpPr>
        <p:spPr bwMode="auto">
          <a:xfrm>
            <a:off x="6963668" y="505780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2800</a:t>
            </a:r>
          </a:p>
        </p:txBody>
      </p:sp>
      <p:sp>
        <p:nvSpPr>
          <p:cNvPr id="29" name="Text Box 28"/>
          <p:cNvSpPr txBox="1">
            <a:spLocks noChangeArrowheads="1"/>
          </p:cNvSpPr>
          <p:nvPr/>
        </p:nvSpPr>
        <p:spPr bwMode="auto">
          <a:xfrm>
            <a:off x="8009830"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3799</a:t>
            </a:r>
          </a:p>
        </p:txBody>
      </p:sp>
      <p:sp>
        <p:nvSpPr>
          <p:cNvPr id="30" name="Text Box 29"/>
          <p:cNvSpPr txBox="1">
            <a:spLocks noChangeArrowheads="1"/>
          </p:cNvSpPr>
          <p:nvPr/>
        </p:nvSpPr>
        <p:spPr bwMode="auto">
          <a:xfrm>
            <a:off x="5517455"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2799</a:t>
            </a:r>
          </a:p>
        </p:txBody>
      </p:sp>
      <p:sp>
        <p:nvSpPr>
          <p:cNvPr id="31" name="Text Box 30"/>
          <p:cNvSpPr txBox="1">
            <a:spLocks noChangeArrowheads="1"/>
          </p:cNvSpPr>
          <p:nvPr/>
        </p:nvSpPr>
        <p:spPr bwMode="auto">
          <a:xfrm>
            <a:off x="2709168" y="5035575"/>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1399</a:t>
            </a:r>
          </a:p>
        </p:txBody>
      </p:sp>
      <p:sp>
        <p:nvSpPr>
          <p:cNvPr id="32" name="Text Box 31"/>
          <p:cNvSpPr txBox="1">
            <a:spLocks noChangeArrowheads="1"/>
          </p:cNvSpPr>
          <p:nvPr/>
        </p:nvSpPr>
        <p:spPr bwMode="auto">
          <a:xfrm>
            <a:off x="1075630" y="2186012"/>
            <a:ext cx="12065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2000" b="1" dirty="0">
                <a:latin typeface="+mn-lt"/>
                <a:ea typeface="+mn-ea"/>
              </a:rPr>
              <a:t>需</a:t>
            </a:r>
            <a:r>
              <a:rPr lang="zh-CN" altLang="en-US" sz="2000" b="1" dirty="0" smtClean="0">
                <a:latin typeface="+mn-lt"/>
                <a:ea typeface="+mn-ea"/>
              </a:rPr>
              <a:t>分段的</a:t>
            </a:r>
            <a:endParaRPr lang="zh-CN" altLang="en-US" sz="2000" b="1" dirty="0">
              <a:latin typeface="+mn-lt"/>
              <a:ea typeface="+mn-ea"/>
            </a:endParaRPr>
          </a:p>
          <a:p>
            <a:pPr>
              <a:spcBef>
                <a:spcPct val="0"/>
              </a:spcBef>
              <a:buSzTx/>
              <a:buFontTx/>
              <a:buNone/>
            </a:pPr>
            <a:r>
              <a:rPr lang="en-US" altLang="zh-CN" sz="2000" b="1" dirty="0">
                <a:latin typeface="+mn-lt"/>
                <a:ea typeface="+mn-ea"/>
              </a:rPr>
              <a:t>IP</a:t>
            </a:r>
            <a:r>
              <a:rPr lang="zh-CN" altLang="en-US" sz="2000" b="1" dirty="0">
                <a:latin typeface="+mn-lt"/>
                <a:ea typeface="+mn-ea"/>
              </a:rPr>
              <a:t>数据报</a:t>
            </a:r>
          </a:p>
        </p:txBody>
      </p:sp>
      <p:sp>
        <p:nvSpPr>
          <p:cNvPr id="33" name="Rectangle 32"/>
          <p:cNvSpPr>
            <a:spLocks noChangeArrowheads="1"/>
          </p:cNvSpPr>
          <p:nvPr/>
        </p:nvSpPr>
        <p:spPr bwMode="auto">
          <a:xfrm>
            <a:off x="2358330" y="2382862"/>
            <a:ext cx="781050" cy="415925"/>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Text Box 33"/>
          <p:cNvSpPr txBox="1">
            <a:spLocks noChangeArrowheads="1"/>
          </p:cNvSpPr>
          <p:nvPr/>
        </p:nvSpPr>
        <p:spPr bwMode="auto">
          <a:xfrm>
            <a:off x="996255" y="5462612"/>
            <a:ext cx="1709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1</a:t>
            </a:r>
            <a:endParaRPr lang="en-US" altLang="zh-CN" sz="2000" b="1" dirty="0">
              <a:latin typeface="+mn-lt"/>
              <a:ea typeface="+mn-ea"/>
            </a:endParaRPr>
          </a:p>
        </p:txBody>
      </p:sp>
      <p:sp>
        <p:nvSpPr>
          <p:cNvPr id="35" name="Text Box 34"/>
          <p:cNvSpPr txBox="1">
            <a:spLocks noChangeArrowheads="1"/>
          </p:cNvSpPr>
          <p:nvPr/>
        </p:nvSpPr>
        <p:spPr bwMode="auto">
          <a:xfrm>
            <a:off x="2339752" y="2384053"/>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a:t>
            </a:r>
          </a:p>
        </p:txBody>
      </p:sp>
      <p:sp>
        <p:nvSpPr>
          <p:cNvPr id="36" name="Line 35"/>
          <p:cNvSpPr>
            <a:spLocks noChangeShapeType="1"/>
          </p:cNvSpPr>
          <p:nvPr/>
        </p:nvSpPr>
        <p:spPr bwMode="auto">
          <a:xfrm>
            <a:off x="3142555"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Rectangle 36"/>
          <p:cNvSpPr>
            <a:spLocks noChangeArrowheads="1"/>
          </p:cNvSpPr>
          <p:nvPr/>
        </p:nvSpPr>
        <p:spPr bwMode="auto">
          <a:xfrm>
            <a:off x="735905" y="4318025"/>
            <a:ext cx="803275"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Line 37"/>
          <p:cNvSpPr>
            <a:spLocks noChangeShapeType="1"/>
          </p:cNvSpPr>
          <p:nvPr/>
        </p:nvSpPr>
        <p:spPr bwMode="auto">
          <a:xfrm>
            <a:off x="475069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38"/>
          <p:cNvSpPr>
            <a:spLocks noChangeShapeType="1"/>
          </p:cNvSpPr>
          <p:nvPr/>
        </p:nvSpPr>
        <p:spPr bwMode="auto">
          <a:xfrm>
            <a:off x="6355655"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9"/>
          <p:cNvSpPr>
            <a:spLocks noChangeShapeType="1"/>
          </p:cNvSpPr>
          <p:nvPr/>
        </p:nvSpPr>
        <p:spPr bwMode="auto">
          <a:xfrm flipV="1">
            <a:off x="1539180" y="2828950"/>
            <a:ext cx="1603375"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40"/>
          <p:cNvSpPr>
            <a:spLocks noChangeShapeType="1"/>
          </p:cNvSpPr>
          <p:nvPr/>
        </p:nvSpPr>
        <p:spPr bwMode="auto">
          <a:xfrm flipV="1">
            <a:off x="3142555" y="2828950"/>
            <a:ext cx="1608138"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Rectangle 41"/>
          <p:cNvSpPr>
            <a:spLocks noChangeArrowheads="1"/>
          </p:cNvSpPr>
          <p:nvPr/>
        </p:nvSpPr>
        <p:spPr bwMode="auto">
          <a:xfrm>
            <a:off x="4349055" y="4318025"/>
            <a:ext cx="1604963" cy="463550"/>
          </a:xfrm>
          <a:prstGeom prst="rect">
            <a:avLst/>
          </a:prstGeom>
          <a:solidFill>
            <a:schemeClr val="bg1">
              <a:lumMod val="85000"/>
            </a:schemeClr>
          </a:solidFill>
          <a:ln w="9525">
            <a:solidFill>
              <a:schemeClr val="tx1"/>
            </a:solidFill>
            <a:miter lim="800000"/>
            <a:headEnd/>
            <a:tailEnd/>
          </a:ln>
          <a:effectLst/>
        </p:spPr>
        <p:txBody>
          <a:bodyPr wrap="none" anchor="ctr"/>
          <a:lstStyle/>
          <a:p>
            <a:endParaRPr lang="zh-CN" altLang="en-US" b="1">
              <a:latin typeface="+mn-lt"/>
              <a:ea typeface="+mn-ea"/>
            </a:endParaRPr>
          </a:p>
        </p:txBody>
      </p:sp>
      <p:sp>
        <p:nvSpPr>
          <p:cNvPr id="43" name="Line 42"/>
          <p:cNvSpPr>
            <a:spLocks noChangeShapeType="1"/>
          </p:cNvSpPr>
          <p:nvPr/>
        </p:nvSpPr>
        <p:spPr bwMode="auto">
          <a:xfrm>
            <a:off x="450939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 name="Line 43"/>
          <p:cNvSpPr>
            <a:spLocks noChangeShapeType="1"/>
          </p:cNvSpPr>
          <p:nvPr/>
        </p:nvSpPr>
        <p:spPr bwMode="auto">
          <a:xfrm>
            <a:off x="466814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5" name="Line 44"/>
          <p:cNvSpPr>
            <a:spLocks noChangeShapeType="1"/>
          </p:cNvSpPr>
          <p:nvPr/>
        </p:nvSpPr>
        <p:spPr bwMode="auto">
          <a:xfrm>
            <a:off x="4830068"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Line 45"/>
          <p:cNvSpPr>
            <a:spLocks noChangeShapeType="1"/>
          </p:cNvSpPr>
          <p:nvPr/>
        </p:nvSpPr>
        <p:spPr bwMode="auto">
          <a:xfrm>
            <a:off x="579209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Rectangle 46"/>
          <p:cNvSpPr>
            <a:spLocks noChangeArrowheads="1"/>
          </p:cNvSpPr>
          <p:nvPr/>
        </p:nvSpPr>
        <p:spPr bwMode="auto">
          <a:xfrm>
            <a:off x="3545780" y="4318025"/>
            <a:ext cx="803275"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Line 47"/>
          <p:cNvSpPr>
            <a:spLocks noChangeShapeType="1"/>
          </p:cNvSpPr>
          <p:nvPr/>
        </p:nvSpPr>
        <p:spPr bwMode="auto">
          <a:xfrm flipV="1">
            <a:off x="4349055" y="2828950"/>
            <a:ext cx="401638"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Line 48"/>
          <p:cNvSpPr>
            <a:spLocks noChangeShapeType="1"/>
          </p:cNvSpPr>
          <p:nvPr/>
        </p:nvSpPr>
        <p:spPr bwMode="auto">
          <a:xfrm flipV="1">
            <a:off x="5954018" y="2828950"/>
            <a:ext cx="401637"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Rectangle 49"/>
          <p:cNvSpPr>
            <a:spLocks noChangeArrowheads="1"/>
          </p:cNvSpPr>
          <p:nvPr/>
        </p:nvSpPr>
        <p:spPr bwMode="auto">
          <a:xfrm>
            <a:off x="7238305" y="4318025"/>
            <a:ext cx="1204913" cy="463550"/>
          </a:xfrm>
          <a:prstGeom prst="rect">
            <a:avLst/>
          </a:prstGeom>
          <a:solidFill>
            <a:schemeClr val="bg1">
              <a:lumMod val="85000"/>
            </a:schemeClr>
          </a:solidFill>
          <a:ln w="9525">
            <a:solidFill>
              <a:schemeClr val="tx1"/>
            </a:solidFill>
            <a:miter lim="800000"/>
            <a:headEnd/>
            <a:tailEnd/>
          </a:ln>
          <a:effectLst/>
        </p:spPr>
        <p:txBody>
          <a:bodyPr wrap="none" anchor="ctr"/>
          <a:lstStyle/>
          <a:p>
            <a:endParaRPr lang="zh-CN" altLang="en-US" b="1">
              <a:latin typeface="+mn-lt"/>
              <a:ea typeface="+mn-ea"/>
            </a:endParaRPr>
          </a:p>
        </p:txBody>
      </p:sp>
      <p:sp>
        <p:nvSpPr>
          <p:cNvPr id="51" name="Line 50"/>
          <p:cNvSpPr>
            <a:spLocks noChangeShapeType="1"/>
          </p:cNvSpPr>
          <p:nvPr/>
        </p:nvSpPr>
        <p:spPr bwMode="auto">
          <a:xfrm>
            <a:off x="7398643"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 name="Line 51"/>
          <p:cNvSpPr>
            <a:spLocks noChangeShapeType="1"/>
          </p:cNvSpPr>
          <p:nvPr/>
        </p:nvSpPr>
        <p:spPr bwMode="auto">
          <a:xfrm>
            <a:off x="7560568"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3" name="Line 52"/>
          <p:cNvSpPr>
            <a:spLocks noChangeShapeType="1"/>
          </p:cNvSpPr>
          <p:nvPr/>
        </p:nvSpPr>
        <p:spPr bwMode="auto">
          <a:xfrm>
            <a:off x="7720905"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4" name="Line 53"/>
          <p:cNvSpPr>
            <a:spLocks noChangeShapeType="1"/>
          </p:cNvSpPr>
          <p:nvPr/>
        </p:nvSpPr>
        <p:spPr bwMode="auto">
          <a:xfrm>
            <a:off x="8282880" y="4318025"/>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5" name="Rectangle 54"/>
          <p:cNvSpPr>
            <a:spLocks noChangeArrowheads="1"/>
          </p:cNvSpPr>
          <p:nvPr/>
        </p:nvSpPr>
        <p:spPr bwMode="auto">
          <a:xfrm>
            <a:off x="6436618" y="4318025"/>
            <a:ext cx="801687" cy="4635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Line 55"/>
          <p:cNvSpPr>
            <a:spLocks noChangeShapeType="1"/>
          </p:cNvSpPr>
          <p:nvPr/>
        </p:nvSpPr>
        <p:spPr bwMode="auto">
          <a:xfrm flipH="1" flipV="1">
            <a:off x="7560568" y="2828950"/>
            <a:ext cx="882650"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7" name="Line 56"/>
          <p:cNvSpPr>
            <a:spLocks noChangeShapeType="1"/>
          </p:cNvSpPr>
          <p:nvPr/>
        </p:nvSpPr>
        <p:spPr bwMode="auto">
          <a:xfrm flipH="1" flipV="1">
            <a:off x="6355655" y="2828950"/>
            <a:ext cx="882650" cy="1489075"/>
          </a:xfrm>
          <a:prstGeom prst="line">
            <a:avLst/>
          </a:prstGeom>
          <a:noFill/>
          <a:ln w="9525">
            <a:solidFill>
              <a:srgbClr val="FC0404"/>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8" name="Line 57"/>
          <p:cNvSpPr>
            <a:spLocks noChangeShapeType="1"/>
          </p:cNvSpPr>
          <p:nvPr/>
        </p:nvSpPr>
        <p:spPr bwMode="auto">
          <a:xfrm>
            <a:off x="3128268" y="2139975"/>
            <a:ext cx="44164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9" name="Text Box 58"/>
          <p:cNvSpPr txBox="1">
            <a:spLocks noChangeArrowheads="1"/>
          </p:cNvSpPr>
          <p:nvPr/>
        </p:nvSpPr>
        <p:spPr bwMode="auto">
          <a:xfrm>
            <a:off x="3949005" y="1933600"/>
            <a:ext cx="2678113"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数据部分共 </a:t>
            </a:r>
            <a:r>
              <a:rPr lang="en-US" altLang="zh-CN" sz="2000" b="1">
                <a:latin typeface="+mn-lt"/>
                <a:ea typeface="+mn-ea"/>
              </a:rPr>
              <a:t>3800 </a:t>
            </a:r>
            <a:r>
              <a:rPr lang="zh-CN" altLang="en-US" sz="2000" b="1">
                <a:latin typeface="+mn-lt"/>
                <a:ea typeface="+mn-ea"/>
              </a:rPr>
              <a:t>字节</a:t>
            </a:r>
          </a:p>
        </p:txBody>
      </p:sp>
      <p:sp>
        <p:nvSpPr>
          <p:cNvPr id="60" name="Text Box 59"/>
          <p:cNvSpPr txBox="1">
            <a:spLocks noChangeArrowheads="1"/>
          </p:cNvSpPr>
          <p:nvPr/>
        </p:nvSpPr>
        <p:spPr bwMode="auto">
          <a:xfrm>
            <a:off x="683518" y="4328269"/>
            <a:ext cx="906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1</a:t>
            </a:r>
          </a:p>
        </p:txBody>
      </p:sp>
      <p:sp>
        <p:nvSpPr>
          <p:cNvPr id="61" name="Text Box 60"/>
          <p:cNvSpPr txBox="1">
            <a:spLocks noChangeArrowheads="1"/>
          </p:cNvSpPr>
          <p:nvPr/>
        </p:nvSpPr>
        <p:spPr bwMode="auto">
          <a:xfrm>
            <a:off x="3491805" y="4328269"/>
            <a:ext cx="906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2</a:t>
            </a:r>
          </a:p>
        </p:txBody>
      </p:sp>
      <p:sp>
        <p:nvSpPr>
          <p:cNvPr id="62" name="Text Box 61"/>
          <p:cNvSpPr txBox="1">
            <a:spLocks noChangeArrowheads="1"/>
          </p:cNvSpPr>
          <p:nvPr/>
        </p:nvSpPr>
        <p:spPr bwMode="auto">
          <a:xfrm>
            <a:off x="6371530" y="4328269"/>
            <a:ext cx="904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首部 </a:t>
            </a:r>
            <a:r>
              <a:rPr lang="en-US" altLang="zh-CN" sz="2000" b="1" dirty="0">
                <a:latin typeface="+mn-lt"/>
                <a:ea typeface="+mn-ea"/>
              </a:rPr>
              <a:t>3</a:t>
            </a:r>
          </a:p>
        </p:txBody>
      </p:sp>
      <p:sp>
        <p:nvSpPr>
          <p:cNvPr id="63" name="Line 62"/>
          <p:cNvSpPr>
            <a:spLocks noChangeShapeType="1"/>
          </p:cNvSpPr>
          <p:nvPr/>
        </p:nvSpPr>
        <p:spPr bwMode="auto">
          <a:xfrm flipV="1">
            <a:off x="1613793" y="4781575"/>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4" name="Text Box 63"/>
          <p:cNvSpPr txBox="1">
            <a:spLocks noChangeArrowheads="1"/>
          </p:cNvSpPr>
          <p:nvPr/>
        </p:nvSpPr>
        <p:spPr bwMode="auto">
          <a:xfrm>
            <a:off x="921643" y="5075262"/>
            <a:ext cx="906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字节 </a:t>
            </a:r>
            <a:r>
              <a:rPr lang="en-US" altLang="zh-CN" sz="2000" b="1">
                <a:latin typeface="+mn-lt"/>
                <a:ea typeface="+mn-ea"/>
              </a:rPr>
              <a:t>0</a:t>
            </a:r>
          </a:p>
        </p:txBody>
      </p:sp>
      <p:sp>
        <p:nvSpPr>
          <p:cNvPr id="65" name="Text Box 64"/>
          <p:cNvSpPr txBox="1">
            <a:spLocks noChangeArrowheads="1"/>
          </p:cNvSpPr>
          <p:nvPr/>
        </p:nvSpPr>
        <p:spPr bwMode="auto">
          <a:xfrm>
            <a:off x="3949005" y="5462612"/>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2</a:t>
            </a:r>
            <a:endParaRPr lang="en-US" altLang="zh-CN" sz="2000" b="1" dirty="0">
              <a:latin typeface="+mn-lt"/>
              <a:ea typeface="+mn-ea"/>
            </a:endParaRPr>
          </a:p>
        </p:txBody>
      </p:sp>
      <p:sp>
        <p:nvSpPr>
          <p:cNvPr id="66" name="Text Box 65"/>
          <p:cNvSpPr txBox="1">
            <a:spLocks noChangeArrowheads="1"/>
          </p:cNvSpPr>
          <p:nvPr/>
        </p:nvSpPr>
        <p:spPr bwMode="auto">
          <a:xfrm>
            <a:off x="6612830" y="5462612"/>
            <a:ext cx="15953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IP</a:t>
            </a:r>
            <a:r>
              <a:rPr lang="zh-CN" altLang="en-US" sz="2000" b="1" dirty="0" smtClean="0">
                <a:latin typeface="+mn-lt"/>
                <a:ea typeface="+mn-ea"/>
              </a:rPr>
              <a:t>数据报段</a:t>
            </a:r>
            <a:r>
              <a:rPr lang="en-US" altLang="zh-CN" sz="2000" b="1" dirty="0" smtClean="0">
                <a:latin typeface="+mn-lt"/>
                <a:ea typeface="+mn-ea"/>
              </a:rPr>
              <a:t>3</a:t>
            </a:r>
            <a:endParaRPr lang="en-US" altLang="zh-CN" sz="2000" b="1" dirty="0">
              <a:latin typeface="+mn-lt"/>
              <a:ea typeface="+mn-ea"/>
            </a:endParaRPr>
          </a:p>
        </p:txBody>
      </p:sp>
      <p:sp>
        <p:nvSpPr>
          <p:cNvPr id="67" name="Line 66"/>
          <p:cNvSpPr>
            <a:spLocks noChangeShapeType="1"/>
          </p:cNvSpPr>
          <p:nvPr/>
        </p:nvSpPr>
        <p:spPr bwMode="auto">
          <a:xfrm flipV="1">
            <a:off x="4815780"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Text Box 67"/>
          <p:cNvSpPr txBox="1">
            <a:spLocks noChangeArrowheads="1"/>
          </p:cNvSpPr>
          <p:nvPr/>
        </p:nvSpPr>
        <p:spPr bwMode="auto">
          <a:xfrm>
            <a:off x="4461768" y="3212976"/>
            <a:ext cx="811212" cy="396875"/>
          </a:xfrm>
          <a:prstGeom prst="rect">
            <a:avLst/>
          </a:prstGeom>
          <a:noFill/>
          <a:ln>
            <a:noFill/>
          </a:ln>
          <a:effectLst/>
        </p:spPr>
        <p:txBody>
          <a:bodyPr>
            <a:spAutoFit/>
          </a:bodyPr>
          <a:lstStyle/>
          <a:p>
            <a:pPr algn="l">
              <a:spcBef>
                <a:spcPct val="0"/>
              </a:spcBef>
              <a:buSzTx/>
              <a:buFontTx/>
              <a:buNone/>
            </a:pPr>
            <a:r>
              <a:rPr lang="en-US" altLang="zh-CN" sz="2000" b="1" dirty="0">
                <a:latin typeface="+mn-lt"/>
                <a:ea typeface="+mn-ea"/>
              </a:rPr>
              <a:t>1400</a:t>
            </a:r>
          </a:p>
        </p:txBody>
      </p:sp>
      <p:sp>
        <p:nvSpPr>
          <p:cNvPr id="69" name="Line 68"/>
          <p:cNvSpPr>
            <a:spLocks noChangeShapeType="1"/>
          </p:cNvSpPr>
          <p:nvPr/>
        </p:nvSpPr>
        <p:spPr bwMode="auto">
          <a:xfrm flipV="1">
            <a:off x="6422330" y="2828950"/>
            <a:ext cx="0" cy="3698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0" name="Text Box 69"/>
          <p:cNvSpPr txBox="1">
            <a:spLocks noChangeArrowheads="1"/>
          </p:cNvSpPr>
          <p:nvPr/>
        </p:nvSpPr>
        <p:spPr bwMode="auto">
          <a:xfrm>
            <a:off x="6081018" y="3212976"/>
            <a:ext cx="755335" cy="400110"/>
          </a:xfrm>
          <a:prstGeom prst="rect">
            <a:avLst/>
          </a:prstGeom>
          <a:noFill/>
          <a:ln>
            <a:noFill/>
          </a:ln>
          <a:effectLst/>
        </p:spPr>
        <p:txBody>
          <a:bodyPr wrap="none">
            <a:spAutoFit/>
          </a:bodyPr>
          <a:lstStyle/>
          <a:p>
            <a:pPr algn="l">
              <a:spcBef>
                <a:spcPct val="0"/>
              </a:spcBef>
              <a:buSzTx/>
              <a:buFontTx/>
              <a:buNone/>
            </a:pPr>
            <a:r>
              <a:rPr lang="en-US" altLang="zh-CN" sz="2000" b="1" dirty="0">
                <a:latin typeface="+mn-lt"/>
                <a:ea typeface="+mn-ea"/>
              </a:rPr>
              <a:t>2800</a:t>
            </a:r>
          </a:p>
        </p:txBody>
      </p:sp>
      <p:sp>
        <p:nvSpPr>
          <p:cNvPr id="71" name="Line 70"/>
          <p:cNvSpPr>
            <a:spLocks noChangeShapeType="1"/>
          </p:cNvSpPr>
          <p:nvPr/>
        </p:nvSpPr>
        <p:spPr bwMode="auto">
          <a:xfrm>
            <a:off x="6515993"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Line 71"/>
          <p:cNvSpPr>
            <a:spLocks noChangeShapeType="1"/>
          </p:cNvSpPr>
          <p:nvPr/>
        </p:nvSpPr>
        <p:spPr bwMode="auto">
          <a:xfrm>
            <a:off x="4911030" y="2365400"/>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Text Box 72"/>
          <p:cNvSpPr txBox="1">
            <a:spLocks noChangeArrowheads="1"/>
          </p:cNvSpPr>
          <p:nvPr/>
        </p:nvSpPr>
        <p:spPr bwMode="auto">
          <a:xfrm>
            <a:off x="2771800" y="3176141"/>
            <a:ext cx="906463" cy="396875"/>
          </a:xfrm>
          <a:prstGeom prst="rect">
            <a:avLst/>
          </a:prstGeom>
          <a:noFill/>
          <a:ln>
            <a:noFill/>
          </a:ln>
          <a:effectLst/>
        </p:spPr>
        <p:txBody>
          <a:bodyPr wrap="none">
            <a:spAutoFit/>
          </a:bodyPr>
          <a:lstStyle/>
          <a:p>
            <a:pPr algn="l">
              <a:spcBef>
                <a:spcPct val="0"/>
              </a:spcBef>
              <a:buSzTx/>
              <a:buFontTx/>
              <a:buNone/>
            </a:pPr>
            <a:r>
              <a:rPr lang="zh-CN" altLang="en-US" sz="2000" b="1" dirty="0">
                <a:latin typeface="+mn-lt"/>
                <a:ea typeface="+mn-ea"/>
              </a:rPr>
              <a:t>字节 </a:t>
            </a:r>
            <a:r>
              <a:rPr lang="en-US" altLang="zh-CN" sz="2000" b="1" dirty="0">
                <a:latin typeface="+mn-lt"/>
                <a:ea typeface="+mn-ea"/>
              </a:rPr>
              <a:t>0</a:t>
            </a:r>
          </a:p>
        </p:txBody>
      </p:sp>
      <p:sp>
        <p:nvSpPr>
          <p:cNvPr id="74" name="Text Box 73"/>
          <p:cNvSpPr txBox="1">
            <a:spLocks noChangeArrowheads="1"/>
          </p:cNvSpPr>
          <p:nvPr/>
        </p:nvSpPr>
        <p:spPr bwMode="auto">
          <a:xfrm>
            <a:off x="7057025" y="3172906"/>
            <a:ext cx="755335" cy="400110"/>
          </a:xfrm>
          <a:prstGeom prst="rect">
            <a:avLst/>
          </a:prstGeom>
          <a:noFill/>
          <a:ln>
            <a:noFill/>
          </a:ln>
          <a:effectLst/>
        </p:spPr>
        <p:txBody>
          <a:bodyPr wrap="none">
            <a:spAutoFit/>
          </a:bodyPr>
          <a:lstStyle/>
          <a:p>
            <a:pPr algn="l">
              <a:spcBef>
                <a:spcPct val="0"/>
              </a:spcBef>
              <a:buSzTx/>
              <a:buFontTx/>
              <a:buNone/>
            </a:pPr>
            <a:r>
              <a:rPr lang="en-US" altLang="zh-CN" sz="2000" b="1" dirty="0">
                <a:latin typeface="+mn-lt"/>
                <a:ea typeface="+mn-ea"/>
              </a:rPr>
              <a:t>3799</a:t>
            </a:r>
          </a:p>
        </p:txBody>
      </p:sp>
      <p:sp>
        <p:nvSpPr>
          <p:cNvPr id="7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385746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固定首部相关字段</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graphicFrame>
        <p:nvGraphicFramePr>
          <p:cNvPr id="6" name="Group 49"/>
          <p:cNvGraphicFramePr>
            <a:graphicFrameLocks/>
          </p:cNvGraphicFramePr>
          <p:nvPr>
            <p:extLst>
              <p:ext uri="{D42A27DB-BD31-4B8C-83A1-F6EECF244321}">
                <p14:modId xmlns:p14="http://schemas.microsoft.com/office/powerpoint/2010/main" val="3074060992"/>
              </p:ext>
            </p:extLst>
          </p:nvPr>
        </p:nvGraphicFramePr>
        <p:xfrm>
          <a:off x="1043608" y="1844824"/>
          <a:ext cx="7704856" cy="4464496"/>
        </p:xfrm>
        <a:graphic>
          <a:graphicData uri="http://schemas.openxmlformats.org/drawingml/2006/table">
            <a:tbl>
              <a:tblPr/>
              <a:tblGrid>
                <a:gridCol w="1283650"/>
                <a:gridCol w="1285127"/>
                <a:gridCol w="1283651"/>
                <a:gridCol w="1283650"/>
                <a:gridCol w="1285127"/>
                <a:gridCol w="1283651"/>
              </a:tblGrid>
              <a:tr h="923636">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rgbClr val="000000"/>
                          </a:solidFill>
                          <a:effectLst/>
                          <a:latin typeface="+mn-lt"/>
                          <a:ea typeface="+mn-ea"/>
                        </a:rPr>
                        <a:t>总长度</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rgbClr val="000000"/>
                          </a:solidFill>
                          <a:effectLst/>
                          <a:latin typeface="+mn-lt"/>
                          <a:ea typeface="+mn-ea"/>
                        </a:rPr>
                        <a:t>标识</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rgbClr val="000000"/>
                          </a:solidFill>
                          <a:effectLst/>
                          <a:latin typeface="+mn-lt"/>
                          <a:ea typeface="+mn-ea"/>
                        </a:rPr>
                        <a:t>MF</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rgbClr val="000000"/>
                          </a:solidFill>
                          <a:effectLst/>
                          <a:latin typeface="+mn-lt"/>
                          <a:ea typeface="+mn-ea"/>
                        </a:rPr>
                        <a:t>DF</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段偏移</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原始</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数据报</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3820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1420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2</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1420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175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85215">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数据报段</a:t>
                      </a:r>
                      <a:r>
                        <a:rPr kumimoji="1" lang="en-US" altLang="zh-CN" sz="2400" b="1" i="0" u="none" strike="noStrike" cap="none" normalizeH="0" baseline="0" dirty="0" smtClean="0">
                          <a:ln>
                            <a:noFill/>
                          </a:ln>
                          <a:solidFill>
                            <a:schemeClr val="tx1"/>
                          </a:solidFill>
                          <a:effectLst/>
                          <a:latin typeface="+mn-lt"/>
                          <a:ea typeface="+mn-ea"/>
                        </a:rPr>
                        <a:t>3</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1020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12345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just" defTabSz="914400" rtl="0" eaLnBrk="1" latinLnBrk="0" hangingPunct="1">
                        <a:buSzPct val="85000"/>
                        <a:defRPr kumimoji="1" sz="2800" kern="1200">
                          <a:solidFill>
                            <a:schemeClr val="tx1"/>
                          </a:solidFill>
                          <a:latin typeface="Arial Unicode MS" pitchFamily="34" charset="-122"/>
                          <a:ea typeface="华文新魏" pitchFamily="2" charset="-122"/>
                        </a:defRPr>
                      </a:lvl1pPr>
                      <a:lvl2pPr marL="457200" algn="just" defTabSz="914400" rtl="0" eaLnBrk="1" latinLnBrk="0" hangingPunct="1">
                        <a:buClr>
                          <a:schemeClr val="tx2"/>
                        </a:buClr>
                        <a:buSzPct val="70000"/>
                        <a:buFont typeface="Wingdings" pitchFamily="2" charset="2"/>
                        <a:defRPr kumimoji="1" sz="2400" kern="1200">
                          <a:solidFill>
                            <a:schemeClr val="tx1"/>
                          </a:solidFill>
                          <a:latin typeface="Arial Unicode MS" pitchFamily="34" charset="-122"/>
                          <a:ea typeface="华文新魏" pitchFamily="2" charset="-122"/>
                        </a:defRPr>
                      </a:lvl2pPr>
                      <a:lvl3pPr marL="857250" algn="just" defTabSz="914400" rtl="0" eaLnBrk="1" latinLnBrk="0" hangingPunct="1">
                        <a:buClr>
                          <a:schemeClr val="hlink"/>
                        </a:buClr>
                        <a:buSzPct val="65000"/>
                        <a:buFont typeface="Wingdings" pitchFamily="2" charset="2"/>
                        <a:defRPr kumimoji="1" sz="2000" kern="1200">
                          <a:solidFill>
                            <a:schemeClr val="tx1"/>
                          </a:solidFill>
                          <a:latin typeface="Arial Unicode MS" pitchFamily="34" charset="-122"/>
                          <a:ea typeface="华文新魏" pitchFamily="2" charset="-122"/>
                        </a:defRPr>
                      </a:lvl3pPr>
                      <a:lvl4pPr marL="1200150" algn="just" defTabSz="914400" rtl="0" eaLnBrk="1" latinLnBrk="0" hangingPunct="1">
                        <a:buClr>
                          <a:schemeClr val="accent1"/>
                        </a:buClr>
                        <a:buSzPct val="60000"/>
                        <a:buFont typeface="Wingdings" pitchFamily="2" charset="2"/>
                        <a:defRPr kumimoji="1" sz="1800" kern="1200">
                          <a:solidFill>
                            <a:schemeClr val="tx1"/>
                          </a:solidFill>
                          <a:latin typeface="Arial Unicode MS" pitchFamily="34" charset="-122"/>
                          <a:ea typeface="华文新魏" pitchFamily="2" charset="-122"/>
                        </a:defRPr>
                      </a:lvl4pPr>
                      <a:lvl5pPr marL="1543050" algn="just" defTabSz="914400" rtl="0" eaLnBrk="1" latinLnBrk="0" hangingPunct="1">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5pPr>
                      <a:lvl6pPr marL="20002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6pPr>
                      <a:lvl7pPr marL="24574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7pPr>
                      <a:lvl8pPr marL="29146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8pPr>
                      <a:lvl9pPr marL="3371850" algn="just" defTabSz="914400" rtl="0" eaLnBrk="1" fontAlgn="base" latinLnBrk="0" hangingPunct="1">
                        <a:spcBef>
                          <a:spcPct val="20000"/>
                        </a:spcBef>
                        <a:spcAft>
                          <a:spcPct val="0"/>
                        </a:spcAft>
                        <a:buClr>
                          <a:schemeClr val="accent2"/>
                        </a:buClr>
                        <a:buSzPct val="60000"/>
                        <a:buFont typeface="Wingdings" pitchFamily="2" charset="2"/>
                        <a:defRPr kumimoji="1" sz="1800" kern="1200">
                          <a:solidFill>
                            <a:schemeClr val="tx1"/>
                          </a:solidFill>
                          <a:latin typeface="Arial Unicode MS" pitchFamily="34" charset="-122"/>
                          <a:ea typeface="华文新魏" pitchFamily="2" charset="-122"/>
                        </a:defRPr>
                      </a:lvl9p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350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646660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mj-ea"/>
              </a:rPr>
              <a:t>固定首部 </a:t>
            </a:r>
            <a:r>
              <a:rPr lang="zh-CN" altLang="en-US" baseline="-25000" dirty="0" smtClean="0">
                <a:latin typeface="+mj-ea"/>
              </a:rPr>
              <a:t>之四</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90000"/>
              </a:lnSpc>
            </a:pPr>
            <a:r>
              <a:rPr lang="zh-CN" altLang="en-US" sz="2400" dirty="0">
                <a:solidFill>
                  <a:srgbClr val="FC0404"/>
                </a:solidFill>
              </a:rPr>
              <a:t>生存时间（</a:t>
            </a:r>
            <a:r>
              <a:rPr lang="en-US" altLang="zh-CN" sz="2400" dirty="0">
                <a:solidFill>
                  <a:srgbClr val="FC0404"/>
                </a:solidFill>
              </a:rPr>
              <a:t>TTL</a:t>
            </a:r>
            <a:r>
              <a:rPr lang="zh-CN" altLang="en-US" sz="2400" dirty="0">
                <a:solidFill>
                  <a:srgbClr val="FC0404"/>
                </a:solidFill>
              </a:rPr>
              <a:t>，</a:t>
            </a:r>
            <a:r>
              <a:rPr lang="en-US" altLang="zh-CN" sz="2400" dirty="0">
                <a:solidFill>
                  <a:srgbClr val="FC0404"/>
                </a:solidFill>
              </a:rPr>
              <a:t>8bit</a:t>
            </a:r>
            <a:r>
              <a:rPr lang="zh-CN" altLang="en-US" sz="2400" dirty="0">
                <a:solidFill>
                  <a:srgbClr val="FC0404"/>
                </a:solidFill>
              </a:rPr>
              <a:t>）</a:t>
            </a:r>
          </a:p>
          <a:p>
            <a:pPr marL="0" indent="0">
              <a:lnSpc>
                <a:spcPct val="90000"/>
              </a:lnSpc>
              <a:buFontTx/>
              <a:buNone/>
            </a:pPr>
            <a:r>
              <a:rPr lang="zh-CN" altLang="en-US" sz="2400" dirty="0"/>
              <a:t>      </a:t>
            </a:r>
            <a:r>
              <a:rPr lang="en-US" altLang="zh-CN" sz="2400" dirty="0" smtClean="0"/>
              <a:t>IP</a:t>
            </a:r>
            <a:r>
              <a:rPr lang="zh-CN" altLang="en-US" sz="2400" dirty="0"/>
              <a:t>数据报在通过</a:t>
            </a:r>
            <a:r>
              <a:rPr lang="en-US" altLang="zh-CN" sz="2400" dirty="0"/>
              <a:t>Internet</a:t>
            </a:r>
            <a:r>
              <a:rPr lang="zh-CN" altLang="en-US" sz="2400" dirty="0"/>
              <a:t>时所具有的寿命。发送时存入一个数，每经过一个路由器将此数减</a:t>
            </a:r>
            <a:r>
              <a:rPr lang="en-US" altLang="zh-CN" sz="2400" dirty="0"/>
              <a:t>1</a:t>
            </a:r>
            <a:r>
              <a:rPr lang="zh-CN" altLang="en-US" sz="2400" dirty="0"/>
              <a:t>，为</a:t>
            </a:r>
            <a:r>
              <a:rPr lang="en-US" altLang="zh-CN" sz="2400" dirty="0"/>
              <a:t>0</a:t>
            </a:r>
            <a:r>
              <a:rPr lang="zh-CN" altLang="en-US" sz="2400" dirty="0"/>
              <a:t>时丢弃。用于防止</a:t>
            </a:r>
            <a:r>
              <a:rPr lang="en-US" altLang="zh-CN" sz="2400" dirty="0"/>
              <a:t>IP</a:t>
            </a:r>
            <a:r>
              <a:rPr lang="zh-CN" altLang="en-US" sz="2400" dirty="0"/>
              <a:t>数据报无休止地传输或限制</a:t>
            </a:r>
            <a:r>
              <a:rPr lang="en-US" altLang="zh-CN" sz="2400" dirty="0"/>
              <a:t>IP</a:t>
            </a:r>
            <a:r>
              <a:rPr lang="zh-CN" altLang="en-US" sz="2400" dirty="0"/>
              <a:t>数据报的行程（为</a:t>
            </a:r>
            <a:r>
              <a:rPr lang="en-US" altLang="zh-CN" sz="2400" dirty="0"/>
              <a:t>1</a:t>
            </a:r>
            <a:r>
              <a:rPr lang="zh-CN" altLang="en-US" sz="2400" dirty="0"/>
              <a:t>限制在本网络内）。</a:t>
            </a:r>
          </a:p>
          <a:p>
            <a:pPr>
              <a:lnSpc>
                <a:spcPct val="90000"/>
              </a:lnSpc>
            </a:pPr>
            <a:r>
              <a:rPr lang="zh-CN" altLang="en-US" sz="2400" dirty="0">
                <a:solidFill>
                  <a:srgbClr val="FC0404"/>
                </a:solidFill>
              </a:rPr>
              <a:t>协议（</a:t>
            </a:r>
            <a:r>
              <a:rPr lang="en-US" altLang="zh-CN" sz="2400" dirty="0">
                <a:solidFill>
                  <a:srgbClr val="FC0404"/>
                </a:solidFill>
              </a:rPr>
              <a:t>8bit</a:t>
            </a:r>
            <a:r>
              <a:rPr lang="zh-CN" altLang="en-US" sz="2400" dirty="0">
                <a:solidFill>
                  <a:srgbClr val="FC0404"/>
                </a:solidFill>
              </a:rPr>
              <a:t>）</a:t>
            </a:r>
          </a:p>
          <a:p>
            <a:pPr marL="0" indent="0">
              <a:lnSpc>
                <a:spcPct val="90000"/>
              </a:lnSpc>
              <a:buFontTx/>
              <a:buNone/>
            </a:pPr>
            <a:r>
              <a:rPr lang="zh-CN" altLang="en-US" sz="2400" dirty="0"/>
              <a:t>     </a:t>
            </a:r>
            <a:r>
              <a:rPr lang="zh-CN" altLang="en-US" sz="2400" dirty="0" smtClean="0"/>
              <a:t>定义</a:t>
            </a:r>
            <a:r>
              <a:rPr lang="zh-CN" altLang="en-US" sz="2400" dirty="0"/>
              <a:t>使用</a:t>
            </a:r>
            <a:r>
              <a:rPr lang="en-US" altLang="zh-CN" sz="2400" dirty="0"/>
              <a:t>IP</a:t>
            </a:r>
            <a:r>
              <a:rPr lang="zh-CN" altLang="en-US" sz="2400" dirty="0"/>
              <a:t>服务的高层协议，以便目的主机</a:t>
            </a:r>
            <a:r>
              <a:rPr lang="zh-CN" altLang="en-US" sz="2400" dirty="0" smtClean="0"/>
              <a:t>的网络层</a:t>
            </a:r>
            <a:r>
              <a:rPr lang="zh-CN" altLang="en-US" sz="2400" dirty="0"/>
              <a:t>上交数据。例如：</a:t>
            </a:r>
            <a:r>
              <a:rPr lang="en-US" altLang="zh-CN" sz="2400" dirty="0" smtClean="0"/>
              <a:t>UDP(17)</a:t>
            </a:r>
            <a:r>
              <a:rPr lang="zh-CN" altLang="en-US" sz="2400" dirty="0" smtClean="0"/>
              <a:t>、</a:t>
            </a:r>
            <a:r>
              <a:rPr lang="en-US" altLang="zh-CN" sz="2400" dirty="0" smtClean="0"/>
              <a:t>TCP(6)</a:t>
            </a:r>
            <a:r>
              <a:rPr lang="zh-CN" altLang="en-US" sz="2400" dirty="0" smtClean="0"/>
              <a:t>、</a:t>
            </a:r>
            <a:r>
              <a:rPr lang="en-US" altLang="zh-CN" sz="2400" dirty="0" smtClean="0"/>
              <a:t>ICMP(1)</a:t>
            </a:r>
            <a:r>
              <a:rPr lang="zh-CN" altLang="en-US" sz="2400" dirty="0" smtClean="0"/>
              <a:t>等</a:t>
            </a:r>
            <a:r>
              <a:rPr lang="zh-CN" altLang="en-US" sz="2400" dirty="0"/>
              <a:t>。</a:t>
            </a:r>
          </a:p>
          <a:p>
            <a:pPr>
              <a:lnSpc>
                <a:spcPct val="90000"/>
              </a:lnSpc>
            </a:pPr>
            <a:r>
              <a:rPr lang="zh-CN" altLang="en-US" sz="2400" dirty="0">
                <a:solidFill>
                  <a:srgbClr val="FC0404"/>
                </a:solidFill>
              </a:rPr>
              <a:t>首部校验和（</a:t>
            </a:r>
            <a:r>
              <a:rPr lang="en-US" altLang="zh-CN" sz="2400" dirty="0">
                <a:solidFill>
                  <a:srgbClr val="FC0404"/>
                </a:solidFill>
              </a:rPr>
              <a:t>16bit</a:t>
            </a:r>
            <a:r>
              <a:rPr lang="zh-CN" altLang="en-US" sz="2400" dirty="0">
                <a:solidFill>
                  <a:srgbClr val="FC0404"/>
                </a:solidFill>
              </a:rPr>
              <a:t>）</a:t>
            </a:r>
          </a:p>
          <a:p>
            <a:pPr>
              <a:lnSpc>
                <a:spcPct val="90000"/>
              </a:lnSpc>
              <a:buFontTx/>
              <a:buNone/>
            </a:pPr>
            <a:r>
              <a:rPr lang="zh-CN" altLang="en-US" sz="2400" dirty="0" smtClean="0"/>
              <a:t>     不</a:t>
            </a:r>
            <a:r>
              <a:rPr lang="zh-CN" altLang="en-US" sz="2400" dirty="0"/>
              <a:t>采用 </a:t>
            </a:r>
            <a:r>
              <a:rPr lang="en-US" altLang="zh-CN" sz="2400" dirty="0"/>
              <a:t>CRC </a:t>
            </a:r>
            <a:r>
              <a:rPr lang="zh-CN" altLang="en-US" sz="2400" dirty="0" smtClean="0"/>
              <a:t>码</a:t>
            </a:r>
            <a:r>
              <a:rPr lang="zh-CN" altLang="en-US" sz="2400" dirty="0"/>
              <a:t>而采用简单的计算方法。 </a:t>
            </a:r>
          </a:p>
          <a:p>
            <a:pPr>
              <a:lnSpc>
                <a:spcPct val="90000"/>
              </a:lnSpc>
            </a:pPr>
            <a:r>
              <a:rPr lang="zh-CN" altLang="en-US" sz="2400" dirty="0">
                <a:solidFill>
                  <a:srgbClr val="FC0404"/>
                </a:solidFill>
              </a:rPr>
              <a:t>地址</a:t>
            </a:r>
          </a:p>
          <a:p>
            <a:pPr>
              <a:lnSpc>
                <a:spcPct val="90000"/>
              </a:lnSpc>
              <a:buFontTx/>
              <a:buNone/>
            </a:pPr>
            <a:r>
              <a:rPr lang="zh-CN" altLang="en-US" sz="2400" dirty="0"/>
              <a:t>     源</a:t>
            </a:r>
            <a:r>
              <a:rPr lang="en-US" altLang="zh-CN" sz="2400" dirty="0"/>
              <a:t>IP</a:t>
            </a:r>
            <a:r>
              <a:rPr lang="zh-CN" altLang="en-US" sz="2400" dirty="0"/>
              <a:t>地址（</a:t>
            </a:r>
            <a:r>
              <a:rPr lang="en-US" altLang="zh-CN" sz="2400" dirty="0"/>
              <a:t>4B</a:t>
            </a:r>
            <a:r>
              <a:rPr lang="zh-CN" altLang="en-US" sz="2400" dirty="0"/>
              <a:t>）和目的</a:t>
            </a:r>
            <a:r>
              <a:rPr lang="en-US" altLang="zh-CN" sz="2400" dirty="0"/>
              <a:t>IP</a:t>
            </a:r>
            <a:r>
              <a:rPr lang="zh-CN" altLang="en-US" sz="2400" dirty="0"/>
              <a:t>地址（</a:t>
            </a:r>
            <a:r>
              <a:rPr lang="en-US" altLang="zh-CN" sz="2400" dirty="0"/>
              <a:t>4B</a:t>
            </a:r>
            <a:r>
              <a:rPr lang="zh-CN" altLang="en-US" sz="2400" dirty="0"/>
              <a:t>）</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7289275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66"/>
          <p:cNvSpPr>
            <a:spLocks noChangeArrowheads="1"/>
          </p:cNvSpPr>
          <p:nvPr/>
        </p:nvSpPr>
        <p:spPr bwMode="auto">
          <a:xfrm>
            <a:off x="3570288" y="5119663"/>
            <a:ext cx="1755775" cy="871537"/>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Text Box 4"/>
          <p:cNvSpPr txBox="1">
            <a:spLocks noChangeArrowheads="1"/>
          </p:cNvSpPr>
          <p:nvPr/>
        </p:nvSpPr>
        <p:spPr bwMode="auto">
          <a:xfrm>
            <a:off x="468313" y="620688"/>
            <a:ext cx="2303462" cy="406400"/>
          </a:xfrm>
          <a:prstGeom prst="rect">
            <a:avLst/>
          </a:prstGeom>
          <a:solidFill>
            <a:srgbClr val="99FF33"/>
          </a:solidFill>
          <a:ln w="9525">
            <a:solidFill>
              <a:schemeClr val="folHlink"/>
            </a:solidFill>
            <a:miter lim="800000"/>
            <a:headEnd/>
            <a:tailEnd/>
          </a:ln>
          <a:effectLst>
            <a:outerShdw dist="35921" dir="2700000" algn="ctr" rotWithShape="0">
              <a:schemeClr val="bg2"/>
            </a:outerShdw>
          </a:effectLst>
        </p:spPr>
        <p:txBody>
          <a:bodyPr>
            <a:spAutoFit/>
          </a:bodyPr>
          <a:lstStyle/>
          <a:p>
            <a:pPr algn="ctr"/>
            <a:r>
              <a:rPr kumimoji="1" lang="zh-CN" altLang="en-US" sz="2000" b="1">
                <a:latin typeface="+mn-lt"/>
                <a:ea typeface="+mn-ea"/>
              </a:rPr>
              <a:t>发送端</a:t>
            </a:r>
          </a:p>
        </p:txBody>
      </p:sp>
      <p:sp>
        <p:nvSpPr>
          <p:cNvPr id="8" name="Text Box 5"/>
          <p:cNvSpPr txBox="1">
            <a:spLocks noChangeArrowheads="1"/>
          </p:cNvSpPr>
          <p:nvPr/>
        </p:nvSpPr>
        <p:spPr bwMode="auto">
          <a:xfrm>
            <a:off x="6011863" y="620688"/>
            <a:ext cx="2232025" cy="406400"/>
          </a:xfrm>
          <a:prstGeom prst="rect">
            <a:avLst/>
          </a:prstGeom>
          <a:solidFill>
            <a:srgbClr val="CCCCFF"/>
          </a:solidFill>
          <a:ln w="9525">
            <a:solidFill>
              <a:schemeClr val="folHlink"/>
            </a:solidFill>
            <a:miter lim="800000"/>
            <a:headEnd/>
            <a:tailEnd/>
          </a:ln>
          <a:effectLst>
            <a:outerShdw dist="35921" dir="2700000" algn="ctr" rotWithShape="0">
              <a:schemeClr val="bg2"/>
            </a:outerShdw>
          </a:effectLst>
        </p:spPr>
        <p:txBody>
          <a:bodyPr>
            <a:spAutoFit/>
          </a:bodyPr>
          <a:lstStyle/>
          <a:p>
            <a:pPr algn="ctr"/>
            <a:r>
              <a:rPr kumimoji="1" lang="zh-CN" altLang="en-US" sz="2000" b="1">
                <a:latin typeface="+mn-lt"/>
                <a:ea typeface="+mn-ea"/>
              </a:rPr>
              <a:t>接收端</a:t>
            </a:r>
          </a:p>
        </p:txBody>
      </p:sp>
      <p:sp>
        <p:nvSpPr>
          <p:cNvPr id="9" name="Rectangle 6"/>
          <p:cNvSpPr>
            <a:spLocks noChangeArrowheads="1"/>
          </p:cNvSpPr>
          <p:nvPr/>
        </p:nvSpPr>
        <p:spPr bwMode="auto">
          <a:xfrm>
            <a:off x="1416050" y="1244575"/>
            <a:ext cx="1350963"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10" name="Text Box 7"/>
          <p:cNvSpPr txBox="1">
            <a:spLocks noChangeArrowheads="1"/>
          </p:cNvSpPr>
          <p:nvPr/>
        </p:nvSpPr>
        <p:spPr bwMode="auto">
          <a:xfrm>
            <a:off x="727075" y="118425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1</a:t>
            </a:r>
          </a:p>
        </p:txBody>
      </p:sp>
      <p:sp>
        <p:nvSpPr>
          <p:cNvPr id="11" name="Rectangle 8"/>
          <p:cNvSpPr>
            <a:spLocks noChangeArrowheads="1"/>
          </p:cNvSpPr>
          <p:nvPr/>
        </p:nvSpPr>
        <p:spPr bwMode="auto">
          <a:xfrm>
            <a:off x="1416050" y="1662088"/>
            <a:ext cx="1350963"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12" name="Text Box 9"/>
          <p:cNvSpPr txBox="1">
            <a:spLocks noChangeArrowheads="1"/>
          </p:cNvSpPr>
          <p:nvPr/>
        </p:nvSpPr>
        <p:spPr bwMode="auto">
          <a:xfrm>
            <a:off x="727075" y="16001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2</a:t>
            </a:r>
          </a:p>
        </p:txBody>
      </p:sp>
      <p:grpSp>
        <p:nvGrpSpPr>
          <p:cNvPr id="13" name="Group 67"/>
          <p:cNvGrpSpPr>
            <a:grpSpLocks/>
          </p:cNvGrpSpPr>
          <p:nvPr/>
        </p:nvGrpSpPr>
        <p:grpSpPr bwMode="auto">
          <a:xfrm>
            <a:off x="468313" y="2195488"/>
            <a:ext cx="2298700" cy="398462"/>
            <a:chOff x="295" y="1111"/>
            <a:chExt cx="1448" cy="251"/>
          </a:xfrm>
        </p:grpSpPr>
        <p:sp>
          <p:nvSpPr>
            <p:cNvPr id="14" name="Rectangle 10"/>
            <p:cNvSpPr>
              <a:spLocks noChangeArrowheads="1"/>
            </p:cNvSpPr>
            <p:nvPr/>
          </p:nvSpPr>
          <p:spPr bwMode="auto">
            <a:xfrm>
              <a:off x="892" y="1158"/>
              <a:ext cx="851" cy="18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latin typeface="+mn-lt"/>
                  <a:ea typeface="+mn-ea"/>
                </a:rPr>
                <a:t>置为全 </a:t>
              </a:r>
              <a:r>
                <a:rPr kumimoji="1" lang="en-US" altLang="zh-CN" sz="2000" b="1">
                  <a:latin typeface="+mn-lt"/>
                  <a:ea typeface="+mn-ea"/>
                </a:rPr>
                <a:t>0</a:t>
              </a:r>
            </a:p>
          </p:txBody>
        </p:sp>
        <p:sp>
          <p:nvSpPr>
            <p:cNvPr id="15" name="Text Box 11"/>
            <p:cNvSpPr txBox="1">
              <a:spLocks noChangeArrowheads="1"/>
            </p:cNvSpPr>
            <p:nvPr/>
          </p:nvSpPr>
          <p:spPr bwMode="auto">
            <a:xfrm>
              <a:off x="295" y="1111"/>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p>
          </p:txBody>
        </p:sp>
      </p:grpSp>
      <p:sp>
        <p:nvSpPr>
          <p:cNvPr id="16" name="Rectangle 12"/>
          <p:cNvSpPr>
            <a:spLocks noChangeArrowheads="1"/>
          </p:cNvSpPr>
          <p:nvPr/>
        </p:nvSpPr>
        <p:spPr bwMode="auto">
          <a:xfrm>
            <a:off x="1416050" y="2878113"/>
            <a:ext cx="1350963"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17" name="Text Box 13"/>
          <p:cNvSpPr txBox="1">
            <a:spLocks noChangeArrowheads="1"/>
          </p:cNvSpPr>
          <p:nvPr/>
        </p:nvSpPr>
        <p:spPr bwMode="auto">
          <a:xfrm>
            <a:off x="727075" y="2817788"/>
            <a:ext cx="6687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n</a:t>
            </a:r>
          </a:p>
        </p:txBody>
      </p:sp>
      <p:grpSp>
        <p:nvGrpSpPr>
          <p:cNvPr id="18" name="Group 68"/>
          <p:cNvGrpSpPr>
            <a:grpSpLocks/>
          </p:cNvGrpSpPr>
          <p:nvPr/>
        </p:nvGrpSpPr>
        <p:grpSpPr bwMode="auto">
          <a:xfrm>
            <a:off x="263525" y="3408338"/>
            <a:ext cx="2503488" cy="769937"/>
            <a:chOff x="166" y="1875"/>
            <a:chExt cx="1577" cy="485"/>
          </a:xfrm>
        </p:grpSpPr>
        <p:sp>
          <p:nvSpPr>
            <p:cNvPr id="19"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20" name="Text Box 15"/>
            <p:cNvSpPr txBox="1">
              <a:spLocks noChangeArrowheads="1"/>
            </p:cNvSpPr>
            <p:nvPr/>
          </p:nvSpPr>
          <p:spPr bwMode="auto">
            <a:xfrm>
              <a:off x="166" y="1875"/>
              <a:ext cx="763"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反码算术</a:t>
              </a:r>
            </a:p>
            <a:p>
              <a:r>
                <a:rPr kumimoji="1" lang="zh-CN" altLang="en-US" sz="2000" b="1">
                  <a:latin typeface="+mn-lt"/>
                  <a:ea typeface="+mn-ea"/>
                </a:rPr>
                <a:t>运算求和</a:t>
              </a:r>
            </a:p>
          </p:txBody>
        </p:sp>
      </p:grpSp>
      <p:sp>
        <p:nvSpPr>
          <p:cNvPr id="21" name="Text Box 19"/>
          <p:cNvSpPr txBox="1">
            <a:spLocks noChangeArrowheads="1"/>
          </p:cNvSpPr>
          <p:nvPr/>
        </p:nvSpPr>
        <p:spPr bwMode="auto">
          <a:xfrm>
            <a:off x="1770063" y="18764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22" name="Text Box 20"/>
          <p:cNvSpPr txBox="1">
            <a:spLocks noChangeArrowheads="1"/>
          </p:cNvSpPr>
          <p:nvPr/>
        </p:nvSpPr>
        <p:spPr bwMode="auto">
          <a:xfrm>
            <a:off x="1754188" y="24669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23" name="Line 21"/>
          <p:cNvSpPr>
            <a:spLocks noChangeShapeType="1"/>
          </p:cNvSpPr>
          <p:nvPr/>
        </p:nvSpPr>
        <p:spPr bwMode="auto">
          <a:xfrm>
            <a:off x="557213" y="3311500"/>
            <a:ext cx="27035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24" name="Group 69"/>
          <p:cNvGrpSpPr>
            <a:grpSpLocks/>
          </p:cNvGrpSpPr>
          <p:nvPr/>
        </p:nvGrpSpPr>
        <p:grpSpPr bwMode="auto">
          <a:xfrm>
            <a:off x="1214438" y="4008413"/>
            <a:ext cx="998537" cy="501650"/>
            <a:chOff x="765" y="2253"/>
            <a:chExt cx="629" cy="316"/>
          </a:xfrm>
        </p:grpSpPr>
        <p:sp>
          <p:nvSpPr>
            <p:cNvPr id="25"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765"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取反码</a:t>
              </a:r>
            </a:p>
          </p:txBody>
        </p:sp>
      </p:grpSp>
      <p:sp>
        <p:nvSpPr>
          <p:cNvPr id="27" name="AutoShape 23"/>
          <p:cNvSpPr>
            <a:spLocks/>
          </p:cNvSpPr>
          <p:nvPr/>
        </p:nvSpPr>
        <p:spPr bwMode="auto">
          <a:xfrm>
            <a:off x="396875" y="1258863"/>
            <a:ext cx="160338" cy="1931987"/>
          </a:xfrm>
          <a:prstGeom prst="leftBrace">
            <a:avLst>
              <a:gd name="adj1" fmla="val 100412"/>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Text Box 24"/>
          <p:cNvSpPr txBox="1">
            <a:spLocks noChangeArrowheads="1"/>
          </p:cNvSpPr>
          <p:nvPr/>
        </p:nvSpPr>
        <p:spPr bwMode="auto">
          <a:xfrm>
            <a:off x="0" y="1454125"/>
            <a:ext cx="441146"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数</a:t>
            </a:r>
          </a:p>
          <a:p>
            <a:r>
              <a:rPr kumimoji="1" lang="zh-CN" altLang="en-US" sz="2000" b="1">
                <a:latin typeface="+mn-lt"/>
                <a:ea typeface="+mn-ea"/>
              </a:rPr>
              <a:t>据</a:t>
            </a:r>
          </a:p>
          <a:p>
            <a:r>
              <a:rPr kumimoji="1" lang="zh-CN" altLang="en-US" sz="2000" b="1">
                <a:latin typeface="+mn-lt"/>
                <a:ea typeface="+mn-ea"/>
              </a:rPr>
              <a:t>报</a:t>
            </a:r>
          </a:p>
          <a:p>
            <a:r>
              <a:rPr kumimoji="1" lang="zh-CN" altLang="en-US" sz="2000" b="1">
                <a:latin typeface="+mn-lt"/>
                <a:ea typeface="+mn-ea"/>
              </a:rPr>
              <a:t>首</a:t>
            </a:r>
          </a:p>
          <a:p>
            <a:r>
              <a:rPr kumimoji="1" lang="zh-CN" altLang="en-US" sz="2000" b="1">
                <a:latin typeface="+mn-lt"/>
                <a:ea typeface="+mn-ea"/>
              </a:rPr>
              <a:t>部</a:t>
            </a:r>
          </a:p>
        </p:txBody>
      </p:sp>
      <p:sp>
        <p:nvSpPr>
          <p:cNvPr id="29" name="Rectangle 25"/>
          <p:cNvSpPr>
            <a:spLocks noChangeArrowheads="1"/>
          </p:cNvSpPr>
          <p:nvPr/>
        </p:nvSpPr>
        <p:spPr bwMode="auto">
          <a:xfrm>
            <a:off x="3578225" y="4365600"/>
            <a:ext cx="1747838" cy="742950"/>
          </a:xfrm>
          <a:prstGeom prst="rect">
            <a:avLst/>
          </a:prstGeom>
          <a:solidFill>
            <a:srgbClr val="CCEC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Rectangle 26"/>
          <p:cNvSpPr>
            <a:spLocks noChangeArrowheads="1"/>
          </p:cNvSpPr>
          <p:nvPr/>
        </p:nvSpPr>
        <p:spPr bwMode="auto">
          <a:xfrm>
            <a:off x="4462463" y="4671988"/>
            <a:ext cx="855662" cy="1349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Text Box 27"/>
          <p:cNvSpPr txBox="1">
            <a:spLocks noChangeArrowheads="1"/>
          </p:cNvSpPr>
          <p:nvPr/>
        </p:nvSpPr>
        <p:spPr bwMode="auto">
          <a:xfrm>
            <a:off x="3908425" y="3979838"/>
            <a:ext cx="1254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IP </a:t>
            </a:r>
            <a:r>
              <a:rPr kumimoji="1" lang="zh-CN" altLang="en-US" sz="2000" b="1">
                <a:latin typeface="+mn-lt"/>
                <a:ea typeface="+mn-ea"/>
              </a:rPr>
              <a:t>数据报</a:t>
            </a:r>
          </a:p>
        </p:txBody>
      </p:sp>
      <p:sp>
        <p:nvSpPr>
          <p:cNvPr id="32" name="Line 28"/>
          <p:cNvSpPr>
            <a:spLocks noChangeShapeType="1"/>
          </p:cNvSpPr>
          <p:nvPr/>
        </p:nvSpPr>
        <p:spPr bwMode="auto">
          <a:xfrm>
            <a:off x="3578225" y="4513238"/>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29"/>
          <p:cNvSpPr>
            <a:spLocks noChangeShapeType="1"/>
          </p:cNvSpPr>
          <p:nvPr/>
        </p:nvSpPr>
        <p:spPr bwMode="auto">
          <a:xfrm>
            <a:off x="3578225" y="4664050"/>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0"/>
          <p:cNvSpPr>
            <a:spLocks noChangeShapeType="1"/>
          </p:cNvSpPr>
          <p:nvPr/>
        </p:nvSpPr>
        <p:spPr bwMode="auto">
          <a:xfrm>
            <a:off x="3578225" y="4811688"/>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5" name="Line 31"/>
          <p:cNvSpPr>
            <a:spLocks noChangeShapeType="1"/>
          </p:cNvSpPr>
          <p:nvPr/>
        </p:nvSpPr>
        <p:spPr bwMode="auto">
          <a:xfrm>
            <a:off x="3578225" y="4959325"/>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Line 32"/>
          <p:cNvSpPr>
            <a:spLocks noChangeShapeType="1"/>
          </p:cNvSpPr>
          <p:nvPr/>
        </p:nvSpPr>
        <p:spPr bwMode="auto">
          <a:xfrm>
            <a:off x="3578225" y="5108550"/>
            <a:ext cx="1747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33"/>
          <p:cNvSpPr>
            <a:spLocks noChangeShapeType="1"/>
          </p:cNvSpPr>
          <p:nvPr/>
        </p:nvSpPr>
        <p:spPr bwMode="auto">
          <a:xfrm>
            <a:off x="4452938" y="4365600"/>
            <a:ext cx="0" cy="446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34"/>
          <p:cNvSpPr>
            <a:spLocks noChangeShapeType="1"/>
          </p:cNvSpPr>
          <p:nvPr/>
        </p:nvSpPr>
        <p:spPr bwMode="auto">
          <a:xfrm>
            <a:off x="4054475" y="4664050"/>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Line 35"/>
          <p:cNvSpPr>
            <a:spLocks noChangeShapeType="1"/>
          </p:cNvSpPr>
          <p:nvPr/>
        </p:nvSpPr>
        <p:spPr bwMode="auto">
          <a:xfrm>
            <a:off x="4054475" y="4365600"/>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6"/>
          <p:cNvSpPr>
            <a:spLocks noChangeShapeType="1"/>
          </p:cNvSpPr>
          <p:nvPr/>
        </p:nvSpPr>
        <p:spPr bwMode="auto">
          <a:xfrm>
            <a:off x="3817938" y="4365600"/>
            <a:ext cx="0" cy="147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7"/>
          <p:cNvSpPr>
            <a:spLocks noChangeShapeType="1"/>
          </p:cNvSpPr>
          <p:nvPr/>
        </p:nvSpPr>
        <p:spPr bwMode="auto">
          <a:xfrm>
            <a:off x="4586288" y="4513238"/>
            <a:ext cx="0" cy="1508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Line 38"/>
          <p:cNvSpPr>
            <a:spLocks noChangeShapeType="1"/>
          </p:cNvSpPr>
          <p:nvPr/>
        </p:nvSpPr>
        <p:spPr bwMode="auto">
          <a:xfrm>
            <a:off x="4849813" y="4959325"/>
            <a:ext cx="0" cy="149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43" name="Group 71"/>
          <p:cNvGrpSpPr>
            <a:grpSpLocks/>
          </p:cNvGrpSpPr>
          <p:nvPr/>
        </p:nvGrpSpPr>
        <p:grpSpPr bwMode="auto">
          <a:xfrm>
            <a:off x="508000" y="4518005"/>
            <a:ext cx="2259013" cy="400051"/>
            <a:chOff x="320" y="2574"/>
            <a:chExt cx="1423" cy="252"/>
          </a:xfrm>
        </p:grpSpPr>
        <p:sp>
          <p:nvSpPr>
            <p:cNvPr id="44"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45" name="Text Box 17"/>
            <p:cNvSpPr txBox="1">
              <a:spLocks noChangeArrowheads="1"/>
            </p:cNvSpPr>
            <p:nvPr/>
          </p:nvSpPr>
          <p:spPr bwMode="auto">
            <a:xfrm>
              <a:off x="320" y="2574"/>
              <a:ext cx="60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p>
          </p:txBody>
        </p:sp>
      </p:grpSp>
      <p:sp>
        <p:nvSpPr>
          <p:cNvPr id="46" name="Line 39"/>
          <p:cNvSpPr>
            <a:spLocks noChangeShapeType="1"/>
          </p:cNvSpPr>
          <p:nvPr/>
        </p:nvSpPr>
        <p:spPr bwMode="auto">
          <a:xfrm>
            <a:off x="2784475" y="4749775"/>
            <a:ext cx="2144713"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Rectangle 40"/>
          <p:cNvSpPr>
            <a:spLocks noChangeArrowheads="1"/>
          </p:cNvSpPr>
          <p:nvPr/>
        </p:nvSpPr>
        <p:spPr bwMode="auto">
          <a:xfrm>
            <a:off x="6878638" y="1244575"/>
            <a:ext cx="1350962" cy="2968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48" name="Text Box 41"/>
          <p:cNvSpPr txBox="1">
            <a:spLocks noChangeArrowheads="1"/>
          </p:cNvSpPr>
          <p:nvPr/>
        </p:nvSpPr>
        <p:spPr bwMode="auto">
          <a:xfrm>
            <a:off x="6188075" y="1184250"/>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1</a:t>
            </a:r>
          </a:p>
        </p:txBody>
      </p:sp>
      <p:sp>
        <p:nvSpPr>
          <p:cNvPr id="49" name="Rectangle 42"/>
          <p:cNvSpPr>
            <a:spLocks noChangeArrowheads="1"/>
          </p:cNvSpPr>
          <p:nvPr/>
        </p:nvSpPr>
        <p:spPr bwMode="auto">
          <a:xfrm>
            <a:off x="6878638" y="1662088"/>
            <a:ext cx="1350962" cy="2952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0" name="Text Box 43"/>
          <p:cNvSpPr txBox="1">
            <a:spLocks noChangeArrowheads="1"/>
          </p:cNvSpPr>
          <p:nvPr/>
        </p:nvSpPr>
        <p:spPr bwMode="auto">
          <a:xfrm>
            <a:off x="6188075" y="1600175"/>
            <a:ext cx="649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2</a:t>
            </a:r>
          </a:p>
        </p:txBody>
      </p:sp>
      <p:grpSp>
        <p:nvGrpSpPr>
          <p:cNvPr id="51" name="Group 73"/>
          <p:cNvGrpSpPr>
            <a:grpSpLocks/>
          </p:cNvGrpSpPr>
          <p:nvPr/>
        </p:nvGrpSpPr>
        <p:grpSpPr bwMode="auto">
          <a:xfrm>
            <a:off x="5959475" y="2181200"/>
            <a:ext cx="2270125" cy="398463"/>
            <a:chOff x="3754" y="1102"/>
            <a:chExt cx="1430" cy="251"/>
          </a:xfrm>
        </p:grpSpPr>
        <p:sp>
          <p:nvSpPr>
            <p:cNvPr id="52"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3" name="Text Box 45"/>
            <p:cNvSpPr txBox="1">
              <a:spLocks noChangeArrowheads="1"/>
            </p:cNvSpPr>
            <p:nvPr/>
          </p:nvSpPr>
          <p:spPr bwMode="auto">
            <a:xfrm>
              <a:off x="3754" y="1102"/>
              <a:ext cx="596"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检验和</a:t>
              </a:r>
            </a:p>
          </p:txBody>
        </p:sp>
      </p:grpSp>
      <p:sp>
        <p:nvSpPr>
          <p:cNvPr id="54" name="Rectangle 46"/>
          <p:cNvSpPr>
            <a:spLocks noChangeArrowheads="1"/>
          </p:cNvSpPr>
          <p:nvPr/>
        </p:nvSpPr>
        <p:spPr bwMode="auto">
          <a:xfrm>
            <a:off x="6878638" y="2878113"/>
            <a:ext cx="1350962" cy="296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5" name="Text Box 47"/>
          <p:cNvSpPr txBox="1">
            <a:spLocks noChangeArrowheads="1"/>
          </p:cNvSpPr>
          <p:nvPr/>
        </p:nvSpPr>
        <p:spPr bwMode="auto">
          <a:xfrm>
            <a:off x="6188075" y="2817788"/>
            <a:ext cx="6687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字 </a:t>
            </a:r>
            <a:r>
              <a:rPr kumimoji="1" lang="en-US" altLang="zh-CN" sz="2000" b="1">
                <a:latin typeface="+mn-lt"/>
                <a:ea typeface="+mn-ea"/>
              </a:rPr>
              <a:t>n</a:t>
            </a:r>
          </a:p>
        </p:txBody>
      </p:sp>
      <p:grpSp>
        <p:nvGrpSpPr>
          <p:cNvPr id="56" name="Group 74"/>
          <p:cNvGrpSpPr>
            <a:grpSpLocks/>
          </p:cNvGrpSpPr>
          <p:nvPr/>
        </p:nvGrpSpPr>
        <p:grpSpPr bwMode="auto">
          <a:xfrm>
            <a:off x="5724525" y="3408338"/>
            <a:ext cx="2505075" cy="769937"/>
            <a:chOff x="3606" y="1875"/>
            <a:chExt cx="1578" cy="485"/>
          </a:xfrm>
        </p:grpSpPr>
        <p:sp>
          <p:nvSpPr>
            <p:cNvPr id="57"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58" name="Text Box 49"/>
            <p:cNvSpPr txBox="1">
              <a:spLocks noChangeArrowheads="1"/>
            </p:cNvSpPr>
            <p:nvPr/>
          </p:nvSpPr>
          <p:spPr bwMode="auto">
            <a:xfrm>
              <a:off x="3606" y="1875"/>
              <a:ext cx="763"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反码算术</a:t>
              </a:r>
            </a:p>
            <a:p>
              <a:r>
                <a:rPr kumimoji="1" lang="zh-CN" altLang="en-US" sz="2000" b="1">
                  <a:latin typeface="+mn-lt"/>
                  <a:ea typeface="+mn-ea"/>
                </a:rPr>
                <a:t>运算求和</a:t>
              </a:r>
            </a:p>
          </p:txBody>
        </p:sp>
      </p:grpSp>
      <p:grpSp>
        <p:nvGrpSpPr>
          <p:cNvPr id="59" name="Group 76"/>
          <p:cNvGrpSpPr>
            <a:grpSpLocks/>
          </p:cNvGrpSpPr>
          <p:nvPr/>
        </p:nvGrpSpPr>
        <p:grpSpPr bwMode="auto">
          <a:xfrm>
            <a:off x="6224588" y="4518005"/>
            <a:ext cx="2005012" cy="400051"/>
            <a:chOff x="3921" y="2574"/>
            <a:chExt cx="1263" cy="252"/>
          </a:xfrm>
        </p:grpSpPr>
        <p:sp>
          <p:nvSpPr>
            <p:cNvPr id="60"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latin typeface="+mn-lt"/>
                  <a:ea typeface="+mn-ea"/>
                </a:rPr>
                <a:t>16 </a:t>
              </a:r>
              <a:r>
                <a:rPr kumimoji="1" lang="zh-CN" altLang="en-US" sz="2000" b="1">
                  <a:latin typeface="+mn-lt"/>
                  <a:ea typeface="+mn-ea"/>
                </a:rPr>
                <a:t>位</a:t>
              </a:r>
            </a:p>
          </p:txBody>
        </p:sp>
        <p:sp>
          <p:nvSpPr>
            <p:cNvPr id="61" name="Text Box 51"/>
            <p:cNvSpPr txBox="1">
              <a:spLocks noChangeArrowheads="1"/>
            </p:cNvSpPr>
            <p:nvPr/>
          </p:nvSpPr>
          <p:spPr bwMode="auto">
            <a:xfrm>
              <a:off x="3921" y="2574"/>
              <a:ext cx="4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结果</a:t>
              </a:r>
            </a:p>
          </p:txBody>
        </p:sp>
      </p:grpSp>
      <p:sp>
        <p:nvSpPr>
          <p:cNvPr id="62" name="Text Box 53"/>
          <p:cNvSpPr txBox="1">
            <a:spLocks noChangeArrowheads="1"/>
          </p:cNvSpPr>
          <p:nvPr/>
        </p:nvSpPr>
        <p:spPr bwMode="auto">
          <a:xfrm>
            <a:off x="7232650" y="187640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63" name="Text Box 54"/>
          <p:cNvSpPr txBox="1">
            <a:spLocks noChangeArrowheads="1"/>
          </p:cNvSpPr>
          <p:nvPr/>
        </p:nvSpPr>
        <p:spPr bwMode="auto">
          <a:xfrm>
            <a:off x="7216775" y="24669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t>
            </a:r>
          </a:p>
        </p:txBody>
      </p:sp>
      <p:sp>
        <p:nvSpPr>
          <p:cNvPr id="64" name="Line 55"/>
          <p:cNvSpPr>
            <a:spLocks noChangeShapeType="1"/>
          </p:cNvSpPr>
          <p:nvPr/>
        </p:nvSpPr>
        <p:spPr bwMode="auto">
          <a:xfrm>
            <a:off x="6137275" y="3311500"/>
            <a:ext cx="258445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65" name="Group 75"/>
          <p:cNvGrpSpPr>
            <a:grpSpLocks/>
          </p:cNvGrpSpPr>
          <p:nvPr/>
        </p:nvGrpSpPr>
        <p:grpSpPr bwMode="auto">
          <a:xfrm>
            <a:off x="6588125" y="4008413"/>
            <a:ext cx="1084263" cy="501650"/>
            <a:chOff x="4150" y="2253"/>
            <a:chExt cx="683" cy="316"/>
          </a:xfrm>
        </p:grpSpPr>
        <p:sp>
          <p:nvSpPr>
            <p:cNvPr id="66"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7" name="Text Box 56"/>
            <p:cNvSpPr txBox="1">
              <a:spLocks noChangeArrowheads="1"/>
            </p:cNvSpPr>
            <p:nvPr/>
          </p:nvSpPr>
          <p:spPr bwMode="auto">
            <a:xfrm>
              <a:off x="4150" y="226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取反码</a:t>
              </a:r>
            </a:p>
          </p:txBody>
        </p:sp>
      </p:grpSp>
      <p:sp>
        <p:nvSpPr>
          <p:cNvPr id="68" name="AutoShape 57"/>
          <p:cNvSpPr>
            <a:spLocks/>
          </p:cNvSpPr>
          <p:nvPr/>
        </p:nvSpPr>
        <p:spPr bwMode="auto">
          <a:xfrm>
            <a:off x="5938838" y="1258863"/>
            <a:ext cx="158750" cy="1931987"/>
          </a:xfrm>
          <a:prstGeom prst="leftBrace">
            <a:avLst>
              <a:gd name="adj1" fmla="val 101417"/>
              <a:gd name="adj2" fmla="val 50000"/>
            </a:avLst>
          </a:prstGeom>
          <a:noFill/>
          <a:ln w="28575">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b="1">
              <a:latin typeface="+mn-lt"/>
              <a:ea typeface="+mn-ea"/>
            </a:endParaRPr>
          </a:p>
        </p:txBody>
      </p:sp>
      <p:sp>
        <p:nvSpPr>
          <p:cNvPr id="69" name="Text Box 58"/>
          <p:cNvSpPr txBox="1">
            <a:spLocks noChangeArrowheads="1"/>
          </p:cNvSpPr>
          <p:nvPr/>
        </p:nvSpPr>
        <p:spPr bwMode="auto">
          <a:xfrm>
            <a:off x="3895725" y="5333975"/>
            <a:ext cx="1201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数据部分</a:t>
            </a:r>
          </a:p>
        </p:txBody>
      </p:sp>
      <p:sp>
        <p:nvSpPr>
          <p:cNvPr id="70" name="AutoShape 59"/>
          <p:cNvSpPr>
            <a:spLocks/>
          </p:cNvSpPr>
          <p:nvPr/>
        </p:nvSpPr>
        <p:spPr bwMode="auto">
          <a:xfrm>
            <a:off x="5326063" y="4379888"/>
            <a:ext cx="160337" cy="742950"/>
          </a:xfrm>
          <a:prstGeom prst="rightBrace">
            <a:avLst>
              <a:gd name="adj1" fmla="val 38614"/>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Freeform 60"/>
          <p:cNvSpPr>
            <a:spLocks/>
          </p:cNvSpPr>
          <p:nvPr/>
        </p:nvSpPr>
        <p:spPr bwMode="auto">
          <a:xfrm>
            <a:off x="5486400" y="2224063"/>
            <a:ext cx="454025" cy="2525712"/>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72" name="Group 77"/>
          <p:cNvGrpSpPr>
            <a:grpSpLocks/>
          </p:cNvGrpSpPr>
          <p:nvPr/>
        </p:nvGrpSpPr>
        <p:grpSpPr bwMode="auto">
          <a:xfrm>
            <a:off x="6416675" y="4992663"/>
            <a:ext cx="2476500" cy="1389062"/>
            <a:chOff x="4042" y="2873"/>
            <a:chExt cx="1560" cy="875"/>
          </a:xfrm>
        </p:grpSpPr>
        <p:sp>
          <p:nvSpPr>
            <p:cNvPr id="73"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4"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headEnd/>
              <a:tailEnd/>
            </a:ln>
            <a:effectLst>
              <a:outerShdw dist="35921" dir="2700000" algn="ctr" rotWithShape="0">
                <a:schemeClr val="bg2"/>
              </a:outerShdw>
            </a:effectLst>
          </p:spPr>
          <p:txBody>
            <a:bodyPr wrap="none" anchor="ctr"/>
            <a:lstStyle/>
            <a:p>
              <a:r>
                <a:rPr kumimoji="1" lang="zh-CN" altLang="en-US" sz="2000" b="1">
                  <a:latin typeface="+mn-lt"/>
                  <a:ea typeface="+mn-ea"/>
                </a:rPr>
                <a:t>若结果为 </a:t>
              </a:r>
              <a:r>
                <a:rPr kumimoji="1" lang="en-US" altLang="zh-CN" sz="2000" b="1">
                  <a:latin typeface="+mn-lt"/>
                  <a:ea typeface="+mn-ea"/>
                </a:rPr>
                <a:t>0, </a:t>
              </a:r>
              <a:r>
                <a:rPr kumimoji="1" lang="zh-CN" altLang="en-US" sz="2000" b="1">
                  <a:latin typeface="+mn-lt"/>
                  <a:ea typeface="+mn-ea"/>
                </a:rPr>
                <a:t>则保留；</a:t>
              </a:r>
            </a:p>
            <a:p>
              <a:r>
                <a:rPr kumimoji="1" lang="zh-CN" altLang="en-US" sz="2000" b="1">
                  <a:latin typeface="+mn-lt"/>
                  <a:ea typeface="+mn-ea"/>
                </a:rPr>
                <a:t>否则，丢弃该数据报</a:t>
              </a:r>
            </a:p>
          </p:txBody>
        </p:sp>
      </p:grpSp>
      <p:grpSp>
        <p:nvGrpSpPr>
          <p:cNvPr id="75" name="Group 72"/>
          <p:cNvGrpSpPr>
            <a:grpSpLocks/>
          </p:cNvGrpSpPr>
          <p:nvPr/>
        </p:nvGrpSpPr>
        <p:grpSpPr bwMode="auto">
          <a:xfrm>
            <a:off x="815976" y="5319691"/>
            <a:ext cx="2979738" cy="769938"/>
            <a:chOff x="514" y="3079"/>
            <a:chExt cx="1877" cy="485"/>
          </a:xfrm>
        </p:grpSpPr>
        <p:sp>
          <p:nvSpPr>
            <p:cNvPr id="76" name="Text Box 63"/>
            <p:cNvSpPr txBox="1">
              <a:spLocks noChangeArrowheads="1"/>
            </p:cNvSpPr>
            <p:nvPr/>
          </p:nvSpPr>
          <p:spPr bwMode="auto">
            <a:xfrm>
              <a:off x="514" y="3079"/>
              <a:ext cx="157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000" b="1">
                  <a:latin typeface="+mn-lt"/>
                  <a:ea typeface="+mn-ea"/>
                </a:rPr>
                <a:t>数据部分</a:t>
              </a:r>
            </a:p>
            <a:p>
              <a:pPr algn="ctr"/>
              <a:r>
                <a:rPr kumimoji="1" lang="zh-CN" altLang="en-US" sz="2000" b="1">
                  <a:latin typeface="+mn-lt"/>
                  <a:ea typeface="+mn-ea"/>
                </a:rPr>
                <a:t>不参与检验和的计算</a:t>
              </a:r>
            </a:p>
          </p:txBody>
        </p:sp>
        <p:sp>
          <p:nvSpPr>
            <p:cNvPr id="77" name="Line 64"/>
            <p:cNvSpPr>
              <a:spLocks noChangeShapeType="1"/>
            </p:cNvSpPr>
            <p:nvPr/>
          </p:nvSpPr>
          <p:spPr bwMode="auto">
            <a:xfrm>
              <a:off x="2020" y="3266"/>
              <a:ext cx="37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78" name="Text Box 33"/>
          <p:cNvSpPr txBox="1">
            <a:spLocks noChangeArrowheads="1"/>
          </p:cNvSpPr>
          <p:nvPr/>
        </p:nvSpPr>
        <p:spPr bwMode="auto">
          <a:xfrm>
            <a:off x="2915816" y="403597"/>
            <a:ext cx="2513806" cy="2622947"/>
          </a:xfrm>
          <a:prstGeom prst="rect">
            <a:avLst/>
          </a:prstGeom>
          <a:solidFill>
            <a:srgbClr val="FF99CC"/>
          </a:solidFill>
          <a:ln w="9525">
            <a:solidFill>
              <a:schemeClr val="tx1"/>
            </a:solidFill>
            <a:miter lim="800000"/>
            <a:headEnd/>
            <a:tailEnd/>
          </a:ln>
          <a:effectLst>
            <a:outerShdw dist="35921" dir="2700000" algn="ctr" rotWithShape="0">
              <a:schemeClr val="bg2"/>
            </a:outerShdw>
          </a:effectLst>
        </p:spPr>
        <p:txBody>
          <a:bodyPr/>
          <a:lstStyle/>
          <a:p>
            <a:pPr algn="l">
              <a:spcBef>
                <a:spcPct val="0"/>
              </a:spcBef>
              <a:buSzTx/>
              <a:buFontTx/>
              <a:buNone/>
            </a:pPr>
            <a:r>
              <a:rPr lang="zh-CN" altLang="en-US" sz="2000" b="1" dirty="0">
                <a:solidFill>
                  <a:srgbClr val="000000"/>
                </a:solidFill>
                <a:latin typeface="+mn-lt"/>
                <a:ea typeface="+mn-ea"/>
              </a:rPr>
              <a:t>二进制反码求和规则：从低到高逐位进行计算，</a:t>
            </a:r>
            <a:r>
              <a:rPr lang="en-US" altLang="zh-CN" sz="2000" b="1" dirty="0">
                <a:solidFill>
                  <a:srgbClr val="000000"/>
                </a:solidFill>
                <a:latin typeface="+mn-lt"/>
                <a:ea typeface="+mn-ea"/>
              </a:rPr>
              <a:t>0+0=0</a:t>
            </a:r>
            <a:r>
              <a:rPr lang="zh-CN" altLang="en-US" sz="2000" b="1" dirty="0">
                <a:solidFill>
                  <a:srgbClr val="000000"/>
                </a:solidFill>
                <a:latin typeface="+mn-lt"/>
                <a:ea typeface="+mn-ea"/>
              </a:rPr>
              <a:t>、</a:t>
            </a:r>
            <a:r>
              <a:rPr lang="en-US" altLang="zh-CN" sz="2000" b="1" dirty="0">
                <a:solidFill>
                  <a:srgbClr val="000000"/>
                </a:solidFill>
                <a:latin typeface="+mn-lt"/>
                <a:ea typeface="+mn-ea"/>
              </a:rPr>
              <a:t>0+1=1</a:t>
            </a:r>
            <a:r>
              <a:rPr lang="zh-CN" altLang="en-US" sz="2000" b="1" dirty="0">
                <a:solidFill>
                  <a:srgbClr val="000000"/>
                </a:solidFill>
                <a:latin typeface="+mn-lt"/>
                <a:ea typeface="+mn-ea"/>
              </a:rPr>
              <a:t>、</a:t>
            </a:r>
            <a:r>
              <a:rPr lang="en-US" altLang="zh-CN" sz="2000" b="1" dirty="0">
                <a:solidFill>
                  <a:srgbClr val="000000"/>
                </a:solidFill>
                <a:latin typeface="+mn-lt"/>
                <a:ea typeface="+mn-ea"/>
              </a:rPr>
              <a:t>1+0=1</a:t>
            </a:r>
            <a:r>
              <a:rPr lang="zh-CN" altLang="en-US" sz="2000" b="1" dirty="0">
                <a:solidFill>
                  <a:srgbClr val="000000"/>
                </a:solidFill>
                <a:latin typeface="+mn-lt"/>
                <a:ea typeface="+mn-ea"/>
              </a:rPr>
              <a:t>、</a:t>
            </a:r>
            <a:r>
              <a:rPr lang="en-US" altLang="zh-CN" sz="2000" b="1" dirty="0">
                <a:solidFill>
                  <a:srgbClr val="000000"/>
                </a:solidFill>
                <a:latin typeface="+mn-lt"/>
                <a:ea typeface="+mn-ea"/>
              </a:rPr>
              <a:t>1+1=0</a:t>
            </a:r>
            <a:r>
              <a:rPr lang="zh-CN" altLang="en-US" sz="2000" b="1" dirty="0">
                <a:solidFill>
                  <a:srgbClr val="000000"/>
                </a:solidFill>
                <a:latin typeface="+mn-lt"/>
                <a:ea typeface="+mn-ea"/>
              </a:rPr>
              <a:t>（产生进位加到下列），如最高位相加后产生进位，则最后得到的结果要加</a:t>
            </a:r>
            <a:r>
              <a:rPr lang="en-US" altLang="zh-CN" sz="2000" b="1" dirty="0">
                <a:solidFill>
                  <a:srgbClr val="000000"/>
                </a:solidFill>
                <a:latin typeface="+mn-lt"/>
                <a:ea typeface="+mn-ea"/>
              </a:rPr>
              <a:t>1</a:t>
            </a:r>
            <a:r>
              <a:rPr lang="zh-CN" altLang="en-US" sz="2000" b="1" dirty="0">
                <a:solidFill>
                  <a:srgbClr val="000000"/>
                </a:solidFill>
                <a:latin typeface="+mn-lt"/>
                <a:ea typeface="+mn-ea"/>
              </a:rPr>
              <a:t>。</a:t>
            </a:r>
          </a:p>
        </p:txBody>
      </p:sp>
      <p:sp>
        <p:nvSpPr>
          <p:cNvPr id="79" name="Text Box 7"/>
          <p:cNvSpPr txBox="1">
            <a:spLocks noChangeArrowheads="1"/>
          </p:cNvSpPr>
          <p:nvPr/>
        </p:nvSpPr>
        <p:spPr bwMode="auto">
          <a:xfrm>
            <a:off x="1558875" y="6133506"/>
            <a:ext cx="4741317"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dirty="0" smtClean="0">
                <a:latin typeface="+mn-lt"/>
                <a:ea typeface="+mn-ea"/>
              </a:rPr>
              <a:t>IP</a:t>
            </a:r>
            <a:r>
              <a:rPr lang="zh-CN" altLang="en-US" b="1" dirty="0" smtClean="0">
                <a:latin typeface="+mn-lt"/>
                <a:ea typeface="+mn-ea"/>
              </a:rPr>
              <a:t>数据报首部校验和的计算过程</a:t>
            </a:r>
            <a:endParaRPr lang="zh-CN" altLang="en-US" b="1" dirty="0">
              <a:latin typeface="+mn-lt"/>
              <a:ea typeface="+mn-ea"/>
            </a:endParaRPr>
          </a:p>
        </p:txBody>
      </p:sp>
      <p:sp>
        <p:nvSpPr>
          <p:cNvPr id="8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11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7507378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2000" fill="hold" nodeType="clickEffect">
                                  <p:stCondLst>
                                    <p:cond delay="0"/>
                                  </p:stCondLst>
                                  <p:childTnLst>
                                    <p:anim calcmode="discrete" valueType="str">
                                      <p:cBhvr>
                                        <p:cTn id="19" dur="1000" fill="hold"/>
                                        <p:tgtEl>
                                          <p:spTgt spid="75"/>
                                        </p:tgtEl>
                                        <p:attrNameLst>
                                          <p:attrName>style.visibility</p:attrName>
                                        </p:attrNameLst>
                                      </p:cBhvr>
                                      <p:tavLst>
                                        <p:tav tm="0">
                                          <p:val>
                                            <p:strVal val="hidden"/>
                                          </p:val>
                                        </p:tav>
                                        <p:tav tm="50000">
                                          <p:val>
                                            <p:strVal val="visible"/>
                                          </p:val>
                                        </p:tav>
                                      </p:tavLst>
                                    </p:anim>
                                  </p:childTnLst>
                                </p:cTn>
                              </p:par>
                            </p:childTnLst>
                          </p:cTn>
                        </p:par>
                      </p:childTnLst>
                    </p:cTn>
                  </p:par>
                  <p:par>
                    <p:cTn id="20" fill="hold">
                      <p:stCondLst>
                        <p:cond delay="indefinite"/>
                      </p:stCondLst>
                      <p:childTnLst>
                        <p:par>
                          <p:cTn id="21" fill="hold">
                            <p:stCondLst>
                              <p:cond delay="0"/>
                            </p:stCondLst>
                            <p:childTnLst>
                              <p:par>
                                <p:cTn id="22" presetID="35" presetClass="emph" presetSubtype="0" repeatCount="2000" fill="hold" nodeType="clickEffect">
                                  <p:stCondLst>
                                    <p:cond delay="0"/>
                                  </p:stCondLst>
                                  <p:childTnLst>
                                    <p:anim calcmode="discrete" valueType="str">
                                      <p:cBhvr>
                                        <p:cTn id="23"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35" presetClass="emph" presetSubtype="0" repeatCount="2000" fill="hold" nodeType="clickEffect">
                                  <p:stCondLst>
                                    <p:cond delay="0"/>
                                  </p:stCondLst>
                                  <p:childTnLst>
                                    <p:anim calcmode="discrete" valueType="str">
                                      <p:cBhvr>
                                        <p:cTn id="27"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20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35" presetClass="emph" presetSubtype="0" repeatCount="2000" fill="hold" nodeType="clickEffect">
                                  <p:stCondLst>
                                    <p:cond delay="0"/>
                                  </p:stCondLst>
                                  <p:childTnLst>
                                    <p:anim calcmode="discrete" valueType="str">
                                      <p:cBhvr>
                                        <p:cTn id="36" dur="1000" fill="hold"/>
                                        <p:tgtEl>
                                          <p:spTgt spid="51"/>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2000" fill="hold" nodeType="clickEffect">
                                  <p:stCondLst>
                                    <p:cond delay="0"/>
                                  </p:stCondLst>
                                  <p:childTnLst>
                                    <p:anim calcmode="discrete" valueType="str">
                                      <p:cBhvr>
                                        <p:cTn id="40" dur="1000" fill="hold"/>
                                        <p:tgtEl>
                                          <p:spTgt spid="56"/>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2000" fill="hold" nodeType="clickEffect">
                                  <p:stCondLst>
                                    <p:cond delay="0"/>
                                  </p:stCondLst>
                                  <p:childTnLst>
                                    <p:anim calcmode="discrete" valueType="str">
                                      <p:cBhvr>
                                        <p:cTn id="44" dur="1000" fill="hold"/>
                                        <p:tgtEl>
                                          <p:spTgt spid="65"/>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2000" fill="hold" nodeType="clickEffect">
                                  <p:stCondLst>
                                    <p:cond delay="0"/>
                                  </p:stCondLst>
                                  <p:childTnLst>
                                    <p:anim calcmode="discrete" valueType="str">
                                      <p:cBhvr>
                                        <p:cTn id="48"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2000" fill="hold" nodeType="clickEffect">
                                  <p:stCondLst>
                                    <p:cond delay="0"/>
                                  </p:stCondLst>
                                  <p:childTnLst>
                                    <p:anim calcmode="discrete" valueType="str">
                                      <p:cBhvr>
                                        <p:cTn id="52" dur="1000" fill="hold"/>
                                        <p:tgtEl>
                                          <p:spTgt spid="7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78"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latin typeface="华文新魏" pitchFamily="2" charset="-122"/>
              </a:rPr>
              <a:t>扩展首部</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数据报构成</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25000"/>
              </a:lnSpc>
            </a:pPr>
            <a:r>
              <a:rPr lang="zh-CN" altLang="en-US" sz="2800" dirty="0" smtClean="0">
                <a:solidFill>
                  <a:srgbClr val="FF0000"/>
                </a:solidFill>
              </a:rPr>
              <a:t>目的</a:t>
            </a:r>
            <a:r>
              <a:rPr lang="zh-CN" altLang="en-US" sz="2800" dirty="0" smtClean="0"/>
              <a:t>：允许后续增加</a:t>
            </a:r>
            <a:r>
              <a:rPr lang="en-US" altLang="zh-CN" sz="2800" dirty="0"/>
              <a:t>IP</a:t>
            </a:r>
            <a:r>
              <a:rPr lang="zh-CN" altLang="en-US" sz="2800" dirty="0"/>
              <a:t>数据报的</a:t>
            </a:r>
            <a:r>
              <a:rPr lang="zh-CN" altLang="en-US" sz="2800" dirty="0" smtClean="0"/>
              <a:t>功能；</a:t>
            </a:r>
            <a:endParaRPr lang="en-US" altLang="zh-CN" sz="2800" dirty="0" smtClean="0"/>
          </a:p>
          <a:p>
            <a:pPr>
              <a:lnSpc>
                <a:spcPct val="125000"/>
              </a:lnSpc>
            </a:pPr>
            <a:r>
              <a:rPr lang="zh-CN" altLang="en-US" sz="2800" dirty="0" smtClean="0"/>
              <a:t>扩展首部</a:t>
            </a:r>
            <a:r>
              <a:rPr lang="zh-CN" altLang="en-US" sz="2800" dirty="0"/>
              <a:t>就是一个</a:t>
            </a:r>
            <a:r>
              <a:rPr lang="zh-CN" altLang="en-US" sz="2800" dirty="0">
                <a:solidFill>
                  <a:srgbClr val="FF0000"/>
                </a:solidFill>
              </a:rPr>
              <a:t>选项</a:t>
            </a:r>
            <a:r>
              <a:rPr lang="zh-CN" altLang="en-US" sz="2800" dirty="0" smtClean="0">
                <a:solidFill>
                  <a:srgbClr val="FF0000"/>
                </a:solidFill>
              </a:rPr>
              <a:t>字段</a:t>
            </a:r>
            <a:r>
              <a:rPr lang="zh-CN" altLang="en-US" sz="2800" dirty="0" smtClean="0"/>
              <a:t>，</a:t>
            </a:r>
            <a:r>
              <a:rPr lang="zh-CN" altLang="en-US" sz="2800" dirty="0"/>
              <a:t>长度可变，从 </a:t>
            </a:r>
            <a:r>
              <a:rPr lang="en-US" altLang="zh-CN" sz="2800" dirty="0" smtClean="0"/>
              <a:t>1B</a:t>
            </a:r>
            <a:r>
              <a:rPr lang="zh-CN" altLang="en-US" sz="2800" dirty="0" smtClean="0"/>
              <a:t>到</a:t>
            </a:r>
            <a:r>
              <a:rPr lang="en-US" altLang="zh-CN" sz="2800" dirty="0" smtClean="0"/>
              <a:t>40B</a:t>
            </a:r>
            <a:r>
              <a:rPr lang="zh-CN" altLang="en-US" sz="2800" dirty="0" smtClean="0"/>
              <a:t>不等</a:t>
            </a:r>
            <a:r>
              <a:rPr lang="zh-CN" altLang="en-US" sz="2800" dirty="0"/>
              <a:t>，取决于所选择的项目；</a:t>
            </a:r>
          </a:p>
          <a:p>
            <a:pPr>
              <a:lnSpc>
                <a:spcPct val="125000"/>
              </a:lnSpc>
            </a:pPr>
            <a:r>
              <a:rPr lang="zh-CN" altLang="en-US" sz="2800" dirty="0" smtClean="0"/>
              <a:t>最初设计时定义了</a:t>
            </a:r>
            <a:r>
              <a:rPr lang="en-US" altLang="zh-CN" sz="2800" dirty="0" smtClean="0"/>
              <a:t>5</a:t>
            </a:r>
            <a:r>
              <a:rPr lang="zh-CN" altLang="en-US" sz="2800" dirty="0" smtClean="0"/>
              <a:t>个选项：安全性、严格源路由、松散源路由、记录路由、时间戳；</a:t>
            </a:r>
            <a:endParaRPr lang="en-US" altLang="zh-CN" sz="2800" dirty="0" smtClean="0"/>
          </a:p>
          <a:p>
            <a:pPr>
              <a:lnSpc>
                <a:spcPct val="125000"/>
              </a:lnSpc>
            </a:pPr>
            <a:r>
              <a:rPr lang="zh-CN" altLang="en-US" sz="2800" dirty="0" smtClean="0"/>
              <a:t>实际上</a:t>
            </a:r>
            <a:r>
              <a:rPr lang="zh-CN" altLang="en-US" sz="2800" dirty="0"/>
              <a:t>这些选项很少被</a:t>
            </a:r>
            <a:r>
              <a:rPr lang="zh-CN" altLang="en-US" sz="2800" dirty="0" smtClean="0"/>
              <a:t>使用，如感兴趣请参阅</a:t>
            </a:r>
            <a:r>
              <a:rPr lang="en-US" altLang="zh-CN" sz="2800" dirty="0" smtClean="0">
                <a:solidFill>
                  <a:srgbClr val="0000FF"/>
                </a:solidFill>
              </a:rPr>
              <a:t>RFC 791</a:t>
            </a:r>
            <a:r>
              <a:rPr lang="zh-CN" altLang="en-US" sz="2800" dirty="0" smtClean="0"/>
              <a:t>。 </a:t>
            </a:r>
            <a:endParaRPr lang="zh-CN" altLang="en-US" sz="2800" dirty="0"/>
          </a:p>
        </p:txBody>
      </p:sp>
    </p:spTree>
    <p:extLst>
      <p:ext uri="{BB962C8B-B14F-4D97-AF65-F5344CB8AC3E}">
        <p14:creationId xmlns:p14="http://schemas.microsoft.com/office/powerpoint/2010/main" val="33681892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路由选择</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2555776" y="2924944"/>
            <a:ext cx="4482455" cy="2159818"/>
          </a:xfrm>
        </p:spPr>
        <p:txBody>
          <a:bodyPr/>
          <a:lstStyle/>
          <a:p>
            <a:r>
              <a:rPr lang="zh-CN" altLang="en-US" dirty="0">
                <a:hlinkClick r:id="rId8" action="ppaction://hlinksldjump"/>
              </a:rPr>
              <a:t>路由表</a:t>
            </a:r>
            <a:endParaRPr lang="zh-CN" altLang="en-US" dirty="0"/>
          </a:p>
          <a:p>
            <a:endParaRPr lang="zh-CN" altLang="en-US" dirty="0"/>
          </a:p>
          <a:p>
            <a:r>
              <a:rPr lang="en-US" altLang="zh-CN" dirty="0">
                <a:hlinkClick r:id="rId9" action="ppaction://hlinksldjump"/>
              </a:rPr>
              <a:t>IP</a:t>
            </a:r>
            <a:r>
              <a:rPr lang="zh-CN" altLang="en-US" dirty="0">
                <a:hlinkClick r:id="rId9" action="ppaction://hlinksldjump"/>
              </a:rPr>
              <a:t>数据报转发</a:t>
            </a:r>
            <a:r>
              <a:rPr lang="zh-CN" altLang="en-US" dirty="0" smtClean="0">
                <a:hlinkClick r:id="rId9" action="ppaction://hlinksldjump"/>
              </a:rPr>
              <a:t>过程</a:t>
            </a:r>
            <a:endParaRPr lang="zh-CN" altLang="en-US" dirty="0"/>
          </a:p>
        </p:txBody>
      </p:sp>
    </p:spTree>
    <p:extLst>
      <p:ext uri="{BB962C8B-B14F-4D97-AF65-F5344CB8AC3E}">
        <p14:creationId xmlns:p14="http://schemas.microsoft.com/office/powerpoint/2010/main" val="912598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下一跳</a:t>
            </a:r>
            <a:r>
              <a:rPr lang="en-US" altLang="zh-CN" sz="2800" dirty="0">
                <a:latin typeface="+mj-ea"/>
              </a:rPr>
              <a:t>/</a:t>
            </a:r>
            <a:r>
              <a:rPr lang="zh-CN" altLang="en-US" sz="2800" dirty="0">
                <a:latin typeface="+mj-ea"/>
              </a:rPr>
              <a:t>站</a:t>
            </a:r>
            <a:r>
              <a:rPr lang="zh-CN" altLang="en-US" sz="2800" dirty="0" smtClean="0">
                <a:latin typeface="+mj-ea"/>
              </a:rPr>
              <a:t>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4"/>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68" y="1844824"/>
            <a:ext cx="8284914" cy="449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79712" y="3140968"/>
            <a:ext cx="5832648" cy="1015663"/>
          </a:xfrm>
          <a:prstGeom prst="rect">
            <a:avLst/>
          </a:prstGeom>
          <a:noFill/>
        </p:spPr>
        <p:txBody>
          <a:bodyPr wrap="square" rtlCol="0">
            <a:spAutoFit/>
          </a:bodyPr>
          <a:lstStyle/>
          <a:p>
            <a:r>
              <a:rPr lang="zh-CN" altLang="en-US" sz="2000" b="1" dirty="0" smtClean="0">
                <a:solidFill>
                  <a:srgbClr val="0000FF"/>
                </a:solidFill>
                <a:latin typeface="+mn-lt"/>
                <a:ea typeface="+mn-ea"/>
              </a:rPr>
              <a:t>       在路由</a:t>
            </a:r>
            <a:r>
              <a:rPr lang="zh-CN" altLang="en-US" sz="2000" b="1" dirty="0">
                <a:solidFill>
                  <a:srgbClr val="0000FF"/>
                </a:solidFill>
                <a:latin typeface="+mn-lt"/>
                <a:ea typeface="+mn-ea"/>
              </a:rPr>
              <a:t>表项</a:t>
            </a:r>
            <a:r>
              <a:rPr lang="zh-CN" altLang="en-US" sz="2000" b="1" dirty="0" smtClean="0">
                <a:solidFill>
                  <a:srgbClr val="0000FF"/>
                </a:solidFill>
                <a:latin typeface="+mn-lt"/>
                <a:ea typeface="+mn-ea"/>
              </a:rPr>
              <a:t>中</a:t>
            </a:r>
            <a:r>
              <a:rPr lang="zh-CN" altLang="en-US" sz="2000" b="1" dirty="0">
                <a:solidFill>
                  <a:srgbClr val="0000FF"/>
                </a:solidFill>
                <a:latin typeface="+mn-lt"/>
                <a:ea typeface="+mn-ea"/>
              </a:rPr>
              <a:t>只保留</a:t>
            </a:r>
            <a:r>
              <a:rPr lang="zh-CN" altLang="en-US" sz="2000" b="1" dirty="0">
                <a:solidFill>
                  <a:srgbClr val="FF0000"/>
                </a:solidFill>
                <a:latin typeface="+mn-lt"/>
                <a:ea typeface="+mn-ea"/>
              </a:rPr>
              <a:t>下一跳</a:t>
            </a:r>
            <a:r>
              <a:rPr lang="zh-CN" altLang="en-US" sz="2000" b="1" dirty="0">
                <a:solidFill>
                  <a:srgbClr val="0000FF"/>
                </a:solidFill>
                <a:latin typeface="+mn-lt"/>
                <a:ea typeface="+mn-ea"/>
              </a:rPr>
              <a:t>的地址，而不是保留完整的路由信息。各路由表因此也是彼此协调的。这种技术可以简化路由表。</a:t>
            </a: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170177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特定网络路由选择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176" y="2708920"/>
            <a:ext cx="8459788" cy="367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203848" y="1712334"/>
            <a:ext cx="5698728" cy="1323439"/>
          </a:xfrm>
          <a:prstGeom prst="rect">
            <a:avLst/>
          </a:prstGeom>
          <a:noFill/>
        </p:spPr>
        <p:txBody>
          <a:bodyPr wrap="square" rtlCol="0">
            <a:spAutoFit/>
          </a:bodyPr>
          <a:lstStyle/>
          <a:p>
            <a:r>
              <a:rPr lang="zh-CN" altLang="en-US" sz="2000" b="1" dirty="0" smtClean="0">
                <a:latin typeface="+mn-lt"/>
                <a:ea typeface="+mn-ea"/>
              </a:rPr>
              <a:t>       在路由表项中</a:t>
            </a:r>
            <a:r>
              <a:rPr lang="zh-CN" altLang="en-US" sz="2000" b="1" dirty="0">
                <a:latin typeface="+mn-lt"/>
                <a:ea typeface="+mn-ea"/>
              </a:rPr>
              <a:t>根据</a:t>
            </a:r>
            <a:r>
              <a:rPr lang="zh-CN" altLang="en-US" sz="2000" b="1" dirty="0">
                <a:solidFill>
                  <a:srgbClr val="FF0000"/>
                </a:solidFill>
                <a:latin typeface="+mn-lt"/>
                <a:ea typeface="+mn-ea"/>
              </a:rPr>
              <a:t>目的站的网络号</a:t>
            </a:r>
            <a:r>
              <a:rPr lang="zh-CN" altLang="en-US" sz="2000" b="1" dirty="0">
                <a:latin typeface="+mn-lt"/>
                <a:ea typeface="+mn-ea"/>
              </a:rPr>
              <a:t>来确定下一站路由器，而不是根据目的站的完全</a:t>
            </a:r>
            <a:r>
              <a:rPr lang="en-US" altLang="zh-CN" sz="2000" b="1" dirty="0">
                <a:latin typeface="+mn-lt"/>
                <a:ea typeface="+mn-ea"/>
              </a:rPr>
              <a:t>IP</a:t>
            </a:r>
            <a:r>
              <a:rPr lang="zh-CN" altLang="en-US" sz="2000" b="1" dirty="0">
                <a:latin typeface="+mn-lt"/>
                <a:ea typeface="+mn-ea"/>
              </a:rPr>
              <a:t>地址。这样连接在同一个网络上的所有主机共同使用同一个表项，可以简化路由表</a:t>
            </a:r>
            <a:r>
              <a:rPr lang="zh-CN" altLang="en-US" sz="2000" b="1" dirty="0" smtClean="0">
                <a:latin typeface="+mn-lt"/>
                <a:ea typeface="+mn-ea"/>
              </a:rPr>
              <a:t>。</a:t>
            </a:r>
            <a:endParaRPr lang="zh-CN" altLang="en-US" sz="2000" b="1" dirty="0">
              <a:latin typeface="+mn-lt"/>
              <a:ea typeface="+mn-ea"/>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665466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特定主机路由选择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576" y="1680294"/>
            <a:ext cx="5281613" cy="484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3834857" y="2276872"/>
            <a:ext cx="503237" cy="230832"/>
          </a:xfrm>
          <a:prstGeom prst="rect">
            <a:avLst/>
          </a:prstGeom>
          <a:solidFill>
            <a:schemeClr val="accent2">
              <a:lumMod val="20000"/>
              <a:lumOff val="80000"/>
            </a:schemeClr>
          </a:solidFill>
          <a:ln>
            <a:noFill/>
          </a:ln>
          <a:effectLst/>
        </p:spPr>
        <p:txBody>
          <a:bodyPr lIns="0" tIns="0" rIns="0" bIns="0">
            <a:spAutoFit/>
          </a:bodyPr>
          <a:lstStyle/>
          <a:p>
            <a:pPr algn="ctr">
              <a:spcBef>
                <a:spcPct val="50000"/>
              </a:spcBef>
              <a:buFontTx/>
              <a:buNone/>
            </a:pPr>
            <a:r>
              <a:rPr kumimoji="0" lang="en-US" altLang="zh-CN" sz="1500">
                <a:effectLst>
                  <a:outerShdw blurRad="38100" dist="38100" dir="2700000" algn="tl">
                    <a:srgbClr val="C0C0C0"/>
                  </a:outerShdw>
                </a:effectLst>
              </a:rPr>
              <a:t>R1</a:t>
            </a:r>
            <a:endParaRPr lang="en-US" altLang="zh-CN" sz="1500">
              <a:effectLst>
                <a:outerShdw blurRad="38100" dist="38100" dir="2700000" algn="tl">
                  <a:srgbClr val="C0C0C0"/>
                </a:outerShdw>
              </a:effectLst>
            </a:endParaRPr>
          </a:p>
        </p:txBody>
      </p:sp>
      <p:sp>
        <p:nvSpPr>
          <p:cNvPr id="7" name="Rectangle 7"/>
          <p:cNvSpPr>
            <a:spLocks noChangeArrowheads="1"/>
          </p:cNvSpPr>
          <p:nvPr/>
        </p:nvSpPr>
        <p:spPr bwMode="auto">
          <a:xfrm>
            <a:off x="2608841" y="2260343"/>
            <a:ext cx="1944687" cy="238125"/>
          </a:xfrm>
          <a:prstGeom prst="rect">
            <a:avLst/>
          </a:prstGeom>
          <a:solidFill>
            <a:srgbClr val="FF0000">
              <a:alpha val="45000"/>
            </a:srgbClr>
          </a:solidFill>
          <a:ln w="9525">
            <a:solidFill>
              <a:srgbClr val="FFFF00"/>
            </a:solidFill>
            <a:miter lim="800000"/>
            <a:headEnd/>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Box 7"/>
          <p:cNvSpPr txBox="1"/>
          <p:nvPr/>
        </p:nvSpPr>
        <p:spPr>
          <a:xfrm>
            <a:off x="5580112" y="1772816"/>
            <a:ext cx="3119264" cy="2862322"/>
          </a:xfrm>
          <a:prstGeom prst="rect">
            <a:avLst/>
          </a:prstGeom>
          <a:noFill/>
        </p:spPr>
        <p:txBody>
          <a:bodyPr wrap="square" rtlCol="0">
            <a:spAutoFit/>
          </a:bodyPr>
          <a:lstStyle/>
          <a:p>
            <a:r>
              <a:rPr lang="zh-CN" altLang="en-US" sz="2000" b="1" dirty="0" smtClean="0">
                <a:latin typeface="+mn-lt"/>
                <a:ea typeface="+mn-ea"/>
              </a:rPr>
              <a:t>       在路由表项中</a:t>
            </a:r>
            <a:r>
              <a:rPr lang="zh-CN" altLang="en-US" sz="2000" b="1" dirty="0">
                <a:latin typeface="+mn-lt"/>
                <a:ea typeface="+mn-ea"/>
              </a:rPr>
              <a:t>根据</a:t>
            </a:r>
            <a:r>
              <a:rPr lang="zh-CN" altLang="en-US" sz="2000" b="1" dirty="0">
                <a:solidFill>
                  <a:srgbClr val="FF0000"/>
                </a:solidFill>
                <a:latin typeface="+mn-lt"/>
                <a:ea typeface="+mn-ea"/>
              </a:rPr>
              <a:t>目的站的完全</a:t>
            </a:r>
            <a:r>
              <a:rPr lang="en-US" altLang="zh-CN" sz="2000" b="1" dirty="0">
                <a:solidFill>
                  <a:srgbClr val="FF0000"/>
                </a:solidFill>
                <a:latin typeface="+mn-lt"/>
                <a:ea typeface="+mn-ea"/>
              </a:rPr>
              <a:t>IP</a:t>
            </a:r>
            <a:r>
              <a:rPr lang="zh-CN" altLang="en-US" sz="2000" b="1" dirty="0">
                <a:solidFill>
                  <a:srgbClr val="FF0000"/>
                </a:solidFill>
                <a:latin typeface="+mn-lt"/>
                <a:ea typeface="+mn-ea"/>
              </a:rPr>
              <a:t>地址</a:t>
            </a:r>
            <a:r>
              <a:rPr lang="zh-CN" altLang="en-US" sz="2000" b="1" dirty="0">
                <a:latin typeface="+mn-lt"/>
                <a:ea typeface="+mn-ea"/>
              </a:rPr>
              <a:t>来确定下一站路由器，而不是根据目的站的网络号。此思想与特定网络路由选择思想相反，这是通过牺牲效率来换取其它一些优点，例如：可以更方便地控制和测试网络。</a:t>
            </a:r>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15014444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构造路由表常用</a:t>
            </a:r>
            <a:r>
              <a:rPr lang="zh-CN" altLang="en-US" dirty="0" smtClean="0"/>
              <a:t>技术</a:t>
            </a:r>
            <a:r>
              <a:rPr lang="en-US" altLang="zh-CN" dirty="0"/>
              <a:t/>
            </a:r>
            <a:br>
              <a:rPr lang="en-US" altLang="zh-CN" dirty="0"/>
            </a:br>
            <a:r>
              <a:rPr lang="en-US" altLang="zh-CN" sz="2800" dirty="0" smtClean="0"/>
              <a:t>(</a:t>
            </a:r>
            <a:r>
              <a:rPr lang="zh-CN" altLang="en-US" sz="2800" dirty="0">
                <a:latin typeface="+mj-ea"/>
              </a:rPr>
              <a:t>默认路由选择</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&lt;&lt;</a:t>
            </a:r>
            <a:r>
              <a:rPr lang="en-US" altLang="zh-CN" sz="1200" b="0" dirty="0" smtClean="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1772816"/>
            <a:ext cx="7489825"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130800" y="1889537"/>
            <a:ext cx="3568576" cy="1323439"/>
          </a:xfrm>
          <a:prstGeom prst="rect">
            <a:avLst/>
          </a:prstGeom>
          <a:noFill/>
        </p:spPr>
        <p:txBody>
          <a:bodyPr wrap="square" rtlCol="0">
            <a:spAutoFit/>
          </a:bodyPr>
          <a:lstStyle/>
          <a:p>
            <a:r>
              <a:rPr lang="zh-CN" altLang="en-US" sz="2000" b="1" dirty="0" smtClean="0">
                <a:latin typeface="+mn-lt"/>
                <a:ea typeface="+mn-ea"/>
              </a:rPr>
              <a:t>       在</a:t>
            </a:r>
            <a:r>
              <a:rPr lang="zh-CN" altLang="en-US" sz="2000" b="1" dirty="0">
                <a:latin typeface="+mn-lt"/>
                <a:ea typeface="+mn-ea"/>
              </a:rPr>
              <a:t>路由表中使用</a:t>
            </a:r>
            <a:r>
              <a:rPr lang="zh-CN" altLang="en-US" sz="2000" b="1" dirty="0">
                <a:solidFill>
                  <a:srgbClr val="FF0000"/>
                </a:solidFill>
                <a:latin typeface="+mn-lt"/>
                <a:ea typeface="+mn-ea"/>
              </a:rPr>
              <a:t>默认路由</a:t>
            </a:r>
            <a:r>
              <a:rPr lang="zh-CN" altLang="en-US" sz="2000" b="1" dirty="0">
                <a:latin typeface="+mn-lt"/>
                <a:ea typeface="+mn-ea"/>
              </a:rPr>
              <a:t>（网络地址为</a:t>
            </a:r>
            <a:r>
              <a:rPr lang="en-US" altLang="zh-CN" sz="2000" b="1" dirty="0">
                <a:solidFill>
                  <a:srgbClr val="0000FF"/>
                </a:solidFill>
                <a:latin typeface="+mn-lt"/>
                <a:ea typeface="+mn-ea"/>
              </a:rPr>
              <a:t>0.0.0.0</a:t>
            </a:r>
            <a:r>
              <a:rPr lang="zh-CN" altLang="en-US" sz="2000" b="1" dirty="0">
                <a:latin typeface="+mn-lt"/>
                <a:ea typeface="+mn-ea"/>
              </a:rPr>
              <a:t>）代替所有具有相同“下一跳”的项。这样可以简化路由表。</a:t>
            </a: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290545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p>
        </p:txBody>
      </p:sp>
      <p:sp>
        <p:nvSpPr>
          <p:cNvPr id="5123" name="内容占位符 3"/>
          <p:cNvSpPr>
            <a:spLocks noGrp="1"/>
          </p:cNvSpPr>
          <p:nvPr>
            <p:ph idx="1"/>
          </p:nvPr>
        </p:nvSpPr>
        <p:spPr>
          <a:xfrm>
            <a:off x="809625" y="1773238"/>
            <a:ext cx="7958138" cy="1871786"/>
          </a:xfrm>
        </p:spPr>
        <p:txBody>
          <a:bodyPr/>
          <a:lstStyle/>
          <a:p>
            <a:pPr marL="0" indent="0">
              <a:buNone/>
            </a:pPr>
            <a:r>
              <a:rPr lang="zh-CN" altLang="en-US" sz="2400" dirty="0" smtClean="0">
                <a:solidFill>
                  <a:srgbClr val="FF0000"/>
                </a:solidFill>
              </a:rPr>
              <a:t>算法</a:t>
            </a:r>
            <a:r>
              <a:rPr lang="zh-CN" altLang="en-US" sz="2400" dirty="0">
                <a:solidFill>
                  <a:srgbClr val="FF0000"/>
                </a:solidFill>
              </a:rPr>
              <a:t>为：</a:t>
            </a:r>
          </a:p>
          <a:p>
            <a:pPr marL="0" indent="0">
              <a:buNone/>
            </a:pPr>
            <a:r>
              <a:rPr lang="zh-CN" altLang="en-US" sz="2400" dirty="0" smtClean="0">
                <a:solidFill>
                  <a:srgbClr val="0000FF"/>
                </a:solidFill>
              </a:rPr>
              <a:t>⑴  初始化</a:t>
            </a:r>
            <a:endParaRPr lang="zh-CN" altLang="en-US" sz="2400" dirty="0">
              <a:solidFill>
                <a:srgbClr val="0000FF"/>
              </a:solidFill>
            </a:endParaRPr>
          </a:p>
          <a:p>
            <a:pPr marL="0" indent="0">
              <a:buNone/>
            </a:pPr>
            <a:r>
              <a:rPr lang="zh-CN" altLang="en-US" sz="2400" dirty="0" smtClean="0"/>
              <a:t>      令</a:t>
            </a:r>
            <a:r>
              <a:rPr lang="en-US" altLang="zh-CN" sz="2400" dirty="0"/>
              <a:t>N</a:t>
            </a:r>
            <a:r>
              <a:rPr lang="zh-CN" altLang="en-US" sz="2400" dirty="0"/>
              <a:t>表示</a:t>
            </a:r>
            <a:r>
              <a:rPr lang="zh-CN" altLang="en-US" sz="2400" dirty="0" smtClean="0"/>
              <a:t>网络路由器的</a:t>
            </a:r>
            <a:r>
              <a:rPr lang="zh-CN" altLang="en-US" sz="2400" dirty="0"/>
              <a:t>集合。先令</a:t>
            </a:r>
            <a:r>
              <a:rPr lang="en-US" altLang="zh-CN" sz="2400" dirty="0"/>
              <a:t>N={A}</a:t>
            </a:r>
            <a:r>
              <a:rPr lang="zh-CN" altLang="en-US" sz="2400" dirty="0"/>
              <a:t>，对所有不在</a:t>
            </a:r>
            <a:r>
              <a:rPr lang="en-US" altLang="zh-CN" sz="2400" dirty="0"/>
              <a:t>N</a:t>
            </a:r>
            <a:r>
              <a:rPr lang="zh-CN" altLang="en-US" sz="2400" dirty="0"/>
              <a:t>中</a:t>
            </a:r>
            <a:r>
              <a:rPr lang="zh-CN" altLang="en-US" sz="2400" dirty="0" smtClean="0"/>
              <a:t>的路由器</a:t>
            </a:r>
            <a:r>
              <a:rPr lang="en-US" altLang="zh-CN" sz="2400" dirty="0" smtClean="0"/>
              <a:t>v</a:t>
            </a:r>
            <a:r>
              <a:rPr lang="zh-CN" altLang="en-US" sz="2400" dirty="0"/>
              <a:t>，利用下面的公式进行求解</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889042123"/>
              </p:ext>
            </p:extLst>
          </p:nvPr>
        </p:nvGraphicFramePr>
        <p:xfrm>
          <a:off x="2051720" y="3573016"/>
          <a:ext cx="2008723" cy="936104"/>
        </p:xfrm>
        <a:graphic>
          <a:graphicData uri="http://schemas.openxmlformats.org/presentationml/2006/ole">
            <mc:AlternateContent xmlns:mc="http://schemas.openxmlformats.org/markup-compatibility/2006">
              <mc:Choice xmlns:v="urn:schemas-microsoft-com:vml" Requires="v">
                <p:oleObj spid="_x0000_s1262" name="公式" r:id="rId8" imgW="977900" imgH="457200" progId="Equation.3">
                  <p:embed/>
                </p:oleObj>
              </mc:Choice>
              <mc:Fallback>
                <p:oleObj name="公式" r:id="rId8" imgW="977900" imgH="457200" progId="Equation.3">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720" y="3573016"/>
                        <a:ext cx="2008723" cy="936104"/>
                      </a:xfrm>
                      <a:prstGeom prst="rect">
                        <a:avLst/>
                      </a:prstGeom>
                      <a:noFill/>
                    </p:spPr>
                  </p:pic>
                </p:oleObj>
              </mc:Fallback>
            </mc:AlternateContent>
          </a:graphicData>
        </a:graphic>
      </p:graphicFrame>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TextBox 5"/>
          <p:cNvSpPr txBox="1"/>
          <p:nvPr/>
        </p:nvSpPr>
        <p:spPr>
          <a:xfrm>
            <a:off x="5130800" y="3573016"/>
            <a:ext cx="2825576" cy="523220"/>
          </a:xfrm>
          <a:prstGeom prst="rect">
            <a:avLst/>
          </a:prstGeom>
          <a:noFill/>
        </p:spPr>
        <p:txBody>
          <a:bodyPr wrap="square" rtlCol="0">
            <a:spAutoFit/>
          </a:bodyPr>
          <a:lstStyle/>
          <a:p>
            <a:endParaRPr lang="zh-CN" altLang="en-US" dirty="0"/>
          </a:p>
        </p:txBody>
      </p:sp>
      <p:sp>
        <p:nvSpPr>
          <p:cNvPr id="8" name="TextBox 7"/>
          <p:cNvSpPr txBox="1"/>
          <p:nvPr/>
        </p:nvSpPr>
        <p:spPr>
          <a:xfrm>
            <a:off x="4499992" y="3563386"/>
            <a:ext cx="3720852" cy="400110"/>
          </a:xfrm>
          <a:prstGeom prst="rect">
            <a:avLst/>
          </a:prstGeom>
          <a:noFill/>
        </p:spPr>
        <p:txBody>
          <a:bodyPr wrap="square" rtlCol="0">
            <a:spAutoFit/>
          </a:bodyPr>
          <a:lstStyle/>
          <a:p>
            <a:r>
              <a:rPr lang="zh-CN" altLang="en-US" sz="2000" b="1" dirty="0" smtClean="0">
                <a:latin typeface="+mn-lt"/>
                <a:ea typeface="+mn-ea"/>
              </a:rPr>
              <a:t>若路由器</a:t>
            </a:r>
            <a:r>
              <a:rPr lang="en-US" altLang="zh-CN" sz="2000" b="1" dirty="0" smtClean="0">
                <a:latin typeface="+mn-lt"/>
                <a:ea typeface="+mn-ea"/>
              </a:rPr>
              <a:t>v</a:t>
            </a:r>
            <a:r>
              <a:rPr lang="zh-CN" altLang="en-US" sz="2000" b="1" dirty="0" smtClean="0">
                <a:latin typeface="+mn-lt"/>
                <a:ea typeface="+mn-ea"/>
              </a:rPr>
              <a:t>与路由器</a:t>
            </a:r>
            <a:r>
              <a:rPr lang="en-US" altLang="zh-CN" sz="2000" b="1" dirty="0" smtClean="0">
                <a:latin typeface="+mn-lt"/>
                <a:ea typeface="+mn-ea"/>
              </a:rPr>
              <a:t>A</a:t>
            </a:r>
            <a:r>
              <a:rPr lang="zh-CN" altLang="en-US" sz="2000" b="1" dirty="0" smtClean="0">
                <a:latin typeface="+mn-lt"/>
                <a:ea typeface="+mn-ea"/>
              </a:rPr>
              <a:t>直接相连</a:t>
            </a:r>
            <a:endParaRPr lang="zh-CN" altLang="en-US" sz="2000" b="1" dirty="0">
              <a:latin typeface="+mn-lt"/>
              <a:ea typeface="+mn-ea"/>
            </a:endParaRPr>
          </a:p>
        </p:txBody>
      </p:sp>
      <p:sp>
        <p:nvSpPr>
          <p:cNvPr id="14" name="TextBox 13"/>
          <p:cNvSpPr txBox="1"/>
          <p:nvPr/>
        </p:nvSpPr>
        <p:spPr>
          <a:xfrm>
            <a:off x="4499992" y="4037002"/>
            <a:ext cx="4008884" cy="400110"/>
          </a:xfrm>
          <a:prstGeom prst="rect">
            <a:avLst/>
          </a:prstGeom>
          <a:noFill/>
        </p:spPr>
        <p:txBody>
          <a:bodyPr wrap="square" rtlCol="0">
            <a:spAutoFit/>
          </a:bodyPr>
          <a:lstStyle/>
          <a:p>
            <a:r>
              <a:rPr lang="zh-CN" altLang="en-US" sz="2000" b="1" dirty="0" smtClean="0">
                <a:latin typeface="+mn-lt"/>
                <a:ea typeface="+mn-ea"/>
              </a:rPr>
              <a:t>若路由器</a:t>
            </a:r>
            <a:r>
              <a:rPr lang="en-US" altLang="zh-CN" sz="2000" b="1" dirty="0" smtClean="0">
                <a:latin typeface="+mn-lt"/>
                <a:ea typeface="+mn-ea"/>
              </a:rPr>
              <a:t>v</a:t>
            </a:r>
            <a:r>
              <a:rPr lang="zh-CN" altLang="en-US" sz="2000" b="1" dirty="0" smtClean="0">
                <a:latin typeface="+mn-lt"/>
                <a:ea typeface="+mn-ea"/>
              </a:rPr>
              <a:t>与路由器</a:t>
            </a:r>
            <a:r>
              <a:rPr lang="en-US" altLang="zh-CN" sz="2000" b="1" dirty="0" smtClean="0">
                <a:latin typeface="+mn-lt"/>
                <a:ea typeface="+mn-ea"/>
              </a:rPr>
              <a:t>A</a:t>
            </a:r>
            <a:r>
              <a:rPr lang="zh-CN" altLang="en-US" sz="2000" b="1" dirty="0" smtClean="0">
                <a:latin typeface="+mn-lt"/>
                <a:ea typeface="+mn-ea"/>
              </a:rPr>
              <a:t>不直接相连</a:t>
            </a:r>
            <a:endParaRPr lang="zh-CN" altLang="en-US" sz="2000" b="1" dirty="0">
              <a:latin typeface="+mn-lt"/>
              <a:ea typeface="+mn-ea"/>
            </a:endParaRPr>
          </a:p>
        </p:txBody>
      </p:sp>
      <p:graphicFrame>
        <p:nvGraphicFramePr>
          <p:cNvPr id="9" name="表格 8"/>
          <p:cNvGraphicFramePr>
            <a:graphicFrameLocks noGrp="1"/>
          </p:cNvGraphicFramePr>
          <p:nvPr>
            <p:extLst>
              <p:ext uri="{D42A27DB-BD31-4B8C-83A1-F6EECF244321}">
                <p14:modId xmlns:p14="http://schemas.microsoft.com/office/powerpoint/2010/main" val="1562347843"/>
              </p:ext>
            </p:extLst>
          </p:nvPr>
        </p:nvGraphicFramePr>
        <p:xfrm>
          <a:off x="949126" y="4797152"/>
          <a:ext cx="7655320" cy="936104"/>
        </p:xfrm>
        <a:graphic>
          <a:graphicData uri="http://schemas.openxmlformats.org/drawingml/2006/table">
            <a:tbl>
              <a:tblPr/>
              <a:tblGrid>
                <a:gridCol w="743793"/>
                <a:gridCol w="1616942"/>
                <a:gridCol w="1058917"/>
                <a:gridCol w="1058917"/>
                <a:gridCol w="1058917"/>
                <a:gridCol w="1058917"/>
                <a:gridCol w="1058917"/>
              </a:tblGrid>
              <a:tr h="468052">
                <a:tc>
                  <a:txBody>
                    <a:bodyPr/>
                    <a:lstStyle/>
                    <a:p>
                      <a:pPr algn="ctr">
                        <a:lnSpc>
                          <a:spcPct val="100000"/>
                        </a:lnSpc>
                        <a:spcAft>
                          <a:spcPts val="0"/>
                        </a:spcAft>
                      </a:pPr>
                      <a:r>
                        <a:rPr lang="zh-CN" sz="1800" b="1" kern="100" dirty="0">
                          <a:effectLst/>
                          <a:latin typeface="+mn-lt"/>
                          <a:ea typeface="+mn-ea"/>
                        </a:rPr>
                        <a:t>步骤</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N</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B</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C</a:t>
                      </a:r>
                      <a:r>
                        <a:rPr lang="zh-CN" sz="1800" b="1" kern="100" dirty="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E</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F</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algn="ctr">
                        <a:lnSpc>
                          <a:spcPct val="100000"/>
                        </a:lnSpc>
                        <a:spcAft>
                          <a:spcPts val="0"/>
                        </a:spcAft>
                      </a:pPr>
                      <a:r>
                        <a:rPr lang="zh-CN" sz="1800" b="1" kern="100">
                          <a:effectLst/>
                          <a:latin typeface="+mn-lt"/>
                          <a:ea typeface="+mn-ea"/>
                        </a:rPr>
                        <a:t>初始化</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a:effectLst/>
                          <a:latin typeface="+mn-lt"/>
                          <a:ea typeface="+mn-ea"/>
                        </a:rPr>
                        <a:t>{A}</a:t>
                      </a:r>
                      <a:endParaRPr lang="zh-CN" sz="1800" b="1" kern="10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a:effectLst/>
                          <a:latin typeface="+mn-lt"/>
                          <a:ea typeface="+mn-ea"/>
                        </a:rPr>
                        <a:t>2</a:t>
                      </a:r>
                      <a:r>
                        <a:rPr lang="zh-CN" sz="1800" b="1" kern="100">
                          <a:effectLst/>
                          <a:latin typeface="+mn-lt"/>
                          <a:ea typeface="+mn-ea"/>
                        </a:rPr>
                        <a:t>（</a:t>
                      </a:r>
                      <a:r>
                        <a:rPr lang="en-US" sz="1800" b="1" kern="100">
                          <a:effectLst/>
                          <a:latin typeface="+mn-lt"/>
                          <a:ea typeface="+mn-ea"/>
                        </a:rPr>
                        <a:t>AB</a:t>
                      </a:r>
                      <a:r>
                        <a:rPr lang="zh-CN" sz="1800" b="1" kern="10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a:effectLst/>
                          <a:latin typeface="+mn-lt"/>
                          <a:ea typeface="+mn-ea"/>
                        </a:rPr>
                        <a:t>5</a:t>
                      </a:r>
                      <a:r>
                        <a:rPr lang="zh-CN" sz="1800" b="1" kern="100">
                          <a:effectLst/>
                          <a:latin typeface="+mn-lt"/>
                          <a:ea typeface="+mn-ea"/>
                        </a:rPr>
                        <a:t>（</a:t>
                      </a:r>
                      <a:r>
                        <a:rPr lang="en-US" sz="1800" b="1" kern="100">
                          <a:effectLst/>
                          <a:latin typeface="+mn-lt"/>
                          <a:ea typeface="+mn-ea"/>
                        </a:rPr>
                        <a:t>AC</a:t>
                      </a:r>
                      <a:r>
                        <a:rPr lang="zh-CN" sz="1800" b="1" kern="10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1</a:t>
                      </a:r>
                      <a:r>
                        <a:rPr lang="zh-CN" sz="1800" b="1" kern="100" dirty="0">
                          <a:effectLst/>
                          <a:latin typeface="+mn-lt"/>
                          <a:ea typeface="+mn-ea"/>
                        </a:rPr>
                        <a:t>（</a:t>
                      </a:r>
                      <a:r>
                        <a:rPr lang="en-US" sz="1800" b="1" kern="100" dirty="0">
                          <a:effectLst/>
                          <a:latin typeface="+mn-lt"/>
                          <a:ea typeface="+mn-ea"/>
                        </a:rPr>
                        <a:t>AD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grpSp>
        <p:nvGrpSpPr>
          <p:cNvPr id="43" name="组合 42"/>
          <p:cNvGrpSpPr/>
          <p:nvPr/>
        </p:nvGrpSpPr>
        <p:grpSpPr>
          <a:xfrm>
            <a:off x="6496095" y="86622"/>
            <a:ext cx="2103743" cy="1254146"/>
            <a:chOff x="2030025" y="1857886"/>
            <a:chExt cx="4175030" cy="2611886"/>
          </a:xfrm>
        </p:grpSpPr>
        <p:sp>
          <p:nvSpPr>
            <p:cNvPr id="44" name="椭圆 43"/>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5" name="椭圆 44"/>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6" name="椭圆 45"/>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7" name="椭圆 46"/>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8" name="椭圆 47"/>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9" name="椭圆 48"/>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50" name="直接连接符 3"/>
            <p:cNvCxnSpPr>
              <a:stCxn id="44"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44"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3"/>
            <p:cNvCxnSpPr>
              <a:stCxn id="45" idx="6"/>
              <a:endCxn id="46"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
            <p:cNvCxnSpPr>
              <a:endCxn id="49"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3"/>
            <p:cNvCxnSpPr>
              <a:endCxn id="49"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3"/>
            <p:cNvCxnSpPr>
              <a:stCxn id="44" idx="1"/>
              <a:endCxn id="46"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3"/>
            <p:cNvCxnSpPr>
              <a:stCxn id="46" idx="3"/>
              <a:endCxn id="47"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3"/>
            <p:cNvCxnSpPr>
              <a:endCxn id="48"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3"/>
            <p:cNvCxnSpPr>
              <a:stCxn id="45"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1" name="TextBox 60"/>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2" name="TextBox 61"/>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3" name="TextBox 62"/>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4" name="TextBox 63"/>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5" name="TextBox 64"/>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6" name="TextBox 65"/>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7" name="TextBox 66"/>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8" name="TextBox 67"/>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9" name="TextBox 68"/>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spTree>
    <p:extLst>
      <p:ext uri="{BB962C8B-B14F-4D97-AF65-F5344CB8AC3E}">
        <p14:creationId xmlns:p14="http://schemas.microsoft.com/office/powerpoint/2010/main" val="3060758834"/>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路由表的格式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2996952"/>
            <a:ext cx="7958138" cy="3384376"/>
          </a:xfrm>
        </p:spPr>
        <p:txBody>
          <a:bodyPr/>
          <a:lstStyle/>
          <a:p>
            <a:pPr>
              <a:lnSpc>
                <a:spcPct val="105000"/>
              </a:lnSpc>
            </a:pPr>
            <a:r>
              <a:rPr lang="zh-CN" altLang="en-US" sz="2400" dirty="0" smtClean="0">
                <a:solidFill>
                  <a:srgbClr val="FC0404"/>
                </a:solidFill>
                <a:latin typeface="华文新魏" pitchFamily="2" charset="-122"/>
              </a:rPr>
              <a:t>掩码：</a:t>
            </a:r>
            <a:r>
              <a:rPr lang="zh-CN" altLang="en-US" sz="2400" dirty="0" smtClean="0">
                <a:latin typeface="华文新魏" pitchFamily="2" charset="-122"/>
              </a:rPr>
              <a:t>目的地址</a:t>
            </a:r>
            <a:r>
              <a:rPr lang="zh-CN" altLang="en-US" sz="2400" dirty="0">
                <a:latin typeface="华文新魏" pitchFamily="2" charset="-122"/>
              </a:rPr>
              <a:t>的子网掩码，用于找到目的地址的网络地址或子网地址。</a:t>
            </a:r>
          </a:p>
          <a:p>
            <a:pPr>
              <a:lnSpc>
                <a:spcPct val="105000"/>
              </a:lnSpc>
            </a:pPr>
            <a:r>
              <a:rPr lang="zh-CN" altLang="en-US" sz="2400" dirty="0" smtClean="0">
                <a:solidFill>
                  <a:srgbClr val="FC0404"/>
                </a:solidFill>
                <a:latin typeface="华文新魏" pitchFamily="2" charset="-122"/>
              </a:rPr>
              <a:t>目的地址：</a:t>
            </a:r>
            <a:r>
              <a:rPr lang="zh-CN" altLang="en-US" sz="2400" dirty="0" smtClean="0">
                <a:latin typeface="华文新魏" pitchFamily="2" charset="-122"/>
              </a:rPr>
              <a:t>目的</a:t>
            </a:r>
            <a:r>
              <a:rPr lang="zh-CN" altLang="en-US" sz="2400" dirty="0">
                <a:latin typeface="华文新魏" pitchFamily="2" charset="-122"/>
              </a:rPr>
              <a:t>主机地址（特定主机地址）或目的网络地址（特定网络地址）。</a:t>
            </a:r>
          </a:p>
          <a:p>
            <a:pPr>
              <a:lnSpc>
                <a:spcPct val="105000"/>
              </a:lnSpc>
            </a:pPr>
            <a:r>
              <a:rPr lang="zh-CN" altLang="en-US" sz="2400" dirty="0">
                <a:solidFill>
                  <a:srgbClr val="FC0404"/>
                </a:solidFill>
                <a:latin typeface="华文新魏" pitchFamily="2" charset="-122"/>
              </a:rPr>
              <a:t>下一</a:t>
            </a:r>
            <a:r>
              <a:rPr lang="zh-CN" altLang="en-US" sz="2400" dirty="0" smtClean="0">
                <a:solidFill>
                  <a:srgbClr val="FC0404"/>
                </a:solidFill>
                <a:latin typeface="华文新魏" pitchFamily="2" charset="-122"/>
              </a:rPr>
              <a:t>跳：</a:t>
            </a:r>
            <a:r>
              <a:rPr lang="zh-CN" altLang="en-US" sz="2400" dirty="0" smtClean="0">
                <a:latin typeface="华文新魏" pitchFamily="2" charset="-122"/>
              </a:rPr>
              <a:t>下</a:t>
            </a:r>
            <a:r>
              <a:rPr lang="zh-CN" altLang="en-US" sz="2400" dirty="0">
                <a:latin typeface="华文新魏" pitchFamily="2" charset="-122"/>
              </a:rPr>
              <a:t>一跳路由器的地址。</a:t>
            </a:r>
          </a:p>
          <a:p>
            <a:pPr>
              <a:lnSpc>
                <a:spcPct val="105000"/>
              </a:lnSpc>
            </a:pPr>
            <a:r>
              <a:rPr lang="zh-CN" altLang="en-US" sz="2400" dirty="0">
                <a:solidFill>
                  <a:srgbClr val="FC0404"/>
                </a:solidFill>
                <a:latin typeface="华文新魏" pitchFamily="2" charset="-122"/>
              </a:rPr>
              <a:t>引用</a:t>
            </a:r>
            <a:r>
              <a:rPr lang="zh-CN" altLang="en-US" sz="2400" dirty="0" smtClean="0">
                <a:solidFill>
                  <a:srgbClr val="FC0404"/>
                </a:solidFill>
                <a:latin typeface="华文新魏" pitchFamily="2" charset="-122"/>
              </a:rPr>
              <a:t>计数：</a:t>
            </a:r>
            <a:r>
              <a:rPr lang="zh-CN" altLang="en-US" sz="2400" dirty="0" smtClean="0">
                <a:latin typeface="华文新魏" pitchFamily="2" charset="-122"/>
              </a:rPr>
              <a:t>用于</a:t>
            </a:r>
            <a:r>
              <a:rPr lang="zh-CN" altLang="en-US" sz="2400" dirty="0">
                <a:latin typeface="华文新魏" pitchFamily="2" charset="-122"/>
              </a:rPr>
              <a:t>指出在任何时候使用本路由的用户数</a:t>
            </a:r>
            <a:r>
              <a:rPr lang="zh-CN" altLang="en-US" sz="2400" dirty="0" smtClean="0">
                <a:latin typeface="华文新魏" pitchFamily="2" charset="-122"/>
              </a:rPr>
              <a:t>。</a:t>
            </a:r>
            <a:endParaRPr lang="en-US" altLang="zh-CN" sz="2400" dirty="0" smtClean="0">
              <a:latin typeface="华文新魏" pitchFamily="2" charset="-122"/>
            </a:endParaRPr>
          </a:p>
          <a:p>
            <a:pPr>
              <a:lnSpc>
                <a:spcPct val="105000"/>
              </a:lnSpc>
            </a:pPr>
            <a:r>
              <a:rPr lang="zh-CN" altLang="en-US" sz="2400" dirty="0" smtClean="0">
                <a:solidFill>
                  <a:srgbClr val="FF0000"/>
                </a:solidFill>
                <a:latin typeface="华文新魏" pitchFamily="2" charset="-122"/>
              </a:rPr>
              <a:t>使用：</a:t>
            </a:r>
            <a:r>
              <a:rPr lang="zh-CN" altLang="en-US" sz="2400" dirty="0" smtClean="0">
                <a:latin typeface="华文新魏" pitchFamily="2" charset="-122"/>
              </a:rPr>
              <a:t>用于</a:t>
            </a:r>
            <a:r>
              <a:rPr lang="zh-CN" altLang="en-US" sz="2400" dirty="0">
                <a:latin typeface="华文新魏" pitchFamily="2" charset="-122"/>
              </a:rPr>
              <a:t>指出经过本路由器发送到相应目的地址的</a:t>
            </a:r>
            <a:r>
              <a:rPr lang="en-US" altLang="zh-CN" sz="2400" dirty="0">
                <a:latin typeface="华文新魏" pitchFamily="2" charset="-122"/>
              </a:rPr>
              <a:t>IP</a:t>
            </a:r>
            <a:r>
              <a:rPr lang="zh-CN" altLang="en-US" sz="2400" dirty="0">
                <a:latin typeface="华文新魏" pitchFamily="2" charset="-122"/>
              </a:rPr>
              <a:t>数据报数</a:t>
            </a:r>
            <a:r>
              <a:rPr lang="zh-CN" altLang="en-US" sz="2400" dirty="0" smtClean="0">
                <a:latin typeface="华文新魏" pitchFamily="2" charset="-122"/>
              </a:rPr>
              <a:t>。</a:t>
            </a:r>
            <a:endParaRPr lang="zh-CN" altLang="en-US" sz="2400" dirty="0">
              <a:latin typeface="华文新魏" pitchFamily="2" charset="-122"/>
            </a:endParaRPr>
          </a:p>
        </p:txBody>
      </p:sp>
      <p:graphicFrame>
        <p:nvGraphicFramePr>
          <p:cNvPr id="5" name="Group 5"/>
          <p:cNvGraphicFramePr>
            <a:graphicFrameLocks/>
          </p:cNvGraphicFramePr>
          <p:nvPr>
            <p:extLst>
              <p:ext uri="{D42A27DB-BD31-4B8C-83A1-F6EECF244321}">
                <p14:modId xmlns:p14="http://schemas.microsoft.com/office/powerpoint/2010/main" val="3879143540"/>
              </p:ext>
            </p:extLst>
          </p:nvPr>
        </p:nvGraphicFramePr>
        <p:xfrm>
          <a:off x="755576" y="1745471"/>
          <a:ext cx="8064896" cy="1195200"/>
        </p:xfrm>
        <a:graphic>
          <a:graphicData uri="http://schemas.openxmlformats.org/drawingml/2006/table">
            <a:tbl>
              <a:tblPr/>
              <a:tblGrid>
                <a:gridCol w="1279354"/>
                <a:gridCol w="1451138"/>
                <a:gridCol w="1439084"/>
                <a:gridCol w="887560"/>
                <a:gridCol w="1363739"/>
                <a:gridCol w="892081"/>
                <a:gridCol w="751940"/>
              </a:tblGrid>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掩码</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目的地址</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下一跳</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标志</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引用计数</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使用</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接口</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255.0.0.0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124.0.0.0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145.6.7.23</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UG</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4</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m2</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945252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路由表的格式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2996952"/>
            <a:ext cx="7958138" cy="3240336"/>
          </a:xfrm>
        </p:spPr>
        <p:txBody>
          <a:bodyPr/>
          <a:lstStyle/>
          <a:p>
            <a:pPr>
              <a:lnSpc>
                <a:spcPct val="120000"/>
              </a:lnSpc>
            </a:pPr>
            <a:r>
              <a:rPr lang="zh-CN" altLang="en-US" sz="2400" dirty="0" smtClean="0">
                <a:solidFill>
                  <a:srgbClr val="FF0000"/>
                </a:solidFill>
              </a:rPr>
              <a:t>标志：</a:t>
            </a:r>
            <a:endParaRPr lang="en-US" altLang="zh-CN" sz="2400" dirty="0" smtClean="0">
              <a:solidFill>
                <a:srgbClr val="FF0000"/>
              </a:solidFill>
            </a:endParaRPr>
          </a:p>
          <a:p>
            <a:pPr marL="0" indent="0">
              <a:lnSpc>
                <a:spcPct val="120000"/>
              </a:lnSpc>
              <a:buNone/>
            </a:pPr>
            <a:r>
              <a:rPr lang="zh-CN" altLang="en-US" sz="2400" dirty="0" smtClean="0"/>
              <a:t>      主要</a:t>
            </a:r>
            <a:r>
              <a:rPr lang="zh-CN" altLang="en-US" sz="2400" dirty="0"/>
              <a:t>有：</a:t>
            </a:r>
            <a:r>
              <a:rPr lang="en-US" altLang="zh-CN" sz="2400" dirty="0">
                <a:solidFill>
                  <a:srgbClr val="0000FF"/>
                </a:solidFill>
              </a:rPr>
              <a:t>U</a:t>
            </a:r>
            <a:r>
              <a:rPr lang="zh-CN" altLang="en-US" sz="2400" dirty="0">
                <a:solidFill>
                  <a:srgbClr val="0000FF"/>
                </a:solidFill>
              </a:rPr>
              <a:t>（工作）</a:t>
            </a:r>
            <a:r>
              <a:rPr lang="zh-CN" altLang="en-US" sz="2400" dirty="0"/>
              <a:t>用于指出路由器是否正在工作（有</a:t>
            </a:r>
            <a:r>
              <a:rPr lang="en-US" altLang="zh-CN" sz="2400" dirty="0"/>
              <a:t>:</a:t>
            </a:r>
            <a:r>
              <a:rPr lang="zh-CN" altLang="en-US" sz="2400" dirty="0"/>
              <a:t>正工作；无</a:t>
            </a:r>
            <a:r>
              <a:rPr lang="en-US" altLang="zh-CN" sz="2400" dirty="0"/>
              <a:t>:</a:t>
            </a:r>
            <a:r>
              <a:rPr lang="zh-CN" altLang="en-US" sz="2400" dirty="0"/>
              <a:t>不工作），</a:t>
            </a:r>
            <a:r>
              <a:rPr lang="en-US" altLang="zh-CN" sz="2400" dirty="0">
                <a:solidFill>
                  <a:srgbClr val="0000FF"/>
                </a:solidFill>
              </a:rPr>
              <a:t>G</a:t>
            </a:r>
            <a:r>
              <a:rPr lang="zh-CN" altLang="en-US" sz="2400" dirty="0">
                <a:solidFill>
                  <a:srgbClr val="0000FF"/>
                </a:solidFill>
              </a:rPr>
              <a:t>（网关）</a:t>
            </a:r>
            <a:r>
              <a:rPr lang="zh-CN" altLang="en-US" sz="2400" dirty="0"/>
              <a:t>用于指出路由器是直接交付</a:t>
            </a:r>
            <a:r>
              <a:rPr lang="en-US" altLang="zh-CN" sz="2400" dirty="0"/>
              <a:t>/</a:t>
            </a:r>
            <a:r>
              <a:rPr lang="zh-CN" altLang="en-US" sz="2400" dirty="0"/>
              <a:t>间接交付（有</a:t>
            </a:r>
            <a:r>
              <a:rPr lang="en-US" altLang="zh-CN" sz="2400" dirty="0"/>
              <a:t>:</a:t>
            </a:r>
            <a:r>
              <a:rPr lang="zh-CN" altLang="en-US" sz="2400" dirty="0"/>
              <a:t>间接交付；无</a:t>
            </a:r>
            <a:r>
              <a:rPr lang="en-US" altLang="zh-CN" sz="2400" dirty="0"/>
              <a:t>:</a:t>
            </a:r>
            <a:r>
              <a:rPr lang="zh-CN" altLang="en-US" sz="2400" dirty="0"/>
              <a:t>直接交付），</a:t>
            </a:r>
            <a:r>
              <a:rPr lang="en-US" altLang="zh-CN" sz="2400" dirty="0">
                <a:solidFill>
                  <a:srgbClr val="0000FF"/>
                </a:solidFill>
              </a:rPr>
              <a:t>H</a:t>
            </a:r>
            <a:r>
              <a:rPr lang="zh-CN" altLang="en-US" sz="2400" dirty="0">
                <a:solidFill>
                  <a:srgbClr val="0000FF"/>
                </a:solidFill>
              </a:rPr>
              <a:t>（特定主机）</a:t>
            </a:r>
            <a:r>
              <a:rPr lang="zh-CN" altLang="en-US" sz="2400" dirty="0"/>
              <a:t>：用于指出目的地址是特定主机地址</a:t>
            </a:r>
            <a:r>
              <a:rPr lang="en-US" altLang="zh-CN" sz="2400" dirty="0"/>
              <a:t>/</a:t>
            </a:r>
            <a:r>
              <a:rPr lang="zh-CN" altLang="en-US" sz="2400" dirty="0"/>
              <a:t>特定网络地址（有</a:t>
            </a:r>
            <a:r>
              <a:rPr lang="en-US" altLang="zh-CN" sz="2400" dirty="0"/>
              <a:t>:</a:t>
            </a:r>
            <a:r>
              <a:rPr lang="zh-CN" altLang="en-US" sz="2400" dirty="0"/>
              <a:t>特定主机地址；无</a:t>
            </a:r>
            <a:r>
              <a:rPr lang="en-US" altLang="zh-CN" sz="2400" dirty="0"/>
              <a:t>:</a:t>
            </a:r>
            <a:r>
              <a:rPr lang="zh-CN" altLang="en-US" sz="2400" dirty="0"/>
              <a:t>特定网络地址）。</a:t>
            </a:r>
          </a:p>
          <a:p>
            <a:pPr>
              <a:lnSpc>
                <a:spcPct val="120000"/>
              </a:lnSpc>
            </a:pPr>
            <a:r>
              <a:rPr lang="zh-CN" altLang="en-US" sz="2400" dirty="0" smtClean="0">
                <a:solidFill>
                  <a:srgbClr val="FF0000"/>
                </a:solidFill>
              </a:rPr>
              <a:t>接口</a:t>
            </a:r>
            <a:r>
              <a:rPr lang="zh-CN" altLang="en-US" sz="2400" dirty="0">
                <a:solidFill>
                  <a:srgbClr val="FF0000"/>
                </a:solidFill>
              </a:rPr>
              <a:t>：</a:t>
            </a:r>
            <a:r>
              <a:rPr lang="zh-CN" altLang="en-US" sz="2400" dirty="0"/>
              <a:t> 用于指出接口的名字</a:t>
            </a:r>
            <a:r>
              <a:rPr lang="zh-CN" altLang="en-US" sz="2400" dirty="0" smtClean="0"/>
              <a:t>。</a:t>
            </a:r>
            <a:endParaRPr lang="zh-CN" altLang="en-US" sz="2400" dirty="0"/>
          </a:p>
        </p:txBody>
      </p:sp>
      <p:graphicFrame>
        <p:nvGraphicFramePr>
          <p:cNvPr id="5" name="Group 5"/>
          <p:cNvGraphicFramePr>
            <a:graphicFrameLocks/>
          </p:cNvGraphicFramePr>
          <p:nvPr>
            <p:extLst>
              <p:ext uri="{D42A27DB-BD31-4B8C-83A1-F6EECF244321}">
                <p14:modId xmlns:p14="http://schemas.microsoft.com/office/powerpoint/2010/main" val="3587983933"/>
              </p:ext>
            </p:extLst>
          </p:nvPr>
        </p:nvGraphicFramePr>
        <p:xfrm>
          <a:off x="755576" y="1745471"/>
          <a:ext cx="8064896" cy="1195200"/>
        </p:xfrm>
        <a:graphic>
          <a:graphicData uri="http://schemas.openxmlformats.org/drawingml/2006/table">
            <a:tbl>
              <a:tblPr/>
              <a:tblGrid>
                <a:gridCol w="1279354"/>
                <a:gridCol w="1451138"/>
                <a:gridCol w="1439084"/>
                <a:gridCol w="887560"/>
                <a:gridCol w="1363739"/>
                <a:gridCol w="892081"/>
                <a:gridCol w="751940"/>
              </a:tblGrid>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掩码</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目的地址</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下一跳</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标志</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引用计数</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使用</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接口</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C0C0C0"/>
                    </a:solidFill>
                  </a:tcPr>
                </a:tc>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255.0.0.0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124.0.0.0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145.6.7.23</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UG</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4</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20</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m2</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297147">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lgn="just">
                        <a:buSzPct val="85000"/>
                        <a:defRPr kumimoji="1" sz="2800">
                          <a:solidFill>
                            <a:schemeClr val="tx1"/>
                          </a:solidFill>
                          <a:latin typeface="Arial Unicode MS" pitchFamily="34" charset="-122"/>
                          <a:ea typeface="华文新魏" pitchFamily="2" charset="-122"/>
                        </a:defRPr>
                      </a:lvl1pPr>
                      <a:lvl2pPr marL="742950" indent="-285750"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marL="1143000" indent="-228600"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marL="1600200" indent="-228600"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marL="2057400" indent="-228600"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marL="25146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marL="29718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marL="34290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marL="3886200" indent="-228600"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90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5046401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直接交付和间接交付</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6" name="Line 3"/>
          <p:cNvSpPr>
            <a:spLocks noChangeShapeType="1"/>
          </p:cNvSpPr>
          <p:nvPr/>
        </p:nvSpPr>
        <p:spPr bwMode="auto">
          <a:xfrm flipH="1">
            <a:off x="7921947" y="2638325"/>
            <a:ext cx="603250" cy="5778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Line 4"/>
          <p:cNvSpPr>
            <a:spLocks noChangeShapeType="1"/>
          </p:cNvSpPr>
          <p:nvPr/>
        </p:nvSpPr>
        <p:spPr bwMode="auto">
          <a:xfrm flipH="1" flipV="1">
            <a:off x="1668784" y="3547963"/>
            <a:ext cx="376238" cy="7429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Line 5"/>
          <p:cNvSpPr>
            <a:spLocks noChangeShapeType="1"/>
          </p:cNvSpPr>
          <p:nvPr/>
        </p:nvSpPr>
        <p:spPr bwMode="auto">
          <a:xfrm>
            <a:off x="1017909" y="2703413"/>
            <a:ext cx="452438" cy="4143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6"/>
          <p:cNvSpPr>
            <a:spLocks noChangeShapeType="1"/>
          </p:cNvSpPr>
          <p:nvPr/>
        </p:nvSpPr>
        <p:spPr bwMode="auto">
          <a:xfrm>
            <a:off x="1668784" y="3381275"/>
            <a:ext cx="61023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0" name="Group 7"/>
          <p:cNvGrpSpPr>
            <a:grpSpLocks/>
          </p:cNvGrpSpPr>
          <p:nvPr/>
        </p:nvGrpSpPr>
        <p:grpSpPr bwMode="auto">
          <a:xfrm>
            <a:off x="1067122" y="2968525"/>
            <a:ext cx="904875" cy="744538"/>
            <a:chOff x="2949" y="196"/>
            <a:chExt cx="941" cy="598"/>
          </a:xfrm>
        </p:grpSpPr>
        <p:sp>
          <p:nvSpPr>
            <p:cNvPr id="11" name="Oval 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Oval 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Oval 1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Oval 1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Oval 1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Oval 1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Oval 1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Oval 1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Freeform 1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Freeform 1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Freeform 1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22" name="Picture 1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8984" y="2271613"/>
            <a:ext cx="5207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46647" y="3216175"/>
            <a:ext cx="515937"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19597" y="3960713"/>
            <a:ext cx="5207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98184" y="2225575"/>
            <a:ext cx="522288"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 Box 23"/>
          <p:cNvSpPr txBox="1">
            <a:spLocks noChangeArrowheads="1"/>
          </p:cNvSpPr>
          <p:nvPr/>
        </p:nvSpPr>
        <p:spPr bwMode="auto">
          <a:xfrm>
            <a:off x="3046734"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p>
        </p:txBody>
      </p:sp>
      <p:grpSp>
        <p:nvGrpSpPr>
          <p:cNvPr id="27" name="Group 24"/>
          <p:cNvGrpSpPr>
            <a:grpSpLocks/>
          </p:cNvGrpSpPr>
          <p:nvPr/>
        </p:nvGrpSpPr>
        <p:grpSpPr bwMode="auto">
          <a:xfrm>
            <a:off x="3176909" y="2968525"/>
            <a:ext cx="903288" cy="744538"/>
            <a:chOff x="2949" y="196"/>
            <a:chExt cx="941" cy="598"/>
          </a:xfrm>
        </p:grpSpPr>
        <p:sp>
          <p:nvSpPr>
            <p:cNvPr id="28" name="Oval 2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Oval 2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Oval 2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Oval 2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Oval 2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Oval 3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Freeform 3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Freeform 3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Freeform 3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39" name="Group 36"/>
          <p:cNvGrpSpPr>
            <a:grpSpLocks/>
          </p:cNvGrpSpPr>
          <p:nvPr/>
        </p:nvGrpSpPr>
        <p:grpSpPr bwMode="auto">
          <a:xfrm>
            <a:off x="5285109" y="2968525"/>
            <a:ext cx="904875" cy="744538"/>
            <a:chOff x="2949" y="196"/>
            <a:chExt cx="941" cy="598"/>
          </a:xfrm>
        </p:grpSpPr>
        <p:sp>
          <p:nvSpPr>
            <p:cNvPr id="40" name="Oval 3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Oval 4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Oval 4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Oval 4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Oval 4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51" name="Group 48"/>
          <p:cNvGrpSpPr>
            <a:grpSpLocks/>
          </p:cNvGrpSpPr>
          <p:nvPr/>
        </p:nvGrpSpPr>
        <p:grpSpPr bwMode="auto">
          <a:xfrm>
            <a:off x="7394897" y="2968525"/>
            <a:ext cx="903287" cy="744538"/>
            <a:chOff x="2949" y="196"/>
            <a:chExt cx="941" cy="598"/>
          </a:xfrm>
        </p:grpSpPr>
        <p:sp>
          <p:nvSpPr>
            <p:cNvPr id="52" name="Oval 4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Oval 5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Oval 5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Oval 5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Oval 5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Freeform 5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Freeform 5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2" name="Freeform 5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63" name="Picture 6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92934" y="3216175"/>
            <a:ext cx="515938"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4" name="Picture 6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02722" y="3216175"/>
            <a:ext cx="514350"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5" name="Line 62"/>
          <p:cNvSpPr>
            <a:spLocks noChangeShapeType="1"/>
          </p:cNvSpPr>
          <p:nvPr/>
        </p:nvSpPr>
        <p:spPr bwMode="auto">
          <a:xfrm>
            <a:off x="978222" y="2846288"/>
            <a:ext cx="1152525" cy="1296987"/>
          </a:xfrm>
          <a:prstGeom prst="line">
            <a:avLst/>
          </a:prstGeom>
          <a:noFill/>
          <a:ln w="76200">
            <a:solidFill>
              <a:srgbClr val="008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Freeform 63"/>
          <p:cNvSpPr>
            <a:spLocks/>
          </p:cNvSpPr>
          <p:nvPr/>
        </p:nvSpPr>
        <p:spPr bwMode="auto">
          <a:xfrm>
            <a:off x="1038547" y="2597050"/>
            <a:ext cx="1535112" cy="655638"/>
          </a:xfrm>
          <a:custGeom>
            <a:avLst/>
            <a:gdLst>
              <a:gd name="T0" fmla="*/ 0 w 967"/>
              <a:gd name="T1" fmla="*/ 0 h 413"/>
              <a:gd name="T2" fmla="*/ 160 w 967"/>
              <a:gd name="T3" fmla="*/ 150 h 413"/>
              <a:gd name="T4" fmla="*/ 344 w 967"/>
              <a:gd name="T5" fmla="*/ 286 h 413"/>
              <a:gd name="T6" fmla="*/ 510 w 967"/>
              <a:gd name="T7" fmla="*/ 371 h 413"/>
              <a:gd name="T8" fmla="*/ 967 w 967"/>
              <a:gd name="T9" fmla="*/ 413 h 413"/>
            </a:gdLst>
            <a:ahLst/>
            <a:cxnLst>
              <a:cxn ang="0">
                <a:pos x="T0" y="T1"/>
              </a:cxn>
              <a:cxn ang="0">
                <a:pos x="T2" y="T3"/>
              </a:cxn>
              <a:cxn ang="0">
                <a:pos x="T4" y="T5"/>
              </a:cxn>
              <a:cxn ang="0">
                <a:pos x="T6" y="T7"/>
              </a:cxn>
              <a:cxn ang="0">
                <a:pos x="T8" y="T9"/>
              </a:cxn>
            </a:cxnLst>
            <a:rect l="0" t="0" r="r" b="b"/>
            <a:pathLst>
              <a:path w="967" h="413">
                <a:moveTo>
                  <a:pt x="0" y="0"/>
                </a:moveTo>
                <a:cubicBezTo>
                  <a:pt x="27" y="25"/>
                  <a:pt x="103" y="102"/>
                  <a:pt x="160" y="150"/>
                </a:cubicBezTo>
                <a:cubicBezTo>
                  <a:pt x="217" y="197"/>
                  <a:pt x="286" y="249"/>
                  <a:pt x="344" y="286"/>
                </a:cubicBezTo>
                <a:cubicBezTo>
                  <a:pt x="402" y="323"/>
                  <a:pt x="406" y="350"/>
                  <a:pt x="510" y="371"/>
                </a:cubicBezTo>
                <a:cubicBezTo>
                  <a:pt x="614" y="392"/>
                  <a:pt x="872" y="404"/>
                  <a:pt x="967" y="413"/>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4"/>
          <p:cNvSpPr>
            <a:spLocks noChangeShapeType="1"/>
          </p:cNvSpPr>
          <p:nvPr/>
        </p:nvSpPr>
        <p:spPr bwMode="auto">
          <a:xfrm rot="18772734">
            <a:off x="3128490" y="2699444"/>
            <a:ext cx="1100138" cy="117475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Line 65"/>
          <p:cNvSpPr>
            <a:spLocks noChangeShapeType="1"/>
          </p:cNvSpPr>
          <p:nvPr/>
        </p:nvSpPr>
        <p:spPr bwMode="auto">
          <a:xfrm rot="18772734">
            <a:off x="5226371" y="2706588"/>
            <a:ext cx="1096963" cy="1144588"/>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9" name="Text Box 66"/>
          <p:cNvSpPr txBox="1">
            <a:spLocks noChangeArrowheads="1"/>
          </p:cNvSpPr>
          <p:nvPr/>
        </p:nvSpPr>
        <p:spPr bwMode="auto">
          <a:xfrm>
            <a:off x="1317947"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p>
        </p:txBody>
      </p:sp>
      <p:sp>
        <p:nvSpPr>
          <p:cNvPr id="70" name="Text Box 67"/>
          <p:cNvSpPr txBox="1">
            <a:spLocks noChangeArrowheads="1"/>
          </p:cNvSpPr>
          <p:nvPr/>
        </p:nvSpPr>
        <p:spPr bwMode="auto">
          <a:xfrm>
            <a:off x="5062859" y="24224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FC0404"/>
                </a:solidFill>
                <a:latin typeface="+mn-lt"/>
                <a:ea typeface="+mn-ea"/>
              </a:rPr>
              <a:t>间接交付</a:t>
            </a:r>
          </a:p>
        </p:txBody>
      </p:sp>
      <p:sp>
        <p:nvSpPr>
          <p:cNvPr id="71" name="Freeform 68"/>
          <p:cNvSpPr>
            <a:spLocks/>
          </p:cNvSpPr>
          <p:nvPr/>
        </p:nvSpPr>
        <p:spPr bwMode="auto">
          <a:xfrm>
            <a:off x="6859909" y="2430363"/>
            <a:ext cx="1600200" cy="876300"/>
          </a:xfrm>
          <a:custGeom>
            <a:avLst/>
            <a:gdLst>
              <a:gd name="T0" fmla="*/ 0 w 1008"/>
              <a:gd name="T1" fmla="*/ 552 h 552"/>
              <a:gd name="T2" fmla="*/ 399 w 1008"/>
              <a:gd name="T3" fmla="*/ 469 h 552"/>
              <a:gd name="T4" fmla="*/ 605 w 1008"/>
              <a:gd name="T5" fmla="*/ 382 h 552"/>
              <a:gd name="T6" fmla="*/ 771 w 1008"/>
              <a:gd name="T7" fmla="*/ 261 h 552"/>
              <a:gd name="T8" fmla="*/ 1008 w 1008"/>
              <a:gd name="T9" fmla="*/ 0 h 552"/>
            </a:gdLst>
            <a:ahLst/>
            <a:cxnLst>
              <a:cxn ang="0">
                <a:pos x="T0" y="T1"/>
              </a:cxn>
              <a:cxn ang="0">
                <a:pos x="T2" y="T3"/>
              </a:cxn>
              <a:cxn ang="0">
                <a:pos x="T4" y="T5"/>
              </a:cxn>
              <a:cxn ang="0">
                <a:pos x="T6" y="T7"/>
              </a:cxn>
              <a:cxn ang="0">
                <a:pos x="T8" y="T9"/>
              </a:cxn>
            </a:cxnLst>
            <a:rect l="0" t="0" r="r" b="b"/>
            <a:pathLst>
              <a:path w="1008" h="552">
                <a:moveTo>
                  <a:pt x="0" y="552"/>
                </a:moveTo>
                <a:cubicBezTo>
                  <a:pt x="64" y="538"/>
                  <a:pt x="298" y="497"/>
                  <a:pt x="399" y="469"/>
                </a:cubicBezTo>
                <a:cubicBezTo>
                  <a:pt x="500" y="441"/>
                  <a:pt x="543" y="417"/>
                  <a:pt x="605" y="382"/>
                </a:cubicBezTo>
                <a:cubicBezTo>
                  <a:pt x="667" y="347"/>
                  <a:pt x="704" y="325"/>
                  <a:pt x="771" y="261"/>
                </a:cubicBezTo>
                <a:cubicBezTo>
                  <a:pt x="838" y="196"/>
                  <a:pt x="959" y="54"/>
                  <a:pt x="1008" y="0"/>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Text Box 69"/>
          <p:cNvSpPr txBox="1">
            <a:spLocks noChangeArrowheads="1"/>
          </p:cNvSpPr>
          <p:nvPr/>
        </p:nvSpPr>
        <p:spPr bwMode="auto">
          <a:xfrm>
            <a:off x="835347" y="18779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73" name="Text Box 70"/>
          <p:cNvSpPr txBox="1">
            <a:spLocks noChangeArrowheads="1"/>
          </p:cNvSpPr>
          <p:nvPr/>
        </p:nvSpPr>
        <p:spPr bwMode="auto">
          <a:xfrm>
            <a:off x="1914847" y="44703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sp>
        <p:nvSpPr>
          <p:cNvPr id="74" name="Text Box 71"/>
          <p:cNvSpPr txBox="1">
            <a:spLocks noChangeArrowheads="1"/>
          </p:cNvSpPr>
          <p:nvPr/>
        </p:nvSpPr>
        <p:spPr bwMode="auto">
          <a:xfrm>
            <a:off x="8395022" y="18779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p>
        </p:txBody>
      </p:sp>
      <p:sp>
        <p:nvSpPr>
          <p:cNvPr id="75" name="Text Box 72"/>
          <p:cNvSpPr txBox="1">
            <a:spLocks noChangeArrowheads="1"/>
          </p:cNvSpPr>
          <p:nvPr/>
        </p:nvSpPr>
        <p:spPr bwMode="auto">
          <a:xfrm>
            <a:off x="743272" y="4870350"/>
            <a:ext cx="1415772" cy="461665"/>
          </a:xfrm>
          <a:prstGeom prst="rect">
            <a:avLst/>
          </a:prstGeom>
          <a:solidFill>
            <a:srgbClr val="CCECFF"/>
          </a:solidFill>
          <a:ln w="28575">
            <a:solidFill>
              <a:srgbClr val="0C9C1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直接交付</a:t>
            </a:r>
          </a:p>
        </p:txBody>
      </p:sp>
      <p:sp>
        <p:nvSpPr>
          <p:cNvPr id="76" name="Text Box 73"/>
          <p:cNvSpPr txBox="1">
            <a:spLocks noChangeArrowheads="1"/>
          </p:cNvSpPr>
          <p:nvPr/>
        </p:nvSpPr>
        <p:spPr bwMode="auto">
          <a:xfrm>
            <a:off x="6718622" y="2096988"/>
            <a:ext cx="1415772" cy="461665"/>
          </a:xfrm>
          <a:prstGeom prst="rect">
            <a:avLst/>
          </a:prstGeom>
          <a:solidFill>
            <a:srgbClr val="CCECFF"/>
          </a:solidFill>
          <a:ln w="28575">
            <a:solidFill>
              <a:srgbClr val="0C9C1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直接交付</a:t>
            </a:r>
          </a:p>
        </p:txBody>
      </p:sp>
      <p:sp>
        <p:nvSpPr>
          <p:cNvPr id="77" name="Text Box 74"/>
          <p:cNvSpPr txBox="1">
            <a:spLocks noChangeArrowheads="1"/>
          </p:cNvSpPr>
          <p:nvPr/>
        </p:nvSpPr>
        <p:spPr bwMode="auto">
          <a:xfrm>
            <a:off x="2500634" y="5046563"/>
            <a:ext cx="4891083" cy="954107"/>
          </a:xfrm>
          <a:prstGeom prst="rect">
            <a:avLst/>
          </a:prstGeom>
          <a:solidFill>
            <a:srgbClr val="FFFF99"/>
          </a:solidFill>
          <a:ln w="28575">
            <a:solidFill>
              <a:srgbClr val="333399"/>
            </a:solidFill>
            <a:miter lim="800000"/>
            <a:headEnd/>
            <a:tailEnd/>
          </a:ln>
          <a:effectLst>
            <a:outerShdw dist="107763" dir="2700000" algn="ctr" rotWithShape="0">
              <a:schemeClr val="bg2">
                <a:alpha val="50000"/>
              </a:schemeClr>
            </a:outerShdw>
          </a:effectLst>
        </p:spPr>
        <p:txBody>
          <a:bodyPr wrap="none">
            <a:spAutoFit/>
          </a:bodyPr>
          <a:lstStyle/>
          <a:p>
            <a:pPr>
              <a:spcBef>
                <a:spcPct val="0"/>
              </a:spcBef>
              <a:buSzTx/>
              <a:buFontTx/>
              <a:buNone/>
            </a:pPr>
            <a:r>
              <a:rPr kumimoji="0" lang="zh-CN" altLang="en-US" sz="2800" b="1" dirty="0">
                <a:solidFill>
                  <a:srgbClr val="000000"/>
                </a:solidFill>
                <a:latin typeface="+mn-lt"/>
                <a:ea typeface="+mn-ea"/>
              </a:rPr>
              <a:t>   </a:t>
            </a:r>
            <a:r>
              <a:rPr kumimoji="0" lang="zh-CN" altLang="en-US" sz="2800" b="1" dirty="0" smtClean="0">
                <a:solidFill>
                  <a:srgbClr val="000000"/>
                </a:solidFill>
                <a:latin typeface="+mn-lt"/>
                <a:ea typeface="+mn-ea"/>
              </a:rPr>
              <a:t> 直接</a:t>
            </a:r>
            <a:r>
              <a:rPr kumimoji="0" lang="zh-CN" altLang="en-US" sz="2800" b="1" dirty="0">
                <a:solidFill>
                  <a:srgbClr val="000000"/>
                </a:solidFill>
                <a:latin typeface="+mn-lt"/>
                <a:ea typeface="+mn-ea"/>
              </a:rPr>
              <a:t>交付不需要使用路由器</a:t>
            </a:r>
          </a:p>
          <a:p>
            <a:pPr>
              <a:spcBef>
                <a:spcPct val="0"/>
              </a:spcBef>
              <a:buSzTx/>
              <a:buFontTx/>
              <a:buNone/>
            </a:pPr>
            <a:r>
              <a:rPr kumimoji="0" lang="zh-CN" altLang="en-US" sz="2800" b="1" dirty="0">
                <a:solidFill>
                  <a:srgbClr val="000000"/>
                </a:solidFill>
                <a:latin typeface="+mn-lt"/>
                <a:ea typeface="+mn-ea"/>
              </a:rPr>
              <a:t>但间接交付就必须使用路由器</a:t>
            </a:r>
          </a:p>
        </p:txBody>
      </p:sp>
      <p:sp>
        <p:nvSpPr>
          <p:cNvPr id="78" name="Text Box 75"/>
          <p:cNvSpPr txBox="1">
            <a:spLocks noChangeArrowheads="1"/>
          </p:cNvSpPr>
          <p:nvPr/>
        </p:nvSpPr>
        <p:spPr bwMode="auto">
          <a:xfrm>
            <a:off x="2110109"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p>
        </p:txBody>
      </p:sp>
      <p:sp>
        <p:nvSpPr>
          <p:cNvPr id="79" name="Text Box 76"/>
          <p:cNvSpPr txBox="1">
            <a:spLocks noChangeArrowheads="1"/>
          </p:cNvSpPr>
          <p:nvPr/>
        </p:nvSpPr>
        <p:spPr bwMode="auto">
          <a:xfrm>
            <a:off x="4054797"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p>
        </p:txBody>
      </p:sp>
      <p:sp>
        <p:nvSpPr>
          <p:cNvPr id="80" name="Text Box 77"/>
          <p:cNvSpPr txBox="1">
            <a:spLocks noChangeArrowheads="1"/>
          </p:cNvSpPr>
          <p:nvPr/>
        </p:nvSpPr>
        <p:spPr bwMode="auto">
          <a:xfrm>
            <a:off x="6215384" y="3574950"/>
            <a:ext cx="115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zh-CN" altLang="en-US" sz="2400" b="1">
                <a:latin typeface="+mn-lt"/>
                <a:ea typeface="+mn-ea"/>
              </a:rPr>
              <a:t>路由器</a:t>
            </a:r>
          </a:p>
        </p:txBody>
      </p:sp>
      <p:sp>
        <p:nvSpPr>
          <p:cNvPr id="8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92205354"/>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up)">
                                      <p:cBhvr>
                                        <p:cTn id="7" dur="1000"/>
                                        <p:tgtEl>
                                          <p:spTgt spid="6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1000"/>
                                        <p:tgtEl>
                                          <p:spTgt spid="66"/>
                                        </p:tgtEl>
                                      </p:cBhvr>
                                    </p:animEffec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1000"/>
                                        <p:tgtEl>
                                          <p:spTgt spid="67"/>
                                        </p:tgtEl>
                                      </p:cBhvr>
                                    </p:animEffec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1000"/>
                                        <p:tgtEl>
                                          <p:spTgt spid="68"/>
                                        </p:tgtEl>
                                      </p:cBhvr>
                                    </p:animEffect>
                                  </p:childTnLst>
                                </p:cTn>
                              </p:par>
                            </p:childTnLst>
                          </p:cTn>
                        </p:par>
                        <p:par>
                          <p:cTn id="30" fill="hold">
                            <p:stCondLst>
                              <p:cond delay="3000"/>
                            </p:stCondLst>
                            <p:childTnLst>
                              <p:par>
                                <p:cTn id="31" presetID="1" presetClass="entr" presetSubtype="0" fill="hold" grpId="0" nodeType="after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wipe(left)">
                                      <p:cBhvr>
                                        <p:cTn id="36" dur="1000"/>
                                        <p:tgtEl>
                                          <p:spTgt spid="71"/>
                                        </p:tgtEl>
                                      </p:cBhvr>
                                    </p:animEffect>
                                  </p:childTnLst>
                                </p:cTn>
                              </p:par>
                            </p:childTnLst>
                          </p:cTn>
                        </p:par>
                        <p:par>
                          <p:cTn id="37" fill="hold">
                            <p:stCondLst>
                              <p:cond delay="4000"/>
                            </p:stCondLst>
                            <p:childTnLst>
                              <p:par>
                                <p:cTn id="38" presetID="1" presetClass="entr" presetSubtype="0" fill="hold" grpId="0" nodeType="afterEffect">
                                  <p:stCondLst>
                                    <p:cond delay="0"/>
                                  </p:stCondLst>
                                  <p:childTnLst>
                                    <p:set>
                                      <p:cBhvr>
                                        <p:cTn id="39" dur="1" fill="hold">
                                          <p:stCondLst>
                                            <p:cond delay="0"/>
                                          </p:stCondLst>
                                        </p:cTn>
                                        <p:tgtEl>
                                          <p:spTgt spid="7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5" grpId="0" animBg="1"/>
      <p:bldP spid="66" grpId="0" animBg="1"/>
      <p:bldP spid="67" grpId="0" animBg="1"/>
      <p:bldP spid="68" grpId="0" animBg="1"/>
      <p:bldP spid="69" grpId="0"/>
      <p:bldP spid="70" grpId="0"/>
      <p:bldP spid="71" grpId="0" animBg="1"/>
      <p:bldP spid="75" grpId="0" animBg="1"/>
      <p:bldP spid="76" grpId="0" animBg="1"/>
      <p:bldP spid="77"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路由表的实现</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0" indent="0">
              <a:lnSpc>
                <a:spcPct val="110000"/>
              </a:lnSpc>
              <a:buFontTx/>
              <a:buNone/>
            </a:pPr>
            <a:r>
              <a:rPr lang="zh-CN" altLang="en-US" sz="2400" dirty="0" smtClean="0"/>
              <a:t>      路由</a:t>
            </a:r>
            <a:r>
              <a:rPr lang="zh-CN" altLang="en-US" sz="2400" dirty="0"/>
              <a:t>表内容的建立和更新是通过</a:t>
            </a:r>
            <a:r>
              <a:rPr lang="zh-CN" altLang="en-US" sz="2400" dirty="0">
                <a:solidFill>
                  <a:schemeClr val="tx2"/>
                </a:solidFill>
              </a:rPr>
              <a:t>路由算法</a:t>
            </a:r>
            <a:r>
              <a:rPr lang="zh-CN" altLang="en-US" sz="2400" dirty="0"/>
              <a:t>（路由选择协议）实现的。在</a:t>
            </a:r>
            <a:r>
              <a:rPr lang="en-US" altLang="zh-CN" sz="2400" dirty="0"/>
              <a:t>Internet</a:t>
            </a:r>
            <a:r>
              <a:rPr lang="zh-CN" altLang="en-US" sz="2400" dirty="0"/>
              <a:t>中的路由协议有两类：</a:t>
            </a:r>
          </a:p>
          <a:p>
            <a:pPr>
              <a:lnSpc>
                <a:spcPct val="110000"/>
              </a:lnSpc>
            </a:pPr>
            <a:r>
              <a:rPr lang="zh-CN" altLang="en-US" sz="2400" dirty="0">
                <a:solidFill>
                  <a:srgbClr val="FC0404"/>
                </a:solidFill>
              </a:rPr>
              <a:t>内部网关协议（</a:t>
            </a:r>
            <a:r>
              <a:rPr lang="en-US" altLang="zh-CN" sz="2400" dirty="0">
                <a:solidFill>
                  <a:srgbClr val="FC0404"/>
                </a:solidFill>
              </a:rPr>
              <a:t>IGP</a:t>
            </a:r>
            <a:r>
              <a:rPr lang="zh-CN" altLang="en-US" sz="2400" dirty="0">
                <a:solidFill>
                  <a:srgbClr val="FC0404"/>
                </a:solidFill>
              </a:rPr>
              <a:t>）</a:t>
            </a:r>
          </a:p>
          <a:p>
            <a:pPr marL="0" indent="0">
              <a:lnSpc>
                <a:spcPct val="110000"/>
              </a:lnSpc>
              <a:buFontTx/>
              <a:buNone/>
            </a:pPr>
            <a:r>
              <a:rPr lang="zh-CN" altLang="en-US" sz="2400" dirty="0"/>
              <a:t>     </a:t>
            </a:r>
            <a:r>
              <a:rPr lang="zh-CN" altLang="en-US" sz="2400" dirty="0" smtClean="0"/>
              <a:t>在</a:t>
            </a:r>
            <a:r>
              <a:rPr lang="zh-CN" altLang="en-US" sz="2400" dirty="0"/>
              <a:t>一个</a:t>
            </a:r>
            <a:r>
              <a:rPr lang="zh-CN" altLang="en-US" sz="2400" dirty="0">
                <a:solidFill>
                  <a:schemeClr val="tx2"/>
                </a:solidFill>
              </a:rPr>
              <a:t>自治系统</a:t>
            </a:r>
            <a:r>
              <a:rPr lang="en-US" altLang="zh-CN" sz="2400" dirty="0">
                <a:solidFill>
                  <a:schemeClr val="tx2"/>
                </a:solidFill>
              </a:rPr>
              <a:t>AS</a:t>
            </a:r>
            <a:r>
              <a:rPr lang="zh-CN" altLang="en-US" sz="2400" dirty="0"/>
              <a:t>（</a:t>
            </a:r>
            <a:r>
              <a:rPr lang="en-US" altLang="zh-CN" sz="2400" dirty="0"/>
              <a:t>AS</a:t>
            </a:r>
            <a:r>
              <a:rPr lang="zh-CN" altLang="en-US" sz="2400" dirty="0"/>
              <a:t>是</a:t>
            </a:r>
            <a:r>
              <a:rPr lang="en-US" altLang="zh-CN" sz="2400" dirty="0"/>
              <a:t>Internet</a:t>
            </a:r>
            <a:r>
              <a:rPr lang="zh-CN" altLang="en-US" sz="2400" dirty="0"/>
              <a:t>中的一个较小的单位，在该系统内有权自主决定采用何种路由选择协议）内部使用的路由选择协议，例如：</a:t>
            </a:r>
            <a:r>
              <a:rPr lang="en-US" altLang="zh-CN" sz="2400" dirty="0">
                <a:solidFill>
                  <a:schemeClr val="tx2"/>
                </a:solidFill>
              </a:rPr>
              <a:t>RIP</a:t>
            </a:r>
            <a:r>
              <a:rPr lang="zh-CN" altLang="en-US" sz="2400" dirty="0"/>
              <a:t>、</a:t>
            </a:r>
            <a:r>
              <a:rPr lang="en-US" altLang="zh-CN" sz="2400" dirty="0">
                <a:solidFill>
                  <a:schemeClr val="tx2"/>
                </a:solidFill>
              </a:rPr>
              <a:t>HELLO</a:t>
            </a:r>
            <a:r>
              <a:rPr lang="zh-CN" altLang="en-US" sz="2400" dirty="0"/>
              <a:t>和</a:t>
            </a:r>
            <a:r>
              <a:rPr lang="en-US" altLang="zh-CN" sz="2400" dirty="0">
                <a:solidFill>
                  <a:srgbClr val="0000FF"/>
                </a:solidFill>
              </a:rPr>
              <a:t>OSPF</a:t>
            </a:r>
            <a:r>
              <a:rPr lang="zh-CN" altLang="en-US" sz="2400" dirty="0"/>
              <a:t>协议。</a:t>
            </a:r>
          </a:p>
          <a:p>
            <a:pPr>
              <a:lnSpc>
                <a:spcPct val="110000"/>
              </a:lnSpc>
            </a:pPr>
            <a:r>
              <a:rPr lang="zh-CN" altLang="en-US" sz="2400" dirty="0">
                <a:solidFill>
                  <a:srgbClr val="FC0404"/>
                </a:solidFill>
              </a:rPr>
              <a:t>外部网关协议（</a:t>
            </a:r>
            <a:r>
              <a:rPr lang="en-US" altLang="zh-CN" sz="2400" dirty="0">
                <a:solidFill>
                  <a:srgbClr val="FC0404"/>
                </a:solidFill>
              </a:rPr>
              <a:t>EGP</a:t>
            </a:r>
            <a:r>
              <a:rPr lang="zh-CN" altLang="en-US" sz="2400" dirty="0">
                <a:solidFill>
                  <a:srgbClr val="FC0404"/>
                </a:solidFill>
              </a:rPr>
              <a:t>）</a:t>
            </a:r>
          </a:p>
          <a:p>
            <a:pPr marL="0" indent="0">
              <a:lnSpc>
                <a:spcPct val="110000"/>
              </a:lnSpc>
              <a:buFontTx/>
              <a:buNone/>
            </a:pPr>
            <a:r>
              <a:rPr lang="zh-CN" altLang="en-US" sz="2400" dirty="0"/>
              <a:t>     </a:t>
            </a:r>
            <a:r>
              <a:rPr lang="zh-CN" altLang="en-US" sz="2400" dirty="0" smtClean="0"/>
              <a:t>在</a:t>
            </a:r>
            <a:r>
              <a:rPr lang="zh-CN" altLang="en-US" sz="2400" dirty="0"/>
              <a:t>不同自治系统</a:t>
            </a:r>
            <a:r>
              <a:rPr lang="en-US" altLang="zh-CN" sz="2400" dirty="0"/>
              <a:t>AS</a:t>
            </a:r>
            <a:r>
              <a:rPr lang="zh-CN" altLang="en-US" sz="2400" dirty="0"/>
              <a:t>之间使用的路由选择协议，例如：</a:t>
            </a:r>
            <a:r>
              <a:rPr lang="en-US" altLang="zh-CN" sz="2400" dirty="0">
                <a:solidFill>
                  <a:srgbClr val="0000FF"/>
                </a:solidFill>
              </a:rPr>
              <a:t>BGP-4</a:t>
            </a:r>
            <a:r>
              <a:rPr lang="zh-CN" altLang="en-US" sz="2400" dirty="0"/>
              <a:t>协议</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548203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anose="02010800040101010101" pitchFamily="2" charset="-122"/>
                <a:ea typeface="华文新魏" panose="02010800040101010101" pitchFamily="2" charset="-122"/>
              </a:rPr>
              <a:t>IP</a:t>
            </a:r>
            <a:r>
              <a:rPr lang="zh-CN" altLang="en-US" dirty="0"/>
              <a:t>数据报转发</a:t>
            </a:r>
            <a:r>
              <a:rPr lang="zh-CN" altLang="en-US" dirty="0" smtClean="0"/>
              <a:t>过程</a:t>
            </a:r>
            <a:r>
              <a:rPr lang="en-US" altLang="zh-CN" dirty="0"/>
              <a:t/>
            </a:r>
            <a:br>
              <a:rPr lang="en-US" altLang="zh-CN" dirty="0"/>
            </a:br>
            <a:r>
              <a:rPr lang="en-US" altLang="zh-CN" sz="2800" dirty="0" smtClean="0"/>
              <a:t>(</a:t>
            </a:r>
            <a:r>
              <a:rPr lang="zh-CN" altLang="en-US" sz="2800" dirty="0">
                <a:latin typeface="+mj-ea"/>
              </a:rPr>
              <a:t>划分子网</a:t>
            </a:r>
            <a:r>
              <a:rPr lang="en-US" altLang="zh-CN" sz="2800"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4680098"/>
          </a:xfrm>
        </p:spPr>
        <p:txBody>
          <a:bodyPr/>
          <a:lstStyle/>
          <a:p>
            <a:pPr marL="442913" indent="-442913">
              <a:buFontTx/>
              <a:buNone/>
            </a:pPr>
            <a:r>
              <a:rPr lang="en-US" altLang="zh-CN" sz="2000" dirty="0"/>
              <a:t>(1)  </a:t>
            </a:r>
            <a:r>
              <a:rPr lang="zh-CN" altLang="en-US" sz="2000" dirty="0"/>
              <a:t>从收到的</a:t>
            </a:r>
            <a:r>
              <a:rPr lang="en-US" altLang="zh-CN" sz="2000" dirty="0"/>
              <a:t>IP</a:t>
            </a:r>
            <a:r>
              <a:rPr lang="zh-CN" altLang="en-US" sz="2000" dirty="0"/>
              <a:t>数据报首部提取目的</a:t>
            </a:r>
            <a:r>
              <a:rPr lang="en-US" altLang="zh-CN" sz="2000" dirty="0"/>
              <a:t>IP</a:t>
            </a:r>
            <a:r>
              <a:rPr lang="zh-CN" altLang="en-US" sz="2000" dirty="0"/>
              <a:t>地址</a:t>
            </a:r>
            <a:r>
              <a:rPr lang="en-US" altLang="zh-CN" sz="2000" dirty="0"/>
              <a:t>D</a:t>
            </a:r>
            <a:r>
              <a:rPr lang="zh-CN" altLang="en-US" sz="2000" dirty="0"/>
              <a:t>。</a:t>
            </a:r>
          </a:p>
          <a:p>
            <a:pPr marL="442913" indent="-442913">
              <a:buFontTx/>
              <a:buNone/>
            </a:pPr>
            <a:r>
              <a:rPr lang="en-US" altLang="zh-CN" sz="2000" dirty="0"/>
              <a:t>(2) </a:t>
            </a:r>
            <a:r>
              <a:rPr lang="en-US" altLang="zh-CN" sz="2000" dirty="0" smtClean="0"/>
              <a:t> </a:t>
            </a:r>
            <a:r>
              <a:rPr lang="zh-CN" altLang="en-US" sz="2000" dirty="0" smtClean="0">
                <a:solidFill>
                  <a:srgbClr val="FC0404"/>
                </a:solidFill>
              </a:rPr>
              <a:t>先</a:t>
            </a:r>
            <a:r>
              <a:rPr lang="zh-CN" altLang="en-US" sz="2000" dirty="0">
                <a:solidFill>
                  <a:srgbClr val="FC0404"/>
                </a:solidFill>
              </a:rPr>
              <a:t>判断是否为直接交付</a:t>
            </a:r>
            <a:r>
              <a:rPr lang="zh-CN" altLang="en-US" sz="2000" dirty="0"/>
              <a:t>。对路由器直接相连的网络逐个进行检查：</a:t>
            </a:r>
            <a:r>
              <a:rPr lang="zh-CN" altLang="en-US" sz="2000" dirty="0" smtClean="0"/>
              <a:t>用各网络</a:t>
            </a:r>
            <a:r>
              <a:rPr lang="zh-CN" altLang="en-US" sz="2000" dirty="0"/>
              <a:t>的子网掩码和</a:t>
            </a:r>
            <a:r>
              <a:rPr lang="en-US" altLang="zh-CN" sz="2000" dirty="0"/>
              <a:t>D</a:t>
            </a:r>
            <a:r>
              <a:rPr lang="zh-CN" altLang="en-US" sz="2000" dirty="0"/>
              <a:t>逐比特相“与”，看是否和相应的网络地址匹配。若匹配则直接交付。否则就是间接交付，执行</a:t>
            </a:r>
            <a:r>
              <a:rPr lang="en-US" altLang="zh-CN" sz="2000" dirty="0"/>
              <a:t>(3)</a:t>
            </a:r>
            <a:r>
              <a:rPr lang="zh-CN" altLang="en-US" sz="2000" dirty="0"/>
              <a:t>。</a:t>
            </a:r>
          </a:p>
          <a:p>
            <a:pPr marL="442913" indent="-442913">
              <a:buFontTx/>
              <a:buNone/>
            </a:pPr>
            <a:r>
              <a:rPr lang="en-US" altLang="zh-CN" sz="2000" dirty="0"/>
              <a:t>(3) </a:t>
            </a:r>
            <a:r>
              <a:rPr lang="en-US" altLang="zh-CN" sz="2000" dirty="0" smtClean="0"/>
              <a:t> </a:t>
            </a:r>
            <a:r>
              <a:rPr lang="zh-CN" altLang="en-US" sz="2000" dirty="0" smtClean="0">
                <a:solidFill>
                  <a:srgbClr val="FC0404"/>
                </a:solidFill>
              </a:rPr>
              <a:t>然后</a:t>
            </a:r>
            <a:r>
              <a:rPr lang="zh-CN" altLang="en-US" sz="2000" dirty="0">
                <a:solidFill>
                  <a:srgbClr val="FC0404"/>
                </a:solidFill>
              </a:rPr>
              <a:t>判断是否能特定主机路由</a:t>
            </a:r>
            <a:r>
              <a:rPr lang="zh-CN" altLang="en-US" sz="2000" dirty="0"/>
              <a:t>。若路由表中有目的地址为</a:t>
            </a:r>
            <a:r>
              <a:rPr lang="en-US" altLang="zh-CN" sz="2000" dirty="0"/>
              <a:t>D</a:t>
            </a:r>
            <a:r>
              <a:rPr lang="zh-CN" altLang="en-US" sz="2000" dirty="0"/>
              <a:t>的特定主机路由，则将</a:t>
            </a:r>
            <a:r>
              <a:rPr lang="en-US" altLang="zh-CN" sz="2000" dirty="0"/>
              <a:t>IP</a:t>
            </a:r>
            <a:r>
              <a:rPr lang="zh-CN" altLang="en-US" sz="2000" dirty="0"/>
              <a:t>数据报传送给指明的下一跳路由器；否则，执行</a:t>
            </a:r>
            <a:r>
              <a:rPr lang="en-US" altLang="zh-CN" sz="2000" dirty="0"/>
              <a:t>(4)</a:t>
            </a:r>
            <a:r>
              <a:rPr lang="zh-CN" altLang="en-US" sz="2000" dirty="0"/>
              <a:t>。</a:t>
            </a:r>
          </a:p>
          <a:p>
            <a:pPr marL="442913" indent="-442913">
              <a:buNone/>
            </a:pPr>
            <a:r>
              <a:rPr lang="en-US" altLang="zh-CN" sz="2000" dirty="0"/>
              <a:t>(4) </a:t>
            </a:r>
            <a:r>
              <a:rPr lang="en-US" altLang="zh-CN" sz="2000" dirty="0" smtClean="0"/>
              <a:t> </a:t>
            </a:r>
            <a:r>
              <a:rPr lang="zh-CN" altLang="en-US" sz="2000" dirty="0" smtClean="0">
                <a:solidFill>
                  <a:srgbClr val="FF0000"/>
                </a:solidFill>
              </a:rPr>
              <a:t>接着</a:t>
            </a:r>
            <a:r>
              <a:rPr lang="zh-CN" altLang="en-US" sz="2000" dirty="0">
                <a:solidFill>
                  <a:srgbClr val="FF0000"/>
                </a:solidFill>
              </a:rPr>
              <a:t>判断是否能特定网络路由</a:t>
            </a:r>
            <a:r>
              <a:rPr lang="zh-CN" altLang="en-US" sz="2000" dirty="0"/>
              <a:t>。对路由表中的每一个特定网络路由行的子网掩码和</a:t>
            </a:r>
            <a:r>
              <a:rPr lang="en-US" altLang="zh-CN" sz="2000" dirty="0"/>
              <a:t>D</a:t>
            </a:r>
            <a:r>
              <a:rPr lang="zh-CN" altLang="en-US" sz="2000" dirty="0"/>
              <a:t>逐比特相“与”，若其结果与该行的目的网络地址匹配，则将</a:t>
            </a:r>
            <a:r>
              <a:rPr lang="en-US" altLang="zh-CN" sz="2000" dirty="0"/>
              <a:t>IP</a:t>
            </a:r>
            <a:r>
              <a:rPr lang="zh-CN" altLang="en-US" sz="2000" dirty="0"/>
              <a:t>数据报传送给该行指明的下一跳路由器；否则，执行</a:t>
            </a:r>
            <a:r>
              <a:rPr lang="en-US" altLang="zh-CN" sz="2000" dirty="0"/>
              <a:t>(5)</a:t>
            </a:r>
            <a:r>
              <a:rPr lang="zh-CN" altLang="en-US" sz="2000" dirty="0"/>
              <a:t>。</a:t>
            </a:r>
          </a:p>
          <a:p>
            <a:pPr marL="442913" indent="-442913">
              <a:buNone/>
            </a:pPr>
            <a:r>
              <a:rPr lang="en-US" altLang="zh-CN" sz="2000" dirty="0"/>
              <a:t>(5) </a:t>
            </a:r>
            <a:r>
              <a:rPr lang="en-US" altLang="zh-CN" sz="2000" dirty="0" smtClean="0"/>
              <a:t> </a:t>
            </a:r>
            <a:r>
              <a:rPr lang="zh-CN" altLang="en-US" sz="2000" dirty="0" smtClean="0">
                <a:solidFill>
                  <a:srgbClr val="FF0000"/>
                </a:solidFill>
              </a:rPr>
              <a:t>再</a:t>
            </a:r>
            <a:r>
              <a:rPr lang="zh-CN" altLang="en-US" sz="2000" dirty="0">
                <a:solidFill>
                  <a:srgbClr val="FF0000"/>
                </a:solidFill>
              </a:rPr>
              <a:t>着判断是否能默认路由</a:t>
            </a:r>
            <a:r>
              <a:rPr lang="zh-CN" altLang="en-US" sz="2000" dirty="0"/>
              <a:t>。若路由表中有一个默认路由，则将</a:t>
            </a:r>
            <a:r>
              <a:rPr lang="en-US" altLang="zh-CN" sz="2000" dirty="0"/>
              <a:t>IP</a:t>
            </a:r>
            <a:r>
              <a:rPr lang="zh-CN" altLang="en-US" sz="2000" dirty="0"/>
              <a:t>数据报传送给路由表中所指明的默认路由器；否则，执行</a:t>
            </a:r>
            <a:r>
              <a:rPr lang="en-US" altLang="zh-CN" sz="2000" dirty="0"/>
              <a:t>(6)</a:t>
            </a:r>
            <a:r>
              <a:rPr lang="zh-CN" altLang="en-US" sz="2000" dirty="0"/>
              <a:t>。</a:t>
            </a:r>
          </a:p>
          <a:p>
            <a:pPr marL="442913" indent="-442913">
              <a:buNone/>
            </a:pPr>
            <a:r>
              <a:rPr lang="en-US" altLang="zh-CN" sz="2000" dirty="0"/>
              <a:t>(6)  </a:t>
            </a:r>
            <a:r>
              <a:rPr lang="zh-CN" altLang="en-US" sz="2000" dirty="0"/>
              <a:t>最后报告转发</a:t>
            </a:r>
            <a:r>
              <a:rPr lang="en-US" altLang="zh-CN" sz="2000" dirty="0"/>
              <a:t>IP</a:t>
            </a:r>
            <a:r>
              <a:rPr lang="zh-CN" altLang="en-US" sz="2000" dirty="0"/>
              <a:t>数据报出错</a:t>
            </a:r>
            <a:r>
              <a:rPr lang="zh-CN" altLang="en-US" sz="2000" dirty="0" smtClean="0"/>
              <a:t>。</a:t>
            </a:r>
            <a:endParaRPr lang="zh-CN" altLang="en-US" sz="20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532255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1" y="549275"/>
            <a:ext cx="9040813" cy="511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3"/>
          <p:cNvSpPr txBox="1">
            <a:spLocks noChangeArrowheads="1"/>
          </p:cNvSpPr>
          <p:nvPr/>
        </p:nvSpPr>
        <p:spPr bwMode="auto">
          <a:xfrm>
            <a:off x="3271266" y="6021388"/>
            <a:ext cx="3313113" cy="525401"/>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sz="2800" b="1" dirty="0">
                <a:solidFill>
                  <a:srgbClr val="000000"/>
                </a:solidFill>
                <a:latin typeface="+mn-ea"/>
                <a:ea typeface="+mn-ea"/>
              </a:rPr>
              <a:t>例：网络拓扑结构</a:t>
            </a: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336035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Group 2"/>
          <p:cNvGraphicFramePr>
            <a:graphicFrameLocks noGrp="1"/>
          </p:cNvGraphicFramePr>
          <p:nvPr>
            <p:ph/>
          </p:nvPr>
        </p:nvGraphicFramePr>
        <p:xfrm>
          <a:off x="468313" y="333375"/>
          <a:ext cx="8280400" cy="5516563"/>
        </p:xfrm>
        <a:graphic>
          <a:graphicData uri="http://schemas.openxmlformats.org/drawingml/2006/table">
            <a:tbl>
              <a:tblPr/>
              <a:tblGrid>
                <a:gridCol w="1947862"/>
                <a:gridCol w="1562100"/>
                <a:gridCol w="1533525"/>
                <a:gridCol w="681038"/>
                <a:gridCol w="1192212"/>
                <a:gridCol w="682625"/>
                <a:gridCol w="681038"/>
              </a:tblGrid>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掩码</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目的地址</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下一跳</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标志</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引用计数</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使用</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zh-CN" altLang="en-US" sz="2000" b="0" i="0" u="none" strike="noStrike" cap="none" normalizeH="0" baseline="0" smtClean="0">
                          <a:ln>
                            <a:noFill/>
                          </a:ln>
                          <a:solidFill>
                            <a:srgbClr val="000000"/>
                          </a:solidFill>
                          <a:effectLst/>
                          <a:latin typeface="Arial" charset="0"/>
                          <a:ea typeface="华文新魏" pitchFamily="2" charset="-122"/>
                        </a:rPr>
                        <a:t>接口</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635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255.0.0.0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111.0.0.0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255.255.255.224</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193.14.5.160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m2</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255.255.255.224</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193.14.5.192</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m1</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474663">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87400">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255.255.255.255</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194.17.21.16</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111.20.18.14</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UGH</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99"/>
                    </a:solidFill>
                  </a:tcPr>
                </a:tc>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192.16.7.0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111.15.17.32</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255.255.255.0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194.17.21.0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111.20.18.14</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339966"/>
                    </a:solidFill>
                  </a:tcPr>
                </a:tc>
              </a:tr>
              <a:tr h="473075">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0.0.0.0</a:t>
                      </a:r>
                    </a:p>
                  </a:txBody>
                  <a:tcPr marL="18000" marR="18000" marT="46800" marB="46800" anchor="ctr" anchorCtr="1" horzOverflow="overflow">
                    <a:lnL w="635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0.0.0.0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111.30.31.18</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UG</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c>
                  <a:txBody>
                    <a:bodyPr/>
                    <a:lstStyle>
                      <a:lvl1pPr algn="just">
                        <a:buSzPct val="85000"/>
                        <a:defRPr kumimoji="1" sz="2800">
                          <a:solidFill>
                            <a:schemeClr val="tx1"/>
                          </a:solidFill>
                          <a:latin typeface="Arial Unicode MS" pitchFamily="34" charset="-122"/>
                          <a:ea typeface="华文新魏" pitchFamily="2" charset="-122"/>
                        </a:defRPr>
                      </a:lvl1pPr>
                      <a:lvl2pPr algn="just">
                        <a:buClr>
                          <a:schemeClr val="tx2"/>
                        </a:buClr>
                        <a:buSzPct val="70000"/>
                        <a:buFont typeface="Wingdings" pitchFamily="2" charset="2"/>
                        <a:defRPr kumimoji="1" sz="2400">
                          <a:solidFill>
                            <a:schemeClr val="tx1"/>
                          </a:solidFill>
                          <a:latin typeface="Arial Unicode MS" pitchFamily="34" charset="-122"/>
                          <a:ea typeface="华文新魏" pitchFamily="2" charset="-122"/>
                        </a:defRPr>
                      </a:lvl2pPr>
                      <a:lvl3pPr algn="just">
                        <a:buClr>
                          <a:schemeClr val="hlink"/>
                        </a:buClr>
                        <a:buSzPct val="65000"/>
                        <a:buFont typeface="Wingdings" pitchFamily="2" charset="2"/>
                        <a:defRPr kumimoji="1" sz="2000">
                          <a:solidFill>
                            <a:schemeClr val="tx1"/>
                          </a:solidFill>
                          <a:latin typeface="Arial Unicode MS" pitchFamily="34" charset="-122"/>
                          <a:ea typeface="华文新魏" pitchFamily="2" charset="-122"/>
                        </a:defRPr>
                      </a:lvl3pPr>
                      <a:lvl4pPr algn="just">
                        <a:buClr>
                          <a:schemeClr val="accent1"/>
                        </a:buClr>
                        <a:buSzPct val="60000"/>
                        <a:buFont typeface="Wingdings" pitchFamily="2" charset="2"/>
                        <a:defRPr kumimoji="1">
                          <a:solidFill>
                            <a:schemeClr val="tx1"/>
                          </a:solidFill>
                          <a:latin typeface="Arial Unicode MS" pitchFamily="34" charset="-122"/>
                          <a:ea typeface="华文新魏" pitchFamily="2" charset="-122"/>
                        </a:defRPr>
                      </a:lvl4pPr>
                      <a:lvl5pPr algn="jus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5pPr>
                      <a:lvl6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6pPr>
                      <a:lvl7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7pPr>
                      <a:lvl8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8pPr>
                      <a:lvl9pPr algn="just" fontAlgn="base">
                        <a:spcBef>
                          <a:spcPct val="20000"/>
                        </a:spcBef>
                        <a:spcAft>
                          <a:spcPct val="0"/>
                        </a:spcAft>
                        <a:buClr>
                          <a:schemeClr val="accent2"/>
                        </a:buClr>
                        <a:buSzPct val="60000"/>
                        <a:buFont typeface="Wingdings" pitchFamily="2" charset="2"/>
                        <a:defRPr kumimoji="1">
                          <a:solidFill>
                            <a:schemeClr val="tx1"/>
                          </a:solidFill>
                          <a:latin typeface="Arial Unicode MS" pitchFamily="34" charset="-122"/>
                          <a:ea typeface="华文新魏" pitchFamily="2" charset="-122"/>
                        </a:defRPr>
                      </a:lvl9pPr>
                    </a:lstStyle>
                    <a:p>
                      <a:pPr marL="0" marR="0" lvl="0" indent="0" algn="ctr" defTabSz="914400" rtl="0" eaLnBrk="1" fontAlgn="base" latinLnBrk="0" hangingPunct="1">
                        <a:lnSpc>
                          <a:spcPct val="100000"/>
                        </a:lnSpc>
                        <a:spcBef>
                          <a:spcPct val="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Arial" charset="0"/>
                          <a:ea typeface="华文新魏" pitchFamily="2" charset="-122"/>
                        </a:rPr>
                        <a:t>m0</a:t>
                      </a:r>
                    </a:p>
                  </a:txBody>
                  <a:tcPr marL="18000" marR="18000" marT="46800" marB="46800" anchor="ctr" anchorCtr="1" horzOverflow="overflow">
                    <a:lnL w="12700" cap="flat" cmpd="sng" algn="ctr">
                      <a:solidFill>
                        <a:srgbClr val="000000"/>
                      </a:solidFill>
                      <a:prstDash val="solid"/>
                      <a:round/>
                      <a:headEnd type="none" w="med" len="med"/>
                      <a:tailEnd type="none" w="med" len="med"/>
                    </a:lnL>
                    <a:lnR w="635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0" cap="flat" cmpd="sng" algn="ctr">
                      <a:solidFill>
                        <a:srgbClr val="000000"/>
                      </a:solidFill>
                      <a:prstDash val="solid"/>
                      <a:round/>
                      <a:headEnd type="none" w="med" len="med"/>
                      <a:tailEnd type="none" w="med" len="med"/>
                    </a:lnB>
                    <a:lnTlToBr>
                      <a:noFill/>
                    </a:lnTlToBr>
                    <a:lnBlToTr>
                      <a:noFill/>
                    </a:lnBlToTr>
                    <a:solidFill>
                      <a:srgbClr val="FF9900"/>
                    </a:solidFill>
                  </a:tcPr>
                </a:tc>
              </a:tr>
            </a:tbl>
          </a:graphicData>
        </a:graphic>
      </p:graphicFrame>
      <p:sp>
        <p:nvSpPr>
          <p:cNvPr id="7" name="Text Box 84"/>
          <p:cNvSpPr txBox="1">
            <a:spLocks noChangeArrowheads="1"/>
          </p:cNvSpPr>
          <p:nvPr/>
        </p:nvSpPr>
        <p:spPr bwMode="auto">
          <a:xfrm>
            <a:off x="2700338" y="6021388"/>
            <a:ext cx="4248150" cy="525401"/>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sz="2800" b="1">
                <a:solidFill>
                  <a:srgbClr val="000000"/>
                </a:solidFill>
                <a:latin typeface="+mn-lt"/>
                <a:ea typeface="+mn-ea"/>
              </a:rPr>
              <a:t>例：路由器</a:t>
            </a:r>
            <a:r>
              <a:rPr lang="en-US" altLang="zh-CN" sz="2800" b="1">
                <a:solidFill>
                  <a:srgbClr val="000000"/>
                </a:solidFill>
                <a:latin typeface="+mn-lt"/>
                <a:ea typeface="+mn-ea"/>
              </a:rPr>
              <a:t>R1</a:t>
            </a:r>
            <a:r>
              <a:rPr lang="zh-CN" altLang="en-US" sz="2800" b="1">
                <a:solidFill>
                  <a:srgbClr val="000000"/>
                </a:solidFill>
                <a:latin typeface="+mn-lt"/>
                <a:ea typeface="+mn-ea"/>
              </a:rPr>
              <a:t>的路由表</a:t>
            </a: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327738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问题及解答</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marL="985838" indent="-985838">
              <a:lnSpc>
                <a:spcPct val="95000"/>
              </a:lnSpc>
              <a:buFontTx/>
              <a:buNone/>
            </a:pPr>
            <a:r>
              <a:rPr lang="en-US" altLang="zh-CN" sz="2400" dirty="0">
                <a:solidFill>
                  <a:srgbClr val="FC0404"/>
                </a:solidFill>
              </a:rPr>
              <a:t>【</a:t>
            </a:r>
            <a:r>
              <a:rPr lang="zh-CN" altLang="en-US" sz="2400" dirty="0">
                <a:solidFill>
                  <a:srgbClr val="FC0404"/>
                </a:solidFill>
              </a:rPr>
              <a:t>问</a:t>
            </a:r>
            <a:r>
              <a:rPr lang="en-US" altLang="zh-CN" sz="2400" dirty="0">
                <a:solidFill>
                  <a:srgbClr val="FC0404"/>
                </a:solidFill>
              </a:rPr>
              <a:t>】</a:t>
            </a:r>
            <a:r>
              <a:rPr lang="zh-CN" altLang="en-US" sz="2400" dirty="0"/>
              <a:t>路由器</a:t>
            </a:r>
            <a:r>
              <a:rPr lang="en-US" altLang="zh-CN" sz="2400" dirty="0"/>
              <a:t>R1</a:t>
            </a:r>
            <a:r>
              <a:rPr lang="zh-CN" altLang="en-US" sz="2400" dirty="0"/>
              <a:t>新接收了</a:t>
            </a:r>
            <a:r>
              <a:rPr lang="en-US" altLang="zh-CN" sz="2400" dirty="0"/>
              <a:t>500</a:t>
            </a:r>
            <a:r>
              <a:rPr lang="zh-CN" altLang="en-US" sz="2400" dirty="0"/>
              <a:t>个</a:t>
            </a:r>
            <a:r>
              <a:rPr lang="en-US" altLang="zh-CN" sz="2400" dirty="0"/>
              <a:t>IP</a:t>
            </a:r>
            <a:r>
              <a:rPr lang="zh-CN" altLang="en-US" sz="2400" dirty="0"/>
              <a:t>数据报，目的地址都为</a:t>
            </a:r>
            <a:r>
              <a:rPr lang="en-US" altLang="zh-CN" sz="2400" dirty="0"/>
              <a:t>192.16.7.14</a:t>
            </a:r>
            <a:r>
              <a:rPr lang="zh-CN" altLang="en-US" sz="2400" dirty="0"/>
              <a:t>，如何进行处理？</a:t>
            </a:r>
          </a:p>
          <a:p>
            <a:pPr marL="985838" indent="-985838">
              <a:lnSpc>
                <a:spcPct val="95000"/>
              </a:lnSpc>
              <a:buFontTx/>
              <a:buNone/>
            </a:pPr>
            <a:r>
              <a:rPr lang="en-US" altLang="zh-CN" sz="2400" dirty="0">
                <a:solidFill>
                  <a:srgbClr val="FC0404"/>
                </a:solidFill>
              </a:rPr>
              <a:t>【</a:t>
            </a:r>
            <a:r>
              <a:rPr lang="zh-CN" altLang="en-US" sz="2400" dirty="0">
                <a:solidFill>
                  <a:srgbClr val="FC0404"/>
                </a:solidFill>
              </a:rPr>
              <a:t>解</a:t>
            </a:r>
            <a:r>
              <a:rPr lang="en-US" altLang="zh-CN" sz="2400" dirty="0">
                <a:solidFill>
                  <a:srgbClr val="FC0404"/>
                </a:solidFill>
              </a:rPr>
              <a:t>】</a:t>
            </a:r>
          </a:p>
          <a:p>
            <a:pPr marL="985838" indent="-985838">
              <a:lnSpc>
                <a:spcPct val="95000"/>
              </a:lnSpc>
              <a:buFontTx/>
              <a:buNone/>
            </a:pPr>
            <a:r>
              <a:rPr lang="en-US" altLang="zh-CN" sz="2400" dirty="0">
                <a:solidFill>
                  <a:srgbClr val="0000FF"/>
                </a:solidFill>
              </a:rPr>
              <a:t>1.  </a:t>
            </a:r>
            <a:r>
              <a:rPr lang="zh-CN" altLang="en-US" sz="2400" dirty="0">
                <a:solidFill>
                  <a:srgbClr val="0000FF"/>
                </a:solidFill>
              </a:rPr>
              <a:t>直接交付？</a:t>
            </a:r>
          </a:p>
          <a:p>
            <a:pPr marL="985838" indent="-985838">
              <a:lnSpc>
                <a:spcPct val="95000"/>
              </a:lnSpc>
              <a:buFontTx/>
              <a:buNone/>
            </a:pPr>
            <a:r>
              <a:rPr lang="en-US" altLang="zh-CN" sz="2400" dirty="0"/>
              <a:t>     192.16.7.14 </a:t>
            </a:r>
            <a:r>
              <a:rPr lang="en-US" altLang="zh-CN" sz="2400" dirty="0" smtClean="0"/>
              <a:t>&amp; 255.0.0.0              192.0.0.0       </a:t>
            </a:r>
            <a:r>
              <a:rPr lang="zh-CN" altLang="en-US" sz="2400" dirty="0">
                <a:solidFill>
                  <a:srgbClr val="FC0404"/>
                </a:solidFill>
              </a:rPr>
              <a:t>不匹配</a:t>
            </a:r>
          </a:p>
          <a:p>
            <a:pPr marL="985838" indent="-985838">
              <a:lnSpc>
                <a:spcPct val="95000"/>
              </a:lnSpc>
              <a:buFontTx/>
              <a:buNone/>
            </a:pPr>
            <a:r>
              <a:rPr lang="en-US" altLang="zh-CN" sz="2400" dirty="0"/>
              <a:t>     192.16.7.14 </a:t>
            </a:r>
            <a:r>
              <a:rPr lang="en-US" altLang="zh-CN" sz="2400" dirty="0" smtClean="0"/>
              <a:t>&amp; 255.255.255.224  192.16.7.0     </a:t>
            </a:r>
            <a:r>
              <a:rPr lang="zh-CN" altLang="en-US" sz="2400" dirty="0">
                <a:solidFill>
                  <a:srgbClr val="FC0404"/>
                </a:solidFill>
              </a:rPr>
              <a:t>不匹配</a:t>
            </a:r>
          </a:p>
          <a:p>
            <a:pPr marL="985838" indent="-985838">
              <a:lnSpc>
                <a:spcPct val="95000"/>
              </a:lnSpc>
              <a:buFontTx/>
              <a:buNone/>
            </a:pPr>
            <a:r>
              <a:rPr lang="en-US" altLang="zh-CN" sz="2400" dirty="0"/>
              <a:t>     192.16.7.14 </a:t>
            </a:r>
            <a:r>
              <a:rPr lang="en-US" altLang="zh-CN" sz="2400" dirty="0" smtClean="0"/>
              <a:t>&amp; 255.255.255.224  192.16.7.0     </a:t>
            </a:r>
            <a:r>
              <a:rPr lang="zh-CN" altLang="en-US" sz="2400" dirty="0">
                <a:solidFill>
                  <a:srgbClr val="FC0404"/>
                </a:solidFill>
              </a:rPr>
              <a:t>不匹配</a:t>
            </a:r>
          </a:p>
          <a:p>
            <a:pPr marL="985838" indent="-985838">
              <a:lnSpc>
                <a:spcPct val="95000"/>
              </a:lnSpc>
              <a:buFontTx/>
              <a:buNone/>
            </a:pPr>
            <a:r>
              <a:rPr lang="en-US" altLang="zh-CN" sz="2400" dirty="0">
                <a:solidFill>
                  <a:srgbClr val="0000FF"/>
                </a:solidFill>
              </a:rPr>
              <a:t>2.  </a:t>
            </a:r>
            <a:r>
              <a:rPr lang="zh-CN" altLang="en-US" sz="2400" dirty="0">
                <a:solidFill>
                  <a:srgbClr val="0000FF"/>
                </a:solidFill>
              </a:rPr>
              <a:t>特定主机交付？</a:t>
            </a:r>
          </a:p>
          <a:p>
            <a:pPr marL="985838" indent="-985838">
              <a:lnSpc>
                <a:spcPct val="95000"/>
              </a:lnSpc>
              <a:buFontTx/>
              <a:buNone/>
            </a:pPr>
            <a:r>
              <a:rPr lang="en-US" altLang="zh-CN" sz="2400" dirty="0"/>
              <a:t>     192.16.7.14 </a:t>
            </a:r>
            <a:r>
              <a:rPr lang="en-US" altLang="zh-CN" sz="2400" dirty="0" smtClean="0"/>
              <a:t>&amp; 255.255.255.255  192.16.7.14   </a:t>
            </a:r>
            <a:r>
              <a:rPr lang="zh-CN" altLang="en-US" sz="2400" dirty="0">
                <a:solidFill>
                  <a:srgbClr val="FC0404"/>
                </a:solidFill>
              </a:rPr>
              <a:t>不匹配</a:t>
            </a:r>
          </a:p>
          <a:p>
            <a:pPr marL="985838" indent="-985838">
              <a:lnSpc>
                <a:spcPct val="95000"/>
              </a:lnSpc>
              <a:buFontTx/>
              <a:buNone/>
            </a:pPr>
            <a:r>
              <a:rPr lang="en-US" altLang="zh-CN" sz="2400" dirty="0">
                <a:solidFill>
                  <a:srgbClr val="0000FF"/>
                </a:solidFill>
              </a:rPr>
              <a:t>3.  </a:t>
            </a:r>
            <a:r>
              <a:rPr lang="zh-CN" altLang="en-US" sz="2400" dirty="0">
                <a:solidFill>
                  <a:srgbClr val="0000FF"/>
                </a:solidFill>
              </a:rPr>
              <a:t>特定网络交付？</a:t>
            </a:r>
          </a:p>
          <a:p>
            <a:pPr marL="985838" indent="-985838">
              <a:lnSpc>
                <a:spcPct val="95000"/>
              </a:lnSpc>
              <a:buFontTx/>
              <a:buNone/>
            </a:pPr>
            <a:r>
              <a:rPr lang="en-US" altLang="zh-CN" sz="2400" dirty="0"/>
              <a:t>     192.16.7.14 </a:t>
            </a:r>
            <a:r>
              <a:rPr lang="en-US" altLang="zh-CN" sz="2400" dirty="0" smtClean="0"/>
              <a:t>&amp; 255.255.255.0      192.16.7.0      </a:t>
            </a:r>
            <a:r>
              <a:rPr lang="zh-CN" altLang="en-US" sz="2400" dirty="0">
                <a:solidFill>
                  <a:srgbClr val="0C9C13"/>
                </a:solidFill>
              </a:rPr>
              <a:t>匹配</a:t>
            </a:r>
          </a:p>
          <a:p>
            <a:pPr marL="0" indent="0">
              <a:buNone/>
            </a:pP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9262682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wipe(left)">
                                      <p:cBhvr>
                                        <p:cTn id="7" dur="500"/>
                                        <p:tgtEl>
                                          <p:spTgt spid="2">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wipe(left)">
                                      <p:cBhvr>
                                        <p:cTn id="10" dur="500"/>
                                        <p:tgtEl>
                                          <p:spTgt spid="2">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wipe(left)">
                                      <p:cBhvr>
                                        <p:cTn id="13" dur="500"/>
                                        <p:tgtEl>
                                          <p:spTgt spid="2">
                                            <p:txEl>
                                              <p:pRg st="4" end="4"/>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wipe(left)">
                                      <p:cBhvr>
                                        <p:cTn id="16" dur="500"/>
                                        <p:tgtEl>
                                          <p:spTgt spid="2">
                                            <p:txEl>
                                              <p:pRg st="5" end="5"/>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wipe(left)">
                                      <p:cBhvr>
                                        <p:cTn id="19" dur="500"/>
                                        <p:tgtEl>
                                          <p:spTgt spid="2">
                                            <p:txEl>
                                              <p:pRg st="6" end="6"/>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wipe(left)">
                                      <p:cBhvr>
                                        <p:cTn id="22" dur="500"/>
                                        <p:tgtEl>
                                          <p:spTgt spid="2">
                                            <p:txEl>
                                              <p:pRg st="7" end="7"/>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wipe(left)">
                                      <p:cBhvr>
                                        <p:cTn id="25" dur="500"/>
                                        <p:tgtEl>
                                          <p:spTgt spid="2">
                                            <p:txEl>
                                              <p:pRg st="8" end="8"/>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wipe(left)">
                                      <p:cBhvr>
                                        <p:cTn id="28"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例</a:t>
            </a:r>
            <a:r>
              <a:rPr lang="en-US" altLang="zh-CN" dirty="0">
                <a:latin typeface="华文新魏" pitchFamily="2" charset="-122"/>
              </a:rPr>
              <a:t>:</a:t>
            </a:r>
            <a:r>
              <a:rPr lang="zh-CN" altLang="en-US" dirty="0">
                <a:latin typeface="华文新魏" pitchFamily="2" charset="-122"/>
              </a:rPr>
              <a:t>处理结果</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IPv4</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8"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871786"/>
          </a:xfrm>
        </p:spPr>
        <p:txBody>
          <a:bodyPr/>
          <a:lstStyle/>
          <a:p>
            <a:pPr marL="0" indent="0">
              <a:lnSpc>
                <a:spcPct val="125000"/>
              </a:lnSpc>
              <a:buNone/>
            </a:pPr>
            <a:r>
              <a:rPr lang="zh-CN" altLang="en-US" sz="2800" dirty="0" smtClean="0"/>
              <a:t>        路由器</a:t>
            </a:r>
            <a:r>
              <a:rPr lang="zh-CN" altLang="en-US" sz="2800" dirty="0"/>
              <a:t>通过</a:t>
            </a:r>
            <a:r>
              <a:rPr lang="zh-CN" altLang="en-US" sz="2800" dirty="0">
                <a:solidFill>
                  <a:srgbClr val="0000FF"/>
                </a:solidFill>
              </a:rPr>
              <a:t>接口</a:t>
            </a:r>
            <a:r>
              <a:rPr lang="en-US" altLang="zh-CN" sz="2800" dirty="0">
                <a:solidFill>
                  <a:srgbClr val="0000FF"/>
                </a:solidFill>
              </a:rPr>
              <a:t>m0</a:t>
            </a:r>
            <a:r>
              <a:rPr lang="zh-CN" altLang="en-US" sz="2800" dirty="0"/>
              <a:t>将</a:t>
            </a:r>
            <a:r>
              <a:rPr lang="en-US" altLang="zh-CN" sz="2800" dirty="0"/>
              <a:t>500</a:t>
            </a:r>
            <a:r>
              <a:rPr lang="zh-CN" altLang="en-US" sz="2800" dirty="0"/>
              <a:t>个</a:t>
            </a:r>
            <a:r>
              <a:rPr lang="en-US" altLang="zh-CN" sz="2800" dirty="0"/>
              <a:t>IP</a:t>
            </a:r>
            <a:r>
              <a:rPr lang="zh-CN" altLang="en-US" sz="2800" dirty="0"/>
              <a:t>数据报送向下一跳</a:t>
            </a:r>
            <a:r>
              <a:rPr lang="en-US" altLang="zh-CN" sz="2800" dirty="0"/>
              <a:t>IP</a:t>
            </a:r>
            <a:r>
              <a:rPr lang="zh-CN" altLang="en-US" sz="2800" dirty="0"/>
              <a:t>地址（</a:t>
            </a:r>
            <a:r>
              <a:rPr lang="en-US" altLang="zh-CN" sz="2800" dirty="0"/>
              <a:t>111.15.17.32</a:t>
            </a:r>
            <a:r>
              <a:rPr lang="zh-CN" altLang="en-US" sz="2800" dirty="0"/>
              <a:t>），送完后将“</a:t>
            </a:r>
            <a:r>
              <a:rPr lang="zh-CN" altLang="en-US" sz="2800" dirty="0">
                <a:solidFill>
                  <a:srgbClr val="0000FF"/>
                </a:solidFill>
              </a:rPr>
              <a:t>引用计数</a:t>
            </a:r>
            <a:r>
              <a:rPr lang="zh-CN" altLang="en-US" sz="2800" dirty="0"/>
              <a:t>”字段置</a:t>
            </a:r>
            <a:r>
              <a:rPr lang="en-US" altLang="zh-CN" sz="2800" dirty="0"/>
              <a:t>1</a:t>
            </a:r>
            <a:r>
              <a:rPr lang="zh-CN" altLang="en-US" sz="2800" dirty="0"/>
              <a:t>，“</a:t>
            </a:r>
            <a:r>
              <a:rPr lang="zh-CN" altLang="en-US" sz="2800" dirty="0">
                <a:solidFill>
                  <a:srgbClr val="0000FF"/>
                </a:solidFill>
              </a:rPr>
              <a:t>使用</a:t>
            </a:r>
            <a:r>
              <a:rPr lang="zh-CN" altLang="en-US" sz="2800" dirty="0"/>
              <a:t>”字段增加</a:t>
            </a:r>
            <a:r>
              <a:rPr lang="en-US" altLang="zh-CN" sz="2800" dirty="0"/>
              <a:t>500</a:t>
            </a:r>
            <a:r>
              <a:rPr lang="zh-CN" altLang="en-US" sz="2800" dirty="0" smtClean="0"/>
              <a:t>。</a:t>
            </a:r>
            <a:endParaRPr lang="zh-CN" altLang="en-US" sz="2800" dirty="0"/>
          </a:p>
        </p:txBody>
      </p:sp>
      <p:sp>
        <p:nvSpPr>
          <p:cNvPr id="5" name="Rectangle 5"/>
          <p:cNvSpPr>
            <a:spLocks noChangeArrowheads="1"/>
          </p:cNvSpPr>
          <p:nvPr/>
        </p:nvSpPr>
        <p:spPr bwMode="auto">
          <a:xfrm>
            <a:off x="790327" y="3789040"/>
            <a:ext cx="7958137" cy="2520280"/>
          </a:xfrm>
          <a:prstGeom prst="rect">
            <a:avLst/>
          </a:prstGeom>
          <a:solidFill>
            <a:srgbClr val="FFFF99"/>
          </a:solidFill>
          <a:ln w="28575">
            <a:solidFill>
              <a:schemeClr val="tx1"/>
            </a:solidFill>
            <a:miter lim="800000"/>
            <a:headEnd/>
            <a:tailEnd/>
          </a:ln>
          <a:effectLst>
            <a:outerShdw dist="107763" dir="2700000" algn="ctr" rotWithShape="0">
              <a:schemeClr val="bg2">
                <a:alpha val="50000"/>
              </a:schemeClr>
            </a:outerShdw>
          </a:effectLst>
        </p:spPr>
        <p:txBody>
          <a:bodyPr/>
          <a:lstStyle>
            <a:lvl1pPr marL="1501775" indent="-1501775" algn="just">
              <a:buSzPct val="85000"/>
              <a:buBlip>
                <a:blip r:embed="rId9"/>
              </a:buBlip>
              <a:defRPr kumimoji="1" sz="3200">
                <a:solidFill>
                  <a:schemeClr val="tx1"/>
                </a:solidFill>
                <a:latin typeface="Arial Unicode MS" pitchFamily="34" charset="-122"/>
                <a:ea typeface="华文新魏" pitchFamily="2" charset="-122"/>
              </a:defRPr>
            </a:lvl1pPr>
            <a:lvl2pPr marL="2079625" indent="-285750" algn="just">
              <a:buClr>
                <a:schemeClr val="tx2"/>
              </a:buClr>
              <a:buSzPct val="70000"/>
              <a:buFont typeface="Wingdings" pitchFamily="2" charset="2"/>
              <a:buBlip>
                <a:blip r:embed="rId10"/>
              </a:buBlip>
              <a:defRPr kumimoji="1" sz="2800">
                <a:solidFill>
                  <a:schemeClr val="tx1"/>
                </a:solidFill>
                <a:latin typeface="Arial Unicode MS" pitchFamily="34" charset="-122"/>
                <a:ea typeface="华文新魏" pitchFamily="2" charset="-122"/>
              </a:defRPr>
            </a:lvl2pPr>
            <a:lvl3pPr marL="2487613" indent="-228600" algn="just">
              <a:buClr>
                <a:schemeClr val="hlink"/>
              </a:buClr>
              <a:buSzPct val="65000"/>
              <a:buFont typeface="Wingdings" pitchFamily="2" charset="2"/>
              <a:buBlip>
                <a:blip r:embed="rId11"/>
              </a:buBlip>
              <a:defRPr kumimoji="1" sz="2400">
                <a:solidFill>
                  <a:schemeClr val="tx1"/>
                </a:solidFill>
                <a:latin typeface="Arial Unicode MS" pitchFamily="34" charset="-122"/>
                <a:ea typeface="华文新魏" pitchFamily="2" charset="-122"/>
              </a:defRPr>
            </a:lvl3pPr>
            <a:lvl4pPr marL="2895600" indent="-228600" algn="just">
              <a:buClr>
                <a:schemeClr val="accent1"/>
              </a:buClr>
              <a:buSzPct val="60000"/>
              <a:buFont typeface="Wingdings" pitchFamily="2" charset="2"/>
              <a:buBlip>
                <a:blip r:embed="rId12"/>
              </a:buBlip>
              <a:defRPr kumimoji="1" sz="2000">
                <a:solidFill>
                  <a:schemeClr val="tx1"/>
                </a:solidFill>
                <a:latin typeface="Arial Unicode MS" pitchFamily="34" charset="-122"/>
                <a:ea typeface="华文新魏" pitchFamily="2" charset="-122"/>
              </a:defRPr>
            </a:lvl4pPr>
            <a:lvl5pPr marL="3303588" indent="-228600" algn="jus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5pPr>
            <a:lvl6pPr marL="37607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6pPr>
            <a:lvl7pPr marL="42179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7pPr>
            <a:lvl8pPr marL="46751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8pPr>
            <a:lvl9pPr marL="5132388" indent="-228600" algn="just" fontAlgn="base">
              <a:spcBef>
                <a:spcPct val="20000"/>
              </a:spcBef>
              <a:spcAft>
                <a:spcPct val="0"/>
              </a:spcAft>
              <a:buClr>
                <a:schemeClr val="accent2"/>
              </a:buClr>
              <a:buSzPct val="60000"/>
              <a:buFont typeface="Wingdings" pitchFamily="2" charset="2"/>
              <a:buBlip>
                <a:blip r:embed="rId13"/>
              </a:buBlip>
              <a:defRPr kumimoji="1" sz="2000">
                <a:solidFill>
                  <a:schemeClr val="tx1"/>
                </a:solidFill>
                <a:latin typeface="Arial Unicode MS" pitchFamily="34" charset="-122"/>
                <a:ea typeface="华文新魏" pitchFamily="2" charset="-122"/>
              </a:defRPr>
            </a:lvl9pPr>
          </a:lstStyle>
          <a:p>
            <a:pPr>
              <a:lnSpc>
                <a:spcPct val="125000"/>
              </a:lnSpc>
              <a:buFontTx/>
              <a:buNone/>
            </a:pPr>
            <a:r>
              <a:rPr lang="en-US" altLang="zh-CN" sz="2800" b="1" dirty="0">
                <a:latin typeface="+mn-lt"/>
                <a:ea typeface="+mn-ea"/>
              </a:rPr>
              <a:t>【</a:t>
            </a:r>
            <a:r>
              <a:rPr lang="zh-CN" altLang="en-US" sz="2800" b="1" dirty="0">
                <a:solidFill>
                  <a:srgbClr val="FF0000"/>
                </a:solidFill>
                <a:latin typeface="+mn-lt"/>
                <a:ea typeface="+mn-ea"/>
              </a:rPr>
              <a:t>思考</a:t>
            </a:r>
            <a:r>
              <a:rPr lang="en-US" altLang="zh-CN" sz="2800" b="1" dirty="0">
                <a:latin typeface="+mn-lt"/>
                <a:ea typeface="+mn-ea"/>
              </a:rPr>
              <a:t>】</a:t>
            </a:r>
            <a:r>
              <a:rPr lang="zh-CN" altLang="en-US" sz="2800" b="1" dirty="0">
                <a:latin typeface="+mn-lt"/>
                <a:ea typeface="+mn-ea"/>
              </a:rPr>
              <a:t>路由器</a:t>
            </a:r>
            <a:r>
              <a:rPr lang="en-US" altLang="zh-CN" sz="2800" b="1" dirty="0">
                <a:latin typeface="+mn-lt"/>
                <a:ea typeface="+mn-ea"/>
              </a:rPr>
              <a:t>R1</a:t>
            </a:r>
            <a:r>
              <a:rPr lang="zh-CN" altLang="en-US" sz="2800" b="1" dirty="0">
                <a:latin typeface="+mn-lt"/>
                <a:ea typeface="+mn-ea"/>
              </a:rPr>
              <a:t>接收了</a:t>
            </a:r>
            <a:r>
              <a:rPr lang="en-US" altLang="zh-CN" sz="2800" b="1" dirty="0">
                <a:latin typeface="+mn-lt"/>
                <a:ea typeface="+mn-ea"/>
              </a:rPr>
              <a:t>100</a:t>
            </a:r>
            <a:r>
              <a:rPr lang="zh-CN" altLang="en-US" sz="2800" b="1" dirty="0">
                <a:latin typeface="+mn-lt"/>
                <a:ea typeface="+mn-ea"/>
              </a:rPr>
              <a:t>个</a:t>
            </a:r>
            <a:r>
              <a:rPr lang="en-US" altLang="zh-CN" sz="2800" b="1" dirty="0">
                <a:latin typeface="+mn-lt"/>
                <a:ea typeface="+mn-ea"/>
              </a:rPr>
              <a:t>IP</a:t>
            </a:r>
            <a:r>
              <a:rPr lang="zh-CN" altLang="en-US" sz="2800" b="1" dirty="0">
                <a:latin typeface="+mn-lt"/>
                <a:ea typeface="+mn-ea"/>
              </a:rPr>
              <a:t>数据报，目的地址都为</a:t>
            </a:r>
            <a:r>
              <a:rPr lang="en-US" altLang="zh-CN" sz="2800" b="1" dirty="0">
                <a:latin typeface="+mn-lt"/>
                <a:ea typeface="+mn-ea"/>
              </a:rPr>
              <a:t>193.14.5.176</a:t>
            </a:r>
            <a:r>
              <a:rPr lang="zh-CN" altLang="en-US" sz="2800" b="1" dirty="0">
                <a:latin typeface="+mn-lt"/>
                <a:ea typeface="+mn-ea"/>
              </a:rPr>
              <a:t>，</a:t>
            </a:r>
            <a:r>
              <a:rPr lang="zh-CN" altLang="en-US" sz="2800" b="1" dirty="0" smtClean="0">
                <a:latin typeface="+mn-lt"/>
                <a:ea typeface="+mn-ea"/>
              </a:rPr>
              <a:t>如何处理</a:t>
            </a:r>
            <a:r>
              <a:rPr lang="zh-CN" altLang="en-US" sz="2800" b="1" dirty="0">
                <a:latin typeface="+mn-lt"/>
                <a:ea typeface="+mn-ea"/>
              </a:rPr>
              <a:t>？</a:t>
            </a:r>
          </a:p>
          <a:p>
            <a:pPr>
              <a:lnSpc>
                <a:spcPct val="125000"/>
              </a:lnSpc>
              <a:buFontTx/>
              <a:buNone/>
            </a:pPr>
            <a:r>
              <a:rPr lang="en-US" altLang="zh-CN" sz="2800" b="1" dirty="0">
                <a:latin typeface="+mn-lt"/>
                <a:ea typeface="+mn-ea"/>
              </a:rPr>
              <a:t>【</a:t>
            </a:r>
            <a:r>
              <a:rPr lang="zh-CN" altLang="en-US" sz="2800" b="1" dirty="0">
                <a:solidFill>
                  <a:srgbClr val="FF0000"/>
                </a:solidFill>
                <a:latin typeface="+mn-lt"/>
                <a:ea typeface="+mn-ea"/>
              </a:rPr>
              <a:t>思考</a:t>
            </a:r>
            <a:r>
              <a:rPr lang="en-US" altLang="zh-CN" sz="2800" b="1" dirty="0">
                <a:latin typeface="+mn-lt"/>
                <a:ea typeface="+mn-ea"/>
              </a:rPr>
              <a:t>】</a:t>
            </a:r>
            <a:r>
              <a:rPr lang="zh-CN" altLang="en-US" sz="2800" b="1" dirty="0">
                <a:latin typeface="+mn-lt"/>
                <a:ea typeface="+mn-ea"/>
              </a:rPr>
              <a:t>路由器</a:t>
            </a:r>
            <a:r>
              <a:rPr lang="en-US" altLang="zh-CN" sz="2800" b="1" dirty="0">
                <a:latin typeface="+mn-lt"/>
                <a:ea typeface="+mn-ea"/>
              </a:rPr>
              <a:t>R1</a:t>
            </a:r>
            <a:r>
              <a:rPr lang="zh-CN" altLang="en-US" sz="2800" b="1" dirty="0">
                <a:latin typeface="+mn-lt"/>
                <a:ea typeface="+mn-ea"/>
              </a:rPr>
              <a:t>接收了</a:t>
            </a:r>
            <a:r>
              <a:rPr lang="en-US" altLang="zh-CN" sz="2800" b="1" dirty="0">
                <a:latin typeface="+mn-lt"/>
                <a:ea typeface="+mn-ea"/>
              </a:rPr>
              <a:t>20</a:t>
            </a:r>
            <a:r>
              <a:rPr lang="zh-CN" altLang="en-US" sz="2800" b="1" dirty="0">
                <a:latin typeface="+mn-lt"/>
                <a:ea typeface="+mn-ea"/>
              </a:rPr>
              <a:t>个</a:t>
            </a:r>
            <a:r>
              <a:rPr lang="en-US" altLang="zh-CN" sz="2800" b="1" dirty="0">
                <a:latin typeface="+mn-lt"/>
                <a:ea typeface="+mn-ea"/>
              </a:rPr>
              <a:t>IP</a:t>
            </a:r>
            <a:r>
              <a:rPr lang="zh-CN" altLang="en-US" sz="2800" b="1" dirty="0">
                <a:latin typeface="+mn-lt"/>
                <a:ea typeface="+mn-ea"/>
              </a:rPr>
              <a:t>数据报，目的地址都为</a:t>
            </a:r>
            <a:r>
              <a:rPr lang="en-US" altLang="zh-CN" sz="2800" b="1" dirty="0">
                <a:latin typeface="+mn-lt"/>
                <a:ea typeface="+mn-ea"/>
              </a:rPr>
              <a:t>200.34.12.34</a:t>
            </a:r>
            <a:r>
              <a:rPr lang="zh-CN" altLang="en-US" sz="2800" b="1" dirty="0">
                <a:latin typeface="+mn-lt"/>
                <a:ea typeface="+mn-ea"/>
              </a:rPr>
              <a:t>，</a:t>
            </a:r>
            <a:r>
              <a:rPr lang="zh-CN" altLang="en-US" sz="2800" b="1" dirty="0" smtClean="0">
                <a:latin typeface="+mn-lt"/>
                <a:ea typeface="+mn-ea"/>
              </a:rPr>
              <a:t>如何处理</a:t>
            </a:r>
            <a:r>
              <a:rPr lang="zh-CN" altLang="en-US" sz="2800" b="1" dirty="0">
                <a:latin typeface="+mn-lt"/>
                <a:ea typeface="+mn-ea"/>
              </a:rPr>
              <a:t>？</a:t>
            </a: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7782335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rPr>
              <a:t>Internet</a:t>
            </a:r>
            <a:r>
              <a:rPr lang="zh-CN" altLang="en-US" dirty="0">
                <a:latin typeface="华文新魏" pitchFamily="2" charset="-122"/>
              </a:rPr>
              <a:t>控制协议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2987824" y="2421310"/>
            <a:ext cx="2898279" cy="3095922"/>
          </a:xfrm>
        </p:spPr>
        <p:txBody>
          <a:bodyPr/>
          <a:lstStyle/>
          <a:p>
            <a:r>
              <a:rPr lang="en-US" altLang="zh-CN" dirty="0" smtClean="0">
                <a:hlinkClick r:id="rId7" action="ppaction://hlinksldjump"/>
              </a:rPr>
              <a:t>ICMP</a:t>
            </a:r>
            <a:r>
              <a:rPr lang="zh-CN" altLang="en-US" dirty="0" smtClean="0">
                <a:hlinkClick r:id="rId7" action="ppaction://hlinksldjump"/>
              </a:rPr>
              <a:t>协议</a:t>
            </a:r>
            <a:endParaRPr lang="en-US" altLang="zh-CN" dirty="0" smtClean="0"/>
          </a:p>
          <a:p>
            <a:endParaRPr lang="en-US" altLang="zh-CN" dirty="0" smtClean="0"/>
          </a:p>
          <a:p>
            <a:r>
              <a:rPr lang="en-US" altLang="zh-CN" dirty="0" smtClean="0">
                <a:hlinkClick r:id="rId8" action="ppaction://hlinksldjump"/>
              </a:rPr>
              <a:t>ARP</a:t>
            </a:r>
            <a:r>
              <a:rPr lang="zh-CN" altLang="en-US" dirty="0" smtClean="0">
                <a:hlinkClick r:id="rId8" action="ppaction://hlinksldjump"/>
              </a:rPr>
              <a:t>协议</a:t>
            </a:r>
            <a:endParaRPr lang="en-US" altLang="zh-CN" dirty="0" smtClean="0"/>
          </a:p>
          <a:p>
            <a:endParaRPr lang="en-US" altLang="zh-CN" dirty="0" smtClean="0"/>
          </a:p>
          <a:p>
            <a:r>
              <a:rPr lang="en-US" altLang="zh-CN" dirty="0" smtClean="0">
                <a:hlinkClick r:id="rId9" action="ppaction://hlinksldjump"/>
              </a:rPr>
              <a:t>DHCP</a:t>
            </a:r>
            <a:r>
              <a:rPr lang="zh-CN" altLang="en-US" dirty="0" smtClean="0">
                <a:hlinkClick r:id="rId9" action="ppaction://hlinksldjump"/>
              </a:rPr>
              <a:t>协议</a:t>
            </a:r>
            <a:endParaRPr lang="zh-CN" altLang="en-US" dirty="0"/>
          </a:p>
        </p:txBody>
      </p:sp>
    </p:spTree>
    <p:extLst>
      <p:ext uri="{BB962C8B-B14F-4D97-AF65-F5344CB8AC3E}">
        <p14:creationId xmlns:p14="http://schemas.microsoft.com/office/powerpoint/2010/main" val="344661704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p>
        </p:txBody>
      </p:sp>
      <p:sp>
        <p:nvSpPr>
          <p:cNvPr id="5123" name="内容占位符 3"/>
          <p:cNvSpPr>
            <a:spLocks noGrp="1"/>
          </p:cNvSpPr>
          <p:nvPr>
            <p:ph idx="1"/>
          </p:nvPr>
        </p:nvSpPr>
        <p:spPr>
          <a:xfrm>
            <a:off x="809625" y="1773238"/>
            <a:ext cx="7958138" cy="2190258"/>
          </a:xfrm>
        </p:spPr>
        <p:txBody>
          <a:bodyPr/>
          <a:lstStyle/>
          <a:p>
            <a:pPr marL="0" indent="0">
              <a:buNone/>
            </a:pPr>
            <a:r>
              <a:rPr lang="zh-CN" altLang="en-US" sz="2400" dirty="0" smtClean="0">
                <a:solidFill>
                  <a:srgbClr val="FF0000"/>
                </a:solidFill>
              </a:rPr>
              <a:t>算法</a:t>
            </a:r>
            <a:r>
              <a:rPr lang="zh-CN" altLang="en-US" sz="2400" dirty="0">
                <a:solidFill>
                  <a:srgbClr val="FF0000"/>
                </a:solidFill>
              </a:rPr>
              <a:t>为：</a:t>
            </a:r>
          </a:p>
          <a:p>
            <a:pPr marL="0" indent="0">
              <a:buNone/>
            </a:pPr>
            <a:r>
              <a:rPr lang="zh-CN" altLang="en-US" sz="2400" dirty="0" smtClean="0">
                <a:solidFill>
                  <a:srgbClr val="0000FF"/>
                </a:solidFill>
              </a:rPr>
              <a:t>⑵  计算</a:t>
            </a:r>
            <a:r>
              <a:rPr lang="zh-CN" altLang="en-US" sz="2400" dirty="0">
                <a:solidFill>
                  <a:srgbClr val="0000FF"/>
                </a:solidFill>
              </a:rPr>
              <a:t>最短</a:t>
            </a:r>
          </a:p>
          <a:p>
            <a:pPr marL="0" indent="0">
              <a:buNone/>
            </a:pPr>
            <a:r>
              <a:rPr lang="zh-CN" altLang="en-US" sz="2400" dirty="0" smtClean="0">
                <a:solidFill>
                  <a:schemeClr val="tx1"/>
                </a:solidFill>
              </a:rPr>
              <a:t>      寻找</a:t>
            </a:r>
            <a:r>
              <a:rPr lang="zh-CN" altLang="en-US" sz="2400" dirty="0">
                <a:solidFill>
                  <a:schemeClr val="tx1"/>
                </a:solidFill>
              </a:rPr>
              <a:t>一个不在</a:t>
            </a:r>
            <a:r>
              <a:rPr lang="en-US" altLang="zh-CN" sz="2400" dirty="0">
                <a:solidFill>
                  <a:schemeClr val="tx1"/>
                </a:solidFill>
              </a:rPr>
              <a:t>N</a:t>
            </a:r>
            <a:r>
              <a:rPr lang="zh-CN" altLang="en-US" sz="2400" dirty="0">
                <a:solidFill>
                  <a:schemeClr val="tx1"/>
                </a:solidFill>
              </a:rPr>
              <a:t>中</a:t>
            </a:r>
            <a:r>
              <a:rPr lang="zh-CN" altLang="en-US" sz="2400" dirty="0" smtClean="0">
                <a:solidFill>
                  <a:schemeClr val="tx1"/>
                </a:solidFill>
              </a:rPr>
              <a:t>的路由器</a:t>
            </a:r>
            <a:r>
              <a:rPr lang="en-US" altLang="zh-CN" sz="2400" dirty="0" smtClean="0">
                <a:solidFill>
                  <a:schemeClr val="tx1"/>
                </a:solidFill>
              </a:rPr>
              <a:t>w</a:t>
            </a:r>
            <a:r>
              <a:rPr lang="zh-CN" altLang="en-US" sz="2400" dirty="0">
                <a:solidFill>
                  <a:schemeClr val="tx1"/>
                </a:solidFill>
              </a:rPr>
              <a:t>，其</a:t>
            </a:r>
            <a:r>
              <a:rPr lang="en-US" altLang="zh-CN" sz="2400" dirty="0">
                <a:solidFill>
                  <a:schemeClr val="tx1"/>
                </a:solidFill>
              </a:rPr>
              <a:t>S</a:t>
            </a:r>
            <a:r>
              <a:rPr lang="zh-CN" altLang="en-US" sz="2400" dirty="0">
                <a:solidFill>
                  <a:schemeClr val="tx1"/>
                </a:solidFill>
              </a:rPr>
              <a:t>（</a:t>
            </a:r>
            <a:r>
              <a:rPr lang="en-US" altLang="zh-CN" sz="2400" dirty="0">
                <a:solidFill>
                  <a:schemeClr val="tx1"/>
                </a:solidFill>
              </a:rPr>
              <a:t>w</a:t>
            </a:r>
            <a:r>
              <a:rPr lang="zh-CN" altLang="en-US" sz="2400" dirty="0">
                <a:solidFill>
                  <a:schemeClr val="tx1"/>
                </a:solidFill>
              </a:rPr>
              <a:t>）最小，将</a:t>
            </a:r>
            <a:r>
              <a:rPr lang="en-US" altLang="zh-CN" sz="2400" dirty="0">
                <a:solidFill>
                  <a:schemeClr val="tx1"/>
                </a:solidFill>
              </a:rPr>
              <a:t>w</a:t>
            </a:r>
            <a:r>
              <a:rPr lang="zh-CN" altLang="en-US" sz="2400" dirty="0">
                <a:solidFill>
                  <a:schemeClr val="tx1"/>
                </a:solidFill>
              </a:rPr>
              <a:t>加入到</a:t>
            </a:r>
            <a:r>
              <a:rPr lang="en-US" altLang="zh-CN" sz="2400" dirty="0">
                <a:solidFill>
                  <a:schemeClr val="tx1"/>
                </a:solidFill>
              </a:rPr>
              <a:t>N</a:t>
            </a:r>
            <a:r>
              <a:rPr lang="zh-CN" altLang="en-US" sz="2400" dirty="0">
                <a:solidFill>
                  <a:schemeClr val="tx1"/>
                </a:solidFill>
              </a:rPr>
              <a:t>中。然后对所有不在</a:t>
            </a:r>
            <a:r>
              <a:rPr lang="en-US" altLang="zh-CN" sz="2400" dirty="0">
                <a:solidFill>
                  <a:schemeClr val="tx1"/>
                </a:solidFill>
              </a:rPr>
              <a:t>N</a:t>
            </a:r>
            <a:r>
              <a:rPr lang="zh-CN" altLang="en-US" sz="2400" dirty="0">
                <a:solidFill>
                  <a:schemeClr val="tx1"/>
                </a:solidFill>
              </a:rPr>
              <a:t>中</a:t>
            </a:r>
            <a:r>
              <a:rPr lang="zh-CN" altLang="en-US" sz="2400" dirty="0" smtClean="0">
                <a:solidFill>
                  <a:schemeClr val="tx1"/>
                </a:solidFill>
              </a:rPr>
              <a:t>的路由器，</a:t>
            </a:r>
            <a:r>
              <a:rPr lang="zh-CN" altLang="en-US" sz="2400" dirty="0">
                <a:solidFill>
                  <a:schemeClr val="tx1"/>
                </a:solidFill>
              </a:rPr>
              <a:t>利用下面的公式进行求解：</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72149894"/>
              </p:ext>
            </p:extLst>
          </p:nvPr>
        </p:nvGraphicFramePr>
        <p:xfrm>
          <a:off x="949126" y="4797152"/>
          <a:ext cx="7655320" cy="1404156"/>
        </p:xfrm>
        <a:graphic>
          <a:graphicData uri="http://schemas.openxmlformats.org/drawingml/2006/table">
            <a:tbl>
              <a:tblPr/>
              <a:tblGrid>
                <a:gridCol w="743793"/>
                <a:gridCol w="1616942"/>
                <a:gridCol w="1058917"/>
                <a:gridCol w="1058917"/>
                <a:gridCol w="1058917"/>
                <a:gridCol w="1058917"/>
                <a:gridCol w="1058917"/>
              </a:tblGrid>
              <a:tr h="468052">
                <a:tc>
                  <a:txBody>
                    <a:bodyPr/>
                    <a:lstStyle/>
                    <a:p>
                      <a:pPr algn="ctr">
                        <a:lnSpc>
                          <a:spcPct val="100000"/>
                        </a:lnSpc>
                        <a:spcAft>
                          <a:spcPts val="0"/>
                        </a:spcAft>
                      </a:pPr>
                      <a:r>
                        <a:rPr lang="zh-CN" sz="1800" b="1" kern="100" dirty="0">
                          <a:effectLst/>
                          <a:latin typeface="+mn-lt"/>
                          <a:ea typeface="+mn-ea"/>
                        </a:rPr>
                        <a:t>步骤</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N</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B</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C</a:t>
                      </a:r>
                      <a:r>
                        <a:rPr lang="zh-CN" sz="1800" b="1" kern="100" dirty="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E</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F</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algn="ctr">
                        <a:lnSpc>
                          <a:spcPct val="100000"/>
                        </a:lnSpc>
                        <a:spcAft>
                          <a:spcPts val="0"/>
                        </a:spcAft>
                      </a:pPr>
                      <a:r>
                        <a:rPr lang="zh-CN" sz="1800" b="1" kern="100" dirty="0">
                          <a:effectLst/>
                          <a:latin typeface="+mn-lt"/>
                          <a:ea typeface="+mn-ea"/>
                        </a:rPr>
                        <a:t>初始化</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{A}</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2</a:t>
                      </a:r>
                      <a:r>
                        <a:rPr lang="zh-CN" sz="1800" b="1" kern="100" dirty="0">
                          <a:effectLst/>
                          <a:latin typeface="+mn-lt"/>
                          <a:ea typeface="+mn-ea"/>
                        </a:rPr>
                        <a:t>（</a:t>
                      </a:r>
                      <a:r>
                        <a:rPr lang="en-US" sz="1800" b="1" kern="100" dirty="0">
                          <a:effectLst/>
                          <a:latin typeface="+mn-lt"/>
                          <a:ea typeface="+mn-ea"/>
                        </a:rPr>
                        <a:t>AB</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5</a:t>
                      </a:r>
                      <a:r>
                        <a:rPr lang="zh-CN" sz="1800" b="1" kern="100" dirty="0">
                          <a:effectLst/>
                          <a:latin typeface="+mn-lt"/>
                          <a:ea typeface="+mn-ea"/>
                        </a:rPr>
                        <a:t>（</a:t>
                      </a:r>
                      <a:r>
                        <a:rPr lang="en-US" sz="1800" b="1" kern="100" dirty="0">
                          <a:effectLst/>
                          <a:latin typeface="+mn-lt"/>
                          <a:ea typeface="+mn-ea"/>
                        </a:rPr>
                        <a:t>AC</a:t>
                      </a:r>
                      <a:r>
                        <a:rPr lang="zh-CN" sz="1800" b="1" kern="100" dirty="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1</a:t>
                      </a:r>
                      <a:r>
                        <a:rPr lang="zh-CN" sz="1800" b="1" kern="100" dirty="0">
                          <a:effectLst/>
                          <a:latin typeface="+mn-lt"/>
                          <a:ea typeface="+mn-ea"/>
                        </a:rPr>
                        <a:t>（</a:t>
                      </a:r>
                      <a:r>
                        <a:rPr lang="en-US" sz="1800" b="1" kern="100" dirty="0">
                          <a:effectLst/>
                          <a:latin typeface="+mn-lt"/>
                          <a:ea typeface="+mn-ea"/>
                        </a:rPr>
                        <a:t>AD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1</a:t>
                      </a:r>
                      <a:endParaRPr lang="zh-CN" sz="1800" b="1" kern="100" dirty="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AB</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ADC</a:t>
                      </a:r>
                      <a:r>
                        <a:rPr lang="zh-CN" sz="1800" b="1" kern="100" dirty="0">
                          <a:solidFill>
                            <a:schemeClr val="tx1"/>
                          </a:solidFill>
                          <a:effectLst/>
                          <a:latin typeface="+mn-lt"/>
                          <a:ea typeface="+mn-ea"/>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990155812"/>
              </p:ext>
            </p:extLst>
          </p:nvPr>
        </p:nvGraphicFramePr>
        <p:xfrm>
          <a:off x="2532033" y="3789040"/>
          <a:ext cx="4488239" cy="477914"/>
        </p:xfrm>
        <a:graphic>
          <a:graphicData uri="http://schemas.openxmlformats.org/presentationml/2006/ole">
            <mc:AlternateContent xmlns:mc="http://schemas.openxmlformats.org/markup-compatibility/2006">
              <mc:Choice xmlns:v="urn:schemas-microsoft-com:vml" Requires="v">
                <p:oleObj spid="_x0000_s2282" name="公式" r:id="rId8" imgW="2057400" imgH="215900" progId="Equation.3">
                  <p:embed/>
                </p:oleObj>
              </mc:Choice>
              <mc:Fallback>
                <p:oleObj name="公式" r:id="rId8" imgW="2057400" imgH="215900" progId="Equation.3">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2033" y="3789040"/>
                        <a:ext cx="4488239" cy="477914"/>
                      </a:xfrm>
                      <a:prstGeom prst="rect">
                        <a:avLst/>
                      </a:prstGeom>
                      <a:noFill/>
                    </p:spPr>
                  </p:pic>
                </p:oleObj>
              </mc:Fallback>
            </mc:AlternateContent>
          </a:graphicData>
        </a:graphic>
      </p:graphicFrame>
      <p:grpSp>
        <p:nvGrpSpPr>
          <p:cNvPr id="43" name="组合 42"/>
          <p:cNvGrpSpPr/>
          <p:nvPr/>
        </p:nvGrpSpPr>
        <p:grpSpPr>
          <a:xfrm>
            <a:off x="6496095" y="86622"/>
            <a:ext cx="2103743" cy="1254146"/>
            <a:chOff x="2030025" y="1857886"/>
            <a:chExt cx="4175030" cy="2611886"/>
          </a:xfrm>
        </p:grpSpPr>
        <p:sp>
          <p:nvSpPr>
            <p:cNvPr id="44" name="椭圆 43"/>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5" name="椭圆 44"/>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6" name="椭圆 45"/>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7" name="椭圆 46"/>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8" name="椭圆 47"/>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9" name="椭圆 48"/>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50" name="直接连接符 3"/>
            <p:cNvCxnSpPr>
              <a:stCxn id="44"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44" idx="5"/>
            </p:cNvCxnSpPr>
            <p:nvPr/>
          </p:nvCxnSpPr>
          <p:spPr bwMode="auto">
            <a:xfrm>
              <a:off x="2398801" y="3510170"/>
              <a:ext cx="677650" cy="461003"/>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3"/>
            <p:cNvCxnSpPr>
              <a:stCxn id="45" idx="6"/>
              <a:endCxn id="46"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
            <p:cNvCxnSpPr>
              <a:endCxn id="49"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3"/>
            <p:cNvCxnSpPr>
              <a:endCxn id="49"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连接符 3"/>
            <p:cNvCxnSpPr>
              <a:stCxn id="44" idx="1"/>
              <a:endCxn id="46"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3"/>
            <p:cNvCxnSpPr>
              <a:stCxn id="46" idx="3"/>
              <a:endCxn id="47"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3"/>
            <p:cNvCxnSpPr>
              <a:endCxn id="48"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3"/>
            <p:cNvCxnSpPr>
              <a:stCxn id="45"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1" name="TextBox 60"/>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2" name="TextBox 61"/>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3" name="TextBox 62"/>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64" name="TextBox 63"/>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5" name="TextBox 64"/>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6" name="TextBox 65"/>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67" name="TextBox 66"/>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68" name="TextBox 67"/>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69" name="TextBox 68"/>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spTree>
    <p:extLst>
      <p:ext uri="{BB962C8B-B14F-4D97-AF65-F5344CB8AC3E}">
        <p14:creationId xmlns:p14="http://schemas.microsoft.com/office/powerpoint/2010/main" val="3082195646"/>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Internet</a:t>
            </a:r>
            <a:r>
              <a:rPr lang="zh-CN" altLang="en-US" dirty="0" smtClean="0">
                <a:latin typeface="华文新魏" pitchFamily="2" charset="-122"/>
              </a:rPr>
              <a:t>控制</a:t>
            </a:r>
            <a:r>
              <a:rPr lang="zh-CN" altLang="en-US" dirty="0">
                <a:latin typeface="华文新魏" pitchFamily="2" charset="-122"/>
              </a:rPr>
              <a:t>消息</a:t>
            </a:r>
            <a:r>
              <a:rPr lang="zh-CN" altLang="en-US" dirty="0" smtClean="0">
                <a:latin typeface="华文新魏" pitchFamily="2" charset="-122"/>
              </a:rPr>
              <a:t>协议</a:t>
            </a:r>
            <a:r>
              <a:rPr lang="en-US" altLang="zh-CN" dirty="0" smtClean="0">
                <a:latin typeface="华文新魏" pitchFamily="2" charset="-122"/>
              </a:rPr>
              <a:t/>
            </a:r>
            <a:br>
              <a:rPr lang="en-US" altLang="zh-CN" dirty="0" smtClean="0">
                <a:latin typeface="华文新魏" pitchFamily="2" charset="-122"/>
              </a:rPr>
            </a:br>
            <a:r>
              <a:rPr lang="en-US" altLang="zh-CN" sz="2800" dirty="0" smtClean="0">
                <a:latin typeface="华文新魏" pitchFamily="2" charset="-122"/>
              </a:rPr>
              <a:t>(ICMP)</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marL="0" indent="0">
              <a:lnSpc>
                <a:spcPct val="115000"/>
              </a:lnSpc>
              <a:buFontTx/>
              <a:buNone/>
            </a:pPr>
            <a:r>
              <a:rPr lang="zh-CN" altLang="en-US" sz="2800" dirty="0" smtClean="0"/>
              <a:t>     </a:t>
            </a:r>
            <a:r>
              <a:rPr lang="en-US" altLang="zh-CN" sz="2800" dirty="0" smtClean="0"/>
              <a:t>Internet</a:t>
            </a:r>
            <a:r>
              <a:rPr lang="zh-CN" altLang="en-US" sz="2800" dirty="0" smtClean="0"/>
              <a:t>网络层的主要</a:t>
            </a:r>
            <a:r>
              <a:rPr lang="zh-CN" altLang="en-US" sz="2800" dirty="0"/>
              <a:t>协议是</a:t>
            </a:r>
            <a:r>
              <a:rPr lang="en-US" altLang="zh-CN" sz="2800" dirty="0"/>
              <a:t>IP</a:t>
            </a:r>
            <a:r>
              <a:rPr lang="zh-CN" altLang="en-US" sz="2800" dirty="0"/>
              <a:t>协议，它提供不可靠的、无连接的数据报服务，有两个缺点：</a:t>
            </a:r>
          </a:p>
          <a:p>
            <a:pPr marL="0" indent="0">
              <a:lnSpc>
                <a:spcPct val="115000"/>
              </a:lnSpc>
            </a:pPr>
            <a:r>
              <a:rPr lang="zh-CN" altLang="en-US" sz="2800" dirty="0"/>
              <a:t>  </a:t>
            </a:r>
            <a:r>
              <a:rPr lang="zh-CN" altLang="en-US" sz="2800" dirty="0">
                <a:solidFill>
                  <a:srgbClr val="FF3300"/>
                </a:solidFill>
              </a:rPr>
              <a:t>缺少差错控制</a:t>
            </a:r>
          </a:p>
          <a:p>
            <a:pPr marL="0" indent="0">
              <a:lnSpc>
                <a:spcPct val="115000"/>
              </a:lnSpc>
              <a:buFontTx/>
              <a:buNone/>
            </a:pPr>
            <a:r>
              <a:rPr lang="zh-CN" altLang="en-US" sz="2800" dirty="0"/>
              <a:t>    </a:t>
            </a:r>
            <a:r>
              <a:rPr lang="zh-CN" altLang="en-US" sz="2800" dirty="0" smtClean="0"/>
              <a:t> 没有</a:t>
            </a:r>
            <a:r>
              <a:rPr lang="zh-CN" altLang="en-US" sz="2800" dirty="0"/>
              <a:t>差错报告</a:t>
            </a:r>
            <a:r>
              <a:rPr lang="en-US" altLang="zh-CN" sz="2800" dirty="0"/>
              <a:t>/</a:t>
            </a:r>
            <a:r>
              <a:rPr lang="zh-CN" altLang="en-US" sz="2800" dirty="0"/>
              <a:t>纠正机制，出现差错无法处理。</a:t>
            </a:r>
          </a:p>
          <a:p>
            <a:pPr marL="0" indent="0">
              <a:lnSpc>
                <a:spcPct val="115000"/>
              </a:lnSpc>
            </a:pPr>
            <a:r>
              <a:rPr lang="zh-CN" altLang="en-US" sz="2800" dirty="0">
                <a:solidFill>
                  <a:srgbClr val="FF3300"/>
                </a:solidFill>
              </a:rPr>
              <a:t>  缺少辅助机制</a:t>
            </a:r>
          </a:p>
          <a:p>
            <a:pPr marL="0" indent="0">
              <a:lnSpc>
                <a:spcPct val="115000"/>
              </a:lnSpc>
              <a:buFontTx/>
              <a:buNone/>
            </a:pPr>
            <a:r>
              <a:rPr lang="zh-CN" altLang="en-US" sz="2800" dirty="0"/>
              <a:t>    </a:t>
            </a:r>
            <a:r>
              <a:rPr lang="zh-CN" altLang="en-US" sz="2800" dirty="0" smtClean="0"/>
              <a:t> 缺少</a:t>
            </a:r>
            <a:r>
              <a:rPr lang="zh-CN" altLang="en-US" sz="2800" dirty="0"/>
              <a:t>一种为主机和管理查询的机制。</a:t>
            </a:r>
          </a:p>
          <a:p>
            <a:pPr marL="0" indent="0">
              <a:lnSpc>
                <a:spcPct val="115000"/>
              </a:lnSpc>
              <a:buFontTx/>
              <a:buNone/>
            </a:pPr>
            <a:r>
              <a:rPr lang="zh-CN" altLang="en-US" sz="2800" dirty="0"/>
              <a:t>     </a:t>
            </a:r>
            <a:r>
              <a:rPr lang="en-US" altLang="zh-CN" sz="2800" dirty="0"/>
              <a:t>ICMP</a:t>
            </a:r>
            <a:r>
              <a:rPr lang="zh-CN" altLang="en-US" sz="2800" dirty="0"/>
              <a:t>协议就是为了补偿上述两个缺点而设计，它配合</a:t>
            </a:r>
            <a:r>
              <a:rPr lang="en-US" altLang="zh-CN" sz="2800" dirty="0"/>
              <a:t>IP</a:t>
            </a:r>
            <a:r>
              <a:rPr lang="zh-CN" altLang="en-US" sz="2800" dirty="0"/>
              <a:t>协议进行工作</a:t>
            </a:r>
            <a:r>
              <a:rPr lang="zh-CN" altLang="en-US" sz="2800" dirty="0" smtClean="0"/>
              <a:t>。</a:t>
            </a:r>
            <a:endParaRPr lang="zh-CN" altLang="en-US" sz="2800" dirty="0"/>
          </a:p>
        </p:txBody>
      </p:sp>
    </p:spTree>
    <p:extLst>
      <p:ext uri="{BB962C8B-B14F-4D97-AF65-F5344CB8AC3E}">
        <p14:creationId xmlns:p14="http://schemas.microsoft.com/office/powerpoint/2010/main" val="21404085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itchFamily="2" charset="-122"/>
              </a:rPr>
              <a:t>ICMP</a:t>
            </a:r>
            <a:r>
              <a:rPr lang="zh-CN" altLang="en-US" dirty="0" smtClean="0">
                <a:latin typeface="华文新魏" pitchFamily="2" charset="-122"/>
              </a:rPr>
              <a:t>报文</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Rectangle 5"/>
          <p:cNvSpPr>
            <a:spLocks noChangeArrowheads="1"/>
          </p:cNvSpPr>
          <p:nvPr/>
        </p:nvSpPr>
        <p:spPr bwMode="auto">
          <a:xfrm>
            <a:off x="2998539" y="5097363"/>
            <a:ext cx="4248150" cy="39052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Rectangle 6"/>
          <p:cNvSpPr>
            <a:spLocks noChangeArrowheads="1"/>
          </p:cNvSpPr>
          <p:nvPr/>
        </p:nvSpPr>
        <p:spPr bwMode="auto">
          <a:xfrm>
            <a:off x="4157414" y="5103713"/>
            <a:ext cx="3089275" cy="36036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Freeform 7"/>
          <p:cNvSpPr>
            <a:spLocks/>
          </p:cNvSpPr>
          <p:nvPr/>
        </p:nvSpPr>
        <p:spPr bwMode="auto">
          <a:xfrm>
            <a:off x="3022352" y="3879750"/>
            <a:ext cx="5583237" cy="465138"/>
          </a:xfrm>
          <a:custGeom>
            <a:avLst/>
            <a:gdLst>
              <a:gd name="T0" fmla="*/ 0 w 3517"/>
              <a:gd name="T1" fmla="*/ 4 h 293"/>
              <a:gd name="T2" fmla="*/ 711 w 3517"/>
              <a:gd name="T3" fmla="*/ 293 h 293"/>
              <a:gd name="T4" fmla="*/ 2662 w 3517"/>
              <a:gd name="T5" fmla="*/ 290 h 293"/>
              <a:gd name="T6" fmla="*/ 3517 w 3517"/>
              <a:gd name="T7" fmla="*/ 0 h 293"/>
              <a:gd name="T8" fmla="*/ 0 w 3517"/>
              <a:gd name="T9" fmla="*/ 4 h 293"/>
            </a:gdLst>
            <a:ahLst/>
            <a:cxnLst>
              <a:cxn ang="0">
                <a:pos x="T0" y="T1"/>
              </a:cxn>
              <a:cxn ang="0">
                <a:pos x="T2" y="T3"/>
              </a:cxn>
              <a:cxn ang="0">
                <a:pos x="T4" y="T5"/>
              </a:cxn>
              <a:cxn ang="0">
                <a:pos x="T6" y="T7"/>
              </a:cxn>
              <a:cxn ang="0">
                <a:pos x="T8" y="T9"/>
              </a:cxn>
            </a:cxnLst>
            <a:rect l="0" t="0" r="r" b="b"/>
            <a:pathLst>
              <a:path w="3517" h="293">
                <a:moveTo>
                  <a:pt x="0" y="4"/>
                </a:moveTo>
                <a:lnTo>
                  <a:pt x="711" y="293"/>
                </a:lnTo>
                <a:lnTo>
                  <a:pt x="2662" y="290"/>
                </a:lnTo>
                <a:lnTo>
                  <a:pt x="3517" y="0"/>
                </a:lnTo>
                <a:lnTo>
                  <a:pt x="0" y="4"/>
                </a:lnTo>
                <a:close/>
              </a:path>
            </a:pathLst>
          </a:cu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8"/>
          <p:cNvSpPr>
            <a:spLocks noChangeShapeType="1"/>
          </p:cNvSpPr>
          <p:nvPr/>
        </p:nvSpPr>
        <p:spPr bwMode="auto">
          <a:xfrm>
            <a:off x="3016002" y="5779988"/>
            <a:ext cx="4248150" cy="0"/>
          </a:xfrm>
          <a:prstGeom prst="line">
            <a:avLst/>
          </a:prstGeom>
          <a:noFill/>
          <a:ln w="28575">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Text Box 9"/>
          <p:cNvSpPr txBox="1">
            <a:spLocks noChangeArrowheads="1"/>
          </p:cNvSpPr>
          <p:nvPr/>
        </p:nvSpPr>
        <p:spPr bwMode="auto">
          <a:xfrm>
            <a:off x="3069977" y="5073550"/>
            <a:ext cx="970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首  部</a:t>
            </a:r>
          </a:p>
        </p:txBody>
      </p:sp>
      <p:sp>
        <p:nvSpPr>
          <p:cNvPr id="12" name="Rectangle 10"/>
          <p:cNvSpPr>
            <a:spLocks noChangeArrowheads="1"/>
          </p:cNvSpPr>
          <p:nvPr/>
        </p:nvSpPr>
        <p:spPr bwMode="auto">
          <a:xfrm>
            <a:off x="4151064" y="4338538"/>
            <a:ext cx="3089275" cy="39211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dirty="0">
                <a:solidFill>
                  <a:srgbClr val="000000"/>
                </a:solidFill>
                <a:latin typeface="+mn-lt"/>
                <a:ea typeface="+mn-ea"/>
              </a:rPr>
              <a:t>ICMP </a:t>
            </a:r>
            <a:r>
              <a:rPr lang="zh-CN" altLang="en-US" sz="2400" b="1" dirty="0">
                <a:solidFill>
                  <a:srgbClr val="000000"/>
                </a:solidFill>
                <a:latin typeface="+mn-lt"/>
                <a:ea typeface="+mn-ea"/>
              </a:rPr>
              <a:t>报文</a:t>
            </a:r>
          </a:p>
        </p:txBody>
      </p:sp>
      <p:sp>
        <p:nvSpPr>
          <p:cNvPr id="13" name="Text Box 11"/>
          <p:cNvSpPr txBox="1">
            <a:spLocks noChangeArrowheads="1"/>
          </p:cNvSpPr>
          <p:nvPr/>
        </p:nvSpPr>
        <p:spPr bwMode="auto">
          <a:xfrm>
            <a:off x="2909639" y="1930300"/>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0</a:t>
            </a:r>
          </a:p>
        </p:txBody>
      </p:sp>
      <p:sp>
        <p:nvSpPr>
          <p:cNvPr id="14" name="Line 12"/>
          <p:cNvSpPr>
            <a:spLocks noChangeShapeType="1"/>
          </p:cNvSpPr>
          <p:nvPr/>
        </p:nvSpPr>
        <p:spPr bwMode="auto">
          <a:xfrm>
            <a:off x="4157414" y="5097363"/>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Text Box 13"/>
          <p:cNvSpPr txBox="1">
            <a:spLocks noChangeArrowheads="1"/>
          </p:cNvSpPr>
          <p:nvPr/>
        </p:nvSpPr>
        <p:spPr bwMode="auto">
          <a:xfrm>
            <a:off x="4787652" y="5060850"/>
            <a:ext cx="19255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数  据  部  分</a:t>
            </a:r>
          </a:p>
        </p:txBody>
      </p:sp>
      <p:sp>
        <p:nvSpPr>
          <p:cNvPr id="16" name="AutoShape 14"/>
          <p:cNvSpPr>
            <a:spLocks noChangeArrowheads="1"/>
          </p:cNvSpPr>
          <p:nvPr/>
        </p:nvSpPr>
        <p:spPr bwMode="auto">
          <a:xfrm>
            <a:off x="5508377" y="4713188"/>
            <a:ext cx="288925" cy="468312"/>
          </a:xfrm>
          <a:prstGeom prst="downArrow">
            <a:avLst>
              <a:gd name="adj1" fmla="val 47222"/>
              <a:gd name="adj2" fmla="val 8374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17" name="Rectangle 15"/>
          <p:cNvSpPr>
            <a:spLocks noChangeArrowheads="1"/>
          </p:cNvSpPr>
          <p:nvPr/>
        </p:nvSpPr>
        <p:spPr bwMode="auto">
          <a:xfrm>
            <a:off x="2998539" y="2322413"/>
            <a:ext cx="5600700" cy="1584325"/>
          </a:xfrm>
          <a:prstGeom prst="rect">
            <a:avLst/>
          </a:prstGeom>
          <a:solidFill>
            <a:srgbClr val="FFFF99"/>
          </a:solidFill>
          <a:ln w="9525">
            <a:solidFill>
              <a:srgbClr val="008000"/>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8" name="Line 16"/>
          <p:cNvSpPr>
            <a:spLocks noChangeShapeType="1"/>
          </p:cNvSpPr>
          <p:nvPr/>
        </p:nvSpPr>
        <p:spPr bwMode="auto">
          <a:xfrm rot="5400000" flipV="1">
            <a:off x="5798889" y="-96937"/>
            <a:ext cx="0" cy="5600700"/>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7"/>
          <p:cNvSpPr>
            <a:spLocks noChangeShapeType="1"/>
          </p:cNvSpPr>
          <p:nvPr/>
        </p:nvSpPr>
        <p:spPr bwMode="auto">
          <a:xfrm flipV="1">
            <a:off x="4397127" y="2312888"/>
            <a:ext cx="0" cy="390525"/>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18"/>
          <p:cNvSpPr>
            <a:spLocks noChangeShapeType="1"/>
          </p:cNvSpPr>
          <p:nvPr/>
        </p:nvSpPr>
        <p:spPr bwMode="auto">
          <a:xfrm flipV="1">
            <a:off x="5797302" y="2312888"/>
            <a:ext cx="0" cy="390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19"/>
          <p:cNvSpPr>
            <a:spLocks noChangeShapeType="1"/>
          </p:cNvSpPr>
          <p:nvPr/>
        </p:nvSpPr>
        <p:spPr bwMode="auto">
          <a:xfrm flipV="1">
            <a:off x="5797302" y="2312888"/>
            <a:ext cx="0" cy="390525"/>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Text Box 20"/>
          <p:cNvSpPr txBox="1">
            <a:spLocks noChangeArrowheads="1"/>
          </p:cNvSpPr>
          <p:nvPr/>
        </p:nvSpPr>
        <p:spPr bwMode="auto">
          <a:xfrm>
            <a:off x="6667252" y="226685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检验和</a:t>
            </a:r>
          </a:p>
        </p:txBody>
      </p:sp>
      <p:sp>
        <p:nvSpPr>
          <p:cNvPr id="23" name="Text Box 21"/>
          <p:cNvSpPr txBox="1">
            <a:spLocks noChangeArrowheads="1"/>
          </p:cNvSpPr>
          <p:nvPr/>
        </p:nvSpPr>
        <p:spPr bwMode="auto">
          <a:xfrm>
            <a:off x="3214439" y="22843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类型</a:t>
            </a:r>
          </a:p>
        </p:txBody>
      </p:sp>
      <p:sp>
        <p:nvSpPr>
          <p:cNvPr id="24" name="Text Box 22"/>
          <p:cNvSpPr txBox="1">
            <a:spLocks noChangeArrowheads="1"/>
          </p:cNvSpPr>
          <p:nvPr/>
        </p:nvSpPr>
        <p:spPr bwMode="auto">
          <a:xfrm>
            <a:off x="4654302" y="22843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代码</a:t>
            </a:r>
          </a:p>
        </p:txBody>
      </p:sp>
      <p:sp>
        <p:nvSpPr>
          <p:cNvPr id="25" name="Text Box 23"/>
          <p:cNvSpPr txBox="1">
            <a:spLocks noChangeArrowheads="1"/>
          </p:cNvSpPr>
          <p:nvPr/>
        </p:nvSpPr>
        <p:spPr bwMode="auto">
          <a:xfrm>
            <a:off x="2927102" y="2697063"/>
            <a:ext cx="57687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（这 </a:t>
            </a:r>
            <a:r>
              <a:rPr lang="en-US" altLang="zh-CN" sz="2400" b="1">
                <a:solidFill>
                  <a:srgbClr val="000000"/>
                </a:solidFill>
                <a:latin typeface="+mn-lt"/>
                <a:ea typeface="+mn-ea"/>
              </a:rPr>
              <a:t>4 </a:t>
            </a:r>
            <a:r>
              <a:rPr lang="zh-CN" altLang="en-US" sz="2400" b="1">
                <a:solidFill>
                  <a:srgbClr val="000000"/>
                </a:solidFill>
                <a:latin typeface="+mn-lt"/>
                <a:ea typeface="+mn-ea"/>
              </a:rPr>
              <a:t>个字节取决于 </a:t>
            </a:r>
            <a:r>
              <a:rPr lang="en-US" altLang="zh-CN" sz="2400" b="1">
                <a:solidFill>
                  <a:srgbClr val="000000"/>
                </a:solidFill>
                <a:latin typeface="+mn-lt"/>
                <a:ea typeface="+mn-ea"/>
              </a:rPr>
              <a:t>ICMP </a:t>
            </a:r>
            <a:r>
              <a:rPr lang="zh-CN" altLang="en-US" sz="2400" b="1">
                <a:solidFill>
                  <a:srgbClr val="000000"/>
                </a:solidFill>
                <a:latin typeface="+mn-lt"/>
                <a:ea typeface="+mn-ea"/>
              </a:rPr>
              <a:t>报文的类型）</a:t>
            </a:r>
          </a:p>
        </p:txBody>
      </p:sp>
      <p:sp>
        <p:nvSpPr>
          <p:cNvPr id="26" name="Text Box 24"/>
          <p:cNvSpPr txBox="1">
            <a:spLocks noChangeArrowheads="1"/>
          </p:cNvSpPr>
          <p:nvPr/>
        </p:nvSpPr>
        <p:spPr bwMode="auto">
          <a:xfrm>
            <a:off x="4290764" y="1930300"/>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8</a:t>
            </a:r>
          </a:p>
        </p:txBody>
      </p:sp>
      <p:sp>
        <p:nvSpPr>
          <p:cNvPr id="27" name="Text Box 25"/>
          <p:cNvSpPr txBox="1">
            <a:spLocks noChangeArrowheads="1"/>
          </p:cNvSpPr>
          <p:nvPr/>
        </p:nvSpPr>
        <p:spPr bwMode="auto">
          <a:xfrm>
            <a:off x="5619502" y="1930300"/>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16</a:t>
            </a:r>
          </a:p>
        </p:txBody>
      </p:sp>
      <p:sp>
        <p:nvSpPr>
          <p:cNvPr id="28" name="Text Box 26"/>
          <p:cNvSpPr txBox="1">
            <a:spLocks noChangeArrowheads="1"/>
          </p:cNvSpPr>
          <p:nvPr/>
        </p:nvSpPr>
        <p:spPr bwMode="auto">
          <a:xfrm>
            <a:off x="8269039" y="1930300"/>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31</a:t>
            </a:r>
          </a:p>
        </p:txBody>
      </p:sp>
      <p:sp>
        <p:nvSpPr>
          <p:cNvPr id="29" name="Text Box 27"/>
          <p:cNvSpPr txBox="1">
            <a:spLocks noChangeArrowheads="1"/>
          </p:cNvSpPr>
          <p:nvPr/>
        </p:nvSpPr>
        <p:spPr bwMode="auto">
          <a:xfrm>
            <a:off x="4384427" y="5564088"/>
            <a:ext cx="17272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buSzTx/>
              <a:buFontTx/>
              <a:buNone/>
            </a:pPr>
            <a:r>
              <a:rPr lang="en-US" altLang="zh-CN" sz="2400" b="1" dirty="0" smtClean="0">
                <a:latin typeface="+mn-lt"/>
                <a:ea typeface="+mn-ea"/>
              </a:rPr>
              <a:t>IP</a:t>
            </a:r>
            <a:r>
              <a:rPr lang="zh-CN" altLang="en-US" sz="2400" b="1" dirty="0" smtClean="0">
                <a:latin typeface="+mn-lt"/>
                <a:ea typeface="+mn-ea"/>
              </a:rPr>
              <a:t>数据报</a:t>
            </a:r>
            <a:endParaRPr lang="zh-CN" altLang="en-US" sz="2400" b="1" dirty="0">
              <a:latin typeface="+mn-lt"/>
              <a:ea typeface="+mn-ea"/>
            </a:endParaRPr>
          </a:p>
        </p:txBody>
      </p:sp>
      <p:sp>
        <p:nvSpPr>
          <p:cNvPr id="30" name="Line 28"/>
          <p:cNvSpPr>
            <a:spLocks noChangeShapeType="1"/>
          </p:cNvSpPr>
          <p:nvPr/>
        </p:nvSpPr>
        <p:spPr bwMode="auto">
          <a:xfrm rot="16200000">
            <a:off x="5798889" y="295175"/>
            <a:ext cx="0" cy="5600700"/>
          </a:xfrm>
          <a:prstGeom prst="line">
            <a:avLst/>
          </a:prstGeom>
          <a:noFill/>
          <a:ln w="9525">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Text Box 29"/>
          <p:cNvSpPr txBox="1">
            <a:spLocks noChangeArrowheads="1"/>
          </p:cNvSpPr>
          <p:nvPr/>
        </p:nvSpPr>
        <p:spPr bwMode="auto">
          <a:xfrm>
            <a:off x="717302" y="2263675"/>
            <a:ext cx="181011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前</a:t>
            </a:r>
            <a:r>
              <a:rPr lang="en-US" altLang="zh-CN" sz="2400" b="1">
                <a:latin typeface="+mn-lt"/>
                <a:ea typeface="+mn-ea"/>
              </a:rPr>
              <a:t>4B</a:t>
            </a:r>
            <a:r>
              <a:rPr lang="zh-CN" altLang="en-US" sz="2400" b="1">
                <a:latin typeface="+mn-lt"/>
                <a:ea typeface="+mn-ea"/>
              </a:rPr>
              <a:t>都一样</a:t>
            </a:r>
          </a:p>
        </p:txBody>
      </p:sp>
      <p:sp>
        <p:nvSpPr>
          <p:cNvPr id="32" name="Text Box 30"/>
          <p:cNvSpPr txBox="1">
            <a:spLocks noChangeArrowheads="1"/>
          </p:cNvSpPr>
          <p:nvPr/>
        </p:nvSpPr>
        <p:spPr bwMode="auto">
          <a:xfrm>
            <a:off x="3158877" y="3273325"/>
            <a:ext cx="53423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ICMP </a:t>
            </a:r>
            <a:r>
              <a:rPr lang="zh-CN" altLang="en-US" sz="2400" b="1">
                <a:solidFill>
                  <a:srgbClr val="000000"/>
                </a:solidFill>
                <a:latin typeface="+mn-lt"/>
                <a:ea typeface="+mn-ea"/>
              </a:rPr>
              <a:t>的数据部分（长度取决于类型）</a:t>
            </a:r>
          </a:p>
        </p:txBody>
      </p:sp>
      <p:sp>
        <p:nvSpPr>
          <p:cNvPr id="33" name="Line 31"/>
          <p:cNvSpPr>
            <a:spLocks noChangeShapeType="1"/>
          </p:cNvSpPr>
          <p:nvPr/>
        </p:nvSpPr>
        <p:spPr bwMode="auto">
          <a:xfrm>
            <a:off x="2514352" y="2468463"/>
            <a:ext cx="484187"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Tree>
    <p:extLst>
      <p:ext uri="{BB962C8B-B14F-4D97-AF65-F5344CB8AC3E}">
        <p14:creationId xmlns:p14="http://schemas.microsoft.com/office/powerpoint/2010/main" val="387834181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3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33"/>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2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24"/>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31" grpId="0"/>
      <p:bldP spid="33"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ICMP</a:t>
            </a:r>
            <a:r>
              <a:rPr lang="zh-CN" altLang="en-US" dirty="0">
                <a:latin typeface="华文新魏" pitchFamily="2" charset="-122"/>
              </a:rPr>
              <a:t>报文类型</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graphicFrame>
        <p:nvGraphicFramePr>
          <p:cNvPr id="7" name="Group 5"/>
          <p:cNvGraphicFramePr>
            <a:graphicFrameLocks noGrp="1"/>
          </p:cNvGraphicFramePr>
          <p:nvPr>
            <p:ph idx="1"/>
            <p:extLst>
              <p:ext uri="{D42A27DB-BD31-4B8C-83A1-F6EECF244321}">
                <p14:modId xmlns:p14="http://schemas.microsoft.com/office/powerpoint/2010/main" val="257860292"/>
              </p:ext>
            </p:extLst>
          </p:nvPr>
        </p:nvGraphicFramePr>
        <p:xfrm>
          <a:off x="809625" y="1773238"/>
          <a:ext cx="7915276" cy="4572001"/>
        </p:xfrm>
        <a:graphic>
          <a:graphicData uri="http://schemas.openxmlformats.org/drawingml/2006/table">
            <a:tbl>
              <a:tblPr/>
              <a:tblGrid>
                <a:gridCol w="2309634"/>
                <a:gridCol w="2006134"/>
                <a:gridCol w="3599508"/>
              </a:tblGrid>
              <a:tr h="457200">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种类</a:t>
                      </a:r>
                    </a:p>
                  </a:txBody>
                  <a:tcPr marL="90000" marR="90000" marT="46800" marB="46800"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类型</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报文</a:t>
                      </a: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57200">
                <a:tc rowSpan="5">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rPr>
                        <a:t>差错报告报文</a:t>
                      </a:r>
                    </a:p>
                  </a:txBody>
                  <a:tcPr marL="90000" marR="90000" marT="46800" marB="46800"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3</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8" action="ppaction://hlinksldjump"/>
                        </a:rPr>
                        <a:t>目的站不可达</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9" action="ppaction://hlinksldjump"/>
                        </a:rPr>
                        <a:t>源站抑制</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11</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0" action="ppaction://hlinksldjump"/>
                        </a:rPr>
                        <a:t>超时</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8788">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12</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1" action="ppaction://hlinksldjump"/>
                        </a:rPr>
                        <a:t>参数问题</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5</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2" action="ppaction://hlinksldjump"/>
                        </a:rPr>
                        <a:t>改变路由</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rowSpan="4">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smtClean="0">
                          <a:ln>
                            <a:noFill/>
                          </a:ln>
                          <a:solidFill>
                            <a:schemeClr val="tx1"/>
                          </a:solidFill>
                          <a:effectLst/>
                          <a:latin typeface="+mn-lt"/>
                          <a:ea typeface="+mn-ea"/>
                        </a:rPr>
                        <a:t>查询报文</a:t>
                      </a:r>
                    </a:p>
                  </a:txBody>
                  <a:tcPr marL="90000" marR="90000" marT="46800" marB="46800"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8</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0</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3" action="ppaction://hlinksldjump"/>
                        </a:rPr>
                        <a:t>回送请求或应答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13</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14</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4" action="ppaction://hlinksldjump"/>
                        </a:rPr>
                        <a:t>时间戳请求或应答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17</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18</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5" action="ppaction://hlinksldjump"/>
                        </a:rPr>
                        <a:t>地址掩码请求或应答</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72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10</a:t>
                      </a:r>
                      <a:r>
                        <a:rPr kumimoji="1" lang="zh-CN" altLang="en-US" sz="2000" b="1" i="0" u="none" strike="noStrike" cap="none" normalizeH="0" baseline="0" smtClean="0">
                          <a:ln>
                            <a:noFill/>
                          </a:ln>
                          <a:solidFill>
                            <a:schemeClr val="tx1"/>
                          </a:solidFill>
                          <a:effectLst/>
                          <a:latin typeface="+mn-lt"/>
                          <a:ea typeface="+mn-ea"/>
                        </a:rPr>
                        <a:t>或</a:t>
                      </a:r>
                      <a:r>
                        <a:rPr kumimoji="1" lang="en-US" altLang="zh-CN" sz="2000" b="1" i="0" u="none" strike="noStrike" cap="none" normalizeH="0" baseline="0" smtClean="0">
                          <a:ln>
                            <a:noFill/>
                          </a:ln>
                          <a:solidFill>
                            <a:schemeClr val="tx1"/>
                          </a:solidFill>
                          <a:effectLst/>
                          <a:latin typeface="+mn-lt"/>
                          <a:ea typeface="+mn-ea"/>
                        </a:rPr>
                        <a:t>9</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000" b="1" i="0" u="none" strike="noStrike" cap="none" normalizeH="0" baseline="0" dirty="0" smtClean="0">
                          <a:ln>
                            <a:noFill/>
                          </a:ln>
                          <a:solidFill>
                            <a:schemeClr val="tx1"/>
                          </a:solidFill>
                          <a:effectLst/>
                          <a:latin typeface="+mn-lt"/>
                          <a:ea typeface="+mn-ea"/>
                          <a:hlinkClick r:id="rId16" action="ppaction://hlinksldjump"/>
                        </a:rPr>
                        <a:t>路由器询问或通告</a:t>
                      </a: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8716327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目的站不可达</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439738"/>
          </a:xfrm>
        </p:spPr>
        <p:txBody>
          <a:bodyPr/>
          <a:lstStyle/>
          <a:p>
            <a:pPr>
              <a:lnSpc>
                <a:spcPct val="125000"/>
              </a:lnSpc>
            </a:pPr>
            <a:r>
              <a:rPr lang="zh-CN" altLang="en-US" sz="2400" dirty="0">
                <a:solidFill>
                  <a:srgbClr val="FF0000"/>
                </a:solidFill>
              </a:rPr>
              <a:t>作用</a:t>
            </a:r>
            <a:r>
              <a:rPr lang="zh-CN" altLang="en-US" sz="2400" dirty="0"/>
              <a:t>：路由器转发</a:t>
            </a:r>
            <a:r>
              <a:rPr lang="en-US" altLang="zh-CN" sz="2400" dirty="0"/>
              <a:t>IP</a:t>
            </a:r>
            <a:r>
              <a:rPr lang="zh-CN" altLang="en-US" sz="2400" dirty="0"/>
              <a:t>数据报的过程如果不成功，就应该向源端发送“</a:t>
            </a:r>
            <a:r>
              <a:rPr lang="zh-CN" altLang="en-US" sz="2400" dirty="0">
                <a:solidFill>
                  <a:srgbClr val="0000FF"/>
                </a:solidFill>
              </a:rPr>
              <a:t>目的站不可达</a:t>
            </a:r>
            <a:r>
              <a:rPr lang="zh-CN" altLang="en-US" sz="2400" dirty="0"/>
              <a:t>”，并抛弃该</a:t>
            </a:r>
            <a:r>
              <a:rPr lang="en-US" altLang="zh-CN" sz="2400" dirty="0"/>
              <a:t>IP</a:t>
            </a:r>
            <a:r>
              <a:rPr lang="zh-CN" altLang="en-US" sz="2400" dirty="0"/>
              <a:t>数据报</a:t>
            </a:r>
            <a:r>
              <a:rPr lang="zh-CN" altLang="en-US" sz="2400" dirty="0" smtClean="0"/>
              <a:t>。</a:t>
            </a:r>
            <a:endParaRPr lang="en-US" altLang="zh-CN" sz="2400" dirty="0" smtClean="0"/>
          </a:p>
          <a:p>
            <a:pPr>
              <a:lnSpc>
                <a:spcPct val="125000"/>
              </a:lnSpc>
            </a:pPr>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3175330964"/>
              </p:ext>
            </p:extLst>
          </p:nvPr>
        </p:nvGraphicFramePr>
        <p:xfrm>
          <a:off x="827584" y="3443653"/>
          <a:ext cx="3870895" cy="2937675"/>
        </p:xfrm>
        <a:graphic>
          <a:graphicData uri="http://schemas.openxmlformats.org/drawingml/2006/table">
            <a:tbl>
              <a:tblPr/>
              <a:tblGrid>
                <a:gridCol w="1080120"/>
                <a:gridCol w="1008112"/>
                <a:gridCol w="1782663"/>
              </a:tblGrid>
              <a:tr h="504056">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 3</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代码</a:t>
                      </a:r>
                      <a:endParaRPr kumimoji="1" lang="en-US" altLang="zh-CN" sz="1800" b="1" i="0" u="none" strike="noStrike" cap="none" normalizeH="0" baseline="0" dirty="0" smtClean="0">
                        <a:ln>
                          <a:noFill/>
                        </a:ln>
                        <a:solidFill>
                          <a:schemeClr val="tx1"/>
                        </a:solidFill>
                        <a:effectLst/>
                        <a:latin typeface="+mn-lt"/>
                        <a:ea typeface="+mn-ea"/>
                      </a:endParaRPr>
                    </a:p>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0</a:t>
                      </a:r>
                      <a:r>
                        <a:rPr kumimoji="1" lang="zh-CN" altLang="en-US" sz="1800" b="1" i="0" u="none" strike="noStrike" cap="none" normalizeH="0" baseline="0" dirty="0" smtClean="0">
                          <a:ln>
                            <a:noFill/>
                          </a:ln>
                          <a:solidFill>
                            <a:schemeClr val="tx1"/>
                          </a:solidFill>
                          <a:effectLst/>
                          <a:latin typeface="+mn-lt"/>
                          <a:ea typeface="+mn-ea"/>
                        </a:rPr>
                        <a:t>～</a:t>
                      </a:r>
                      <a:r>
                        <a:rPr kumimoji="1" lang="en-US" altLang="zh-CN" sz="1800" b="1" i="0" u="none" strike="noStrike" cap="none" normalizeH="0" baseline="0" dirty="0" smtClean="0">
                          <a:ln>
                            <a:noFill/>
                          </a:ln>
                          <a:solidFill>
                            <a:schemeClr val="tx1"/>
                          </a:solidFill>
                          <a:effectLst/>
                          <a:latin typeface="+mn-lt"/>
                          <a:ea typeface="+mn-ea"/>
                        </a:rPr>
                        <a:t>15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53904">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未使用（全</a:t>
                      </a:r>
                      <a:r>
                        <a:rPr kumimoji="1" lang="en-US" altLang="zh-CN" sz="1800" b="1" i="0" u="none" strike="noStrike" cap="none" normalizeH="0" baseline="0" smtClean="0">
                          <a:ln>
                            <a:noFill/>
                          </a:ln>
                          <a:solidFill>
                            <a:schemeClr val="tx1"/>
                          </a:solidFill>
                          <a:effectLst/>
                          <a:latin typeface="+mn-lt"/>
                          <a:ea typeface="+mn-ea"/>
                        </a:rPr>
                        <a:t>0</a:t>
                      </a:r>
                      <a:r>
                        <a:rPr kumimoji="1" lang="zh-CN" altLang="en-US" sz="18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1641531">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收到的错误</a:t>
                      </a:r>
                      <a:r>
                        <a:rPr kumimoji="1" lang="en-US" altLang="zh-CN" sz="1800" b="1" i="0" u="none" strike="noStrike" cap="none" normalizeH="0" baseline="0" dirty="0" smtClean="0">
                          <a:ln>
                            <a:noFill/>
                          </a:ln>
                          <a:solidFill>
                            <a:schemeClr val="tx1"/>
                          </a:solidFill>
                          <a:effectLst/>
                          <a:latin typeface="+mn-lt"/>
                          <a:ea typeface="+mn-ea"/>
                        </a:rPr>
                        <a:t>IP</a:t>
                      </a:r>
                      <a:r>
                        <a:rPr kumimoji="1" lang="zh-CN" altLang="en-US" sz="1800" b="1" i="0" u="none" strike="noStrike" cap="none" normalizeH="0" baseline="0" dirty="0" smtClean="0">
                          <a:ln>
                            <a:noFill/>
                          </a:ln>
                          <a:solidFill>
                            <a:schemeClr val="tx1"/>
                          </a:solidFill>
                          <a:effectLst/>
                          <a:latin typeface="+mn-lt"/>
                          <a:ea typeface="+mn-ea"/>
                        </a:rPr>
                        <a:t>数据报的一部分，包括</a:t>
                      </a:r>
                      <a:r>
                        <a:rPr kumimoji="1" lang="en-US" altLang="zh-CN" sz="1800" b="1" i="0" u="none" strike="noStrike" cap="none" normalizeH="0" baseline="0" dirty="0" smtClean="0">
                          <a:ln>
                            <a:noFill/>
                          </a:ln>
                          <a:solidFill>
                            <a:schemeClr val="tx1"/>
                          </a:solidFill>
                          <a:effectLst/>
                          <a:latin typeface="+mn-lt"/>
                          <a:ea typeface="+mn-ea"/>
                        </a:rPr>
                        <a:t>IP</a:t>
                      </a:r>
                      <a:r>
                        <a:rPr kumimoji="1" lang="zh-CN" altLang="en-US" sz="1800" b="1" i="0" u="none" strike="noStrike" cap="none" normalizeH="0" baseline="0" dirty="0" smtClean="0">
                          <a:ln>
                            <a:noFill/>
                          </a:ln>
                          <a:solidFill>
                            <a:schemeClr val="tx1"/>
                          </a:solidFill>
                          <a:effectLst/>
                          <a:latin typeface="+mn-lt"/>
                          <a:ea typeface="+mn-ea"/>
                        </a:rPr>
                        <a:t>数据报首部和数据的前</a:t>
                      </a:r>
                      <a:r>
                        <a:rPr kumimoji="1" lang="en-US" altLang="zh-CN" sz="1800" b="1" i="0" u="none" strike="noStrike" cap="none" normalizeH="0" baseline="0" dirty="0" smtClean="0">
                          <a:ln>
                            <a:noFill/>
                          </a:ln>
                          <a:solidFill>
                            <a:schemeClr val="tx1"/>
                          </a:solidFill>
                          <a:effectLst/>
                          <a:latin typeface="+mn-lt"/>
                          <a:ea typeface="+mn-ea"/>
                        </a:rPr>
                        <a:t>8B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8" name="Group 5"/>
          <p:cNvGraphicFramePr>
            <a:graphicFrameLocks/>
          </p:cNvGraphicFramePr>
          <p:nvPr>
            <p:extLst>
              <p:ext uri="{D42A27DB-BD31-4B8C-83A1-F6EECF244321}">
                <p14:modId xmlns:p14="http://schemas.microsoft.com/office/powerpoint/2010/main" val="1507116371"/>
              </p:ext>
            </p:extLst>
          </p:nvPr>
        </p:nvGraphicFramePr>
        <p:xfrm>
          <a:off x="4788024" y="2795728"/>
          <a:ext cx="3960688" cy="3585600"/>
        </p:xfrm>
        <a:graphic>
          <a:graphicData uri="http://schemas.openxmlformats.org/drawingml/2006/table">
            <a:tbl>
              <a:tblPr/>
              <a:tblGrid>
                <a:gridCol w="1152128"/>
                <a:gridCol w="2808560"/>
              </a:tblGrid>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代码值</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不可达的原因</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网络不可达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主机不可达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协议不可达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3</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端口不可达</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626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需要分段但</a:t>
                      </a:r>
                      <a:r>
                        <a:rPr kumimoji="1" lang="en-US" altLang="zh-CN" sz="1800" b="1" i="0" u="none" strike="noStrike" cap="none" normalizeH="0" baseline="0" dirty="0" smtClean="0">
                          <a:ln>
                            <a:noFill/>
                          </a:ln>
                          <a:solidFill>
                            <a:schemeClr val="tx1"/>
                          </a:solidFill>
                          <a:effectLst/>
                          <a:latin typeface="+mn-lt"/>
                          <a:ea typeface="+mn-ea"/>
                        </a:rPr>
                        <a:t>DF</a:t>
                      </a:r>
                      <a:r>
                        <a:rPr kumimoji="1" lang="zh-CN" altLang="en-US" sz="1800" b="1" i="0" u="none" strike="noStrike" cap="none" normalizeH="0" baseline="0" dirty="0" smtClean="0">
                          <a:ln>
                            <a:noFill/>
                          </a:ln>
                          <a:solidFill>
                            <a:schemeClr val="tx1"/>
                          </a:solidFill>
                          <a:effectLst/>
                          <a:latin typeface="+mn-lt"/>
                          <a:ea typeface="+mn-ea"/>
                        </a:rPr>
                        <a:t>已被设置</a:t>
                      </a:r>
                      <a:r>
                        <a:rPr kumimoji="1" lang="en-US" altLang="zh-CN" sz="1800" b="1" i="0" u="none" strike="noStrike" cap="none" normalizeH="0" baseline="0" dirty="0" smtClean="0">
                          <a:ln>
                            <a:noFill/>
                          </a:ln>
                          <a:solidFill>
                            <a:schemeClr val="tx1"/>
                          </a:solidFill>
                          <a:effectLst/>
                          <a:latin typeface="+mn-lt"/>
                          <a:ea typeface="+mn-ea"/>
                        </a:rPr>
                        <a:t>1</a:t>
                      </a:r>
                      <a:r>
                        <a:rPr kumimoji="1" lang="zh-CN" altLang="en-US" sz="1800" b="1" i="0" u="none" strike="noStrike" cap="none" normalizeH="0" baseline="0" dirty="0" smtClean="0">
                          <a:ln>
                            <a:noFill/>
                          </a:ln>
                          <a:solidFill>
                            <a:schemeClr val="tx1"/>
                          </a:solidFill>
                          <a:effectLst/>
                          <a:latin typeface="+mn-lt"/>
                          <a:ea typeface="+mn-ea"/>
                        </a:rPr>
                        <a:t>（禁止分段）</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5</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源寻址失败</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6</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目的网络不可知</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9575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139794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差错</a:t>
            </a:r>
            <a:r>
              <a:rPr lang="en-US" altLang="zh-CN" dirty="0" smtClean="0">
                <a:latin typeface="华文新魏" pitchFamily="2" charset="-122"/>
              </a:rPr>
              <a:t>ICMP</a:t>
            </a:r>
            <a:r>
              <a:rPr lang="zh-CN" altLang="en-US" dirty="0">
                <a:latin typeface="华文新魏" pitchFamily="2" charset="-122"/>
              </a:rPr>
              <a:t>报文</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9" name="Rectangle 5"/>
          <p:cNvSpPr>
            <a:spLocks noChangeArrowheads="1"/>
          </p:cNvSpPr>
          <p:nvPr/>
        </p:nvSpPr>
        <p:spPr bwMode="auto">
          <a:xfrm>
            <a:off x="805185" y="4923606"/>
            <a:ext cx="4183062" cy="596900"/>
          </a:xfrm>
          <a:prstGeom prst="rect">
            <a:avLst/>
          </a:prstGeom>
          <a:solidFill>
            <a:srgbClr val="FFFF99"/>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Rectangle 6"/>
          <p:cNvSpPr>
            <a:spLocks noChangeArrowheads="1"/>
          </p:cNvSpPr>
          <p:nvPr/>
        </p:nvSpPr>
        <p:spPr bwMode="auto">
          <a:xfrm>
            <a:off x="1497335" y="4923606"/>
            <a:ext cx="3490912" cy="596900"/>
          </a:xfrm>
          <a:prstGeom prst="rect">
            <a:avLst/>
          </a:prstGeom>
          <a:solidFill>
            <a:srgbClr val="CCECFF"/>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7"/>
          <p:cNvSpPr>
            <a:spLocks noChangeShapeType="1"/>
          </p:cNvSpPr>
          <p:nvPr/>
        </p:nvSpPr>
        <p:spPr bwMode="auto">
          <a:xfrm>
            <a:off x="828997" y="5833243"/>
            <a:ext cx="4183063" cy="2063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8"/>
          <p:cNvSpPr txBox="1">
            <a:spLocks noChangeArrowheads="1"/>
          </p:cNvSpPr>
          <p:nvPr/>
        </p:nvSpPr>
        <p:spPr bwMode="auto">
          <a:xfrm>
            <a:off x="757560" y="5036318"/>
            <a:ext cx="793750"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zh-CN" altLang="en-US" sz="2400" b="1">
                <a:latin typeface="+mn-lt"/>
                <a:ea typeface="+mn-ea"/>
              </a:rPr>
              <a:t>首部</a:t>
            </a:r>
          </a:p>
        </p:txBody>
      </p:sp>
      <p:sp>
        <p:nvSpPr>
          <p:cNvPr id="13" name="Line 9"/>
          <p:cNvSpPr>
            <a:spLocks noChangeShapeType="1"/>
          </p:cNvSpPr>
          <p:nvPr/>
        </p:nvSpPr>
        <p:spPr bwMode="auto">
          <a:xfrm>
            <a:off x="1497335" y="4923606"/>
            <a:ext cx="0" cy="59690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Text Box 10"/>
          <p:cNvSpPr txBox="1">
            <a:spLocks noChangeArrowheads="1"/>
          </p:cNvSpPr>
          <p:nvPr/>
        </p:nvSpPr>
        <p:spPr bwMode="auto">
          <a:xfrm>
            <a:off x="2341885" y="5631631"/>
            <a:ext cx="139012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en-US" sz="2400" b="1">
                <a:latin typeface="+mn-lt"/>
                <a:ea typeface="+mn-ea"/>
              </a:rPr>
              <a:t>数据报</a:t>
            </a:r>
          </a:p>
        </p:txBody>
      </p:sp>
      <p:sp>
        <p:nvSpPr>
          <p:cNvPr id="15" name="Rectangle 11"/>
          <p:cNvSpPr>
            <a:spLocks noChangeArrowheads="1"/>
          </p:cNvSpPr>
          <p:nvPr/>
        </p:nvSpPr>
        <p:spPr bwMode="auto">
          <a:xfrm>
            <a:off x="1497335" y="3902843"/>
            <a:ext cx="3490912" cy="595313"/>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Rectangle 12"/>
          <p:cNvSpPr>
            <a:spLocks noChangeArrowheads="1"/>
          </p:cNvSpPr>
          <p:nvPr/>
        </p:nvSpPr>
        <p:spPr bwMode="auto">
          <a:xfrm>
            <a:off x="1497335" y="3817118"/>
            <a:ext cx="3490912" cy="719138"/>
          </a:xfrm>
          <a:prstGeom prst="rect">
            <a:avLst/>
          </a:prstGeom>
          <a:solidFill>
            <a:srgbClr val="CCECFF"/>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Text Box 13"/>
          <p:cNvSpPr txBox="1">
            <a:spLocks noChangeArrowheads="1"/>
          </p:cNvSpPr>
          <p:nvPr/>
        </p:nvSpPr>
        <p:spPr bwMode="auto">
          <a:xfrm>
            <a:off x="1527497" y="3898081"/>
            <a:ext cx="126188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ICMP</a:t>
            </a:r>
            <a:r>
              <a:rPr lang="zh-CN" altLang="en-US" sz="2400" b="1">
                <a:latin typeface="+mn-lt"/>
                <a:ea typeface="+mn-ea"/>
              </a:rPr>
              <a:t>的</a:t>
            </a:r>
          </a:p>
          <a:p>
            <a:pPr>
              <a:lnSpc>
                <a:spcPct val="80000"/>
              </a:lnSpc>
              <a:spcBef>
                <a:spcPct val="0"/>
              </a:spcBef>
              <a:buSzTx/>
              <a:buFontTx/>
              <a:buNone/>
            </a:pPr>
            <a:r>
              <a:rPr lang="zh-CN" altLang="en-US" sz="2400" b="1">
                <a:latin typeface="+mn-lt"/>
                <a:ea typeface="+mn-ea"/>
              </a:rPr>
              <a:t>前</a:t>
            </a:r>
            <a:r>
              <a:rPr lang="en-US" altLang="zh-CN" sz="2400" b="1">
                <a:latin typeface="+mn-lt"/>
                <a:ea typeface="+mn-ea"/>
              </a:rPr>
              <a:t>8B</a:t>
            </a:r>
          </a:p>
        </p:txBody>
      </p:sp>
      <p:sp>
        <p:nvSpPr>
          <p:cNvPr id="18" name="Line 14"/>
          <p:cNvSpPr>
            <a:spLocks noChangeShapeType="1"/>
          </p:cNvSpPr>
          <p:nvPr/>
        </p:nvSpPr>
        <p:spPr bwMode="auto">
          <a:xfrm>
            <a:off x="2773685" y="3817118"/>
            <a:ext cx="0" cy="719138"/>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Text Box 15"/>
          <p:cNvSpPr txBox="1">
            <a:spLocks noChangeArrowheads="1"/>
          </p:cNvSpPr>
          <p:nvPr/>
        </p:nvSpPr>
        <p:spPr bwMode="auto">
          <a:xfrm>
            <a:off x="4994597" y="4988693"/>
            <a:ext cx="37064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装入</a:t>
            </a:r>
            <a:r>
              <a:rPr lang="en-US" altLang="zh-CN" sz="2400" b="1">
                <a:latin typeface="+mn-lt"/>
                <a:ea typeface="+mn-ea"/>
              </a:rPr>
              <a:t>ICMP</a:t>
            </a:r>
            <a:r>
              <a:rPr lang="zh-CN" altLang="en-US" sz="2400" b="1">
                <a:latin typeface="+mn-lt"/>
                <a:ea typeface="+mn-ea"/>
              </a:rPr>
              <a:t>报文的</a:t>
            </a:r>
            <a:r>
              <a:rPr lang="en-US" altLang="zh-CN" sz="2400" b="1">
                <a:latin typeface="+mn-lt"/>
                <a:ea typeface="+mn-ea"/>
              </a:rPr>
              <a:t>IP</a:t>
            </a:r>
            <a:r>
              <a:rPr lang="zh-CN" altLang="en-US" sz="2400" b="1">
                <a:latin typeface="+mn-lt"/>
                <a:ea typeface="+mn-ea"/>
              </a:rPr>
              <a:t>数据报</a:t>
            </a:r>
          </a:p>
        </p:txBody>
      </p:sp>
      <p:sp>
        <p:nvSpPr>
          <p:cNvPr id="20" name="Rectangle 16"/>
          <p:cNvSpPr>
            <a:spLocks noChangeArrowheads="1"/>
          </p:cNvSpPr>
          <p:nvPr/>
        </p:nvSpPr>
        <p:spPr bwMode="auto">
          <a:xfrm>
            <a:off x="2773685" y="2664593"/>
            <a:ext cx="6046787" cy="720725"/>
          </a:xfrm>
          <a:prstGeom prst="rect">
            <a:avLst/>
          </a:prstGeom>
          <a:solidFill>
            <a:srgbClr val="FFFF99"/>
          </a:solidFill>
          <a:ln w="12700">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Text Box 17"/>
          <p:cNvSpPr txBox="1">
            <a:spLocks noChangeArrowheads="1"/>
          </p:cNvSpPr>
          <p:nvPr/>
        </p:nvSpPr>
        <p:spPr bwMode="auto">
          <a:xfrm>
            <a:off x="2845122" y="2723331"/>
            <a:ext cx="139012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IP</a:t>
            </a:r>
            <a:r>
              <a:rPr lang="zh-CN" altLang="en-US" sz="2400" b="1">
                <a:latin typeface="+mn-lt"/>
                <a:ea typeface="+mn-ea"/>
              </a:rPr>
              <a:t>数据报</a:t>
            </a:r>
          </a:p>
          <a:p>
            <a:pPr>
              <a:lnSpc>
                <a:spcPct val="80000"/>
              </a:lnSpc>
              <a:spcBef>
                <a:spcPct val="0"/>
              </a:spcBef>
              <a:buSzTx/>
              <a:buFontTx/>
              <a:buNone/>
            </a:pPr>
            <a:r>
              <a:rPr lang="zh-CN" altLang="en-US" sz="2400" b="1">
                <a:latin typeface="+mn-lt"/>
                <a:ea typeface="+mn-ea"/>
              </a:rPr>
              <a:t>首部</a:t>
            </a:r>
          </a:p>
        </p:txBody>
      </p:sp>
      <p:sp>
        <p:nvSpPr>
          <p:cNvPr id="22" name="Line 18"/>
          <p:cNvSpPr>
            <a:spLocks noChangeShapeType="1"/>
          </p:cNvSpPr>
          <p:nvPr/>
        </p:nvSpPr>
        <p:spPr bwMode="auto">
          <a:xfrm>
            <a:off x="4358010" y="2664593"/>
            <a:ext cx="0" cy="720725"/>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Text Box 19"/>
          <p:cNvSpPr txBox="1">
            <a:spLocks noChangeArrowheads="1"/>
          </p:cNvSpPr>
          <p:nvPr/>
        </p:nvSpPr>
        <p:spPr bwMode="auto">
          <a:xfrm>
            <a:off x="5083497" y="3980631"/>
            <a:ext cx="28007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ICMP</a:t>
            </a:r>
            <a:r>
              <a:rPr lang="zh-CN" altLang="en-US" sz="2400" b="1" dirty="0">
                <a:latin typeface="+mn-lt"/>
                <a:ea typeface="+mn-ea"/>
              </a:rPr>
              <a:t>差错</a:t>
            </a:r>
            <a:r>
              <a:rPr lang="zh-CN" altLang="en-US" sz="2400" b="1" dirty="0" smtClean="0">
                <a:latin typeface="+mn-lt"/>
                <a:ea typeface="+mn-ea"/>
              </a:rPr>
              <a:t>报告报文</a:t>
            </a:r>
            <a:endParaRPr lang="zh-CN" altLang="en-US" sz="2400" b="1" dirty="0">
              <a:latin typeface="+mn-lt"/>
              <a:ea typeface="+mn-ea"/>
            </a:endParaRPr>
          </a:p>
        </p:txBody>
      </p:sp>
      <p:sp>
        <p:nvSpPr>
          <p:cNvPr id="24" name="Text Box 20"/>
          <p:cNvSpPr txBox="1">
            <a:spLocks noChangeArrowheads="1"/>
          </p:cNvSpPr>
          <p:nvPr/>
        </p:nvSpPr>
        <p:spPr bwMode="auto">
          <a:xfrm>
            <a:off x="4377060" y="2893193"/>
            <a:ext cx="579005"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8B</a:t>
            </a:r>
            <a:endParaRPr lang="zh-CN" altLang="en-US" sz="2400" b="1">
              <a:latin typeface="+mn-lt"/>
              <a:ea typeface="+mn-ea"/>
            </a:endParaRPr>
          </a:p>
        </p:txBody>
      </p:sp>
      <p:sp>
        <p:nvSpPr>
          <p:cNvPr id="25" name="Line 21"/>
          <p:cNvSpPr>
            <a:spLocks noChangeShapeType="1"/>
          </p:cNvSpPr>
          <p:nvPr/>
        </p:nvSpPr>
        <p:spPr bwMode="auto">
          <a:xfrm flipH="1">
            <a:off x="4988247" y="2658243"/>
            <a:ext cx="3175" cy="676275"/>
          </a:xfrm>
          <a:prstGeom prst="line">
            <a:avLst/>
          </a:prstGeom>
          <a:noFill/>
          <a:ln w="1905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Text Box 22"/>
          <p:cNvSpPr txBox="1">
            <a:spLocks noChangeArrowheads="1"/>
          </p:cNvSpPr>
          <p:nvPr/>
        </p:nvSpPr>
        <p:spPr bwMode="auto">
          <a:xfrm>
            <a:off x="828997" y="2174056"/>
            <a:ext cx="29370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latin typeface="+mn-lt"/>
                <a:ea typeface="+mn-ea"/>
              </a:rPr>
              <a:t>收到</a:t>
            </a:r>
            <a:r>
              <a:rPr lang="zh-CN" altLang="en-US" sz="2400" b="1" dirty="0" smtClean="0">
                <a:latin typeface="+mn-lt"/>
                <a:ea typeface="+mn-ea"/>
              </a:rPr>
              <a:t>的差错</a:t>
            </a:r>
            <a:r>
              <a:rPr lang="en-US" altLang="zh-CN" sz="2400" b="1" dirty="0" smtClean="0">
                <a:latin typeface="+mn-lt"/>
                <a:ea typeface="+mn-ea"/>
              </a:rPr>
              <a:t>IP</a:t>
            </a:r>
            <a:r>
              <a:rPr lang="zh-CN" altLang="en-US" sz="2400" b="1" dirty="0">
                <a:latin typeface="+mn-lt"/>
                <a:ea typeface="+mn-ea"/>
              </a:rPr>
              <a:t>数据报</a:t>
            </a:r>
          </a:p>
        </p:txBody>
      </p:sp>
      <p:sp>
        <p:nvSpPr>
          <p:cNvPr id="27" name="Line 23"/>
          <p:cNvSpPr>
            <a:spLocks noChangeShapeType="1"/>
          </p:cNvSpPr>
          <p:nvPr/>
        </p:nvSpPr>
        <p:spPr bwMode="auto">
          <a:xfrm flipH="1">
            <a:off x="4988247" y="3369443"/>
            <a:ext cx="3175" cy="533400"/>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4"/>
          <p:cNvSpPr>
            <a:spLocks noChangeShapeType="1"/>
          </p:cNvSpPr>
          <p:nvPr/>
        </p:nvSpPr>
        <p:spPr bwMode="auto">
          <a:xfrm>
            <a:off x="4358010" y="3817118"/>
            <a:ext cx="0" cy="719138"/>
          </a:xfrm>
          <a:prstGeom prst="line">
            <a:avLst/>
          </a:prstGeom>
          <a:noFill/>
          <a:ln w="1905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Text Box 25"/>
          <p:cNvSpPr txBox="1">
            <a:spLocks noChangeArrowheads="1"/>
          </p:cNvSpPr>
          <p:nvPr/>
        </p:nvSpPr>
        <p:spPr bwMode="auto">
          <a:xfrm>
            <a:off x="2914972" y="3875856"/>
            <a:ext cx="1390124"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IP</a:t>
            </a:r>
            <a:r>
              <a:rPr lang="zh-CN" altLang="en-US" sz="2400" b="1">
                <a:latin typeface="+mn-lt"/>
                <a:ea typeface="+mn-ea"/>
              </a:rPr>
              <a:t>数据报</a:t>
            </a:r>
          </a:p>
          <a:p>
            <a:pPr>
              <a:lnSpc>
                <a:spcPct val="80000"/>
              </a:lnSpc>
              <a:spcBef>
                <a:spcPct val="0"/>
              </a:spcBef>
              <a:buSzTx/>
              <a:buFontTx/>
              <a:buNone/>
            </a:pPr>
            <a:r>
              <a:rPr lang="zh-CN" altLang="en-US" sz="2400" b="1">
                <a:latin typeface="+mn-lt"/>
                <a:ea typeface="+mn-ea"/>
              </a:rPr>
              <a:t>首部</a:t>
            </a:r>
          </a:p>
        </p:txBody>
      </p:sp>
      <p:sp>
        <p:nvSpPr>
          <p:cNvPr id="30" name="Text Box 26"/>
          <p:cNvSpPr txBox="1">
            <a:spLocks noChangeArrowheads="1"/>
          </p:cNvSpPr>
          <p:nvPr/>
        </p:nvSpPr>
        <p:spPr bwMode="auto">
          <a:xfrm>
            <a:off x="4448497" y="4044131"/>
            <a:ext cx="579005"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8B</a:t>
            </a:r>
          </a:p>
        </p:txBody>
      </p:sp>
      <p:sp>
        <p:nvSpPr>
          <p:cNvPr id="31" name="AutoShape 27"/>
          <p:cNvSpPr>
            <a:spLocks noChangeArrowheads="1"/>
          </p:cNvSpPr>
          <p:nvPr/>
        </p:nvSpPr>
        <p:spPr bwMode="auto">
          <a:xfrm>
            <a:off x="3370585" y="3383731"/>
            <a:ext cx="266700" cy="574675"/>
          </a:xfrm>
          <a:prstGeom prst="downArrow">
            <a:avLst>
              <a:gd name="adj1" fmla="val 47222"/>
              <a:gd name="adj2" fmla="val 1113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2" name="AutoShape 28"/>
          <p:cNvSpPr>
            <a:spLocks noChangeArrowheads="1"/>
          </p:cNvSpPr>
          <p:nvPr/>
        </p:nvSpPr>
        <p:spPr bwMode="auto">
          <a:xfrm>
            <a:off x="4573910" y="3383731"/>
            <a:ext cx="269875" cy="574675"/>
          </a:xfrm>
          <a:prstGeom prst="downArrow">
            <a:avLst>
              <a:gd name="adj1" fmla="val 47222"/>
              <a:gd name="adj2" fmla="val 11002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3" name="Text Box 29"/>
          <p:cNvSpPr txBox="1">
            <a:spLocks noChangeArrowheads="1"/>
          </p:cNvSpPr>
          <p:nvPr/>
        </p:nvSpPr>
        <p:spPr bwMode="auto">
          <a:xfrm>
            <a:off x="1881510" y="5025206"/>
            <a:ext cx="2800767" cy="396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spcBef>
                <a:spcPct val="0"/>
              </a:spcBef>
              <a:buSzTx/>
              <a:buFontTx/>
              <a:buNone/>
            </a:pPr>
            <a:r>
              <a:rPr lang="en-US" altLang="zh-CN" sz="2400" b="1">
                <a:latin typeface="+mn-lt"/>
                <a:ea typeface="+mn-ea"/>
              </a:rPr>
              <a:t>ICMP</a:t>
            </a:r>
            <a:r>
              <a:rPr lang="zh-CN" altLang="en-US" sz="2400" b="1">
                <a:latin typeface="+mn-lt"/>
                <a:ea typeface="+mn-ea"/>
              </a:rPr>
              <a:t>差错报告报文</a:t>
            </a:r>
          </a:p>
        </p:txBody>
      </p:sp>
      <p:sp>
        <p:nvSpPr>
          <p:cNvPr id="34" name="Text Box 30"/>
          <p:cNvSpPr txBox="1">
            <a:spLocks noChangeArrowheads="1"/>
          </p:cNvSpPr>
          <p:nvPr/>
        </p:nvSpPr>
        <p:spPr bwMode="auto">
          <a:xfrm>
            <a:off x="5150172" y="2104206"/>
            <a:ext cx="29290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en-US" sz="2400" b="1">
                <a:latin typeface="+mn-lt"/>
                <a:ea typeface="+mn-ea"/>
              </a:rPr>
              <a:t>数据报的数据字段</a:t>
            </a:r>
          </a:p>
        </p:txBody>
      </p:sp>
      <p:sp>
        <p:nvSpPr>
          <p:cNvPr id="35" name="AutoShape 31"/>
          <p:cNvSpPr>
            <a:spLocks/>
          </p:cNvSpPr>
          <p:nvPr/>
        </p:nvSpPr>
        <p:spPr bwMode="auto">
          <a:xfrm rot="5400000">
            <a:off x="6478116" y="395262"/>
            <a:ext cx="169862" cy="4343400"/>
          </a:xfrm>
          <a:prstGeom prst="leftBrace">
            <a:avLst>
              <a:gd name="adj1" fmla="val 213085"/>
              <a:gd name="adj2" fmla="val 50000"/>
            </a:avLst>
          </a:pr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Line 32"/>
          <p:cNvSpPr>
            <a:spLocks noChangeShapeType="1"/>
          </p:cNvSpPr>
          <p:nvPr/>
        </p:nvSpPr>
        <p:spPr bwMode="auto">
          <a:xfrm>
            <a:off x="2773685" y="3391668"/>
            <a:ext cx="0" cy="511175"/>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Line 33"/>
          <p:cNvSpPr>
            <a:spLocks noChangeShapeType="1"/>
          </p:cNvSpPr>
          <p:nvPr/>
        </p:nvSpPr>
        <p:spPr bwMode="auto">
          <a:xfrm>
            <a:off x="1497335" y="4498156"/>
            <a:ext cx="0" cy="425450"/>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8" name="Line 34"/>
          <p:cNvSpPr>
            <a:spLocks noChangeShapeType="1"/>
          </p:cNvSpPr>
          <p:nvPr/>
        </p:nvSpPr>
        <p:spPr bwMode="auto">
          <a:xfrm>
            <a:off x="4988247" y="4498156"/>
            <a:ext cx="0" cy="425450"/>
          </a:xfrm>
          <a:prstGeom prst="line">
            <a:avLst/>
          </a:prstGeom>
          <a:noFill/>
          <a:ln w="952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AutoShape 35"/>
          <p:cNvSpPr>
            <a:spLocks noChangeArrowheads="1"/>
          </p:cNvSpPr>
          <p:nvPr/>
        </p:nvSpPr>
        <p:spPr bwMode="auto">
          <a:xfrm>
            <a:off x="3205485" y="4536256"/>
            <a:ext cx="257175" cy="511175"/>
          </a:xfrm>
          <a:prstGeom prst="downArrow">
            <a:avLst>
              <a:gd name="adj1" fmla="val 47222"/>
              <a:gd name="adj2" fmla="val 1026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4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9238458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marL="342900" lvl="0" indent="-342900" eaLnBrk="1" hangingPunct="1">
              <a:lnSpc>
                <a:spcPct val="100000"/>
              </a:lnSpc>
            </a:pPr>
            <a:r>
              <a:rPr lang="zh-CN" altLang="en-US" dirty="0">
                <a:solidFill>
                  <a:schemeClr val="tx1"/>
                </a:solidFill>
                <a:effectLst>
                  <a:outerShdw blurRad="38100" dist="38100" dir="2700000" algn="tl">
                    <a:srgbClr val="000000">
                      <a:alpha val="43137"/>
                    </a:srgbClr>
                  </a:outerShdw>
                </a:effectLst>
              </a:rPr>
              <a:t>源站抑制</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727770"/>
          </a:xfrm>
        </p:spPr>
        <p:txBody>
          <a:bodyPr/>
          <a:lstStyle/>
          <a:p>
            <a:r>
              <a:rPr lang="zh-CN" altLang="en-US" sz="2400" dirty="0">
                <a:solidFill>
                  <a:srgbClr val="FF0000"/>
                </a:solidFill>
              </a:rPr>
              <a:t>作用</a:t>
            </a:r>
            <a:r>
              <a:rPr lang="zh-CN" altLang="en-US" sz="2400" dirty="0"/>
              <a:t>：源站抑制报文通知源站，由于拥塞在路由器或目的主机中已经丢弃了</a:t>
            </a:r>
            <a:r>
              <a:rPr lang="en-US" altLang="zh-CN" sz="2400" dirty="0"/>
              <a:t>IP</a:t>
            </a:r>
            <a:r>
              <a:rPr lang="zh-CN" altLang="en-US" sz="2400" dirty="0"/>
              <a:t>数据报，源站必须放慢</a:t>
            </a:r>
            <a:r>
              <a:rPr lang="en-US" altLang="zh-CN" sz="2400" dirty="0"/>
              <a:t>IP</a:t>
            </a:r>
            <a:r>
              <a:rPr lang="zh-CN" altLang="en-US" sz="2400" dirty="0"/>
              <a:t>数据报的发送，直到拥塞程度减轻为止</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3572171382"/>
              </p:ext>
            </p:extLst>
          </p:nvPr>
        </p:nvGraphicFramePr>
        <p:xfrm>
          <a:off x="1403648" y="3644900"/>
          <a:ext cx="7200802" cy="2664420"/>
        </p:xfrm>
        <a:graphic>
          <a:graphicData uri="http://schemas.openxmlformats.org/drawingml/2006/table">
            <a:tbl>
              <a:tblPr/>
              <a:tblGrid>
                <a:gridCol w="1944216"/>
                <a:gridCol w="1728193"/>
                <a:gridCol w="3528393"/>
              </a:tblGrid>
              <a:tr h="576188">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4</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4056">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未使用（全</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1584176">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313292843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拥塞控制</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a:latin typeface="华文新魏" pitchFamily="2" charset="-122"/>
              </a:rPr>
              <a:t>发生拥塞的路由器或目的主机必须为丢弃的每一个</a:t>
            </a:r>
            <a:r>
              <a:rPr lang="en-US" altLang="zh-CN" sz="2400" dirty="0">
                <a:latin typeface="华文新魏" pitchFamily="2" charset="-122"/>
              </a:rPr>
              <a:t>IP</a:t>
            </a:r>
            <a:r>
              <a:rPr lang="zh-CN" altLang="en-US" sz="2400" dirty="0">
                <a:latin typeface="华文新魏" pitchFamily="2" charset="-122"/>
              </a:rPr>
              <a:t>数据报向源站发送</a:t>
            </a:r>
            <a:r>
              <a:rPr lang="zh-CN" altLang="en-US" sz="2400" dirty="0">
                <a:solidFill>
                  <a:srgbClr val="FF0000"/>
                </a:solidFill>
                <a:latin typeface="华文新魏" pitchFamily="2" charset="-122"/>
              </a:rPr>
              <a:t>源站抑制</a:t>
            </a:r>
            <a:r>
              <a:rPr lang="zh-CN" altLang="en-US" sz="2400" dirty="0" smtClean="0">
                <a:solidFill>
                  <a:srgbClr val="FF0000"/>
                </a:solidFill>
                <a:latin typeface="华文新魏" pitchFamily="2" charset="-122"/>
              </a:rPr>
              <a:t>报文</a:t>
            </a:r>
            <a:r>
              <a:rPr lang="zh-CN" altLang="en-US" sz="2400" dirty="0" smtClean="0">
                <a:latin typeface="华文新魏" pitchFamily="2" charset="-122"/>
              </a:rPr>
              <a:t>；</a:t>
            </a:r>
            <a:endParaRPr lang="zh-CN" altLang="en-US" sz="2400" dirty="0">
              <a:latin typeface="华文新魏" pitchFamily="2" charset="-122"/>
            </a:endParaRPr>
          </a:p>
          <a:p>
            <a:pPr>
              <a:lnSpc>
                <a:spcPct val="120000"/>
              </a:lnSpc>
            </a:pPr>
            <a:r>
              <a:rPr lang="zh-CN" altLang="en-US" sz="2400" dirty="0">
                <a:latin typeface="华文新魏" pitchFamily="2" charset="-122"/>
              </a:rPr>
              <a:t>收到抑制报文的源站</a:t>
            </a:r>
            <a:r>
              <a:rPr lang="zh-CN" altLang="en-US" sz="2400" dirty="0">
                <a:solidFill>
                  <a:srgbClr val="0000FF"/>
                </a:solidFill>
                <a:latin typeface="华文新魏" pitchFamily="2" charset="-122"/>
              </a:rPr>
              <a:t>按一定比例减低发送速率</a:t>
            </a:r>
            <a:r>
              <a:rPr lang="zh-CN" altLang="en-US" sz="2400" dirty="0">
                <a:latin typeface="华文新魏" pitchFamily="2" charset="-122"/>
              </a:rPr>
              <a:t>，并在一段时间内不理睬新的源站抑制报文。这段时间后如还收到源站抑制报文，则要继续减低发送</a:t>
            </a:r>
            <a:r>
              <a:rPr lang="zh-CN" altLang="en-US" sz="2400" dirty="0" smtClean="0">
                <a:latin typeface="华文新魏" pitchFamily="2" charset="-122"/>
              </a:rPr>
              <a:t>速率；</a:t>
            </a:r>
            <a:endParaRPr lang="zh-CN" altLang="en-US" sz="2400" dirty="0">
              <a:latin typeface="华文新魏" pitchFamily="2" charset="-122"/>
            </a:endParaRPr>
          </a:p>
          <a:p>
            <a:pPr>
              <a:lnSpc>
                <a:spcPct val="120000"/>
              </a:lnSpc>
            </a:pPr>
            <a:r>
              <a:rPr lang="zh-CN" altLang="en-US" sz="2400" dirty="0">
                <a:latin typeface="华文新魏" pitchFamily="2" charset="-122"/>
              </a:rPr>
              <a:t>速率减低后的源站在一段时间后没有收到源站抑制报文，则可以</a:t>
            </a:r>
            <a:r>
              <a:rPr lang="zh-CN" altLang="en-US" sz="2400" dirty="0">
                <a:solidFill>
                  <a:srgbClr val="0000FF"/>
                </a:solidFill>
                <a:latin typeface="华文新魏" pitchFamily="2" charset="-122"/>
              </a:rPr>
              <a:t>缓慢地恢复其</a:t>
            </a:r>
            <a:r>
              <a:rPr lang="zh-CN" altLang="en-US" sz="2400" dirty="0" smtClean="0">
                <a:solidFill>
                  <a:srgbClr val="0000FF"/>
                </a:solidFill>
                <a:latin typeface="华文新魏" pitchFamily="2" charset="-122"/>
              </a:rPr>
              <a:t>速率</a:t>
            </a:r>
            <a:r>
              <a:rPr lang="zh-CN" altLang="en-US" sz="2400" dirty="0" smtClean="0">
                <a:latin typeface="华文新魏" pitchFamily="2" charset="-122"/>
              </a:rPr>
              <a:t>；</a:t>
            </a:r>
            <a:endParaRPr lang="zh-CN" altLang="en-US" sz="2400" dirty="0">
              <a:latin typeface="华文新魏" pitchFamily="2" charset="-122"/>
            </a:endParaRPr>
          </a:p>
          <a:p>
            <a:pPr>
              <a:lnSpc>
                <a:spcPct val="120000"/>
              </a:lnSpc>
            </a:pPr>
            <a:r>
              <a:rPr lang="zh-CN" altLang="en-US" sz="2400" dirty="0">
                <a:latin typeface="华文新魏" pitchFamily="2" charset="-122"/>
              </a:rPr>
              <a:t>应考虑</a:t>
            </a:r>
            <a:r>
              <a:rPr lang="zh-CN" altLang="en-US" sz="2400" dirty="0">
                <a:solidFill>
                  <a:srgbClr val="0000FF"/>
                </a:solidFill>
                <a:latin typeface="华文新魏" pitchFamily="2" charset="-122"/>
              </a:rPr>
              <a:t>平衡各个源站的流量</a:t>
            </a:r>
            <a:r>
              <a:rPr lang="zh-CN" altLang="en-US" sz="2400" dirty="0">
                <a:latin typeface="华文新魏" pitchFamily="2" charset="-122"/>
              </a:rPr>
              <a:t>（低速或高速的源站），选择性地向发送速率高的源端发送抑制报文</a:t>
            </a:r>
            <a:r>
              <a:rPr lang="zh-CN" altLang="en-US" sz="2400" dirty="0" smtClean="0">
                <a:latin typeface="华文新魏" pitchFamily="2" charset="-122"/>
              </a:rPr>
              <a:t>。</a:t>
            </a:r>
            <a:endParaRPr lang="zh-CN" altLang="en-US" sz="2400" dirty="0">
              <a:latin typeface="华文新魏" pitchFamily="2" charset="-122"/>
            </a:endParaRPr>
          </a:p>
        </p:txBody>
      </p:sp>
    </p:spTree>
    <p:extLst>
      <p:ext uri="{BB962C8B-B14F-4D97-AF65-F5344CB8AC3E}">
        <p14:creationId xmlns:p14="http://schemas.microsoft.com/office/powerpoint/2010/main" val="29740869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超  时</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2303834"/>
          </a:xfrm>
        </p:spPr>
        <p:txBody>
          <a:bodyPr/>
          <a:lstStyle/>
          <a:p>
            <a:r>
              <a:rPr lang="zh-CN" altLang="en-US" sz="2400" dirty="0">
                <a:solidFill>
                  <a:srgbClr val="FF0000"/>
                </a:solidFill>
              </a:rPr>
              <a:t>作用</a:t>
            </a:r>
            <a:r>
              <a:rPr lang="zh-CN" altLang="en-US" sz="2400" dirty="0" smtClean="0"/>
              <a:t>：下面</a:t>
            </a:r>
            <a:r>
              <a:rPr lang="zh-CN" altLang="en-US" sz="2400" dirty="0"/>
              <a:t>两种情况下都要发送超时</a:t>
            </a:r>
            <a:r>
              <a:rPr lang="zh-CN" altLang="en-US" sz="2400" dirty="0" smtClean="0"/>
              <a:t>报文：</a:t>
            </a:r>
            <a:endParaRPr lang="en-US" altLang="zh-CN" sz="2400" dirty="0" smtClean="0"/>
          </a:p>
          <a:p>
            <a:pPr lvl="1"/>
            <a:r>
              <a:rPr lang="zh-CN" altLang="en-US" sz="2400" dirty="0" smtClean="0"/>
              <a:t>路由器</a:t>
            </a:r>
            <a:r>
              <a:rPr lang="zh-CN" altLang="en-US" sz="2400" dirty="0"/>
              <a:t>收到</a:t>
            </a:r>
            <a:r>
              <a:rPr lang="en-US" altLang="zh-CN" sz="2400" dirty="0"/>
              <a:t>TTL</a:t>
            </a:r>
            <a:r>
              <a:rPr lang="zh-CN" altLang="en-US" sz="2400" dirty="0"/>
              <a:t>字段为</a:t>
            </a:r>
            <a:r>
              <a:rPr lang="en-US" altLang="zh-CN" sz="2400" dirty="0"/>
              <a:t>0</a:t>
            </a:r>
            <a:r>
              <a:rPr lang="zh-CN" altLang="en-US" sz="2400" dirty="0"/>
              <a:t>的</a:t>
            </a:r>
            <a:r>
              <a:rPr lang="en-US" altLang="zh-CN" sz="2400" dirty="0"/>
              <a:t>IP</a:t>
            </a:r>
            <a:r>
              <a:rPr lang="zh-CN" altLang="en-US" sz="2400" dirty="0"/>
              <a:t>数据报（代码</a:t>
            </a:r>
            <a:r>
              <a:rPr lang="en-US" altLang="zh-CN" sz="2400" dirty="0"/>
              <a:t>0</a:t>
            </a:r>
            <a:r>
              <a:rPr lang="zh-CN" altLang="en-US" sz="2400" dirty="0"/>
              <a:t>）</a:t>
            </a:r>
            <a:r>
              <a:rPr lang="zh-CN" altLang="en-US" sz="2400" dirty="0" smtClean="0"/>
              <a:t>；</a:t>
            </a:r>
            <a:endParaRPr lang="en-US" altLang="zh-CN" sz="2400" dirty="0" smtClean="0"/>
          </a:p>
          <a:p>
            <a:pPr lvl="1"/>
            <a:r>
              <a:rPr lang="zh-CN" altLang="en-US" sz="2400" dirty="0" smtClean="0"/>
              <a:t>目的</a:t>
            </a:r>
            <a:r>
              <a:rPr lang="zh-CN" altLang="en-US" sz="2400" dirty="0"/>
              <a:t>主机在规定的时间内没有收到所有的</a:t>
            </a:r>
            <a:r>
              <a:rPr lang="zh-CN" altLang="en-US" sz="2400" dirty="0" smtClean="0"/>
              <a:t>分段（</a:t>
            </a:r>
            <a:r>
              <a:rPr lang="zh-CN" altLang="en-US" sz="2400" dirty="0"/>
              <a:t>代码</a:t>
            </a:r>
            <a:r>
              <a:rPr lang="en-US" altLang="zh-CN" sz="2400" dirty="0"/>
              <a:t>1</a:t>
            </a:r>
            <a:r>
              <a:rPr lang="zh-CN" altLang="en-US" sz="2400" dirty="0"/>
              <a:t>）</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1299446458"/>
              </p:ext>
            </p:extLst>
          </p:nvPr>
        </p:nvGraphicFramePr>
        <p:xfrm>
          <a:off x="1403349" y="4023766"/>
          <a:ext cx="7201101" cy="2213546"/>
        </p:xfrm>
        <a:graphic>
          <a:graphicData uri="http://schemas.openxmlformats.org/drawingml/2006/table">
            <a:tbl>
              <a:tblPr/>
              <a:tblGrid>
                <a:gridCol w="1800499"/>
                <a:gridCol w="1872209"/>
                <a:gridCol w="3528393"/>
              </a:tblGrid>
              <a:tr h="48535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11</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2048">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未使用（全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1268832">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个</a:t>
                      </a:r>
                      <a:r>
                        <a:rPr kumimoji="1" lang="en-US" altLang="zh-CN" sz="2400" b="1" i="0" u="none" strike="noStrike" cap="none" normalizeH="0" baseline="0" dirty="0" smtClean="0">
                          <a:ln>
                            <a:noFill/>
                          </a:ln>
                          <a:solidFill>
                            <a:schemeClr val="tx1"/>
                          </a:solidFill>
                          <a:effectLst/>
                          <a:latin typeface="+mn-lt"/>
                          <a:ea typeface="+mn-ea"/>
                        </a:rPr>
                        <a:t>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381652335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en-US" altLang="zh-CN" dirty="0" err="1" smtClean="0">
                <a:latin typeface="华文新魏" pitchFamily="2" charset="-122"/>
              </a:rPr>
              <a:t>Traceroute</a:t>
            </a:r>
            <a:r>
              <a:rPr lang="zh-CN" altLang="en-US" dirty="0" smtClean="0">
                <a:latin typeface="华文新魏" pitchFamily="2" charset="-122"/>
              </a:rPr>
              <a:t>命令</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07690"/>
          </a:xfrm>
        </p:spPr>
        <p:txBody>
          <a:bodyPr/>
          <a:lstStyle/>
          <a:p>
            <a:r>
              <a:rPr lang="zh-CN" altLang="en-US" sz="2400" dirty="0" smtClean="0">
                <a:solidFill>
                  <a:srgbClr val="FF0000"/>
                </a:solidFill>
              </a:rPr>
              <a:t>作用</a:t>
            </a:r>
            <a:r>
              <a:rPr lang="zh-CN" altLang="en-US" sz="2400" dirty="0" smtClean="0"/>
              <a:t>：可发现从主机到目的地路径上的</a:t>
            </a:r>
            <a:r>
              <a:rPr lang="en-US" altLang="zh-CN" sz="2400" dirty="0" smtClean="0"/>
              <a:t>IP</a:t>
            </a:r>
            <a:r>
              <a:rPr lang="zh-CN" altLang="en-US" sz="2400" dirty="0" smtClean="0"/>
              <a:t>地址。</a:t>
            </a:r>
            <a:endParaRPr lang="en-US" altLang="zh-CN" sz="2400" dirty="0" smtClean="0"/>
          </a:p>
          <a:p>
            <a:r>
              <a:rPr lang="zh-CN" altLang="en-US" sz="2400" dirty="0" smtClean="0">
                <a:solidFill>
                  <a:srgbClr val="FF0000"/>
                </a:solidFill>
              </a:rPr>
              <a:t>实现</a:t>
            </a:r>
            <a:r>
              <a:rPr lang="zh-CN" altLang="en-US" sz="2400" dirty="0" smtClean="0"/>
              <a:t>：利用超时</a:t>
            </a:r>
            <a:r>
              <a:rPr lang="en-US" altLang="zh-CN" sz="2400" dirty="0" smtClean="0"/>
              <a:t>ICMP</a:t>
            </a:r>
            <a:r>
              <a:rPr lang="zh-CN" altLang="en-US" sz="2400" dirty="0" smtClean="0"/>
              <a:t>报文（</a:t>
            </a:r>
            <a:r>
              <a:rPr lang="en-US" altLang="zh-CN" sz="2400" dirty="0" smtClean="0"/>
              <a:t>TTL=0</a:t>
            </a:r>
            <a:r>
              <a:rPr lang="zh-CN" altLang="en-US" sz="2400" dirty="0" smtClean="0"/>
              <a:t>）。</a:t>
            </a:r>
            <a:endParaRPr lang="zh-CN" altLang="en-US" sz="2400" dirty="0"/>
          </a:p>
        </p:txBody>
      </p:sp>
      <p:pic>
        <p:nvPicPr>
          <p:cNvPr id="8" name="Picture 6" descr="Printscreen-2006-2-19-tr"/>
          <p:cNvPicPr>
            <a:picLocks noChangeAspect="1" noChangeArrowheads="1"/>
          </p:cNvPicPr>
          <p:nvPr/>
        </p:nvPicPr>
        <p:blipFill>
          <a:blip r:embed="rId9">
            <a:extLst>
              <a:ext uri="{28A0092B-C50C-407E-A947-70E740481C1C}">
                <a14:useLocalDpi xmlns:a14="http://schemas.microsoft.com/office/drawing/2010/main" val="0"/>
              </a:ext>
            </a:extLst>
          </a:blip>
          <a:srcRect t="1367" r="4201" b="1933"/>
          <a:stretch>
            <a:fillRect/>
          </a:stretch>
        </p:blipFill>
        <p:spPr bwMode="auto">
          <a:xfrm>
            <a:off x="1187624" y="2622791"/>
            <a:ext cx="7308304" cy="384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85041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参数问题</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799778"/>
          </a:xfrm>
        </p:spPr>
        <p:txBody>
          <a:bodyPr/>
          <a:lstStyle/>
          <a:p>
            <a:r>
              <a:rPr lang="zh-CN" altLang="en-US" sz="2400" dirty="0">
                <a:solidFill>
                  <a:srgbClr val="FF0000"/>
                </a:solidFill>
              </a:rPr>
              <a:t>作用</a:t>
            </a:r>
            <a:r>
              <a:rPr lang="zh-CN" altLang="en-US" sz="2400" dirty="0"/>
              <a:t>：用于报告</a:t>
            </a:r>
            <a:r>
              <a:rPr lang="en-US" altLang="zh-CN" sz="2400" dirty="0"/>
              <a:t>IP</a:t>
            </a:r>
            <a:r>
              <a:rPr lang="zh-CN" altLang="en-US" sz="2400" dirty="0"/>
              <a:t>数据报首部中的</a:t>
            </a:r>
            <a:r>
              <a:rPr lang="zh-CN" altLang="en-US" sz="2400" dirty="0" smtClean="0"/>
              <a:t>错误。</a:t>
            </a:r>
            <a:endParaRPr lang="en-US" altLang="zh-CN" sz="2400" dirty="0" smtClean="0"/>
          </a:p>
          <a:p>
            <a:r>
              <a:rPr lang="zh-CN" altLang="en-US" sz="2400" dirty="0" smtClean="0">
                <a:solidFill>
                  <a:srgbClr val="FF0000"/>
                </a:solidFill>
              </a:rPr>
              <a:t>报文格式</a:t>
            </a:r>
            <a:r>
              <a:rPr lang="zh-CN" altLang="en-US" sz="2400" dirty="0" smtClean="0"/>
              <a:t>：</a:t>
            </a:r>
            <a:r>
              <a:rPr lang="zh-CN" altLang="en-US" sz="2400" dirty="0"/>
              <a:t>代码</a:t>
            </a:r>
            <a:r>
              <a:rPr lang="en-US" altLang="zh-CN" sz="2400" dirty="0"/>
              <a:t>0</a:t>
            </a:r>
            <a:r>
              <a:rPr lang="zh-CN" altLang="en-US" sz="2400" dirty="0"/>
              <a:t>说明首部的某字段中（由指针指出）存在差错或二义性；代码</a:t>
            </a:r>
            <a:r>
              <a:rPr lang="en-US" altLang="zh-CN" sz="2400" dirty="0"/>
              <a:t>1</a:t>
            </a:r>
            <a:r>
              <a:rPr lang="zh-CN" altLang="en-US" sz="2400" dirty="0"/>
              <a:t>说明首部缺少某一要求的选项，例如：安全选项等（不需指针）。</a:t>
            </a:r>
          </a:p>
          <a:p>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899153459"/>
              </p:ext>
            </p:extLst>
          </p:nvPr>
        </p:nvGraphicFramePr>
        <p:xfrm>
          <a:off x="1346200" y="3573017"/>
          <a:ext cx="7296151" cy="2736303"/>
        </p:xfrm>
        <a:graphic>
          <a:graphicData uri="http://schemas.openxmlformats.org/drawingml/2006/table">
            <a:tbl>
              <a:tblPr/>
              <a:tblGrid>
                <a:gridCol w="1857648"/>
                <a:gridCol w="1872208"/>
                <a:gridCol w="3566295"/>
              </a:tblGrid>
              <a:tr h="648071">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606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指针</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未使用（全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r>
              <a:tr h="1512168">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数据报的一部分，包括</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数据报首部和数据的前</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个</a:t>
                      </a:r>
                      <a:r>
                        <a:rPr kumimoji="1" lang="en-US" altLang="zh-CN" sz="2400" b="1" i="0" u="none" strike="noStrike" cap="none" normalizeH="0" baseline="0" dirty="0" smtClean="0">
                          <a:ln>
                            <a:noFill/>
                          </a:ln>
                          <a:solidFill>
                            <a:schemeClr val="tx1"/>
                          </a:solidFill>
                          <a:effectLst/>
                          <a:latin typeface="+mn-lt"/>
                          <a:ea typeface="+mn-ea"/>
                        </a:rPr>
                        <a:t>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24268098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最短路径</a:t>
            </a:r>
            <a:r>
              <a:rPr lang="zh-CN" altLang="en-US" dirty="0" smtClean="0"/>
              <a:t>算法</a:t>
            </a:r>
            <a:r>
              <a:rPr lang="en-US" altLang="zh-CN" dirty="0" smtClean="0"/>
              <a:t/>
            </a:r>
            <a:br>
              <a:rPr lang="en-US" altLang="zh-CN" dirty="0" smtClean="0"/>
            </a:br>
            <a:r>
              <a:rPr lang="zh-CN" altLang="en-US" sz="2800" b="1" dirty="0" smtClean="0"/>
              <a:t>（</a:t>
            </a:r>
            <a:r>
              <a:rPr lang="en-US" altLang="zh-CN" sz="2800" b="1" dirty="0">
                <a:latin typeface="华文新魏" panose="02010800040101010101" pitchFamily="2" charset="-122"/>
                <a:ea typeface="华文新魏" panose="02010800040101010101" pitchFamily="2" charset="-122"/>
              </a:rPr>
              <a:t>Dijkstra</a:t>
            </a:r>
            <a:r>
              <a:rPr lang="zh-CN" altLang="en-US" sz="2800" dirty="0"/>
              <a:t>算法</a:t>
            </a:r>
            <a:r>
              <a:rPr lang="zh-CN" altLang="en-US" sz="2800" b="1" dirty="0"/>
              <a:t>）</a:t>
            </a:r>
          </a:p>
        </p:txBody>
      </p:sp>
      <p:sp>
        <p:nvSpPr>
          <p:cNvPr id="5123" name="内容占位符 3"/>
          <p:cNvSpPr>
            <a:spLocks noGrp="1"/>
          </p:cNvSpPr>
          <p:nvPr>
            <p:ph idx="1"/>
          </p:nvPr>
        </p:nvSpPr>
        <p:spPr>
          <a:xfrm>
            <a:off x="809625" y="1773238"/>
            <a:ext cx="7958138" cy="1037700"/>
          </a:xfrm>
        </p:spPr>
        <p:txBody>
          <a:bodyPr/>
          <a:lstStyle/>
          <a:p>
            <a:pPr marL="0" indent="0">
              <a:buNone/>
            </a:pPr>
            <a:r>
              <a:rPr lang="zh-CN" altLang="en-US" sz="2400" dirty="0" smtClean="0">
                <a:solidFill>
                  <a:srgbClr val="FF0000"/>
                </a:solidFill>
              </a:rPr>
              <a:t>算法</a:t>
            </a:r>
            <a:r>
              <a:rPr lang="zh-CN" altLang="en-US" sz="2400" dirty="0">
                <a:solidFill>
                  <a:srgbClr val="FF0000"/>
                </a:solidFill>
              </a:rPr>
              <a:t>为：</a:t>
            </a:r>
          </a:p>
          <a:p>
            <a:pPr marL="0" indent="0">
              <a:buNone/>
            </a:pPr>
            <a:r>
              <a:rPr lang="zh-CN" altLang="en-US" sz="2400" dirty="0" smtClean="0">
                <a:solidFill>
                  <a:srgbClr val="0000FF"/>
                </a:solidFill>
              </a:rPr>
              <a:t>⑶  重复</a:t>
            </a:r>
            <a:r>
              <a:rPr lang="zh-CN" altLang="en-US" sz="2400" dirty="0">
                <a:solidFill>
                  <a:srgbClr val="0000FF"/>
                </a:solidFill>
              </a:rPr>
              <a:t>步骤⑵，直到所有的网络节点都在</a:t>
            </a:r>
            <a:r>
              <a:rPr lang="en-US" altLang="zh-CN" sz="2400" dirty="0">
                <a:solidFill>
                  <a:srgbClr val="0000FF"/>
                </a:solidFill>
              </a:rPr>
              <a:t>N</a:t>
            </a:r>
            <a:r>
              <a:rPr lang="zh-CN" altLang="en-US" sz="2400" dirty="0">
                <a:solidFill>
                  <a:srgbClr val="0000FF"/>
                </a:solidFill>
              </a:rPr>
              <a:t>中</a:t>
            </a:r>
            <a:r>
              <a:rPr lang="zh-CN" altLang="en-US" sz="2400" dirty="0" smtClean="0">
                <a:solidFill>
                  <a:srgbClr val="0000FF"/>
                </a:solidFill>
              </a:rPr>
              <a:t>为止</a:t>
            </a:r>
            <a:endParaRPr lang="en-US" altLang="zh-CN" sz="2400" dirty="0" smtClean="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3355472552"/>
              </p:ext>
            </p:extLst>
          </p:nvPr>
        </p:nvGraphicFramePr>
        <p:xfrm>
          <a:off x="949126" y="2816932"/>
          <a:ext cx="7871346" cy="3276364"/>
        </p:xfrm>
        <a:graphic>
          <a:graphicData uri="http://schemas.openxmlformats.org/drawingml/2006/table">
            <a:tbl>
              <a:tblPr/>
              <a:tblGrid>
                <a:gridCol w="764782"/>
                <a:gridCol w="1633956"/>
                <a:gridCol w="956170"/>
                <a:gridCol w="1204070"/>
                <a:gridCol w="936104"/>
                <a:gridCol w="1152128"/>
                <a:gridCol w="1224136"/>
              </a:tblGrid>
              <a:tr h="468052">
                <a:tc>
                  <a:txBody>
                    <a:bodyPr/>
                    <a:lstStyle/>
                    <a:p>
                      <a:pPr algn="ctr">
                        <a:lnSpc>
                          <a:spcPct val="100000"/>
                        </a:lnSpc>
                        <a:spcAft>
                          <a:spcPts val="0"/>
                        </a:spcAft>
                      </a:pPr>
                      <a:r>
                        <a:rPr lang="zh-CN" sz="1800" b="1" kern="100" dirty="0">
                          <a:effectLst/>
                          <a:latin typeface="+mn-lt"/>
                          <a:ea typeface="+mn-ea"/>
                        </a:rPr>
                        <a:t>步骤</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N</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B</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C</a:t>
                      </a:r>
                      <a:r>
                        <a:rPr lang="zh-CN" sz="1800" b="1" kern="100" dirty="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E</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c>
                  <a:txBody>
                    <a:bodyPr/>
                    <a:lstStyle/>
                    <a:p>
                      <a:pPr algn="ctr">
                        <a:lnSpc>
                          <a:spcPct val="100000"/>
                        </a:lnSpc>
                        <a:spcAft>
                          <a:spcPts val="0"/>
                        </a:spcAft>
                      </a:pPr>
                      <a:r>
                        <a:rPr lang="en-US" sz="1800" b="1" kern="100" dirty="0">
                          <a:effectLst/>
                          <a:latin typeface="+mn-lt"/>
                          <a:ea typeface="+mn-ea"/>
                        </a:rPr>
                        <a:t>S</a:t>
                      </a:r>
                      <a:r>
                        <a:rPr lang="zh-CN" sz="1800" b="1" kern="100" dirty="0">
                          <a:effectLst/>
                          <a:latin typeface="+mn-lt"/>
                          <a:ea typeface="+mn-ea"/>
                        </a:rPr>
                        <a:t>（</a:t>
                      </a:r>
                      <a:r>
                        <a:rPr lang="en-US" sz="1800" b="1" kern="100" dirty="0">
                          <a:effectLst/>
                          <a:latin typeface="+mn-lt"/>
                          <a:ea typeface="+mn-ea"/>
                        </a:rPr>
                        <a:t>F</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algn="ctr">
                        <a:lnSpc>
                          <a:spcPct val="100000"/>
                        </a:lnSpc>
                        <a:spcAft>
                          <a:spcPts val="0"/>
                        </a:spcAft>
                      </a:pPr>
                      <a:r>
                        <a:rPr lang="zh-CN" sz="1800" b="1" kern="100" dirty="0">
                          <a:effectLst/>
                          <a:latin typeface="+mn-lt"/>
                          <a:ea typeface="+mn-ea"/>
                        </a:rPr>
                        <a:t>初始化</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{A}</a:t>
                      </a:r>
                      <a:endParaRPr lang="zh-CN" sz="1800" b="1" kern="100" dirty="0">
                        <a:effectLst/>
                        <a:latin typeface="+mn-lt"/>
                        <a:ea typeface="+mn-ea"/>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2</a:t>
                      </a:r>
                      <a:r>
                        <a:rPr lang="zh-CN" sz="1800" b="1" kern="100" dirty="0">
                          <a:effectLst/>
                          <a:latin typeface="+mn-lt"/>
                          <a:ea typeface="+mn-ea"/>
                        </a:rPr>
                        <a:t>（</a:t>
                      </a:r>
                      <a:r>
                        <a:rPr lang="en-US" sz="1800" b="1" kern="100" dirty="0">
                          <a:effectLst/>
                          <a:latin typeface="+mn-lt"/>
                          <a:ea typeface="+mn-ea"/>
                        </a:rPr>
                        <a:t>AB</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5</a:t>
                      </a:r>
                      <a:r>
                        <a:rPr lang="zh-CN" sz="1800" b="1" kern="100" dirty="0">
                          <a:effectLst/>
                          <a:latin typeface="+mn-lt"/>
                          <a:ea typeface="+mn-ea"/>
                        </a:rPr>
                        <a:t>（</a:t>
                      </a:r>
                      <a:r>
                        <a:rPr lang="en-US" sz="1800" b="1" kern="100" dirty="0">
                          <a:effectLst/>
                          <a:latin typeface="+mn-lt"/>
                          <a:ea typeface="+mn-ea"/>
                        </a:rPr>
                        <a:t>AC</a:t>
                      </a:r>
                      <a:r>
                        <a:rPr lang="zh-CN" sz="1800" b="1" kern="100" dirty="0">
                          <a:effectLst/>
                          <a:latin typeface="+mn-lt"/>
                          <a:ea typeface="+mn-ea"/>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en-US" sz="1800" b="1" kern="100" dirty="0">
                          <a:effectLst/>
                          <a:latin typeface="+mn-lt"/>
                          <a:ea typeface="+mn-ea"/>
                        </a:rPr>
                        <a:t>1</a:t>
                      </a:r>
                      <a:r>
                        <a:rPr lang="zh-CN" sz="1800" b="1" kern="100" dirty="0">
                          <a:effectLst/>
                          <a:latin typeface="+mn-lt"/>
                          <a:ea typeface="+mn-ea"/>
                        </a:rPr>
                        <a:t>（</a:t>
                      </a:r>
                      <a:r>
                        <a:rPr lang="en-US" sz="1800" b="1" kern="100" dirty="0">
                          <a:effectLst/>
                          <a:latin typeface="+mn-lt"/>
                          <a:ea typeface="+mn-ea"/>
                        </a:rPr>
                        <a:t>AD</a:t>
                      </a: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Aft>
                          <a:spcPts val="0"/>
                        </a:spcAft>
                      </a:pPr>
                      <a:r>
                        <a:rPr lang="zh-CN" sz="1800" b="1" kern="100" dirty="0">
                          <a:effectLst/>
                          <a:latin typeface="+mn-lt"/>
                          <a:ea typeface="+mn-ea"/>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1</a:t>
                      </a:r>
                      <a:endParaRPr lang="zh-CN" sz="1800" b="1" kern="100" dirty="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AB</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ADC</a:t>
                      </a:r>
                      <a:r>
                        <a:rPr lang="zh-CN" sz="1800" b="1" kern="100" dirty="0">
                          <a:solidFill>
                            <a:schemeClr val="tx1"/>
                          </a:solidFill>
                          <a:effectLst/>
                          <a:latin typeface="+mn-lt"/>
                          <a:ea typeface="+mn-ea"/>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endParaRPr lang="zh-CN" sz="1800" b="1" kern="100" dirty="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{A,D,B}</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ADC</a:t>
                      </a:r>
                      <a:r>
                        <a:rPr lang="zh-CN" sz="1800" b="1" kern="100" dirty="0">
                          <a:solidFill>
                            <a:schemeClr val="tx1"/>
                          </a:solidFill>
                          <a:effectLst/>
                          <a:latin typeface="+mn-lt"/>
                          <a:ea typeface="+mn-ea"/>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 </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2</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zh-CN" sz="1800" b="1" kern="10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3</a:t>
                      </a:r>
                      <a:endParaRPr lang="zh-CN" sz="1800" b="1" kern="10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{A,D,B,E}</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3</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ADEC</a:t>
                      </a:r>
                      <a:r>
                        <a:rPr lang="zh-CN" sz="1800" b="1" kern="100" dirty="0">
                          <a:solidFill>
                            <a:schemeClr val="tx1"/>
                          </a:solidFill>
                          <a:effectLst/>
                          <a:latin typeface="+mn-lt"/>
                          <a:ea typeface="+mn-ea"/>
                          <a:cs typeface="+mn-cs"/>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99"/>
                    </a:solidFill>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 </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4</a:t>
                      </a:r>
                      <a:r>
                        <a:rPr lang="zh-CN" sz="1800" b="1" kern="100">
                          <a:solidFill>
                            <a:schemeClr val="tx1"/>
                          </a:solidFill>
                          <a:effectLst/>
                          <a:latin typeface="+mn-lt"/>
                          <a:ea typeface="+mn-ea"/>
                          <a:cs typeface="+mn-cs"/>
                        </a:rPr>
                        <a:t>（</a:t>
                      </a:r>
                      <a:r>
                        <a:rPr lang="en-US" sz="1800" b="1" kern="100">
                          <a:solidFill>
                            <a:schemeClr val="tx1"/>
                          </a:solidFill>
                          <a:effectLst/>
                          <a:latin typeface="+mn-lt"/>
                          <a:ea typeface="+mn-ea"/>
                          <a:cs typeface="+mn-cs"/>
                        </a:rPr>
                        <a:t>ADEF</a:t>
                      </a:r>
                      <a:r>
                        <a:rPr lang="zh-CN" sz="1800" b="1" kern="10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8052">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4</a:t>
                      </a:r>
                      <a:endParaRPr lang="zh-CN" sz="1800" b="1" kern="10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{A,D,B,E,C}</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FF99"/>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4</a:t>
                      </a:r>
                      <a:r>
                        <a:rPr lang="zh-CN" sz="1800" b="1" kern="100" dirty="0">
                          <a:solidFill>
                            <a:schemeClr val="tx1"/>
                          </a:solidFill>
                          <a:effectLst/>
                          <a:latin typeface="+mn-lt"/>
                          <a:ea typeface="+mn-ea"/>
                          <a:cs typeface="+mn-cs"/>
                        </a:rPr>
                        <a:t>（</a:t>
                      </a:r>
                      <a:r>
                        <a:rPr lang="en-US" sz="1800" b="1" kern="100" dirty="0">
                          <a:solidFill>
                            <a:schemeClr val="tx1"/>
                          </a:solidFill>
                          <a:effectLst/>
                          <a:latin typeface="+mn-lt"/>
                          <a:ea typeface="+mn-ea"/>
                          <a:cs typeface="+mn-cs"/>
                        </a:rPr>
                        <a:t>ADEF</a:t>
                      </a:r>
                      <a:r>
                        <a:rPr lang="zh-CN" sz="1800" b="1" kern="100" dirty="0">
                          <a:solidFill>
                            <a:schemeClr val="tx1"/>
                          </a:solidFill>
                          <a:effectLst/>
                          <a:latin typeface="+mn-lt"/>
                          <a:ea typeface="+mn-ea"/>
                          <a:cs typeface="+mn-cs"/>
                        </a:rPr>
                        <a:t>）</a:t>
                      </a: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A1C1"/>
                    </a:solidFill>
                  </a:tcPr>
                </a:tc>
              </a:tr>
              <a:tr h="468052">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5</a:t>
                      </a:r>
                      <a:endParaRPr lang="zh-CN" sz="1800" b="1" kern="100">
                        <a:solidFill>
                          <a:schemeClr val="tx1"/>
                        </a:solidFill>
                        <a:effectLst/>
                        <a:latin typeface="+mn-lt"/>
                        <a:ea typeface="+mn-ea"/>
                        <a:cs typeface="+mn-cs"/>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{A,D,B,E,C,F}</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0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9FF99"/>
                    </a:solidFill>
                  </a:tcPr>
                </a:tc>
                <a:tc>
                  <a:txBody>
                    <a:bodyPr/>
                    <a:lstStyle/>
                    <a:p>
                      <a:pPr marL="0" algn="ctr" defTabSz="914400" rtl="0" eaLnBrk="1" latinLnBrk="0" hangingPunct="1">
                        <a:lnSpc>
                          <a:spcPct val="100000"/>
                        </a:lnSpc>
                        <a:spcAft>
                          <a:spcPts val="0"/>
                        </a:spcAft>
                      </a:pPr>
                      <a:r>
                        <a:rPr lang="en-US" sz="1800" b="1" kern="100">
                          <a:solidFill>
                            <a:schemeClr val="tx1"/>
                          </a:solidFill>
                          <a:effectLst/>
                          <a:latin typeface="+mn-lt"/>
                          <a:ea typeface="+mn-ea"/>
                          <a:cs typeface="+mn-cs"/>
                        </a:rPr>
                        <a:t> </a:t>
                      </a:r>
                      <a:endParaRPr lang="zh-CN" sz="1800" b="1" kern="10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latinLnBrk="0" hangingPunct="1">
                        <a:lnSpc>
                          <a:spcPct val="100000"/>
                        </a:lnSpc>
                        <a:spcAft>
                          <a:spcPts val="0"/>
                        </a:spcAft>
                      </a:pPr>
                      <a:r>
                        <a:rPr lang="en-US" sz="1800" b="1" kern="100" dirty="0">
                          <a:solidFill>
                            <a:schemeClr val="tx1"/>
                          </a:solidFill>
                          <a:effectLst/>
                          <a:latin typeface="+mn-lt"/>
                          <a:ea typeface="+mn-ea"/>
                          <a:cs typeface="+mn-cs"/>
                        </a:rPr>
                        <a:t> </a:t>
                      </a:r>
                      <a:endParaRPr lang="zh-CN" sz="1800" b="1" kern="100" dirty="0">
                        <a:solidFill>
                          <a:schemeClr val="tx1"/>
                        </a:solidFill>
                        <a:effectLst/>
                        <a:latin typeface="+mn-lt"/>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A1C1"/>
                    </a:solidFill>
                  </a:tcPr>
                </a:tc>
              </a:tr>
            </a:tbl>
          </a:graphicData>
        </a:graphic>
      </p:graphicFrame>
      <p:grpSp>
        <p:nvGrpSpPr>
          <p:cNvPr id="16" name="组合 15"/>
          <p:cNvGrpSpPr/>
          <p:nvPr/>
        </p:nvGrpSpPr>
        <p:grpSpPr>
          <a:xfrm>
            <a:off x="6496095" y="86622"/>
            <a:ext cx="2103743" cy="1254146"/>
            <a:chOff x="2030025" y="1857886"/>
            <a:chExt cx="4175030" cy="2611886"/>
          </a:xfrm>
        </p:grpSpPr>
        <p:sp>
          <p:nvSpPr>
            <p:cNvPr id="17" name="椭圆 1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8" name="椭圆 1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9" name="椭圆 1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0" name="椭圆 1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1" name="椭圆 20"/>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2" name="椭圆 2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23" name="直接连接符 3"/>
            <p:cNvCxnSpPr>
              <a:stCxn id="17" idx="7"/>
            </p:cNvCxnSpPr>
            <p:nvPr/>
          </p:nvCxnSpPr>
          <p:spPr bwMode="auto">
            <a:xfrm flipV="1">
              <a:off x="2398801" y="2690977"/>
              <a:ext cx="715417" cy="513689"/>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7" idx="5"/>
            </p:cNvCxnSpPr>
            <p:nvPr/>
          </p:nvCxnSpPr>
          <p:spPr bwMode="auto">
            <a:xfrm>
              <a:off x="2398801" y="3510170"/>
              <a:ext cx="677650" cy="461003"/>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8" idx="6"/>
              <a:endCxn id="19"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p:nvPr/>
          </p:nvCxnSpPr>
          <p:spPr bwMode="auto">
            <a:xfrm flipV="1">
              <a:off x="3511362" y="3991600"/>
              <a:ext cx="1136887" cy="26927"/>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endCxn id="22"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endCxn id="22" idx="3"/>
            </p:cNvCxnSpPr>
            <p:nvPr/>
          </p:nvCxnSpPr>
          <p:spPr bwMode="auto">
            <a:xfrm flipV="1">
              <a:off x="5080298" y="3437736"/>
              <a:ext cx="755981" cy="567328"/>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stCxn id="17" idx="1"/>
              <a:endCxn id="19"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3"/>
            <p:cNvCxnSpPr>
              <a:stCxn id="19" idx="3"/>
              <a:endCxn id="20"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
            <p:cNvCxnSpPr>
              <a:endCxn id="21" idx="0"/>
            </p:cNvCxnSpPr>
            <p:nvPr/>
          </p:nvCxnSpPr>
          <p:spPr bwMode="auto">
            <a:xfrm flipH="1">
              <a:off x="4860033" y="2754000"/>
              <a:ext cx="4241" cy="1035038"/>
            </a:xfrm>
            <a:prstGeom prst="straightConnector1">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
            <p:cNvCxnSpPr>
              <a:stCxn id="18"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4" name="TextBox 33"/>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5" name="TextBox 34"/>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36" name="TextBox 35"/>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7" name="TextBox 36"/>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8" name="TextBox 37"/>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39" name="TextBox 38"/>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40" name="TextBox 39"/>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41" name="TextBox 40"/>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42" name="TextBox 41"/>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35359233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改变路由</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marL="0" indent="0">
              <a:lnSpc>
                <a:spcPct val="110000"/>
              </a:lnSpc>
              <a:buFontTx/>
              <a:buNone/>
            </a:pPr>
            <a:r>
              <a:rPr lang="zh-CN" altLang="en-US" sz="2800" dirty="0" smtClean="0"/>
              <a:t>       主机</a:t>
            </a:r>
            <a:r>
              <a:rPr lang="zh-CN" altLang="en-US" sz="2800" dirty="0"/>
              <a:t>在开始工作时只有很小的路由表（通常只有默认路由），利用</a:t>
            </a:r>
            <a:r>
              <a:rPr lang="zh-CN" altLang="en-US" sz="2800" dirty="0">
                <a:solidFill>
                  <a:srgbClr val="FF0000"/>
                </a:solidFill>
              </a:rPr>
              <a:t>改变路由报文</a:t>
            </a:r>
            <a:r>
              <a:rPr lang="zh-CN" altLang="en-US" sz="2800" dirty="0"/>
              <a:t>可以逐渐增大和更新主机的路由表。</a:t>
            </a:r>
          </a:p>
          <a:p>
            <a:pPr marL="0" indent="0">
              <a:lnSpc>
                <a:spcPct val="110000"/>
              </a:lnSpc>
              <a:buFontTx/>
              <a:buNone/>
            </a:pPr>
            <a:r>
              <a:rPr lang="zh-CN" altLang="en-US" sz="2800" dirty="0"/>
              <a:t>        例如：刚开始工作时，主机</a:t>
            </a:r>
            <a:r>
              <a:rPr lang="en-US" altLang="zh-CN" sz="2800" dirty="0"/>
              <a:t>A</a:t>
            </a:r>
            <a:r>
              <a:rPr lang="zh-CN" altLang="en-US" sz="2800" dirty="0"/>
              <a:t>的路由表中只有默认路由</a:t>
            </a:r>
            <a:r>
              <a:rPr lang="en-US" altLang="zh-CN" sz="2800" dirty="0"/>
              <a:t>R1</a:t>
            </a:r>
            <a:r>
              <a:rPr lang="zh-CN" altLang="en-US" sz="2800" dirty="0"/>
              <a:t>。如果主机</a:t>
            </a:r>
            <a:r>
              <a:rPr lang="en-US" altLang="zh-CN" sz="2800" dirty="0"/>
              <a:t>A</a:t>
            </a:r>
            <a:r>
              <a:rPr lang="zh-CN" altLang="en-US" sz="2800" dirty="0"/>
              <a:t>要与主机</a:t>
            </a:r>
            <a:r>
              <a:rPr lang="en-US" altLang="zh-CN" sz="2800" dirty="0"/>
              <a:t>B</a:t>
            </a:r>
            <a:r>
              <a:rPr lang="zh-CN" altLang="en-US" sz="2800" dirty="0"/>
              <a:t>进行通信，主机</a:t>
            </a:r>
            <a:r>
              <a:rPr lang="en-US" altLang="zh-CN" sz="2800" dirty="0"/>
              <a:t>A</a:t>
            </a:r>
            <a:r>
              <a:rPr lang="zh-CN" altLang="en-US" sz="2800" dirty="0"/>
              <a:t>的数据发向路由器</a:t>
            </a:r>
            <a:r>
              <a:rPr lang="en-US" altLang="zh-CN" sz="2800" dirty="0"/>
              <a:t>R1</a:t>
            </a:r>
            <a:r>
              <a:rPr lang="zh-CN" altLang="en-US" sz="2800" dirty="0"/>
              <a:t>，路由器</a:t>
            </a:r>
            <a:r>
              <a:rPr lang="en-US" altLang="zh-CN" sz="2800" dirty="0"/>
              <a:t>R1</a:t>
            </a:r>
            <a:r>
              <a:rPr lang="zh-CN" altLang="en-US" sz="2800" dirty="0"/>
              <a:t>在查找路由表后发现数据应走路由器</a:t>
            </a:r>
            <a:r>
              <a:rPr lang="en-US" altLang="zh-CN" sz="2800" dirty="0"/>
              <a:t>R2</a:t>
            </a:r>
            <a:r>
              <a:rPr lang="zh-CN" altLang="en-US" sz="2800" dirty="0"/>
              <a:t>，它将数据发向路由器</a:t>
            </a:r>
            <a:r>
              <a:rPr lang="en-US" altLang="zh-CN" sz="2800" dirty="0"/>
              <a:t>R2</a:t>
            </a:r>
            <a:r>
              <a:rPr lang="zh-CN" altLang="en-US" sz="2800" dirty="0"/>
              <a:t>，同时向主机</a:t>
            </a:r>
            <a:r>
              <a:rPr lang="en-US" altLang="zh-CN" sz="2800" dirty="0"/>
              <a:t>A</a:t>
            </a:r>
            <a:r>
              <a:rPr lang="zh-CN" altLang="en-US" sz="2800" dirty="0"/>
              <a:t>发送改变路由报文，主机</a:t>
            </a:r>
            <a:r>
              <a:rPr lang="en-US" altLang="zh-CN" sz="2800" dirty="0"/>
              <a:t>A</a:t>
            </a:r>
            <a:r>
              <a:rPr lang="zh-CN" altLang="en-US" sz="2800" dirty="0"/>
              <a:t>中的路由表就被更新了。</a:t>
            </a:r>
          </a:p>
          <a:p>
            <a:pPr marL="0" indent="0">
              <a:buNone/>
            </a:pPr>
            <a:endParaRPr lang="zh-CN" altLang="en-US" sz="2800" dirty="0"/>
          </a:p>
        </p:txBody>
      </p:sp>
    </p:spTree>
    <p:extLst>
      <p:ext uri="{BB962C8B-B14F-4D97-AF65-F5344CB8AC3E}">
        <p14:creationId xmlns:p14="http://schemas.microsoft.com/office/powerpoint/2010/main" val="4551663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图  示</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smtClean="0">
                <a:solidFill>
                  <a:schemeClr val="tx1"/>
                </a:solidFill>
                <a:latin typeface="Times New Roman" pitchFamily="18" charset="0"/>
                <a:ea typeface="幼圆" pitchFamily="49" charset="-122"/>
                <a:hlinkClick r:id="rId8"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9" action="ppaction://hlinksldjump"/>
              </a:rPr>
              <a:t>ICMP</a:t>
            </a:r>
            <a:r>
              <a:rPr lang="zh-CN" altLang="en-US" sz="1200" b="0" dirty="0">
                <a:solidFill>
                  <a:schemeClr val="tx1"/>
                </a:solidFill>
                <a:latin typeface="Times New Roman" pitchFamily="18" charset="0"/>
                <a:ea typeface="幼圆" pitchFamily="49" charset="-122"/>
                <a:hlinkClick r:id="rId9"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7" name="Line 4"/>
          <p:cNvSpPr>
            <a:spLocks noChangeShapeType="1"/>
          </p:cNvSpPr>
          <p:nvPr/>
        </p:nvSpPr>
        <p:spPr bwMode="auto">
          <a:xfrm>
            <a:off x="3379663" y="2972593"/>
            <a:ext cx="0" cy="12954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8" name="Line 5"/>
          <p:cNvSpPr>
            <a:spLocks noChangeShapeType="1"/>
          </p:cNvSpPr>
          <p:nvPr/>
        </p:nvSpPr>
        <p:spPr bwMode="auto">
          <a:xfrm>
            <a:off x="1866776" y="4699793"/>
            <a:ext cx="6697662"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pic>
        <p:nvPicPr>
          <p:cNvPr id="9" name="Picture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9076" y="4525168"/>
            <a:ext cx="7286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 name="Text Box 7"/>
          <p:cNvSpPr txBox="1">
            <a:spLocks noChangeArrowheads="1"/>
          </p:cNvSpPr>
          <p:nvPr/>
        </p:nvSpPr>
        <p:spPr bwMode="auto">
          <a:xfrm>
            <a:off x="4963988" y="4066381"/>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R</a:t>
            </a:r>
            <a:r>
              <a:rPr lang="en-US" altLang="zh-CN" sz="2400" b="1" baseline="-25000">
                <a:latin typeface="+mn-lt"/>
                <a:ea typeface="+mn-ea"/>
              </a:rPr>
              <a:t>2</a:t>
            </a:r>
            <a:endParaRPr lang="en-US" altLang="zh-CN" sz="2400" b="1">
              <a:latin typeface="+mn-lt"/>
              <a:ea typeface="+mn-ea"/>
            </a:endParaRPr>
          </a:p>
        </p:txBody>
      </p:sp>
      <p:sp>
        <p:nvSpPr>
          <p:cNvPr id="11" name="Text Box 8"/>
          <p:cNvSpPr txBox="1">
            <a:spLocks noChangeArrowheads="1"/>
          </p:cNvSpPr>
          <p:nvPr/>
        </p:nvSpPr>
        <p:spPr bwMode="auto">
          <a:xfrm>
            <a:off x="1074613" y="4137818"/>
            <a:ext cx="521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R</a:t>
            </a:r>
            <a:r>
              <a:rPr lang="en-US" altLang="zh-CN" sz="2400" b="1" baseline="-25000">
                <a:latin typeface="+mn-lt"/>
                <a:ea typeface="+mn-ea"/>
              </a:rPr>
              <a:t>1</a:t>
            </a:r>
            <a:endParaRPr lang="en-US" altLang="zh-CN" sz="2400" b="1">
              <a:latin typeface="+mn-lt"/>
              <a:ea typeface="+mn-ea"/>
            </a:endParaRPr>
          </a:p>
        </p:txBody>
      </p:sp>
      <p:pic>
        <p:nvPicPr>
          <p:cNvPr id="12" name="Picture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4763" y="45251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 name="Group 10"/>
          <p:cNvGrpSpPr>
            <a:grpSpLocks/>
          </p:cNvGrpSpPr>
          <p:nvPr/>
        </p:nvGrpSpPr>
        <p:grpSpPr bwMode="auto">
          <a:xfrm>
            <a:off x="6335588" y="4247356"/>
            <a:ext cx="1179513" cy="858837"/>
            <a:chOff x="2949" y="196"/>
            <a:chExt cx="941" cy="598"/>
          </a:xfrm>
        </p:grpSpPr>
        <p:sp>
          <p:nvSpPr>
            <p:cNvPr id="14" name="Oval 1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Oval 1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Oval 1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Oval 1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Oval 1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Oval 1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Oval 1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Oval 1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Freeform 1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Freeform 2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Freeform 2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25" name="Text Box 22"/>
          <p:cNvSpPr txBox="1">
            <a:spLocks noChangeArrowheads="1"/>
          </p:cNvSpPr>
          <p:nvPr/>
        </p:nvSpPr>
        <p:spPr bwMode="auto">
          <a:xfrm>
            <a:off x="6548313" y="4426743"/>
            <a:ext cx="661988" cy="45720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网</a:t>
            </a:r>
            <a:r>
              <a:rPr lang="en-US" altLang="zh-CN" sz="2400" b="1">
                <a:solidFill>
                  <a:srgbClr val="000000"/>
                </a:solidFill>
                <a:latin typeface="+mn-lt"/>
                <a:ea typeface="+mn-ea"/>
              </a:rPr>
              <a:t>2</a:t>
            </a:r>
          </a:p>
        </p:txBody>
      </p:sp>
      <p:grpSp>
        <p:nvGrpSpPr>
          <p:cNvPr id="26" name="Group 23"/>
          <p:cNvGrpSpPr>
            <a:grpSpLocks/>
          </p:cNvGrpSpPr>
          <p:nvPr/>
        </p:nvGrpSpPr>
        <p:grpSpPr bwMode="auto">
          <a:xfrm>
            <a:off x="2787526" y="4231481"/>
            <a:ext cx="1179512" cy="858837"/>
            <a:chOff x="2949" y="196"/>
            <a:chExt cx="941" cy="598"/>
          </a:xfrm>
        </p:grpSpPr>
        <p:sp>
          <p:nvSpPr>
            <p:cNvPr id="27" name="Oval 2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Oval 2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Oval 2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Oval 2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Oval 2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Oval 2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Freeform 3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Freeform 3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Freeform 3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8" name="Text Box 35"/>
          <p:cNvSpPr txBox="1">
            <a:spLocks noChangeArrowheads="1"/>
          </p:cNvSpPr>
          <p:nvPr/>
        </p:nvSpPr>
        <p:spPr bwMode="auto">
          <a:xfrm>
            <a:off x="3019301" y="4426743"/>
            <a:ext cx="663964" cy="461665"/>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网</a:t>
            </a:r>
            <a:r>
              <a:rPr lang="en-US" altLang="zh-CN" sz="2400" b="1">
                <a:solidFill>
                  <a:srgbClr val="000000"/>
                </a:solidFill>
                <a:latin typeface="+mn-lt"/>
                <a:ea typeface="+mn-ea"/>
              </a:rPr>
              <a:t>1</a:t>
            </a:r>
          </a:p>
        </p:txBody>
      </p:sp>
      <p:pic>
        <p:nvPicPr>
          <p:cNvPr id="39" name="Picture 36"/>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90738" y="2539206"/>
            <a:ext cx="544513"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 Box 37"/>
          <p:cNvSpPr txBox="1">
            <a:spLocks noChangeArrowheads="1"/>
          </p:cNvSpPr>
          <p:nvPr/>
        </p:nvSpPr>
        <p:spPr bwMode="auto">
          <a:xfrm>
            <a:off x="3163763" y="212169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pic>
        <p:nvPicPr>
          <p:cNvPr id="41" name="Picture 38"/>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9976" y="4483893"/>
            <a:ext cx="544512"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Line 39"/>
          <p:cNvSpPr>
            <a:spLocks noChangeShapeType="1"/>
          </p:cNvSpPr>
          <p:nvPr/>
        </p:nvSpPr>
        <p:spPr bwMode="auto">
          <a:xfrm flipH="1">
            <a:off x="1795338" y="3044031"/>
            <a:ext cx="1439863" cy="1512887"/>
          </a:xfrm>
          <a:prstGeom prst="line">
            <a:avLst/>
          </a:prstGeom>
          <a:noFill/>
          <a:ln w="28575">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43" name="Freeform 40"/>
          <p:cNvSpPr>
            <a:spLocks/>
          </p:cNvSpPr>
          <p:nvPr/>
        </p:nvSpPr>
        <p:spPr bwMode="auto">
          <a:xfrm>
            <a:off x="5251326" y="4988718"/>
            <a:ext cx="3600450" cy="525401"/>
          </a:xfrm>
          <a:custGeom>
            <a:avLst/>
            <a:gdLst>
              <a:gd name="T0" fmla="*/ 0 w 2268"/>
              <a:gd name="T1" fmla="*/ 0 h 408"/>
              <a:gd name="T2" fmla="*/ 1134 w 2268"/>
              <a:gd name="T3" fmla="*/ 408 h 408"/>
              <a:gd name="T4" fmla="*/ 2268 w 2268"/>
              <a:gd name="T5" fmla="*/ 0 h 408"/>
            </a:gdLst>
            <a:ahLst/>
            <a:cxnLst>
              <a:cxn ang="0">
                <a:pos x="T0" y="T1"/>
              </a:cxn>
              <a:cxn ang="0">
                <a:pos x="T2" y="T3"/>
              </a:cxn>
              <a:cxn ang="0">
                <a:pos x="T4" y="T5"/>
              </a:cxn>
            </a:cxnLst>
            <a:rect l="0" t="0" r="r" b="b"/>
            <a:pathLst>
              <a:path w="2268" h="408">
                <a:moveTo>
                  <a:pt x="0" y="0"/>
                </a:moveTo>
                <a:cubicBezTo>
                  <a:pt x="378" y="204"/>
                  <a:pt x="756" y="408"/>
                  <a:pt x="1134" y="408"/>
                </a:cubicBezTo>
                <a:cubicBezTo>
                  <a:pt x="1512" y="408"/>
                  <a:pt x="1890" y="204"/>
                  <a:pt x="2268" y="0"/>
                </a:cubicBezTo>
              </a:path>
            </a:pathLst>
          </a:custGeom>
          <a:noFill/>
          <a:ln w="28575" cap="flat" cmpd="sng">
            <a:solidFill>
              <a:srgbClr val="008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44" name="Text Box 41"/>
          <p:cNvSpPr txBox="1">
            <a:spLocks noChangeArrowheads="1"/>
          </p:cNvSpPr>
          <p:nvPr/>
        </p:nvSpPr>
        <p:spPr bwMode="auto">
          <a:xfrm>
            <a:off x="8491413" y="406638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graphicFrame>
        <p:nvGraphicFramePr>
          <p:cNvPr id="45" name="Group 42"/>
          <p:cNvGraphicFramePr>
            <a:graphicFrameLocks noGrp="1"/>
          </p:cNvGraphicFramePr>
          <p:nvPr>
            <p:extLst>
              <p:ext uri="{D42A27DB-BD31-4B8C-83A1-F6EECF244321}">
                <p14:modId xmlns:p14="http://schemas.microsoft.com/office/powerpoint/2010/main" val="963730928"/>
              </p:ext>
            </p:extLst>
          </p:nvPr>
        </p:nvGraphicFramePr>
        <p:xfrm>
          <a:off x="3882901" y="2035968"/>
          <a:ext cx="3187700" cy="1378080"/>
        </p:xfrm>
        <a:graphic>
          <a:graphicData uri="http://schemas.openxmlformats.org/drawingml/2006/table">
            <a:tbl>
              <a:tblPr/>
              <a:tblGrid>
                <a:gridCol w="1593850"/>
                <a:gridCol w="1593850"/>
              </a:tblGrid>
              <a:tr h="36036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目的站</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下一跳</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3587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0.0.0.0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R</a:t>
                      </a:r>
                      <a:r>
                        <a:rPr kumimoji="1" lang="en-US" altLang="zh-CN" sz="2400" b="1" i="0" u="none" strike="noStrike" cap="none" normalizeH="0" baseline="-25000" smtClean="0">
                          <a:ln>
                            <a:noFill/>
                          </a:ln>
                          <a:solidFill>
                            <a:schemeClr val="tx1"/>
                          </a:solidFill>
                          <a:effectLst/>
                          <a:latin typeface="+mn-lt"/>
                          <a:ea typeface="+mn-ea"/>
                        </a:rPr>
                        <a:t>1</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6036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pSp>
        <p:nvGrpSpPr>
          <p:cNvPr id="46" name="Group 56"/>
          <p:cNvGrpSpPr>
            <a:grpSpLocks/>
          </p:cNvGrpSpPr>
          <p:nvPr/>
        </p:nvGrpSpPr>
        <p:grpSpPr bwMode="auto">
          <a:xfrm>
            <a:off x="4505201" y="2936081"/>
            <a:ext cx="2087562" cy="477837"/>
            <a:chOff x="2864" y="2047"/>
            <a:chExt cx="1315" cy="301"/>
          </a:xfrm>
        </p:grpSpPr>
        <p:sp>
          <p:nvSpPr>
            <p:cNvPr id="47" name="Text Box 57"/>
            <p:cNvSpPr txBox="1">
              <a:spLocks noChangeArrowheads="1"/>
            </p:cNvSpPr>
            <p:nvPr/>
          </p:nvSpPr>
          <p:spPr bwMode="auto">
            <a:xfrm>
              <a:off x="2864" y="2056"/>
              <a:ext cx="226"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spcBef>
                  <a:spcPct val="50000"/>
                </a:spcBef>
                <a:buClr>
                  <a:schemeClr val="accent2"/>
                </a:buClr>
                <a:buSzTx/>
                <a:buFont typeface="Wingdings" pitchFamily="2" charset="2"/>
                <a:buNone/>
              </a:pPr>
              <a:r>
                <a:rPr lang="en-US" altLang="zh-CN" b="1">
                  <a:solidFill>
                    <a:srgbClr val="FF0000"/>
                  </a:solidFill>
                  <a:latin typeface="+mn-lt"/>
                  <a:ea typeface="+mn-ea"/>
                </a:rPr>
                <a:t>B</a:t>
              </a:r>
            </a:p>
          </p:txBody>
        </p:sp>
        <p:sp>
          <p:nvSpPr>
            <p:cNvPr id="48" name="Text Box 58"/>
            <p:cNvSpPr txBox="1">
              <a:spLocks noChangeArrowheads="1"/>
            </p:cNvSpPr>
            <p:nvPr/>
          </p:nvSpPr>
          <p:spPr bwMode="auto">
            <a:xfrm>
              <a:off x="3816" y="2047"/>
              <a:ext cx="363"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spcBef>
                  <a:spcPct val="50000"/>
                </a:spcBef>
                <a:buClr>
                  <a:schemeClr val="accent2"/>
                </a:buClr>
                <a:buSzTx/>
                <a:buFont typeface="Wingdings" pitchFamily="2" charset="2"/>
                <a:buNone/>
              </a:pPr>
              <a:r>
                <a:rPr lang="en-US" altLang="zh-CN" b="1">
                  <a:solidFill>
                    <a:srgbClr val="FF0000"/>
                  </a:solidFill>
                  <a:latin typeface="+mn-lt"/>
                  <a:ea typeface="+mn-ea"/>
                </a:rPr>
                <a:t>R</a:t>
              </a:r>
              <a:r>
                <a:rPr lang="en-US" altLang="zh-CN" b="1" baseline="-25000">
                  <a:solidFill>
                    <a:srgbClr val="FF0000"/>
                  </a:solidFill>
                  <a:latin typeface="+mn-lt"/>
                  <a:ea typeface="+mn-ea"/>
                </a:rPr>
                <a:t>2</a:t>
              </a:r>
            </a:p>
          </p:txBody>
        </p:sp>
      </p:grpSp>
      <p:grpSp>
        <p:nvGrpSpPr>
          <p:cNvPr id="49" name="Group 59"/>
          <p:cNvGrpSpPr>
            <a:grpSpLocks/>
          </p:cNvGrpSpPr>
          <p:nvPr/>
        </p:nvGrpSpPr>
        <p:grpSpPr bwMode="auto">
          <a:xfrm>
            <a:off x="1579438" y="4915693"/>
            <a:ext cx="6119813" cy="823913"/>
            <a:chOff x="1021" y="3294"/>
            <a:chExt cx="3855" cy="519"/>
          </a:xfrm>
        </p:grpSpPr>
        <p:sp>
          <p:nvSpPr>
            <p:cNvPr id="50" name="Freeform 60"/>
            <p:cNvSpPr>
              <a:spLocks/>
            </p:cNvSpPr>
            <p:nvPr/>
          </p:nvSpPr>
          <p:spPr bwMode="auto">
            <a:xfrm>
              <a:off x="1021" y="3294"/>
              <a:ext cx="2268" cy="331"/>
            </a:xfrm>
            <a:custGeom>
              <a:avLst/>
              <a:gdLst>
                <a:gd name="T0" fmla="*/ 0 w 2268"/>
                <a:gd name="T1" fmla="*/ 0 h 408"/>
                <a:gd name="T2" fmla="*/ 1134 w 2268"/>
                <a:gd name="T3" fmla="*/ 408 h 408"/>
                <a:gd name="T4" fmla="*/ 2268 w 2268"/>
                <a:gd name="T5" fmla="*/ 0 h 408"/>
              </a:gdLst>
              <a:ahLst/>
              <a:cxnLst>
                <a:cxn ang="0">
                  <a:pos x="T0" y="T1"/>
                </a:cxn>
                <a:cxn ang="0">
                  <a:pos x="T2" y="T3"/>
                </a:cxn>
                <a:cxn ang="0">
                  <a:pos x="T4" y="T5"/>
                </a:cxn>
              </a:cxnLst>
              <a:rect l="0" t="0" r="r" b="b"/>
              <a:pathLst>
                <a:path w="2268" h="408">
                  <a:moveTo>
                    <a:pt x="0" y="0"/>
                  </a:moveTo>
                  <a:cubicBezTo>
                    <a:pt x="378" y="204"/>
                    <a:pt x="756" y="408"/>
                    <a:pt x="1134" y="408"/>
                  </a:cubicBezTo>
                  <a:cubicBezTo>
                    <a:pt x="1512" y="408"/>
                    <a:pt x="1890" y="204"/>
                    <a:pt x="2268" y="0"/>
                  </a:cubicBezTo>
                </a:path>
              </a:pathLst>
            </a:custGeom>
            <a:noFill/>
            <a:ln w="28575" cap="flat" cmpd="sng">
              <a:solidFill>
                <a:srgbClr val="008000"/>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1" name="Text Box 61"/>
            <p:cNvSpPr txBox="1">
              <a:spLocks noChangeArrowheads="1"/>
            </p:cNvSpPr>
            <p:nvPr/>
          </p:nvSpPr>
          <p:spPr bwMode="auto">
            <a:xfrm>
              <a:off x="1701" y="3521"/>
              <a:ext cx="907"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IP</a:t>
              </a:r>
              <a:r>
                <a:rPr lang="zh-CN" altLang="en-US" b="1">
                  <a:latin typeface="+mn-lt"/>
                  <a:ea typeface="+mn-ea"/>
                </a:rPr>
                <a:t>数据报</a:t>
              </a:r>
            </a:p>
          </p:txBody>
        </p:sp>
        <p:sp>
          <p:nvSpPr>
            <p:cNvPr id="52" name="Text Box 62"/>
            <p:cNvSpPr txBox="1">
              <a:spLocks noChangeArrowheads="1"/>
            </p:cNvSpPr>
            <p:nvPr/>
          </p:nvSpPr>
          <p:spPr bwMode="auto">
            <a:xfrm>
              <a:off x="3969" y="3521"/>
              <a:ext cx="907"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IP</a:t>
              </a:r>
              <a:r>
                <a:rPr lang="zh-CN" altLang="en-US" b="1">
                  <a:latin typeface="+mn-lt"/>
                  <a:ea typeface="+mn-ea"/>
                </a:rPr>
                <a:t>数据报</a:t>
              </a:r>
            </a:p>
          </p:txBody>
        </p:sp>
      </p:grpSp>
      <p:sp>
        <p:nvSpPr>
          <p:cNvPr id="53" name="Text Box 63"/>
          <p:cNvSpPr txBox="1">
            <a:spLocks noChangeArrowheads="1"/>
          </p:cNvSpPr>
          <p:nvPr/>
        </p:nvSpPr>
        <p:spPr bwMode="auto">
          <a:xfrm>
            <a:off x="1722313" y="3547268"/>
            <a:ext cx="1439863" cy="46384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IP</a:t>
            </a:r>
            <a:r>
              <a:rPr lang="zh-CN" altLang="en-US" b="1">
                <a:latin typeface="+mn-lt"/>
                <a:ea typeface="+mn-ea"/>
              </a:rPr>
              <a:t>数据报</a:t>
            </a:r>
          </a:p>
        </p:txBody>
      </p:sp>
      <p:grpSp>
        <p:nvGrpSpPr>
          <p:cNvPr id="54" name="Group 64"/>
          <p:cNvGrpSpPr>
            <a:grpSpLocks/>
          </p:cNvGrpSpPr>
          <p:nvPr/>
        </p:nvGrpSpPr>
        <p:grpSpPr bwMode="auto">
          <a:xfrm>
            <a:off x="714251" y="2467768"/>
            <a:ext cx="2449512" cy="2089150"/>
            <a:chOff x="476" y="1752"/>
            <a:chExt cx="1543" cy="1316"/>
          </a:xfrm>
        </p:grpSpPr>
        <p:sp>
          <p:nvSpPr>
            <p:cNvPr id="55" name="Line 65"/>
            <p:cNvSpPr>
              <a:spLocks noChangeShapeType="1"/>
            </p:cNvSpPr>
            <p:nvPr/>
          </p:nvSpPr>
          <p:spPr bwMode="auto">
            <a:xfrm flipV="1">
              <a:off x="1021" y="1934"/>
              <a:ext cx="0" cy="113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6" name="Line 66"/>
            <p:cNvSpPr>
              <a:spLocks noChangeShapeType="1"/>
            </p:cNvSpPr>
            <p:nvPr/>
          </p:nvSpPr>
          <p:spPr bwMode="auto">
            <a:xfrm>
              <a:off x="1021" y="1934"/>
              <a:ext cx="998" cy="0"/>
            </a:xfrm>
            <a:prstGeom prst="line">
              <a:avLst/>
            </a:prstGeom>
            <a:noFill/>
            <a:ln w="28575">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57" name="Text Box 67"/>
            <p:cNvSpPr txBox="1">
              <a:spLocks noChangeArrowheads="1"/>
            </p:cNvSpPr>
            <p:nvPr/>
          </p:nvSpPr>
          <p:spPr bwMode="auto">
            <a:xfrm>
              <a:off x="476" y="1752"/>
              <a:ext cx="1315" cy="2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marL="342900" indent="-342900" algn="l">
                <a:spcBef>
                  <a:spcPct val="0"/>
                </a:spcBef>
                <a:defRPr kumimoji="1" sz="2400">
                  <a:solidFill>
                    <a:schemeClr val="tx1"/>
                  </a:solidFill>
                  <a:latin typeface="Times New Roman" pitchFamily="18" charset="0"/>
                  <a:ea typeface="宋体" charset="-122"/>
                </a:defRPr>
              </a:lvl1pPr>
              <a:lvl2pPr algn="l">
                <a:spcBef>
                  <a:spcPct val="0"/>
                </a:spcBef>
                <a:defRPr kumimoji="1" sz="2400">
                  <a:solidFill>
                    <a:schemeClr val="tx1"/>
                  </a:solidFill>
                  <a:latin typeface="Times New Roman" pitchFamily="18" charset="0"/>
                  <a:ea typeface="宋体" charset="-122"/>
                </a:defRPr>
              </a:lvl2pPr>
              <a:lvl3pPr algn="l">
                <a:spcBef>
                  <a:spcPct val="0"/>
                </a:spcBef>
                <a:defRPr kumimoji="1" sz="2400">
                  <a:solidFill>
                    <a:schemeClr val="tx1"/>
                  </a:solidFill>
                  <a:latin typeface="Times New Roman" pitchFamily="18" charset="0"/>
                  <a:ea typeface="宋体" charset="-122"/>
                </a:defRPr>
              </a:lvl3pPr>
              <a:lvl4pPr algn="l">
                <a:spcBef>
                  <a:spcPct val="0"/>
                </a:spcBef>
                <a:defRPr kumimoji="1" sz="2400">
                  <a:solidFill>
                    <a:schemeClr val="tx1"/>
                  </a:solidFill>
                  <a:latin typeface="Times New Roman" pitchFamily="18" charset="0"/>
                  <a:ea typeface="宋体" charset="-122"/>
                </a:defRPr>
              </a:lvl4pPr>
              <a:lvl5pPr algn="l">
                <a:spcBef>
                  <a:spcPct val="0"/>
                </a:spcBef>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改变路由报文</a:t>
              </a:r>
              <a:endParaRPr lang="zh-CN" altLang="en-US" b="1">
                <a:latin typeface="+mn-lt"/>
                <a:ea typeface="+mn-ea"/>
              </a:endParaRPr>
            </a:p>
          </p:txBody>
        </p:sp>
      </p:grpSp>
    </p:spTree>
    <p:extLst>
      <p:ext uri="{BB962C8B-B14F-4D97-AF65-F5344CB8AC3E}">
        <p14:creationId xmlns:p14="http://schemas.microsoft.com/office/powerpoint/2010/main" val="356867037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3000"/>
                                        <p:tgtEl>
                                          <p:spTgt spid="42"/>
                                        </p:tgtEl>
                                      </p:cBhvr>
                                    </p:animEffect>
                                  </p:childTnLst>
                                  <p:subTnLst>
                                    <p:audio>
                                      <p:cMediaNode>
                                        <p:cTn display="0" masterRel="sameClick">
                                          <p:stCondLst>
                                            <p:cond evt="begin" delay="0">
                                              <p:tn val="5"/>
                                            </p:cond>
                                          </p:stCondLst>
                                          <p:endCondLst>
                                            <p:cond evt="onStopAudio" delay="0">
                                              <p:tgtEl>
                                                <p:sldTgt/>
                                              </p:tgtEl>
                                            </p:cond>
                                          </p:endCondLst>
                                        </p:cTn>
                                        <p:tgtEl>
                                          <p:sndTgt r:embed="rId3" name="voltage.wav"/>
                                        </p:tgtEl>
                                      </p:cMediaNode>
                                    </p:audio>
                                  </p:subTnLst>
                                </p:cTn>
                              </p:par>
                            </p:childTnLst>
                          </p:cTn>
                        </p:par>
                        <p:par>
                          <p:cTn id="8" fill="hold">
                            <p:stCondLst>
                              <p:cond delay="3000"/>
                            </p:stCondLst>
                            <p:childTnLst>
                              <p:par>
                                <p:cTn id="9" presetID="9"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dissolve">
                                      <p:cBhvr>
                                        <p:cTn id="11" dur="20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2000"/>
                                        <p:tgtEl>
                                          <p:spTgt spid="49"/>
                                        </p:tgtEl>
                                      </p:cBhvr>
                                    </p:animEffect>
                                  </p:childTnLst>
                                  <p:subTnLst>
                                    <p:audio>
                                      <p:cMediaNode>
                                        <p:cTn display="0" masterRel="sameClick">
                                          <p:stCondLst>
                                            <p:cond evt="begin" delay="0">
                                              <p:tn val="14"/>
                                            </p:cond>
                                          </p:stCondLst>
                                          <p:endCondLst>
                                            <p:cond evt="onStopAudio" delay="0">
                                              <p:tgtEl>
                                                <p:sldTgt/>
                                              </p:tgtEl>
                                            </p:cond>
                                          </p:endCondLst>
                                        </p:cTn>
                                        <p:tgtEl>
                                          <p:sndTgt r:embed="rId3" name="voltage.wav"/>
                                        </p:tgtEl>
                                      </p:cMediaNode>
                                    </p:audio>
                                  </p:subTnLst>
                                </p:cTn>
                              </p:par>
                              <p:par>
                                <p:cTn id="17" presetID="22" presetClass="entr" presetSubtype="4"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down)">
                                      <p:cBhvr>
                                        <p:cTn id="19" dur="20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childTnLst>
                                </p:cTn>
                              </p:par>
                            </p:childTnLst>
                          </p:cTn>
                        </p:par>
                        <p:par>
                          <p:cTn id="24" fill="hold">
                            <p:stCondLst>
                              <p:cond delay="0"/>
                            </p:stCondLst>
                            <p:childTnLst>
                              <p:par>
                                <p:cTn id="25" presetID="2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53"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报文格式</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graphicFrame>
        <p:nvGraphicFramePr>
          <p:cNvPr id="7" name="Group 4"/>
          <p:cNvGraphicFramePr>
            <a:graphicFrameLocks noGrp="1"/>
          </p:cNvGraphicFramePr>
          <p:nvPr>
            <p:extLst>
              <p:ext uri="{D42A27DB-BD31-4B8C-83A1-F6EECF244321}">
                <p14:modId xmlns:p14="http://schemas.microsoft.com/office/powerpoint/2010/main" val="1932342253"/>
              </p:ext>
            </p:extLst>
          </p:nvPr>
        </p:nvGraphicFramePr>
        <p:xfrm>
          <a:off x="809947" y="1845716"/>
          <a:ext cx="8010525" cy="1800225"/>
        </p:xfrm>
        <a:graphic>
          <a:graphicData uri="http://schemas.openxmlformats.org/drawingml/2006/table">
            <a:tbl>
              <a:tblPr/>
              <a:tblGrid>
                <a:gridCol w="1961853"/>
                <a:gridCol w="2088232"/>
                <a:gridCol w="3960440"/>
              </a:tblGrid>
              <a:tr h="6000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5</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a:t>
                      </a:r>
                      <a:r>
                        <a:rPr kumimoji="1" lang="en-US" altLang="zh-CN" sz="2400" b="1" i="0" u="none" strike="noStrike" cap="none" normalizeH="0" baseline="0" dirty="0" smtClean="0">
                          <a:ln>
                            <a:noFill/>
                          </a:ln>
                          <a:solidFill>
                            <a:schemeClr val="tx1"/>
                          </a:solidFill>
                          <a:effectLst/>
                          <a:latin typeface="+mn-lt"/>
                          <a:ea typeface="+mn-ea"/>
                        </a:rPr>
                        <a:t>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r>
              <a:tr h="60007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路由器</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地址</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60007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收到的</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数据报的首部和数据的前</a:t>
                      </a: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graphicFrame>
        <p:nvGraphicFramePr>
          <p:cNvPr id="8" name="Group 18"/>
          <p:cNvGraphicFramePr>
            <a:graphicFrameLocks noGrp="1"/>
          </p:cNvGraphicFramePr>
          <p:nvPr>
            <p:extLst>
              <p:ext uri="{D42A27DB-BD31-4B8C-83A1-F6EECF244321}">
                <p14:modId xmlns:p14="http://schemas.microsoft.com/office/powerpoint/2010/main" val="2253002621"/>
              </p:ext>
            </p:extLst>
          </p:nvPr>
        </p:nvGraphicFramePr>
        <p:xfrm>
          <a:off x="809947" y="3861841"/>
          <a:ext cx="7993062" cy="2303463"/>
        </p:xfrm>
        <a:graphic>
          <a:graphicData uri="http://schemas.openxmlformats.org/drawingml/2006/table">
            <a:tbl>
              <a:tblPr/>
              <a:tblGrid>
                <a:gridCol w="1304925"/>
                <a:gridCol w="6688137"/>
              </a:tblGrid>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代码值</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含义</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对特定网络路由的改变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1963">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对特定主机路由的改变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基于指明的服务类型对特定网络路由的改变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037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3</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基于指明的服务类型对特定主机路由的改变</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3196996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回送请求和应答</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871786"/>
          </a:xfrm>
        </p:spPr>
        <p:txBody>
          <a:bodyPr/>
          <a:lstStyle/>
          <a:p>
            <a:r>
              <a:rPr lang="zh-CN" altLang="en-US" sz="2400" dirty="0">
                <a:solidFill>
                  <a:srgbClr val="FF0000"/>
                </a:solidFill>
              </a:rPr>
              <a:t>作用</a:t>
            </a:r>
            <a:r>
              <a:rPr lang="zh-CN" altLang="en-US" sz="2400" dirty="0"/>
              <a:t>：用于测试两个机器（主机</a:t>
            </a:r>
            <a:r>
              <a:rPr lang="en-US" altLang="zh-CN" sz="2400" dirty="0"/>
              <a:t>/</a:t>
            </a:r>
            <a:r>
              <a:rPr lang="zh-CN" altLang="en-US" sz="2400" dirty="0"/>
              <a:t>路由器）之间的</a:t>
            </a:r>
            <a:r>
              <a:rPr lang="zh-CN" altLang="en-US" sz="2400" dirty="0">
                <a:solidFill>
                  <a:srgbClr val="0000FF"/>
                </a:solidFill>
              </a:rPr>
              <a:t>连通性</a:t>
            </a:r>
            <a:r>
              <a:rPr lang="zh-CN" altLang="en-US" sz="2400" dirty="0"/>
              <a:t>。主机</a:t>
            </a:r>
            <a:r>
              <a:rPr lang="en-US" altLang="zh-CN" sz="2400" dirty="0"/>
              <a:t>/</a:t>
            </a:r>
            <a:r>
              <a:rPr lang="zh-CN" altLang="en-US" sz="2400" dirty="0"/>
              <a:t>路由器可以发送</a:t>
            </a:r>
            <a:r>
              <a:rPr lang="zh-CN" altLang="en-US" sz="2400" dirty="0">
                <a:solidFill>
                  <a:srgbClr val="0000FF"/>
                </a:solidFill>
              </a:rPr>
              <a:t>回送请求报文</a:t>
            </a:r>
            <a:r>
              <a:rPr lang="zh-CN" altLang="en-US" sz="2400" dirty="0"/>
              <a:t>，收到回送请求报文的主机</a:t>
            </a:r>
            <a:r>
              <a:rPr lang="en-US" altLang="zh-CN" sz="2400" dirty="0"/>
              <a:t>/</a:t>
            </a:r>
            <a:r>
              <a:rPr lang="zh-CN" altLang="en-US" sz="2400" dirty="0"/>
              <a:t>路由器发送</a:t>
            </a:r>
            <a:r>
              <a:rPr lang="zh-CN" altLang="en-US" sz="2400" dirty="0">
                <a:solidFill>
                  <a:srgbClr val="0000FF"/>
                </a:solidFill>
              </a:rPr>
              <a:t>回送应答报文</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2848341054"/>
              </p:ext>
            </p:extLst>
          </p:nvPr>
        </p:nvGraphicFramePr>
        <p:xfrm>
          <a:off x="1346200" y="3717032"/>
          <a:ext cx="7113588" cy="2520280"/>
        </p:xfrm>
        <a:graphic>
          <a:graphicData uri="http://schemas.openxmlformats.org/drawingml/2006/table">
            <a:tbl>
              <a:tblPr/>
              <a:tblGrid>
                <a:gridCol w="2370228"/>
                <a:gridCol w="2373132"/>
                <a:gridCol w="2370228"/>
              </a:tblGrid>
              <a:tr h="576064">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8</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04056">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440160">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任选数据（由请求报文发送；由应答报文重复）</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19641302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:PING</a:t>
            </a:r>
            <a:r>
              <a:rPr lang="zh-CN" altLang="en-US" dirty="0" smtClean="0">
                <a:latin typeface="华文新魏" pitchFamily="2" charset="-122"/>
              </a:rPr>
              <a:t>命令</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279002"/>
          </a:xfrm>
        </p:spPr>
        <p:txBody>
          <a:bodyPr/>
          <a:lstStyle/>
          <a:p>
            <a:r>
              <a:rPr lang="zh-CN" altLang="en-US" sz="2400" dirty="0">
                <a:solidFill>
                  <a:srgbClr val="FF0000"/>
                </a:solidFill>
              </a:rPr>
              <a:t>作用</a:t>
            </a:r>
            <a:r>
              <a:rPr lang="zh-CN" altLang="en-US" sz="2400" dirty="0"/>
              <a:t>：用来测试两个主机之间的连通性。</a:t>
            </a:r>
          </a:p>
          <a:p>
            <a:r>
              <a:rPr lang="zh-CN" altLang="en-US" sz="2400" dirty="0">
                <a:solidFill>
                  <a:srgbClr val="FF0000"/>
                </a:solidFill>
              </a:rPr>
              <a:t>实现</a:t>
            </a:r>
            <a:r>
              <a:rPr lang="zh-CN" altLang="en-US" sz="2400" dirty="0" smtClean="0"/>
              <a:t>：应用层</a:t>
            </a:r>
            <a:r>
              <a:rPr lang="zh-CN" altLang="en-US" sz="2400" dirty="0"/>
              <a:t>直接</a:t>
            </a:r>
            <a:r>
              <a:rPr lang="zh-CN" altLang="en-US" sz="2400" dirty="0" smtClean="0"/>
              <a:t>使用 </a:t>
            </a:r>
            <a:r>
              <a:rPr lang="en-US" altLang="zh-CN" sz="2400" dirty="0" smtClean="0"/>
              <a:t>ICMP</a:t>
            </a:r>
            <a:r>
              <a:rPr lang="zh-CN" altLang="en-US" sz="2400" dirty="0">
                <a:latin typeface="华文新魏" pitchFamily="2" charset="-122"/>
              </a:rPr>
              <a:t>回送请求和</a:t>
            </a:r>
            <a:r>
              <a:rPr lang="zh-CN" altLang="en-US" sz="2400" dirty="0" smtClean="0">
                <a:latin typeface="华文新魏" pitchFamily="2" charset="-122"/>
              </a:rPr>
              <a:t>应答报文</a:t>
            </a:r>
            <a:r>
              <a:rPr lang="zh-CN" altLang="en-US" sz="2400" dirty="0" smtClean="0"/>
              <a:t>，</a:t>
            </a:r>
            <a:r>
              <a:rPr lang="zh-CN" altLang="en-US" sz="2400" smtClean="0"/>
              <a:t>没有通过传输</a:t>
            </a:r>
            <a:r>
              <a:rPr lang="zh-CN" altLang="en-US" sz="2400" dirty="0"/>
              <a:t>层的 </a:t>
            </a:r>
            <a:r>
              <a:rPr lang="en-US" altLang="zh-CN" sz="2400" dirty="0"/>
              <a:t>TCP </a:t>
            </a:r>
            <a:r>
              <a:rPr lang="zh-CN" altLang="en-US" sz="2400" dirty="0"/>
              <a:t>或</a:t>
            </a:r>
            <a:r>
              <a:rPr lang="en-US" altLang="zh-CN" sz="2400" dirty="0"/>
              <a:t>UDP</a:t>
            </a:r>
            <a:r>
              <a:rPr lang="zh-CN" altLang="en-US" sz="2400" dirty="0"/>
              <a:t>。 </a:t>
            </a:r>
          </a:p>
        </p:txBody>
      </p:sp>
      <p:pic>
        <p:nvPicPr>
          <p:cNvPr id="7" name="Picture 4" descr="2006-2-19-ping"/>
          <p:cNvPicPr>
            <a:picLocks noChangeAspect="1" noChangeArrowheads="1"/>
          </p:cNvPicPr>
          <p:nvPr/>
        </p:nvPicPr>
        <p:blipFill>
          <a:blip r:embed="rId9">
            <a:extLst>
              <a:ext uri="{28A0092B-C50C-407E-A947-70E740481C1C}">
                <a14:useLocalDpi xmlns:a14="http://schemas.microsoft.com/office/drawing/2010/main" val="0"/>
              </a:ext>
            </a:extLst>
          </a:blip>
          <a:srcRect r="2795"/>
          <a:stretch>
            <a:fillRect/>
          </a:stretch>
        </p:blipFill>
        <p:spPr bwMode="auto">
          <a:xfrm>
            <a:off x="956915" y="3052240"/>
            <a:ext cx="7779126" cy="332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42435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时间戳请求和应答</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2159818"/>
          </a:xfrm>
        </p:spPr>
        <p:txBody>
          <a:bodyPr/>
          <a:lstStyle/>
          <a:p>
            <a:r>
              <a:rPr lang="zh-CN" altLang="en-US" sz="2400" dirty="0">
                <a:solidFill>
                  <a:srgbClr val="FF0000"/>
                </a:solidFill>
              </a:rPr>
              <a:t>作用</a:t>
            </a:r>
            <a:r>
              <a:rPr lang="zh-CN" altLang="en-US" sz="2400" dirty="0"/>
              <a:t>：用于确定</a:t>
            </a:r>
            <a:r>
              <a:rPr lang="en-US" altLang="zh-CN" sz="2400" dirty="0"/>
              <a:t>IP</a:t>
            </a:r>
            <a:r>
              <a:rPr lang="zh-CN" altLang="en-US" sz="2400" dirty="0"/>
              <a:t>数据报在两个机器（主机</a:t>
            </a:r>
            <a:r>
              <a:rPr lang="en-US" altLang="zh-CN" sz="2400" dirty="0"/>
              <a:t>/</a:t>
            </a:r>
            <a:r>
              <a:rPr lang="zh-CN" altLang="en-US" sz="2400" dirty="0"/>
              <a:t>路由器）间的往返时间，也可用作两个系统中时钟的同步</a:t>
            </a:r>
            <a:r>
              <a:rPr lang="zh-CN" altLang="en-US" sz="2400" dirty="0" smtClean="0"/>
              <a:t>。</a:t>
            </a:r>
            <a:endParaRPr lang="en-US" altLang="zh-CN" sz="2400" dirty="0" smtClean="0"/>
          </a:p>
          <a:p>
            <a:r>
              <a:rPr lang="zh-CN" altLang="en-US" sz="2400" dirty="0" smtClean="0">
                <a:solidFill>
                  <a:srgbClr val="FF0000"/>
                </a:solidFill>
              </a:rPr>
              <a:t>报文</a:t>
            </a:r>
            <a:r>
              <a:rPr lang="zh-CN" altLang="en-US" sz="2400" dirty="0">
                <a:solidFill>
                  <a:srgbClr val="FF0000"/>
                </a:solidFill>
              </a:rPr>
              <a:t>格式</a:t>
            </a:r>
            <a:r>
              <a:rPr lang="zh-CN" altLang="en-US" sz="2400" dirty="0"/>
              <a:t>：时间戳字段都为</a:t>
            </a:r>
            <a:r>
              <a:rPr lang="en-US" altLang="zh-CN" sz="2400" dirty="0"/>
              <a:t>32bit</a:t>
            </a:r>
            <a:r>
              <a:rPr lang="zh-CN" altLang="en-US" sz="2400" dirty="0"/>
              <a:t>，从通用时间（以前称格林尼治标准时间）的午夜开始测量出的时间，以</a:t>
            </a:r>
            <a:r>
              <a:rPr lang="en-US" altLang="zh-CN" sz="2400" dirty="0" err="1"/>
              <a:t>ms</a:t>
            </a:r>
            <a:r>
              <a:rPr lang="zh-CN" altLang="en-US" sz="2400" dirty="0"/>
              <a:t>为单位。时间戳不能超过</a:t>
            </a:r>
            <a:r>
              <a:rPr lang="en-US" altLang="zh-CN" sz="2400" dirty="0" smtClean="0"/>
              <a:t>86400000</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1186923011"/>
              </p:ext>
            </p:extLst>
          </p:nvPr>
        </p:nvGraphicFramePr>
        <p:xfrm>
          <a:off x="1346199" y="3933056"/>
          <a:ext cx="7205020" cy="2296800"/>
        </p:xfrm>
        <a:graphic>
          <a:graphicData uri="http://schemas.openxmlformats.org/drawingml/2006/table">
            <a:tbl>
              <a:tblPr/>
              <a:tblGrid>
                <a:gridCol w="1857649"/>
                <a:gridCol w="1800201"/>
                <a:gridCol w="3547170"/>
              </a:tblGrid>
              <a:tr h="403245">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:13</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14</a:t>
                      </a:r>
                    </a:p>
                  </a:txBody>
                  <a:tcPr marL="0" marR="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代码：</a:t>
                      </a:r>
                      <a:r>
                        <a:rPr kumimoji="1" lang="en-US" altLang="zh-CN" sz="24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3245">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原始时间戳（源端发送请求的时间）</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接收时间戳（目的端接收请求的时间）</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403245">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发送时间戳（目的端发送应答的时间）</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1338452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往返时间和时钟同步</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r>
              <a:rPr lang="zh-CN" altLang="en-US" sz="2400" dirty="0">
                <a:solidFill>
                  <a:srgbClr val="FF3300"/>
                </a:solidFill>
              </a:rPr>
              <a:t>往返时间</a:t>
            </a:r>
          </a:p>
          <a:p>
            <a:pPr>
              <a:buFontTx/>
              <a:buNone/>
            </a:pPr>
            <a:r>
              <a:rPr lang="zh-CN" altLang="en-US" sz="2400" dirty="0"/>
              <a:t>    </a:t>
            </a:r>
            <a:r>
              <a:rPr lang="zh-CN" altLang="en-US" sz="2400" dirty="0" smtClean="0"/>
              <a:t>  发送</a:t>
            </a:r>
            <a:r>
              <a:rPr lang="zh-CN" altLang="en-US" sz="2400" dirty="0"/>
              <a:t>时间＝接收时间戳－原始时间戳</a:t>
            </a:r>
          </a:p>
          <a:p>
            <a:pPr>
              <a:buFontTx/>
              <a:buNone/>
            </a:pPr>
            <a:r>
              <a:rPr lang="zh-CN" altLang="en-US" sz="2400" dirty="0"/>
              <a:t>    </a:t>
            </a:r>
            <a:r>
              <a:rPr lang="zh-CN" altLang="en-US" sz="2400" dirty="0" smtClean="0"/>
              <a:t>  接收</a:t>
            </a:r>
            <a:r>
              <a:rPr lang="zh-CN" altLang="en-US" sz="2400" dirty="0"/>
              <a:t>时间＝数据返回时间－发送时间戳</a:t>
            </a:r>
          </a:p>
          <a:p>
            <a:pPr>
              <a:buFontTx/>
              <a:buNone/>
            </a:pPr>
            <a:r>
              <a:rPr lang="zh-CN" altLang="en-US" sz="2400" dirty="0"/>
              <a:t>    </a:t>
            </a:r>
            <a:r>
              <a:rPr lang="zh-CN" altLang="en-US" sz="2400" dirty="0" smtClean="0"/>
              <a:t>  往返</a:t>
            </a:r>
            <a:r>
              <a:rPr lang="zh-CN" altLang="en-US" sz="2400" dirty="0"/>
              <a:t>时间＝发送时间＋接收时间</a:t>
            </a:r>
          </a:p>
          <a:p>
            <a:pPr marL="900113" indent="-900113">
              <a:buFontTx/>
              <a:buNone/>
            </a:pPr>
            <a:r>
              <a:rPr lang="zh-CN" altLang="en-US" sz="2400" dirty="0" smtClean="0">
                <a:solidFill>
                  <a:srgbClr val="0000FF"/>
                </a:solidFill>
              </a:rPr>
              <a:t>注意</a:t>
            </a:r>
            <a:r>
              <a:rPr lang="zh-CN" altLang="en-US" sz="2400" dirty="0"/>
              <a:t>：只有两个机器上的时钟是同步的，发送时间和接收时间的计算才是准确；不管两个机器上的时钟是否同步，往返时间的计算都是准确的。</a:t>
            </a:r>
          </a:p>
          <a:p>
            <a:r>
              <a:rPr lang="zh-CN" altLang="en-US" sz="2400" dirty="0">
                <a:solidFill>
                  <a:srgbClr val="FF3300"/>
                </a:solidFill>
              </a:rPr>
              <a:t>时钟同步</a:t>
            </a:r>
          </a:p>
          <a:p>
            <a:pPr>
              <a:buFontTx/>
              <a:buNone/>
            </a:pPr>
            <a:r>
              <a:rPr lang="zh-CN" altLang="en-US" sz="2400" dirty="0"/>
              <a:t>    </a:t>
            </a:r>
            <a:r>
              <a:rPr lang="zh-CN" altLang="en-US" sz="2400" dirty="0" smtClean="0"/>
              <a:t>  单向传输</a:t>
            </a:r>
            <a:r>
              <a:rPr lang="zh-CN" altLang="en-US" sz="2400" dirty="0"/>
              <a:t>时间＝往返时间／</a:t>
            </a:r>
            <a:r>
              <a:rPr lang="en-US" altLang="zh-CN" sz="2400" dirty="0"/>
              <a:t>2</a:t>
            </a:r>
          </a:p>
          <a:p>
            <a:pPr>
              <a:buFontTx/>
              <a:buNone/>
            </a:pPr>
            <a:r>
              <a:rPr lang="en-US" altLang="zh-CN" sz="2400" dirty="0"/>
              <a:t>    </a:t>
            </a:r>
            <a:r>
              <a:rPr lang="en-US" altLang="zh-CN" sz="2400" dirty="0" smtClean="0"/>
              <a:t>  </a:t>
            </a:r>
            <a:r>
              <a:rPr lang="zh-CN" altLang="en-US" sz="2400" dirty="0" smtClean="0"/>
              <a:t>时间差</a:t>
            </a:r>
            <a:r>
              <a:rPr lang="zh-CN" altLang="en-US" sz="2400" dirty="0"/>
              <a:t>＝接收时间戳－</a:t>
            </a:r>
            <a:r>
              <a:rPr lang="en-US" altLang="zh-CN" sz="2400" dirty="0"/>
              <a:t>(</a:t>
            </a:r>
            <a:r>
              <a:rPr lang="zh-CN" altLang="en-US" sz="2400" dirty="0"/>
              <a:t>原始时间戳</a:t>
            </a:r>
            <a:r>
              <a:rPr lang="en-US" altLang="zh-CN" sz="2400" dirty="0"/>
              <a:t>+</a:t>
            </a:r>
            <a:r>
              <a:rPr lang="zh-CN" altLang="en-US" sz="2400" dirty="0"/>
              <a:t>单向传输时间</a:t>
            </a:r>
            <a:r>
              <a:rPr lang="en-US" altLang="zh-CN" sz="2400" dirty="0" smtClean="0"/>
              <a:t>)</a:t>
            </a:r>
            <a:endParaRPr lang="zh-CN" altLang="en-US" sz="2400" dirty="0"/>
          </a:p>
        </p:txBody>
      </p:sp>
    </p:spTree>
    <p:extLst>
      <p:ext uri="{BB962C8B-B14F-4D97-AF65-F5344CB8AC3E}">
        <p14:creationId xmlns:p14="http://schemas.microsoft.com/office/powerpoint/2010/main" val="245197041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举  例</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marL="927100" indent="-927100">
              <a:lnSpc>
                <a:spcPct val="105000"/>
              </a:lnSpc>
              <a:buFontTx/>
              <a:buNone/>
            </a:pPr>
            <a:r>
              <a:rPr lang="zh-CN" altLang="en-US" sz="2400" dirty="0">
                <a:solidFill>
                  <a:srgbClr val="FF0000"/>
                </a:solidFill>
              </a:rPr>
              <a:t>问题：</a:t>
            </a:r>
            <a:r>
              <a:rPr lang="zh-CN" altLang="en-US" sz="2400" dirty="0"/>
              <a:t>给出如下信息：原始时间戳值为</a:t>
            </a:r>
            <a:r>
              <a:rPr lang="en-US" altLang="zh-CN" sz="2400" dirty="0"/>
              <a:t>46</a:t>
            </a:r>
            <a:r>
              <a:rPr lang="zh-CN" altLang="en-US" sz="2400" dirty="0"/>
              <a:t>，接收时间戳值为</a:t>
            </a:r>
            <a:r>
              <a:rPr lang="en-US" altLang="zh-CN" sz="2400" dirty="0"/>
              <a:t>59</a:t>
            </a:r>
            <a:r>
              <a:rPr lang="zh-CN" altLang="en-US" sz="2400" dirty="0"/>
              <a:t>，发送时间戳戳值为</a:t>
            </a:r>
            <a:r>
              <a:rPr lang="en-US" altLang="zh-CN" sz="2400" dirty="0"/>
              <a:t>60</a:t>
            </a:r>
            <a:r>
              <a:rPr lang="zh-CN" altLang="en-US" sz="2400" dirty="0"/>
              <a:t>，数据返回时间戳值为</a:t>
            </a:r>
            <a:r>
              <a:rPr lang="en-US" altLang="zh-CN" sz="2400" dirty="0"/>
              <a:t>67</a:t>
            </a:r>
            <a:r>
              <a:rPr lang="zh-CN" altLang="en-US" sz="2400" dirty="0"/>
              <a:t>，计算往返时间和时间差。</a:t>
            </a:r>
          </a:p>
          <a:p>
            <a:pPr marL="927100" indent="-927100">
              <a:lnSpc>
                <a:spcPct val="105000"/>
              </a:lnSpc>
              <a:buFontTx/>
              <a:buNone/>
            </a:pPr>
            <a:r>
              <a:rPr lang="zh-CN" altLang="en-US" sz="2400" dirty="0">
                <a:solidFill>
                  <a:srgbClr val="FF0000"/>
                </a:solidFill>
              </a:rPr>
              <a:t>解答：</a:t>
            </a:r>
          </a:p>
          <a:p>
            <a:pPr marL="927100" indent="-927100">
              <a:lnSpc>
                <a:spcPct val="105000"/>
              </a:lnSpc>
              <a:buFontTx/>
              <a:buNone/>
            </a:pPr>
            <a:r>
              <a:rPr lang="zh-CN" altLang="en-US" sz="2400" dirty="0"/>
              <a:t>	往返时间＝发送时间＋接收时间</a:t>
            </a:r>
          </a:p>
          <a:p>
            <a:pPr marL="927100" indent="-927100">
              <a:lnSpc>
                <a:spcPct val="105000"/>
              </a:lnSpc>
              <a:buFontTx/>
              <a:buNone/>
            </a:pPr>
            <a:r>
              <a:rPr lang="zh-CN" altLang="en-US" sz="2400" dirty="0"/>
              <a:t>                          </a:t>
            </a:r>
            <a:r>
              <a:rPr lang="zh-CN" altLang="en-US" sz="2400" dirty="0" smtClean="0"/>
              <a:t>＝</a:t>
            </a:r>
            <a:r>
              <a:rPr lang="en-US" altLang="zh-CN" sz="2400" dirty="0"/>
              <a:t>(59 - 46)+(67 - 60)</a:t>
            </a:r>
            <a:endParaRPr lang="zh-CN" altLang="en-US" sz="2400" dirty="0"/>
          </a:p>
          <a:p>
            <a:pPr marL="927100" indent="-927100">
              <a:lnSpc>
                <a:spcPct val="105000"/>
              </a:lnSpc>
              <a:buFontTx/>
              <a:buNone/>
            </a:pPr>
            <a:r>
              <a:rPr lang="zh-CN" altLang="en-US" sz="2400" dirty="0"/>
              <a:t>                          </a:t>
            </a:r>
            <a:r>
              <a:rPr lang="zh-CN" altLang="en-US" sz="2400" dirty="0" smtClean="0"/>
              <a:t>＝</a:t>
            </a:r>
            <a:r>
              <a:rPr lang="en-US" altLang="zh-CN" sz="2400" dirty="0"/>
              <a:t>20ms</a:t>
            </a:r>
          </a:p>
          <a:p>
            <a:pPr marL="927100" indent="-927100">
              <a:lnSpc>
                <a:spcPct val="105000"/>
              </a:lnSpc>
              <a:buFontTx/>
              <a:buNone/>
            </a:pPr>
            <a:r>
              <a:rPr lang="zh-CN" altLang="en-US" sz="2400" dirty="0"/>
              <a:t>	时间差＝接收时间戳－</a:t>
            </a:r>
            <a:r>
              <a:rPr lang="en-US" altLang="zh-CN" sz="2400" dirty="0"/>
              <a:t>(</a:t>
            </a:r>
            <a:r>
              <a:rPr lang="zh-CN" altLang="en-US" sz="2400" dirty="0"/>
              <a:t>原始时间戳</a:t>
            </a:r>
            <a:r>
              <a:rPr lang="en-US" altLang="zh-CN" sz="2400" dirty="0"/>
              <a:t>+</a:t>
            </a:r>
            <a:r>
              <a:rPr lang="zh-CN" altLang="en-US" sz="2400" dirty="0"/>
              <a:t>单向传输时间</a:t>
            </a:r>
            <a:r>
              <a:rPr lang="en-US" altLang="zh-CN" sz="2400" dirty="0"/>
              <a:t>)</a:t>
            </a:r>
          </a:p>
          <a:p>
            <a:pPr marL="927100" indent="-927100">
              <a:lnSpc>
                <a:spcPct val="105000"/>
              </a:lnSpc>
              <a:buFontTx/>
              <a:buNone/>
            </a:pPr>
            <a:r>
              <a:rPr lang="zh-CN" altLang="en-US" sz="2400" dirty="0"/>
              <a:t>                      </a:t>
            </a:r>
            <a:r>
              <a:rPr lang="zh-CN" altLang="en-US" sz="2400" dirty="0" smtClean="0"/>
              <a:t>＝</a:t>
            </a:r>
            <a:r>
              <a:rPr lang="en-US" altLang="zh-CN" sz="2400" dirty="0"/>
              <a:t>59 - (46 + 20/2)</a:t>
            </a:r>
          </a:p>
          <a:p>
            <a:pPr marL="927100" indent="-927100">
              <a:lnSpc>
                <a:spcPct val="105000"/>
              </a:lnSpc>
              <a:buFontTx/>
              <a:buNone/>
            </a:pPr>
            <a:r>
              <a:rPr lang="zh-CN" altLang="en-US" sz="2400" dirty="0"/>
              <a:t>                      </a:t>
            </a:r>
            <a:r>
              <a:rPr lang="zh-CN" altLang="en-US" sz="2400" dirty="0" smtClean="0"/>
              <a:t>＝</a:t>
            </a:r>
            <a:r>
              <a:rPr lang="en-US" altLang="zh-CN" sz="2400" dirty="0" smtClean="0"/>
              <a:t>3ms</a:t>
            </a:r>
            <a:endParaRPr lang="zh-CN" altLang="en-US" sz="2400" dirty="0"/>
          </a:p>
        </p:txBody>
      </p:sp>
    </p:spTree>
    <p:extLst>
      <p:ext uri="{BB962C8B-B14F-4D97-AF65-F5344CB8AC3E}">
        <p14:creationId xmlns:p14="http://schemas.microsoft.com/office/powerpoint/2010/main" val="118827633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down)">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地址掩码请求和应答</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799778"/>
          </a:xfrm>
        </p:spPr>
        <p:txBody>
          <a:bodyPr/>
          <a:lstStyle/>
          <a:p>
            <a:r>
              <a:rPr lang="zh-CN" altLang="en-US" sz="2400" dirty="0">
                <a:solidFill>
                  <a:srgbClr val="FF0000"/>
                </a:solidFill>
              </a:rPr>
              <a:t>作用</a:t>
            </a:r>
            <a:r>
              <a:rPr lang="zh-CN" altLang="en-US" sz="2400" dirty="0"/>
              <a:t>：用于主机向子网掩码服务器得到某个接口的地址掩码。例如：无盘站在启动时是需要地址掩码的。得到子网信息的另一种方法是</a:t>
            </a:r>
            <a:r>
              <a:rPr lang="zh-CN" altLang="en-US" sz="2400" dirty="0" smtClean="0"/>
              <a:t>使用</a:t>
            </a:r>
            <a:r>
              <a:rPr lang="en-US" altLang="zh-CN" sz="2400" dirty="0" smtClean="0"/>
              <a:t>DHCP</a:t>
            </a:r>
            <a:r>
              <a:rPr lang="zh-CN" altLang="en-US" sz="2400" dirty="0" smtClean="0"/>
              <a:t>协议。</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5"/>
          <p:cNvGraphicFramePr>
            <a:graphicFrameLocks noGrp="1"/>
          </p:cNvGraphicFramePr>
          <p:nvPr>
            <p:extLst>
              <p:ext uri="{D42A27DB-BD31-4B8C-83A1-F6EECF244321}">
                <p14:modId xmlns:p14="http://schemas.microsoft.com/office/powerpoint/2010/main" val="1220419727"/>
              </p:ext>
            </p:extLst>
          </p:nvPr>
        </p:nvGraphicFramePr>
        <p:xfrm>
          <a:off x="1374204" y="3573016"/>
          <a:ext cx="7223127" cy="2592288"/>
        </p:xfrm>
        <a:graphic>
          <a:graphicData uri="http://schemas.openxmlformats.org/drawingml/2006/table">
            <a:tbl>
              <a:tblPr/>
              <a:tblGrid>
                <a:gridCol w="1901652"/>
                <a:gridCol w="1800200"/>
                <a:gridCol w="3521275"/>
              </a:tblGrid>
              <a:tr h="648072">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类型</a:t>
                      </a:r>
                      <a:r>
                        <a:rPr kumimoji="1" lang="en-US" altLang="zh-CN" sz="2400" b="1" i="0" u="none" strike="noStrike" cap="none" normalizeH="0" baseline="0" dirty="0" smtClean="0">
                          <a:ln>
                            <a:noFill/>
                          </a:ln>
                          <a:solidFill>
                            <a:schemeClr val="tx1"/>
                          </a:solidFill>
                          <a:effectLst/>
                          <a:latin typeface="+mn-lt"/>
                          <a:ea typeface="+mn-ea"/>
                        </a:rPr>
                        <a:t>:17</a:t>
                      </a:r>
                      <a:r>
                        <a:rPr kumimoji="1" lang="zh-CN" altLang="en-US" sz="2400" b="1" i="0" u="none" strike="noStrike" cap="none" normalizeH="0" baseline="0" dirty="0" smtClean="0">
                          <a:ln>
                            <a:noFill/>
                          </a:ln>
                          <a:solidFill>
                            <a:schemeClr val="tx1"/>
                          </a:solidFill>
                          <a:effectLst/>
                          <a:latin typeface="+mn-lt"/>
                          <a:ea typeface="+mn-ea"/>
                        </a:rPr>
                        <a:t>或</a:t>
                      </a:r>
                      <a:r>
                        <a:rPr kumimoji="1" lang="en-US" altLang="zh-CN" sz="2400" b="1" i="0" u="none" strike="noStrike" cap="none" normalizeH="0" baseline="0" dirty="0" smtClean="0">
                          <a:ln>
                            <a:noFill/>
                          </a:ln>
                          <a:solidFill>
                            <a:schemeClr val="tx1"/>
                          </a:solidFill>
                          <a:effectLst/>
                          <a:latin typeface="+mn-lt"/>
                          <a:ea typeface="+mn-ea"/>
                        </a:rPr>
                        <a:t>18</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代码：</a:t>
                      </a:r>
                      <a:r>
                        <a:rPr kumimoji="1" lang="en-US" altLang="zh-CN" sz="24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76064">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68152">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地址掩码（请求：全</a:t>
                      </a:r>
                      <a:r>
                        <a:rPr kumimoji="1" lang="en-US" altLang="zh-CN" sz="2400" b="1" i="0" u="none" strike="noStrike" cap="none" normalizeH="0" baseline="0" dirty="0" smtClean="0">
                          <a:ln>
                            <a:noFill/>
                          </a:ln>
                          <a:solidFill>
                            <a:schemeClr val="tx1"/>
                          </a:solidFill>
                          <a:effectLst/>
                          <a:latin typeface="+mn-lt"/>
                          <a:ea typeface="+mn-ea"/>
                        </a:rPr>
                        <a:t>0</a:t>
                      </a:r>
                      <a:r>
                        <a:rPr kumimoji="1" lang="zh-CN" altLang="en-US" sz="2400" b="1" i="0" u="none" strike="noStrike" cap="none" normalizeH="0" baseline="0" dirty="0" smtClean="0">
                          <a:ln>
                            <a:noFill/>
                          </a:ln>
                          <a:solidFill>
                            <a:schemeClr val="tx1"/>
                          </a:solidFill>
                          <a:effectLst/>
                          <a:latin typeface="+mn-lt"/>
                          <a:ea typeface="+mn-ea"/>
                        </a:rPr>
                        <a:t>；应答：掩码）</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37640010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路由器询问和通告</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控制协议</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ICMP</a:t>
            </a:r>
            <a:r>
              <a:rPr lang="zh-CN" altLang="en-US" sz="1200" b="0" dirty="0">
                <a:solidFill>
                  <a:schemeClr val="tx1"/>
                </a:solidFill>
                <a:latin typeface="Times New Roman" pitchFamily="18" charset="0"/>
                <a:ea typeface="幼圆" pitchFamily="49" charset="-122"/>
                <a:hlinkClick r:id="rId8" action="ppaction://hlinksldjump"/>
              </a:rPr>
              <a:t>报文类型</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295722"/>
          </a:xfrm>
        </p:spPr>
        <p:txBody>
          <a:bodyPr/>
          <a:lstStyle/>
          <a:p>
            <a:r>
              <a:rPr lang="zh-CN" altLang="en-US" sz="2400" dirty="0">
                <a:solidFill>
                  <a:srgbClr val="FF0000"/>
                </a:solidFill>
              </a:rPr>
              <a:t>作用</a:t>
            </a:r>
            <a:r>
              <a:rPr lang="zh-CN" altLang="en-US" sz="2400" dirty="0"/>
              <a:t>：用于主机了解连接在本网络上的路由器是否正常工作</a:t>
            </a:r>
            <a:r>
              <a:rPr lang="zh-CN" altLang="en-US" sz="2400" dirty="0" smtClean="0"/>
              <a:t>。</a:t>
            </a:r>
            <a:endParaRPr lang="en-US" altLang="zh-CN" sz="2400" dirty="0" smtClean="0"/>
          </a:p>
          <a:p>
            <a:r>
              <a:rPr lang="zh-CN" altLang="en-US" sz="2400" dirty="0" smtClean="0">
                <a:solidFill>
                  <a:srgbClr val="FF0000"/>
                </a:solidFill>
              </a:rPr>
              <a:t>报文格式</a:t>
            </a:r>
            <a:r>
              <a:rPr lang="zh-CN" altLang="en-US" sz="2400" dirty="0" smtClean="0"/>
              <a:t>：</a:t>
            </a:r>
            <a:endParaRPr lang="zh-CN" altLang="en-US" sz="2400" dirty="0"/>
          </a:p>
        </p:txBody>
      </p:sp>
      <p:graphicFrame>
        <p:nvGraphicFramePr>
          <p:cNvPr id="7" name="Group 6"/>
          <p:cNvGraphicFramePr>
            <a:graphicFrameLocks noGrp="1"/>
          </p:cNvGraphicFramePr>
          <p:nvPr>
            <p:extLst>
              <p:ext uri="{D42A27DB-BD31-4B8C-83A1-F6EECF244321}">
                <p14:modId xmlns:p14="http://schemas.microsoft.com/office/powerpoint/2010/main" val="924008517"/>
              </p:ext>
            </p:extLst>
          </p:nvPr>
        </p:nvGraphicFramePr>
        <p:xfrm>
          <a:off x="1043608" y="3068960"/>
          <a:ext cx="7680152" cy="735840"/>
        </p:xfrm>
        <a:graphic>
          <a:graphicData uri="http://schemas.openxmlformats.org/drawingml/2006/table">
            <a:tbl>
              <a:tblPr/>
              <a:tblGrid>
                <a:gridCol w="1944216"/>
                <a:gridCol w="1872208"/>
                <a:gridCol w="3863728"/>
              </a:tblGrid>
              <a:tr h="288032">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10</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代码：</a:t>
                      </a:r>
                      <a:r>
                        <a:rPr kumimoji="1" lang="en-US" altLang="zh-CN" sz="1800" b="1" i="0" u="none" strike="noStrike" cap="none" normalizeH="0" baseline="0" dirty="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88032">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标识符</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序号</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8" name="Group 5"/>
          <p:cNvGraphicFramePr>
            <a:graphicFrameLocks/>
          </p:cNvGraphicFramePr>
          <p:nvPr>
            <p:extLst>
              <p:ext uri="{D42A27DB-BD31-4B8C-83A1-F6EECF244321}">
                <p14:modId xmlns:p14="http://schemas.microsoft.com/office/powerpoint/2010/main" val="3517798180"/>
              </p:ext>
            </p:extLst>
          </p:nvPr>
        </p:nvGraphicFramePr>
        <p:xfrm>
          <a:off x="1043607" y="3861048"/>
          <a:ext cx="7681295" cy="2575440"/>
        </p:xfrm>
        <a:graphic>
          <a:graphicData uri="http://schemas.openxmlformats.org/drawingml/2006/table">
            <a:tbl>
              <a:tblPr/>
              <a:tblGrid>
                <a:gridCol w="1947017"/>
                <a:gridCol w="1869408"/>
                <a:gridCol w="3864870"/>
              </a:tblGrid>
              <a:tr h="226697">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类型：</a:t>
                      </a:r>
                      <a:r>
                        <a:rPr kumimoji="1" lang="en-US" altLang="zh-CN" sz="1800" b="1" i="0" u="none" strike="noStrike" cap="none" normalizeH="0" baseline="0" dirty="0" smtClean="0">
                          <a:ln>
                            <a:noFill/>
                          </a:ln>
                          <a:solidFill>
                            <a:schemeClr val="tx1"/>
                          </a:solidFill>
                          <a:effectLst/>
                          <a:latin typeface="+mn-lt"/>
                          <a:ea typeface="+mn-ea"/>
                        </a:rPr>
                        <a:t>9</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代码：</a:t>
                      </a:r>
                      <a:r>
                        <a:rPr kumimoji="1" lang="en-US" altLang="zh-CN" sz="1800" b="1" i="0" u="none" strike="noStrike" cap="none" normalizeH="0" baseline="0" smtClean="0">
                          <a:ln>
                            <a:noFill/>
                          </a:ln>
                          <a:solidFill>
                            <a:schemeClr val="tx1"/>
                          </a:solidFill>
                          <a:effectLst/>
                          <a:latin typeface="+mn-lt"/>
                          <a:ea typeface="+mn-ea"/>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校验和</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26697">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地址数</a:t>
                      </a:r>
                    </a:p>
                  </a:txBody>
                  <a:tcPr marL="90000" marR="90000" marT="46800" marB="46800" anchor="ctr" anchorCtr="1"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地址项目长度</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寿命</a:t>
                      </a:r>
                    </a:p>
                  </a:txBody>
                  <a:tcPr marL="90000" marR="90000" marT="46800" marB="46800" anchor="ctr" anchorCtr="1" horzOverflow="overflow">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路由器地址</a:t>
                      </a:r>
                      <a:r>
                        <a:rPr kumimoji="1" lang="en-US" altLang="zh-CN" sz="1800" b="1" i="0" u="none" strike="noStrike" cap="none" normalizeH="0" baseline="0" dirty="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地址参数选择</a:t>
                      </a:r>
                      <a:r>
                        <a:rPr kumimoji="1" lang="en-US" altLang="zh-CN" sz="1800" b="1" i="0" u="none" strike="noStrike" cap="none" normalizeH="0" baseline="0" dirty="0" smtClean="0">
                          <a:ln>
                            <a:noFill/>
                          </a:ln>
                          <a:solidFill>
                            <a:schemeClr val="tx1"/>
                          </a:solidFill>
                          <a:effectLst/>
                          <a:latin typeface="+mn-lt"/>
                          <a:ea typeface="+mn-ea"/>
                        </a:rPr>
                        <a:t>1</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dirty="0" smtClean="0">
                          <a:ln>
                            <a:noFill/>
                          </a:ln>
                          <a:solidFill>
                            <a:schemeClr val="tx1"/>
                          </a:solidFill>
                          <a:effectLst/>
                          <a:latin typeface="+mn-lt"/>
                          <a:ea typeface="+mn-ea"/>
                        </a:rPr>
                        <a:t>路由器地址</a:t>
                      </a:r>
                      <a:r>
                        <a:rPr kumimoji="1" lang="en-US" altLang="zh-CN" sz="1800" b="1" i="0" u="none" strike="noStrike" cap="none" normalizeH="0" baseline="0" dirty="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1800" b="1" i="0" u="none" strike="noStrike" cap="none" normalizeH="0" baseline="0" smtClean="0">
                          <a:ln>
                            <a:noFill/>
                          </a:ln>
                          <a:solidFill>
                            <a:schemeClr val="tx1"/>
                          </a:solidFill>
                          <a:effectLst/>
                          <a:latin typeface="+mn-lt"/>
                          <a:ea typeface="+mn-ea"/>
                        </a:rPr>
                        <a:t>地址参数选择</a:t>
                      </a:r>
                      <a:r>
                        <a:rPr kumimoji="1" lang="en-US" altLang="zh-CN" sz="1800" b="1" i="0" u="none" strike="noStrike" cap="none" normalizeH="0" baseline="0" smtClean="0">
                          <a:ln>
                            <a:noFill/>
                          </a:ln>
                          <a:solidFill>
                            <a:schemeClr val="tx1"/>
                          </a:solidFill>
                          <a:effectLst/>
                          <a:latin typeface="+mn-lt"/>
                          <a:ea typeface="+mn-ea"/>
                        </a:rPr>
                        <a:t>2</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r h="22669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en-US" altLang="zh-CN" sz="18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148243454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r>
              <a:rPr lang="zh-CN" altLang="en-US" dirty="0"/>
              <a:t>汇集</a:t>
            </a:r>
            <a:r>
              <a:rPr lang="zh-CN" altLang="en-US" dirty="0" smtClean="0"/>
              <a:t>树</a:t>
            </a:r>
            <a:r>
              <a:rPr lang="en-US" altLang="zh-CN" dirty="0" smtClean="0"/>
              <a:t/>
            </a:r>
            <a:br>
              <a:rPr lang="en-US" altLang="zh-CN" dirty="0" smtClean="0"/>
            </a:br>
            <a:r>
              <a:rPr lang="zh-CN" altLang="en-US" sz="3200" dirty="0" smtClean="0"/>
              <a:t>（</a:t>
            </a:r>
            <a:r>
              <a:rPr lang="zh-CN" altLang="en-US" sz="3200" dirty="0"/>
              <a:t>最短路径树）</a:t>
            </a:r>
            <a:endParaRPr lang="zh-CN" altLang="en-US" sz="3200" dirty="0" smtClean="0"/>
          </a:p>
        </p:txBody>
      </p:sp>
      <p:sp>
        <p:nvSpPr>
          <p:cNvPr id="5123" name="内容占位符 3"/>
          <p:cNvSpPr>
            <a:spLocks noGrp="1"/>
          </p:cNvSpPr>
          <p:nvPr>
            <p:ph idx="1"/>
          </p:nvPr>
        </p:nvSpPr>
        <p:spPr>
          <a:xfrm>
            <a:off x="809625" y="5661248"/>
            <a:ext cx="5641442" cy="504056"/>
          </a:xfrm>
        </p:spPr>
        <p:txBody>
          <a:bodyPr/>
          <a:lstStyle/>
          <a:p>
            <a:pPr marL="0" indent="0">
              <a:buNone/>
            </a:pPr>
            <a:r>
              <a:rPr lang="en-US" altLang="zh-CN" sz="2400" dirty="0" smtClean="0"/>
              <a:t>【</a:t>
            </a:r>
            <a:r>
              <a:rPr lang="zh-CN" altLang="en-US" sz="2400" dirty="0" smtClean="0">
                <a:solidFill>
                  <a:srgbClr val="0000FF"/>
                </a:solidFill>
              </a:rPr>
              <a:t>课后阅读</a:t>
            </a:r>
            <a:r>
              <a:rPr lang="en-US" altLang="zh-CN" sz="2400" dirty="0" smtClean="0"/>
              <a:t>】P282</a:t>
            </a:r>
            <a:r>
              <a:rPr lang="zh-CN" altLang="en-US" sz="2400" dirty="0" smtClean="0"/>
              <a:t>图</a:t>
            </a:r>
            <a:r>
              <a:rPr lang="en-US" altLang="zh-CN" sz="2400" dirty="0"/>
              <a:t>5-7</a:t>
            </a:r>
            <a:r>
              <a:rPr lang="zh-CN" altLang="en-US" sz="2400" dirty="0" smtClean="0"/>
              <a:t>和 </a:t>
            </a:r>
            <a:r>
              <a:rPr lang="en-US" altLang="zh-CN" sz="2400" dirty="0" smtClean="0"/>
              <a:t>P283</a:t>
            </a:r>
            <a:r>
              <a:rPr lang="zh-CN" altLang="en-US" sz="2400" dirty="0" smtClean="0"/>
              <a:t>图</a:t>
            </a:r>
            <a:r>
              <a:rPr lang="en-US" altLang="zh-CN" sz="2400" dirty="0" smtClean="0"/>
              <a:t>5-8</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grpSp>
        <p:nvGrpSpPr>
          <p:cNvPr id="6" name="组合 5"/>
          <p:cNvGrpSpPr/>
          <p:nvPr/>
        </p:nvGrpSpPr>
        <p:grpSpPr>
          <a:xfrm>
            <a:off x="5148064" y="2873305"/>
            <a:ext cx="3672408" cy="1822530"/>
            <a:chOff x="2030025" y="2321953"/>
            <a:chExt cx="4175030" cy="2021665"/>
          </a:xfrm>
        </p:grpSpPr>
        <p:sp>
          <p:nvSpPr>
            <p:cNvPr id="7" name="椭圆 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3"/>
            <p:cNvCxnSpPr>
              <a:stCxn id="7"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endCxn id="11"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2529513" y="2618862"/>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7" name="TextBox 26"/>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8" name="TextBox 27"/>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29" name="TextBox 28"/>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32" name="TextBox 31"/>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sp>
        <p:nvSpPr>
          <p:cNvPr id="33" name="内容占位符 3"/>
          <p:cNvSpPr txBox="1">
            <a:spLocks/>
          </p:cNvSpPr>
          <p:nvPr/>
        </p:nvSpPr>
        <p:spPr bwMode="auto">
          <a:xfrm>
            <a:off x="809625" y="1773238"/>
            <a:ext cx="7958138" cy="57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buFont typeface="Wingdings" pitchFamily="2" charset="2"/>
              <a:buNone/>
            </a:pPr>
            <a:r>
              <a:rPr lang="zh-CN" altLang="en-US" sz="2400" kern="0" dirty="0" smtClean="0">
                <a:solidFill>
                  <a:srgbClr val="FF0000"/>
                </a:solidFill>
              </a:rPr>
              <a:t>例：</a:t>
            </a:r>
            <a:r>
              <a:rPr lang="zh-CN" altLang="en-US" sz="2400" kern="0" dirty="0" smtClean="0"/>
              <a:t>求路由器</a:t>
            </a:r>
            <a:r>
              <a:rPr lang="en-US" altLang="zh-CN" sz="2400" kern="0" dirty="0" smtClean="0"/>
              <a:t>A</a:t>
            </a:r>
            <a:r>
              <a:rPr lang="zh-CN" altLang="en-US" sz="2400" kern="0" dirty="0" smtClean="0"/>
              <a:t>到其它各路由器的最短路径。</a:t>
            </a:r>
            <a:endParaRPr lang="en-US" altLang="zh-CN" sz="2400" kern="0" dirty="0" smtClean="0"/>
          </a:p>
        </p:txBody>
      </p:sp>
      <p:grpSp>
        <p:nvGrpSpPr>
          <p:cNvPr id="35" name="组合 34"/>
          <p:cNvGrpSpPr/>
          <p:nvPr/>
        </p:nvGrpSpPr>
        <p:grpSpPr>
          <a:xfrm>
            <a:off x="837754" y="2524399"/>
            <a:ext cx="3806254" cy="2200745"/>
            <a:chOff x="2030025" y="1853643"/>
            <a:chExt cx="4175030" cy="2489975"/>
          </a:xfrm>
        </p:grpSpPr>
        <p:sp>
          <p:nvSpPr>
            <p:cNvPr id="36" name="椭圆 35"/>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7" name="椭圆 36"/>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8" name="椭圆 37"/>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9" name="椭圆 38"/>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0" name="椭圆 39"/>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1" name="椭圆 40"/>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2" name="直接连接符 3"/>
            <p:cNvCxnSpPr>
              <a:stCxn id="36"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3"/>
            <p:cNvCxnSpPr>
              <a:stCxn id="36"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3"/>
            <p:cNvCxnSpPr>
              <a:stCxn id="37" idx="6"/>
              <a:endCxn id="38"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endCxn id="41"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3"/>
            <p:cNvCxnSpPr>
              <a:endCxn id="41"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3"/>
            <p:cNvCxnSpPr>
              <a:stCxn id="36" idx="1"/>
              <a:endCxn id="38"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3"/>
            <p:cNvCxnSpPr>
              <a:stCxn id="38" idx="3"/>
              <a:endCxn id="39"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endCxn id="40"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37"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Box 51"/>
            <p:cNvSpPr txBox="1"/>
            <p:nvPr/>
          </p:nvSpPr>
          <p:spPr>
            <a:xfrm>
              <a:off x="2729731" y="1853643"/>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3" name="TextBox 52"/>
            <p:cNvSpPr txBox="1"/>
            <p:nvPr/>
          </p:nvSpPr>
          <p:spPr>
            <a:xfrm>
              <a:off x="2529513" y="2599554"/>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4" name="TextBox 53"/>
            <p:cNvSpPr txBox="1"/>
            <p:nvPr/>
          </p:nvSpPr>
          <p:spPr>
            <a:xfrm>
              <a:off x="3959573" y="2246387"/>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55" name="TextBox 54"/>
            <p:cNvSpPr txBox="1"/>
            <p:nvPr/>
          </p:nvSpPr>
          <p:spPr>
            <a:xfrm>
              <a:off x="5411700" y="2538576"/>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56" name="TextBox 55"/>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57" name="TextBox 56"/>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8" name="TextBox 57"/>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59" name="TextBox 58"/>
            <p:cNvSpPr txBox="1"/>
            <p:nvPr/>
          </p:nvSpPr>
          <p:spPr>
            <a:xfrm>
              <a:off x="3779912" y="3018438"/>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60" name="TextBox 59"/>
            <p:cNvSpPr txBox="1"/>
            <p:nvPr/>
          </p:nvSpPr>
          <p:spPr>
            <a:xfrm>
              <a:off x="3295339" y="3102243"/>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61" name="TextBox 60"/>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sp>
        <p:nvSpPr>
          <p:cNvPr id="62" name="内容占位符 3"/>
          <p:cNvSpPr txBox="1">
            <a:spLocks/>
          </p:cNvSpPr>
          <p:nvPr/>
        </p:nvSpPr>
        <p:spPr bwMode="auto">
          <a:xfrm>
            <a:off x="1645006" y="4852284"/>
            <a:ext cx="2208584"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buFont typeface="Wingdings" pitchFamily="2" charset="2"/>
              <a:buNone/>
            </a:pPr>
            <a:r>
              <a:rPr lang="zh-CN" altLang="en-US" sz="2400" kern="0" dirty="0" smtClean="0"/>
              <a:t>原始拓扑结构</a:t>
            </a:r>
          </a:p>
        </p:txBody>
      </p:sp>
      <p:sp>
        <p:nvSpPr>
          <p:cNvPr id="63" name="内容占位符 3"/>
          <p:cNvSpPr txBox="1">
            <a:spLocks/>
          </p:cNvSpPr>
          <p:nvPr/>
        </p:nvSpPr>
        <p:spPr bwMode="auto">
          <a:xfrm>
            <a:off x="5292080" y="4797152"/>
            <a:ext cx="3387301" cy="50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lgn="ctr">
              <a:buFont typeface="Wingdings" pitchFamily="2" charset="2"/>
              <a:buNone/>
            </a:pPr>
            <a:r>
              <a:rPr lang="zh-CN" altLang="en-US" sz="2400" kern="0" dirty="0" smtClean="0"/>
              <a:t>汇集树（最短路径树）</a:t>
            </a:r>
          </a:p>
        </p:txBody>
      </p:sp>
    </p:spTree>
    <p:extLst>
      <p:ext uri="{BB962C8B-B14F-4D97-AF65-F5344CB8AC3E}">
        <p14:creationId xmlns:p14="http://schemas.microsoft.com/office/powerpoint/2010/main" val="301126888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地址解析协议</a:t>
            </a:r>
            <a:r>
              <a:rPr lang="en-US" altLang="zh-CN" dirty="0" smtClean="0">
                <a:latin typeface="华文新魏" pitchFamily="2" charset="-122"/>
              </a:rPr>
              <a:t/>
            </a:r>
            <a:br>
              <a:rPr lang="en-US" altLang="zh-CN" dirty="0" smtClean="0">
                <a:latin typeface="华文新魏" pitchFamily="2" charset="-122"/>
              </a:rPr>
            </a:br>
            <a:r>
              <a:rPr lang="en-US" altLang="zh-CN" sz="2800" dirty="0" smtClean="0">
                <a:latin typeface="华文新魏" pitchFamily="2" charset="-122"/>
              </a:rPr>
              <a:t>(ARP)</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zh-CN" altLang="en-US" sz="2800" dirty="0"/>
              <a:t>在</a:t>
            </a:r>
            <a:r>
              <a:rPr lang="en-US" altLang="zh-CN" sz="2800" dirty="0"/>
              <a:t>Internet</a:t>
            </a:r>
            <a:r>
              <a:rPr lang="zh-CN" altLang="en-US" sz="2800" dirty="0"/>
              <a:t>中，</a:t>
            </a:r>
            <a:r>
              <a:rPr lang="en-US" altLang="zh-CN" sz="2800" dirty="0">
                <a:solidFill>
                  <a:srgbClr val="FF3300"/>
                </a:solidFill>
              </a:rPr>
              <a:t>IP</a:t>
            </a:r>
            <a:r>
              <a:rPr lang="zh-CN" altLang="en-US" sz="2800" dirty="0">
                <a:solidFill>
                  <a:srgbClr val="FF3300"/>
                </a:solidFill>
              </a:rPr>
              <a:t>地址能够屏蔽物理网络地址的差异</a:t>
            </a:r>
            <a:r>
              <a:rPr lang="zh-CN" altLang="en-US" sz="2800" dirty="0"/>
              <a:t>，为上层用户提供“统一”的地址形式，这是通过在物理网络上覆盖一层</a:t>
            </a:r>
            <a:r>
              <a:rPr lang="en-US" altLang="zh-CN" sz="2800" dirty="0"/>
              <a:t>IP</a:t>
            </a:r>
            <a:r>
              <a:rPr lang="zh-CN" altLang="en-US" sz="2800" dirty="0"/>
              <a:t>软件来实现的， </a:t>
            </a:r>
            <a:r>
              <a:rPr lang="en-US" altLang="zh-CN" sz="2800" dirty="0">
                <a:solidFill>
                  <a:srgbClr val="FF3300"/>
                </a:solidFill>
              </a:rPr>
              <a:t>Internet</a:t>
            </a:r>
            <a:r>
              <a:rPr lang="zh-CN" altLang="en-US" sz="2800" dirty="0">
                <a:solidFill>
                  <a:srgbClr val="FF3300"/>
                </a:solidFill>
              </a:rPr>
              <a:t>不对物理地址做任何</a:t>
            </a:r>
            <a:r>
              <a:rPr lang="zh-CN" altLang="en-US" sz="2800" dirty="0" smtClean="0">
                <a:solidFill>
                  <a:srgbClr val="FF3300"/>
                </a:solidFill>
              </a:rPr>
              <a:t>修改；</a:t>
            </a:r>
            <a:endParaRPr lang="en-US" altLang="zh-CN" sz="2800" dirty="0" smtClean="0">
              <a:solidFill>
                <a:srgbClr val="FF3300"/>
              </a:solidFill>
            </a:endParaRPr>
          </a:p>
          <a:p>
            <a:pPr>
              <a:lnSpc>
                <a:spcPct val="110000"/>
              </a:lnSpc>
            </a:pPr>
            <a:r>
              <a:rPr lang="zh-CN" altLang="en-US" sz="2800" dirty="0" smtClean="0"/>
              <a:t>高层</a:t>
            </a:r>
            <a:r>
              <a:rPr lang="zh-CN" altLang="en-US" sz="2800" dirty="0"/>
              <a:t>软件利用</a:t>
            </a:r>
            <a:r>
              <a:rPr lang="en-US" altLang="zh-CN" sz="2800" dirty="0">
                <a:solidFill>
                  <a:srgbClr val="0000FF"/>
                </a:solidFill>
              </a:rPr>
              <a:t>IP</a:t>
            </a:r>
            <a:r>
              <a:rPr lang="zh-CN" altLang="en-US" sz="2800" dirty="0">
                <a:solidFill>
                  <a:srgbClr val="0000FF"/>
                </a:solidFill>
              </a:rPr>
              <a:t>地址</a:t>
            </a:r>
            <a:r>
              <a:rPr lang="zh-CN" altLang="en-US" sz="2800" dirty="0"/>
              <a:t>指定源地址和目的地址，而低层物理</a:t>
            </a:r>
            <a:r>
              <a:rPr lang="zh-CN" altLang="en-US" sz="2800" dirty="0" smtClean="0"/>
              <a:t>网络仍然利用</a:t>
            </a:r>
            <a:r>
              <a:rPr lang="zh-CN" altLang="en-US" sz="2800" dirty="0">
                <a:solidFill>
                  <a:srgbClr val="0000FF"/>
                </a:solidFill>
              </a:rPr>
              <a:t>物理地址</a:t>
            </a:r>
            <a:r>
              <a:rPr lang="zh-CN" altLang="en-US" sz="2800" dirty="0"/>
              <a:t>发送和接收</a:t>
            </a:r>
            <a:r>
              <a:rPr lang="zh-CN" altLang="en-US" sz="2800" dirty="0" smtClean="0"/>
              <a:t>信息；</a:t>
            </a:r>
            <a:endParaRPr lang="en-US" altLang="zh-CN" sz="2800" dirty="0" smtClean="0"/>
          </a:p>
          <a:p>
            <a:pPr>
              <a:lnSpc>
                <a:spcPct val="110000"/>
              </a:lnSpc>
            </a:pPr>
            <a:r>
              <a:rPr lang="en-US" altLang="zh-CN" sz="2800" dirty="0" smtClean="0">
                <a:solidFill>
                  <a:srgbClr val="FF0000"/>
                </a:solidFill>
              </a:rPr>
              <a:t>ARP</a:t>
            </a:r>
            <a:r>
              <a:rPr lang="zh-CN" altLang="en-US" sz="2800" dirty="0" smtClean="0">
                <a:solidFill>
                  <a:srgbClr val="FF0000"/>
                </a:solidFill>
              </a:rPr>
              <a:t>协议</a:t>
            </a:r>
            <a:r>
              <a:rPr lang="zh-CN" altLang="en-US" sz="2800" dirty="0" smtClean="0">
                <a:solidFill>
                  <a:srgbClr val="0000FF"/>
                </a:solidFill>
              </a:rPr>
              <a:t>（</a:t>
            </a:r>
            <a:r>
              <a:rPr lang="en-US" altLang="zh-CN" sz="2800" dirty="0" smtClean="0">
                <a:solidFill>
                  <a:srgbClr val="0000FF"/>
                </a:solidFill>
              </a:rPr>
              <a:t>RFC 826</a:t>
            </a:r>
            <a:r>
              <a:rPr lang="zh-CN" altLang="en-US" sz="2800" dirty="0" smtClean="0">
                <a:solidFill>
                  <a:srgbClr val="0000FF"/>
                </a:solidFill>
              </a:rPr>
              <a:t>）</a:t>
            </a:r>
            <a:r>
              <a:rPr lang="zh-CN" altLang="en-US" sz="2800" dirty="0" smtClean="0"/>
              <a:t>的作用是将</a:t>
            </a:r>
            <a:r>
              <a:rPr lang="en-US" altLang="zh-CN" sz="2800" dirty="0"/>
              <a:t>IP</a:t>
            </a:r>
            <a:r>
              <a:rPr lang="zh-CN" altLang="en-US" sz="2800" dirty="0" smtClean="0"/>
              <a:t>地址映射到其对应的物理地址。</a:t>
            </a:r>
            <a:endParaRPr lang="zh-CN" altLang="en-US" sz="2800" dirty="0"/>
          </a:p>
          <a:p>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41974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631134" cy="1008063"/>
          </a:xfrm>
        </p:spPr>
        <p:txBody>
          <a:bodyPr/>
          <a:lstStyle/>
          <a:p>
            <a:pPr>
              <a:lnSpc>
                <a:spcPct val="90000"/>
              </a:lnSpc>
            </a:pPr>
            <a:r>
              <a:rPr lang="zh-CN" altLang="en-US" dirty="0" smtClean="0">
                <a:latin typeface="华文新魏" pitchFamily="2" charset="-122"/>
              </a:rPr>
              <a:t>为什么要进行</a:t>
            </a:r>
            <a:r>
              <a:rPr lang="en-US" altLang="zh-CN" dirty="0" err="1" smtClean="0">
                <a:latin typeface="华文新魏" pitchFamily="2" charset="-122"/>
              </a:rPr>
              <a:t>地址</a:t>
            </a:r>
            <a:r>
              <a:rPr lang="zh-CN" altLang="en-US" dirty="0" smtClean="0">
                <a:latin typeface="华文新魏" pitchFamily="2" charset="-122"/>
              </a:rPr>
              <a:t>解析？</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6" name="Freeform 5"/>
          <p:cNvSpPr>
            <a:spLocks/>
          </p:cNvSpPr>
          <p:nvPr/>
        </p:nvSpPr>
        <p:spPr bwMode="auto">
          <a:xfrm>
            <a:off x="3014538" y="2625874"/>
            <a:ext cx="225425"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Freeform 6"/>
          <p:cNvSpPr>
            <a:spLocks/>
          </p:cNvSpPr>
          <p:nvPr/>
        </p:nvSpPr>
        <p:spPr bwMode="auto">
          <a:xfrm>
            <a:off x="5498975" y="2625874"/>
            <a:ext cx="153988"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7"/>
          <p:cNvSpPr>
            <a:spLocks noChangeShapeType="1"/>
          </p:cNvSpPr>
          <p:nvPr/>
        </p:nvSpPr>
        <p:spPr bwMode="auto">
          <a:xfrm rot="16200000">
            <a:off x="8285832" y="2818755"/>
            <a:ext cx="388937" cy="317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8"/>
          <p:cNvSpPr>
            <a:spLocks noChangeShapeType="1"/>
          </p:cNvSpPr>
          <p:nvPr/>
        </p:nvSpPr>
        <p:spPr bwMode="auto">
          <a:xfrm rot="16200000">
            <a:off x="903957" y="2818755"/>
            <a:ext cx="388937" cy="3175"/>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9"/>
          <p:cNvSpPr>
            <a:spLocks noChangeShapeType="1"/>
          </p:cNvSpPr>
          <p:nvPr/>
        </p:nvSpPr>
        <p:spPr bwMode="auto">
          <a:xfrm>
            <a:off x="884113" y="3014811"/>
            <a:ext cx="2343150"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Text Box 10"/>
          <p:cNvSpPr txBox="1">
            <a:spLocks noChangeArrowheads="1"/>
          </p:cNvSpPr>
          <p:nvPr/>
        </p:nvSpPr>
        <p:spPr bwMode="auto">
          <a:xfrm>
            <a:off x="1065088"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1</a:t>
            </a:r>
            <a:endParaRPr lang="en-US" altLang="zh-CN" sz="1800" b="1">
              <a:latin typeface="+mn-lt"/>
              <a:ea typeface="+mn-ea"/>
            </a:endParaRPr>
          </a:p>
        </p:txBody>
      </p:sp>
      <p:sp>
        <p:nvSpPr>
          <p:cNvPr id="12" name="Text Box 11"/>
          <p:cNvSpPr txBox="1">
            <a:spLocks noChangeArrowheads="1"/>
          </p:cNvSpPr>
          <p:nvPr/>
        </p:nvSpPr>
        <p:spPr bwMode="auto">
          <a:xfrm>
            <a:off x="4954463"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5</a:t>
            </a:r>
            <a:endParaRPr lang="en-US" altLang="zh-CN" sz="1800" b="1">
              <a:latin typeface="+mn-lt"/>
              <a:ea typeface="+mn-ea"/>
            </a:endParaRPr>
          </a:p>
        </p:txBody>
      </p:sp>
      <p:sp>
        <p:nvSpPr>
          <p:cNvPr id="13" name="Text Box 12"/>
          <p:cNvSpPr txBox="1">
            <a:spLocks noChangeArrowheads="1"/>
          </p:cNvSpPr>
          <p:nvPr/>
        </p:nvSpPr>
        <p:spPr bwMode="auto">
          <a:xfrm>
            <a:off x="3855913" y="2640161"/>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4</a:t>
            </a:r>
            <a:endParaRPr lang="en-US" altLang="zh-CN" sz="1800" b="1">
              <a:latin typeface="+mn-lt"/>
              <a:ea typeface="+mn-ea"/>
            </a:endParaRPr>
          </a:p>
        </p:txBody>
      </p:sp>
      <p:sp>
        <p:nvSpPr>
          <p:cNvPr id="14" name="Text Box 13"/>
          <p:cNvSpPr txBox="1">
            <a:spLocks noChangeArrowheads="1"/>
          </p:cNvSpPr>
          <p:nvPr/>
        </p:nvSpPr>
        <p:spPr bwMode="auto">
          <a:xfrm>
            <a:off x="2433513" y="2630636"/>
            <a:ext cx="598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3</a:t>
            </a:r>
            <a:endParaRPr lang="en-US" altLang="zh-CN" sz="1800" b="1">
              <a:latin typeface="+mn-lt"/>
              <a:ea typeface="+mn-ea"/>
            </a:endParaRPr>
          </a:p>
        </p:txBody>
      </p:sp>
      <p:sp>
        <p:nvSpPr>
          <p:cNvPr id="15" name="Line 14"/>
          <p:cNvSpPr>
            <a:spLocks noChangeShapeType="1"/>
          </p:cNvSpPr>
          <p:nvPr/>
        </p:nvSpPr>
        <p:spPr bwMode="auto">
          <a:xfrm>
            <a:off x="6138738" y="3014811"/>
            <a:ext cx="2627312"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5"/>
          <p:cNvSpPr txBox="1">
            <a:spLocks noChangeArrowheads="1"/>
          </p:cNvSpPr>
          <p:nvPr/>
        </p:nvSpPr>
        <p:spPr bwMode="auto">
          <a:xfrm>
            <a:off x="6340350" y="2640161"/>
            <a:ext cx="598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6</a:t>
            </a:r>
            <a:endParaRPr lang="en-US" altLang="zh-CN" sz="1800" b="1">
              <a:latin typeface="+mn-lt"/>
              <a:ea typeface="+mn-ea"/>
            </a:endParaRPr>
          </a:p>
        </p:txBody>
      </p:sp>
      <p:sp>
        <p:nvSpPr>
          <p:cNvPr id="17" name="Text Box 16"/>
          <p:cNvSpPr txBox="1">
            <a:spLocks noChangeArrowheads="1"/>
          </p:cNvSpPr>
          <p:nvPr/>
        </p:nvSpPr>
        <p:spPr bwMode="auto">
          <a:xfrm>
            <a:off x="777750" y="1765449"/>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1</a:t>
            </a:r>
            <a:endParaRPr lang="en-US" altLang="zh-CN" sz="1800" b="1">
              <a:latin typeface="+mn-lt"/>
              <a:ea typeface="+mn-ea"/>
            </a:endParaRPr>
          </a:p>
        </p:txBody>
      </p:sp>
      <p:sp>
        <p:nvSpPr>
          <p:cNvPr id="18" name="Text Box 17"/>
          <p:cNvSpPr txBox="1">
            <a:spLocks noChangeArrowheads="1"/>
          </p:cNvSpPr>
          <p:nvPr/>
        </p:nvSpPr>
        <p:spPr bwMode="auto">
          <a:xfrm>
            <a:off x="7978650" y="1765449"/>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2</a:t>
            </a:r>
            <a:endParaRPr lang="en-US" altLang="zh-CN" sz="1800" b="1">
              <a:latin typeface="+mn-lt"/>
              <a:ea typeface="+mn-ea"/>
            </a:endParaRPr>
          </a:p>
        </p:txBody>
      </p:sp>
      <p:sp>
        <p:nvSpPr>
          <p:cNvPr id="19" name="Line 18"/>
          <p:cNvSpPr>
            <a:spLocks noChangeShapeType="1"/>
          </p:cNvSpPr>
          <p:nvPr/>
        </p:nvSpPr>
        <p:spPr bwMode="auto">
          <a:xfrm>
            <a:off x="3654300" y="3014811"/>
            <a:ext cx="2057400"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Freeform 19"/>
          <p:cNvSpPr>
            <a:spLocks/>
          </p:cNvSpPr>
          <p:nvPr/>
        </p:nvSpPr>
        <p:spPr bwMode="auto">
          <a:xfrm flipH="1">
            <a:off x="6138738" y="2625874"/>
            <a:ext cx="212725" cy="38893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Freeform 20"/>
          <p:cNvSpPr>
            <a:spLocks/>
          </p:cNvSpPr>
          <p:nvPr/>
        </p:nvSpPr>
        <p:spPr bwMode="auto">
          <a:xfrm flipH="1">
            <a:off x="3711450" y="2625874"/>
            <a:ext cx="155575" cy="3905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Text Box 21"/>
          <p:cNvSpPr txBox="1">
            <a:spLocks noChangeArrowheads="1"/>
          </p:cNvSpPr>
          <p:nvPr/>
        </p:nvSpPr>
        <p:spPr bwMode="auto">
          <a:xfrm>
            <a:off x="2938338" y="2060848"/>
            <a:ext cx="1182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dirty="0">
                <a:latin typeface="+mn-lt"/>
                <a:ea typeface="+mn-ea"/>
              </a:rPr>
              <a:t>路由器 </a:t>
            </a:r>
            <a:r>
              <a:rPr lang="en-US" altLang="zh-CN" sz="1800" b="1" dirty="0">
                <a:latin typeface="+mn-lt"/>
                <a:ea typeface="+mn-ea"/>
              </a:rPr>
              <a:t>R</a:t>
            </a:r>
            <a:r>
              <a:rPr lang="en-US" altLang="zh-CN" sz="1800" b="1" baseline="-25000" dirty="0">
                <a:latin typeface="+mn-lt"/>
                <a:ea typeface="+mn-ea"/>
              </a:rPr>
              <a:t>1</a:t>
            </a:r>
          </a:p>
        </p:txBody>
      </p:sp>
      <p:pic>
        <p:nvPicPr>
          <p:cNvPr id="23" name="Picture 2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0288" y="2084536"/>
            <a:ext cx="774700"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0413" y="2441724"/>
            <a:ext cx="6985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 name="Picture 2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2788" y="2070249"/>
            <a:ext cx="773112"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7088" y="2424261"/>
            <a:ext cx="69850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7" name="AutoShape 26"/>
          <p:cNvSpPr>
            <a:spLocks noChangeArrowheads="1"/>
          </p:cNvSpPr>
          <p:nvPr/>
        </p:nvSpPr>
        <p:spPr bwMode="auto">
          <a:xfrm flipV="1">
            <a:off x="1625475" y="2195016"/>
            <a:ext cx="1047750" cy="422275"/>
          </a:xfrm>
          <a:prstGeom prst="wedgeRoundRectCallout">
            <a:avLst>
              <a:gd name="adj1" fmla="val -61365"/>
              <a:gd name="adj2" fmla="val -8947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spcBef>
                <a:spcPct val="0"/>
              </a:spcBef>
              <a:buSzTx/>
              <a:buFontTx/>
              <a:buNone/>
            </a:pPr>
            <a:r>
              <a:rPr lang="zh-CN" altLang="en-US" sz="1800" b="1" dirty="0">
                <a:latin typeface="+mn-lt"/>
                <a:ea typeface="+mn-ea"/>
              </a:rPr>
              <a:t>物理地址</a:t>
            </a:r>
          </a:p>
        </p:txBody>
      </p:sp>
      <p:sp>
        <p:nvSpPr>
          <p:cNvPr id="28" name="Text Box 27"/>
          <p:cNvSpPr txBox="1">
            <a:spLocks noChangeArrowheads="1"/>
          </p:cNvSpPr>
          <p:nvPr/>
        </p:nvSpPr>
        <p:spPr bwMode="auto">
          <a:xfrm>
            <a:off x="5386263" y="2060848"/>
            <a:ext cx="1182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dirty="0">
                <a:latin typeface="+mn-lt"/>
                <a:ea typeface="+mn-ea"/>
              </a:rPr>
              <a:t>路由器 </a:t>
            </a:r>
            <a:r>
              <a:rPr lang="en-US" altLang="zh-CN" sz="1800" b="1" dirty="0">
                <a:latin typeface="+mn-lt"/>
                <a:ea typeface="+mn-ea"/>
              </a:rPr>
              <a:t>R</a:t>
            </a:r>
            <a:r>
              <a:rPr lang="en-US" altLang="zh-CN" sz="1800" b="1" baseline="-25000" dirty="0">
                <a:latin typeface="+mn-lt"/>
                <a:ea typeface="+mn-ea"/>
              </a:rPr>
              <a:t>2</a:t>
            </a:r>
          </a:p>
        </p:txBody>
      </p:sp>
      <p:sp>
        <p:nvSpPr>
          <p:cNvPr id="29" name="Text Box 28"/>
          <p:cNvSpPr txBox="1">
            <a:spLocks noChangeArrowheads="1"/>
          </p:cNvSpPr>
          <p:nvPr/>
        </p:nvSpPr>
        <p:spPr bwMode="auto">
          <a:xfrm>
            <a:off x="7905625" y="2630636"/>
            <a:ext cx="598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2</a:t>
            </a:r>
            <a:endParaRPr lang="en-US" altLang="zh-CN" sz="1800" b="1">
              <a:latin typeface="+mn-lt"/>
              <a:ea typeface="+mn-ea"/>
            </a:endParaRPr>
          </a:p>
        </p:txBody>
      </p:sp>
      <p:sp>
        <p:nvSpPr>
          <p:cNvPr id="30" name="Text Box 29"/>
          <p:cNvSpPr txBox="1">
            <a:spLocks noChangeArrowheads="1"/>
          </p:cNvSpPr>
          <p:nvPr/>
        </p:nvSpPr>
        <p:spPr bwMode="auto">
          <a:xfrm>
            <a:off x="898400" y="2101999"/>
            <a:ext cx="4841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1</a:t>
            </a:r>
            <a:endParaRPr lang="en-US" altLang="zh-CN" sz="1800" b="1">
              <a:latin typeface="+mn-lt"/>
              <a:ea typeface="+mn-ea"/>
            </a:endParaRPr>
          </a:p>
        </p:txBody>
      </p:sp>
      <p:sp>
        <p:nvSpPr>
          <p:cNvPr id="31" name="Text Box 30"/>
          <p:cNvSpPr txBox="1">
            <a:spLocks noChangeArrowheads="1"/>
          </p:cNvSpPr>
          <p:nvPr/>
        </p:nvSpPr>
        <p:spPr bwMode="auto">
          <a:xfrm>
            <a:off x="8223125" y="2097236"/>
            <a:ext cx="4841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2</a:t>
            </a:r>
            <a:endParaRPr lang="en-US" altLang="zh-CN" sz="1800" b="1">
              <a:latin typeface="+mn-lt"/>
              <a:ea typeface="+mn-ea"/>
            </a:endParaRPr>
          </a:p>
        </p:txBody>
      </p:sp>
      <p:sp>
        <p:nvSpPr>
          <p:cNvPr id="32" name="Text Box 31"/>
          <p:cNvSpPr txBox="1">
            <a:spLocks noChangeArrowheads="1"/>
          </p:cNvSpPr>
          <p:nvPr/>
        </p:nvSpPr>
        <p:spPr bwMode="auto">
          <a:xfrm>
            <a:off x="1714375"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3" name="Text Box 32"/>
          <p:cNvSpPr txBox="1">
            <a:spLocks noChangeArrowheads="1"/>
          </p:cNvSpPr>
          <p:nvPr/>
        </p:nvSpPr>
        <p:spPr bwMode="auto">
          <a:xfrm>
            <a:off x="4306763"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4" name="Text Box 33"/>
          <p:cNvSpPr txBox="1">
            <a:spLocks noChangeArrowheads="1"/>
          </p:cNvSpPr>
          <p:nvPr/>
        </p:nvSpPr>
        <p:spPr bwMode="auto">
          <a:xfrm>
            <a:off x="6970588" y="2989411"/>
            <a:ext cx="86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endParaRPr lang="zh-CN" altLang="en-US" sz="1800" b="1" baseline="-25000">
              <a:latin typeface="+mn-lt"/>
              <a:ea typeface="+mn-ea"/>
            </a:endParaRPr>
          </a:p>
        </p:txBody>
      </p:sp>
      <p:sp>
        <p:nvSpPr>
          <p:cNvPr id="35" name="Freeform 34"/>
          <p:cNvSpPr>
            <a:spLocks/>
          </p:cNvSpPr>
          <p:nvPr/>
        </p:nvSpPr>
        <p:spPr bwMode="auto">
          <a:xfrm>
            <a:off x="2811338" y="5484961"/>
            <a:ext cx="358775" cy="2032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Freeform 35"/>
          <p:cNvSpPr>
            <a:spLocks/>
          </p:cNvSpPr>
          <p:nvPr/>
        </p:nvSpPr>
        <p:spPr bwMode="auto">
          <a:xfrm>
            <a:off x="5156075" y="5483374"/>
            <a:ext cx="357188" cy="204787"/>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Line 36"/>
          <p:cNvSpPr>
            <a:spLocks noChangeShapeType="1"/>
          </p:cNvSpPr>
          <p:nvPr/>
        </p:nvSpPr>
        <p:spPr bwMode="auto">
          <a:xfrm rot="16200000">
            <a:off x="8065963" y="5492899"/>
            <a:ext cx="388937" cy="15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Line 37"/>
          <p:cNvSpPr>
            <a:spLocks noChangeShapeType="1"/>
          </p:cNvSpPr>
          <p:nvPr/>
        </p:nvSpPr>
        <p:spPr bwMode="auto">
          <a:xfrm rot="16200000">
            <a:off x="894432" y="5492105"/>
            <a:ext cx="388937"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9" name="AutoShape 38"/>
          <p:cNvSpPr>
            <a:spLocks noChangeArrowheads="1"/>
          </p:cNvSpPr>
          <p:nvPr/>
        </p:nvSpPr>
        <p:spPr bwMode="auto">
          <a:xfrm>
            <a:off x="880938" y="4133999"/>
            <a:ext cx="620712" cy="1387475"/>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AutoShape 39"/>
          <p:cNvSpPr>
            <a:spLocks noChangeArrowheads="1"/>
          </p:cNvSpPr>
          <p:nvPr/>
        </p:nvSpPr>
        <p:spPr bwMode="auto">
          <a:xfrm>
            <a:off x="3087563" y="4189561"/>
            <a:ext cx="620712" cy="1387475"/>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AutoShape 40"/>
          <p:cNvSpPr>
            <a:spLocks noChangeArrowheads="1"/>
          </p:cNvSpPr>
          <p:nvPr/>
        </p:nvSpPr>
        <p:spPr bwMode="auto">
          <a:xfrm>
            <a:off x="8054850" y="4133999"/>
            <a:ext cx="620713" cy="1387475"/>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2" name="AutoShape 41"/>
          <p:cNvSpPr>
            <a:spLocks noChangeArrowheads="1"/>
          </p:cNvSpPr>
          <p:nvPr/>
        </p:nvSpPr>
        <p:spPr bwMode="auto">
          <a:xfrm>
            <a:off x="5500563" y="4356249"/>
            <a:ext cx="620712" cy="1220787"/>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43" name="Group 42"/>
          <p:cNvGrpSpPr>
            <a:grpSpLocks/>
          </p:cNvGrpSpPr>
          <p:nvPr/>
        </p:nvGrpSpPr>
        <p:grpSpPr bwMode="auto">
          <a:xfrm>
            <a:off x="706313" y="3487886"/>
            <a:ext cx="8258175" cy="1778000"/>
            <a:chOff x="96" y="1056"/>
            <a:chExt cx="5472" cy="1536"/>
          </a:xfrm>
        </p:grpSpPr>
        <p:sp>
          <p:nvSpPr>
            <p:cNvPr id="44" name="Oval 43"/>
            <p:cNvSpPr>
              <a:spLocks noChangeArrowheads="1"/>
            </p:cNvSpPr>
            <p:nvPr/>
          </p:nvSpPr>
          <p:spPr bwMode="auto">
            <a:xfrm>
              <a:off x="3662" y="1674"/>
              <a:ext cx="1906" cy="756"/>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5" name="Oval 44"/>
            <p:cNvSpPr>
              <a:spLocks noChangeArrowheads="1"/>
            </p:cNvSpPr>
            <p:nvPr/>
          </p:nvSpPr>
          <p:spPr bwMode="auto">
            <a:xfrm>
              <a:off x="96" y="1430"/>
              <a:ext cx="1870" cy="760"/>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6" name="Oval 45"/>
            <p:cNvSpPr>
              <a:spLocks noChangeArrowheads="1"/>
            </p:cNvSpPr>
            <p:nvPr/>
          </p:nvSpPr>
          <p:spPr bwMode="auto">
            <a:xfrm>
              <a:off x="3365" y="1163"/>
              <a:ext cx="1903" cy="73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7" name="Oval 46"/>
            <p:cNvSpPr>
              <a:spLocks noChangeArrowheads="1"/>
            </p:cNvSpPr>
            <p:nvPr/>
          </p:nvSpPr>
          <p:spPr bwMode="auto">
            <a:xfrm>
              <a:off x="2365" y="1821"/>
              <a:ext cx="1900" cy="77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8" name="Oval 47"/>
            <p:cNvSpPr>
              <a:spLocks noChangeArrowheads="1"/>
            </p:cNvSpPr>
            <p:nvPr/>
          </p:nvSpPr>
          <p:spPr bwMode="auto">
            <a:xfrm>
              <a:off x="729" y="1752"/>
              <a:ext cx="1900" cy="73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49" name="Oval 48"/>
            <p:cNvSpPr>
              <a:spLocks noChangeArrowheads="1"/>
            </p:cNvSpPr>
            <p:nvPr/>
          </p:nvSpPr>
          <p:spPr bwMode="auto">
            <a:xfrm>
              <a:off x="2197" y="1056"/>
              <a:ext cx="1870" cy="758"/>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50" name="Oval 49"/>
            <p:cNvSpPr>
              <a:spLocks noChangeArrowheads="1"/>
            </p:cNvSpPr>
            <p:nvPr/>
          </p:nvSpPr>
          <p:spPr bwMode="auto">
            <a:xfrm>
              <a:off x="996" y="1056"/>
              <a:ext cx="1867" cy="731"/>
            </a:xfrm>
            <a:prstGeom prst="ellipse">
              <a:avLst/>
            </a:prstGeom>
            <a:solidFill>
              <a:srgbClr val="FFFF99"/>
            </a:solidFill>
            <a:ln w="31750">
              <a:solidFill>
                <a:srgbClr val="000000"/>
              </a:solidFill>
              <a:round/>
              <a:headEnd/>
              <a:tailEnd/>
            </a:ln>
          </p:spPr>
          <p:txBody>
            <a:bodyPr/>
            <a:lstStyle/>
            <a:p>
              <a:endParaRPr lang="zh-CN" altLang="en-US" b="1">
                <a:latin typeface="+mn-lt"/>
                <a:ea typeface="+mn-ea"/>
              </a:endParaRPr>
            </a:p>
          </p:txBody>
        </p:sp>
        <p:sp>
          <p:nvSpPr>
            <p:cNvPr id="51" name="Oval 50"/>
            <p:cNvSpPr>
              <a:spLocks noChangeArrowheads="1"/>
            </p:cNvSpPr>
            <p:nvPr/>
          </p:nvSpPr>
          <p:spPr bwMode="auto">
            <a:xfrm>
              <a:off x="597" y="1226"/>
              <a:ext cx="4536" cy="1060"/>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sp>
        <p:nvSpPr>
          <p:cNvPr id="52" name="Line 51"/>
          <p:cNvSpPr>
            <a:spLocks noChangeShapeType="1"/>
          </p:cNvSpPr>
          <p:nvPr/>
        </p:nvSpPr>
        <p:spPr bwMode="auto">
          <a:xfrm>
            <a:off x="811088" y="5688161"/>
            <a:ext cx="2346325"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53" name="Group 52"/>
          <p:cNvGrpSpPr>
            <a:grpSpLocks/>
          </p:cNvGrpSpPr>
          <p:nvPr/>
        </p:nvGrpSpPr>
        <p:grpSpPr bwMode="auto">
          <a:xfrm>
            <a:off x="880938" y="3487886"/>
            <a:ext cx="620712" cy="1055688"/>
            <a:chOff x="672" y="528"/>
            <a:chExt cx="432" cy="912"/>
          </a:xfrm>
        </p:grpSpPr>
        <p:sp>
          <p:nvSpPr>
            <p:cNvPr id="54" name="AutoShape 53"/>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AutoShape 54"/>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AutoShape 55"/>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57" name="Text Box 56"/>
          <p:cNvSpPr txBox="1">
            <a:spLocks noChangeArrowheads="1"/>
          </p:cNvSpPr>
          <p:nvPr/>
        </p:nvSpPr>
        <p:spPr bwMode="auto">
          <a:xfrm>
            <a:off x="1425450" y="435783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1</a:t>
            </a:r>
            <a:endParaRPr lang="en-US" altLang="zh-CN" sz="1800" b="1">
              <a:latin typeface="+mn-lt"/>
              <a:ea typeface="+mn-ea"/>
            </a:endParaRPr>
          </a:p>
        </p:txBody>
      </p:sp>
      <p:sp>
        <p:nvSpPr>
          <p:cNvPr id="58" name="Text Box 57"/>
          <p:cNvSpPr txBox="1">
            <a:spLocks noChangeArrowheads="1"/>
          </p:cNvSpPr>
          <p:nvPr/>
        </p:nvSpPr>
        <p:spPr bwMode="auto">
          <a:xfrm>
            <a:off x="1498475"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1</a:t>
            </a:r>
            <a:endParaRPr lang="en-US" altLang="zh-CN" sz="1800" b="1">
              <a:latin typeface="+mn-lt"/>
              <a:ea typeface="+mn-ea"/>
            </a:endParaRPr>
          </a:p>
        </p:txBody>
      </p:sp>
      <p:sp>
        <p:nvSpPr>
          <p:cNvPr id="59" name="Text Box 58"/>
          <p:cNvSpPr txBox="1">
            <a:spLocks noChangeArrowheads="1"/>
          </p:cNvSpPr>
          <p:nvPr/>
        </p:nvSpPr>
        <p:spPr bwMode="auto">
          <a:xfrm>
            <a:off x="4954463"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5</a:t>
            </a:r>
            <a:endParaRPr lang="en-US" altLang="zh-CN" sz="1800" b="1">
              <a:solidFill>
                <a:schemeClr val="folHlink"/>
              </a:solidFill>
              <a:latin typeface="+mn-lt"/>
              <a:ea typeface="+mn-ea"/>
            </a:endParaRPr>
          </a:p>
        </p:txBody>
      </p:sp>
      <p:sp>
        <p:nvSpPr>
          <p:cNvPr id="60" name="Text Box 59"/>
          <p:cNvSpPr txBox="1">
            <a:spLocks noChangeArrowheads="1"/>
          </p:cNvSpPr>
          <p:nvPr/>
        </p:nvSpPr>
        <p:spPr bwMode="auto">
          <a:xfrm>
            <a:off x="3730500"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4</a:t>
            </a:r>
            <a:endParaRPr lang="en-US" altLang="zh-CN" sz="1800" b="1">
              <a:latin typeface="+mn-lt"/>
              <a:ea typeface="+mn-ea"/>
            </a:endParaRPr>
          </a:p>
        </p:txBody>
      </p:sp>
      <p:sp>
        <p:nvSpPr>
          <p:cNvPr id="61" name="Text Box 60"/>
          <p:cNvSpPr txBox="1">
            <a:spLocks noChangeArrowheads="1"/>
          </p:cNvSpPr>
          <p:nvPr/>
        </p:nvSpPr>
        <p:spPr bwMode="auto">
          <a:xfrm>
            <a:off x="2506538"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3</a:t>
            </a:r>
            <a:endParaRPr lang="en-US" altLang="zh-CN" sz="1800" b="1">
              <a:solidFill>
                <a:schemeClr val="folHlink"/>
              </a:solidFill>
              <a:latin typeface="+mn-lt"/>
              <a:ea typeface="+mn-ea"/>
            </a:endParaRPr>
          </a:p>
        </p:txBody>
      </p:sp>
      <p:sp>
        <p:nvSpPr>
          <p:cNvPr id="62" name="Line 61"/>
          <p:cNvSpPr>
            <a:spLocks noChangeShapeType="1"/>
          </p:cNvSpPr>
          <p:nvPr/>
        </p:nvSpPr>
        <p:spPr bwMode="auto">
          <a:xfrm>
            <a:off x="1431800" y="4356249"/>
            <a:ext cx="1725613"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3" name="Line 62"/>
          <p:cNvSpPr>
            <a:spLocks noChangeShapeType="1"/>
          </p:cNvSpPr>
          <p:nvPr/>
        </p:nvSpPr>
        <p:spPr bwMode="auto">
          <a:xfrm>
            <a:off x="6054600" y="5688161"/>
            <a:ext cx="2690813"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Text Box 63"/>
          <p:cNvSpPr txBox="1">
            <a:spLocks noChangeArrowheads="1"/>
          </p:cNvSpPr>
          <p:nvPr/>
        </p:nvSpPr>
        <p:spPr bwMode="auto">
          <a:xfrm>
            <a:off x="6106988" y="5149999"/>
            <a:ext cx="5984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a:t>
            </a:r>
            <a:r>
              <a:rPr lang="en-US" altLang="zh-CN" sz="1800" b="1" baseline="-25000">
                <a:latin typeface="+mn-lt"/>
                <a:ea typeface="+mn-ea"/>
              </a:rPr>
              <a:t>6</a:t>
            </a:r>
            <a:endParaRPr lang="en-US" altLang="zh-CN" sz="1800" b="1">
              <a:latin typeface="+mn-lt"/>
              <a:ea typeface="+mn-ea"/>
            </a:endParaRPr>
          </a:p>
        </p:txBody>
      </p:sp>
      <p:sp>
        <p:nvSpPr>
          <p:cNvPr id="65" name="Text Box 64"/>
          <p:cNvSpPr txBox="1">
            <a:spLocks noChangeArrowheads="1"/>
          </p:cNvSpPr>
          <p:nvPr/>
        </p:nvSpPr>
        <p:spPr bwMode="auto">
          <a:xfrm>
            <a:off x="7473825" y="5149999"/>
            <a:ext cx="5984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solidFill>
                  <a:schemeClr val="folHlink"/>
                </a:solidFill>
                <a:latin typeface="+mn-lt"/>
                <a:ea typeface="+mn-ea"/>
              </a:rPr>
              <a:t>HA</a:t>
            </a:r>
            <a:r>
              <a:rPr lang="en-US" altLang="zh-CN" sz="1800" b="1" baseline="-25000">
                <a:solidFill>
                  <a:schemeClr val="folHlink"/>
                </a:solidFill>
                <a:latin typeface="+mn-lt"/>
                <a:ea typeface="+mn-ea"/>
              </a:rPr>
              <a:t>2</a:t>
            </a:r>
            <a:endParaRPr lang="en-US" altLang="zh-CN" sz="1800" b="1">
              <a:solidFill>
                <a:schemeClr val="folHlink"/>
              </a:solidFill>
              <a:latin typeface="+mn-lt"/>
              <a:ea typeface="+mn-ea"/>
            </a:endParaRPr>
          </a:p>
        </p:txBody>
      </p:sp>
      <p:sp>
        <p:nvSpPr>
          <p:cNvPr id="66" name="Text Box 65"/>
          <p:cNvSpPr txBox="1">
            <a:spLocks noChangeArrowheads="1"/>
          </p:cNvSpPr>
          <p:nvPr/>
        </p:nvSpPr>
        <p:spPr bwMode="auto">
          <a:xfrm>
            <a:off x="6111750" y="442768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6</a:t>
            </a:r>
            <a:endParaRPr lang="en-US" altLang="zh-CN" sz="1800" b="1" dirty="0">
              <a:latin typeface="+mn-lt"/>
              <a:ea typeface="+mn-ea"/>
            </a:endParaRPr>
          </a:p>
        </p:txBody>
      </p:sp>
      <p:sp>
        <p:nvSpPr>
          <p:cNvPr id="67" name="Text Box 66"/>
          <p:cNvSpPr txBox="1">
            <a:spLocks noChangeArrowheads="1"/>
          </p:cNvSpPr>
          <p:nvPr/>
        </p:nvSpPr>
        <p:spPr bwMode="auto">
          <a:xfrm>
            <a:off x="777750" y="3133874"/>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1</a:t>
            </a:r>
            <a:endParaRPr lang="en-US" altLang="zh-CN" sz="1800" b="1">
              <a:latin typeface="+mn-lt"/>
              <a:ea typeface="+mn-ea"/>
            </a:endParaRPr>
          </a:p>
        </p:txBody>
      </p:sp>
      <p:sp>
        <p:nvSpPr>
          <p:cNvPr id="68" name="Text Box 67"/>
          <p:cNvSpPr txBox="1">
            <a:spLocks noChangeArrowheads="1"/>
          </p:cNvSpPr>
          <p:nvPr/>
        </p:nvSpPr>
        <p:spPr bwMode="auto">
          <a:xfrm>
            <a:off x="7978650" y="3133874"/>
            <a:ext cx="9540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主机 </a:t>
            </a:r>
            <a:r>
              <a:rPr lang="en-US" altLang="zh-CN" sz="1800" b="1">
                <a:latin typeface="+mn-lt"/>
                <a:ea typeface="+mn-ea"/>
              </a:rPr>
              <a:t>H</a:t>
            </a:r>
            <a:r>
              <a:rPr lang="en-US" altLang="zh-CN" sz="1800" b="1" baseline="-25000">
                <a:latin typeface="+mn-lt"/>
                <a:ea typeface="+mn-ea"/>
              </a:rPr>
              <a:t>2</a:t>
            </a:r>
            <a:endParaRPr lang="en-US" altLang="zh-CN" sz="1800" b="1">
              <a:latin typeface="+mn-lt"/>
              <a:ea typeface="+mn-ea"/>
            </a:endParaRPr>
          </a:p>
        </p:txBody>
      </p:sp>
      <p:sp>
        <p:nvSpPr>
          <p:cNvPr id="69" name="AutoShape 68"/>
          <p:cNvSpPr>
            <a:spLocks noChangeArrowheads="1"/>
          </p:cNvSpPr>
          <p:nvPr/>
        </p:nvSpPr>
        <p:spPr bwMode="auto">
          <a:xfrm>
            <a:off x="3087563" y="4099074"/>
            <a:ext cx="620712" cy="4445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Text Box 69"/>
          <p:cNvSpPr txBox="1">
            <a:spLocks noChangeArrowheads="1"/>
          </p:cNvSpPr>
          <p:nvPr/>
        </p:nvSpPr>
        <p:spPr bwMode="auto">
          <a:xfrm>
            <a:off x="2865313" y="3781574"/>
            <a:ext cx="11826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路由器 </a:t>
            </a:r>
            <a:r>
              <a:rPr lang="en-US" altLang="zh-CN" sz="1800" b="1">
                <a:latin typeface="+mn-lt"/>
                <a:ea typeface="+mn-ea"/>
              </a:rPr>
              <a:t>R</a:t>
            </a:r>
            <a:r>
              <a:rPr lang="en-US" altLang="zh-CN" sz="1800" b="1" baseline="-25000">
                <a:latin typeface="+mn-lt"/>
                <a:ea typeface="+mn-ea"/>
              </a:rPr>
              <a:t>1</a:t>
            </a:r>
            <a:endParaRPr lang="en-US" altLang="zh-CN" sz="1800" b="1">
              <a:latin typeface="+mn-lt"/>
              <a:ea typeface="+mn-ea"/>
            </a:endParaRPr>
          </a:p>
        </p:txBody>
      </p:sp>
      <p:sp>
        <p:nvSpPr>
          <p:cNvPr id="71" name="Text Box 70"/>
          <p:cNvSpPr txBox="1">
            <a:spLocks noChangeArrowheads="1"/>
          </p:cNvSpPr>
          <p:nvPr/>
        </p:nvSpPr>
        <p:spPr bwMode="auto">
          <a:xfrm>
            <a:off x="1569913" y="6059636"/>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MAC </a:t>
            </a:r>
            <a:r>
              <a:rPr lang="zh-CN" altLang="en-US" sz="1800" b="1">
                <a:latin typeface="+mn-lt"/>
                <a:ea typeface="+mn-ea"/>
              </a:rPr>
              <a:t>帧</a:t>
            </a:r>
          </a:p>
        </p:txBody>
      </p:sp>
      <p:grpSp>
        <p:nvGrpSpPr>
          <p:cNvPr id="72" name="Group 71"/>
          <p:cNvGrpSpPr>
            <a:grpSpLocks/>
          </p:cNvGrpSpPr>
          <p:nvPr/>
        </p:nvGrpSpPr>
        <p:grpSpPr bwMode="auto">
          <a:xfrm>
            <a:off x="8054850" y="3487886"/>
            <a:ext cx="620713" cy="1055688"/>
            <a:chOff x="672" y="528"/>
            <a:chExt cx="432" cy="912"/>
          </a:xfrm>
        </p:grpSpPr>
        <p:sp>
          <p:nvSpPr>
            <p:cNvPr id="73" name="AutoShape 72"/>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4" name="AutoShape 73"/>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5" name="AutoShape 74"/>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76" name="Text Box 75"/>
          <p:cNvSpPr txBox="1">
            <a:spLocks noChangeArrowheads="1"/>
          </p:cNvSpPr>
          <p:nvPr/>
        </p:nvSpPr>
        <p:spPr bwMode="auto">
          <a:xfrm>
            <a:off x="7546850" y="4357836"/>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en-US" altLang="zh-CN" sz="1800" b="1" baseline="-25000">
                <a:latin typeface="+mn-lt"/>
                <a:ea typeface="+mn-ea"/>
              </a:rPr>
              <a:t>2</a:t>
            </a:r>
            <a:endParaRPr lang="en-US" altLang="zh-CN" sz="1800" b="1">
              <a:latin typeface="+mn-lt"/>
              <a:ea typeface="+mn-ea"/>
            </a:endParaRPr>
          </a:p>
        </p:txBody>
      </p:sp>
      <p:sp>
        <p:nvSpPr>
          <p:cNvPr id="77" name="Text Box 76"/>
          <p:cNvSpPr txBox="1">
            <a:spLocks noChangeArrowheads="1"/>
          </p:cNvSpPr>
          <p:nvPr/>
        </p:nvSpPr>
        <p:spPr bwMode="auto">
          <a:xfrm>
            <a:off x="3679700"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4</a:t>
            </a:r>
            <a:endParaRPr lang="en-US" altLang="zh-CN" sz="1800" b="1" dirty="0">
              <a:latin typeface="+mn-lt"/>
              <a:ea typeface="+mn-ea"/>
            </a:endParaRPr>
          </a:p>
        </p:txBody>
      </p:sp>
      <p:sp>
        <p:nvSpPr>
          <p:cNvPr id="78" name="Text Box 77"/>
          <p:cNvSpPr txBox="1">
            <a:spLocks noChangeArrowheads="1"/>
          </p:cNvSpPr>
          <p:nvPr/>
        </p:nvSpPr>
        <p:spPr bwMode="auto">
          <a:xfrm>
            <a:off x="2743075"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3</a:t>
            </a:r>
            <a:endParaRPr lang="en-US" altLang="zh-CN" sz="1800" b="1" dirty="0">
              <a:latin typeface="+mn-lt"/>
              <a:ea typeface="+mn-ea"/>
            </a:endParaRPr>
          </a:p>
        </p:txBody>
      </p:sp>
      <p:sp>
        <p:nvSpPr>
          <p:cNvPr id="79" name="Line 78"/>
          <p:cNvSpPr>
            <a:spLocks noChangeShapeType="1"/>
          </p:cNvSpPr>
          <p:nvPr/>
        </p:nvSpPr>
        <p:spPr bwMode="auto">
          <a:xfrm>
            <a:off x="3640013" y="4356249"/>
            <a:ext cx="1862137"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0" name="AutoShape 79"/>
          <p:cNvSpPr>
            <a:spLocks noChangeArrowheads="1"/>
          </p:cNvSpPr>
          <p:nvPr/>
        </p:nvSpPr>
        <p:spPr bwMode="auto">
          <a:xfrm>
            <a:off x="5500563" y="4078436"/>
            <a:ext cx="620712" cy="444500"/>
          </a:xfrm>
          <a:prstGeom prst="cube">
            <a:avLst>
              <a:gd name="adj" fmla="val 25000"/>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1" name="Line 80"/>
          <p:cNvSpPr>
            <a:spLocks noChangeShapeType="1"/>
          </p:cNvSpPr>
          <p:nvPr/>
        </p:nvSpPr>
        <p:spPr bwMode="auto">
          <a:xfrm>
            <a:off x="6054600" y="4356249"/>
            <a:ext cx="2000250" cy="0"/>
          </a:xfrm>
          <a:prstGeom prst="line">
            <a:avLst/>
          </a:prstGeom>
          <a:noFill/>
          <a:ln w="2857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2" name="Text Box 81"/>
          <p:cNvSpPr txBox="1">
            <a:spLocks noChangeArrowheads="1"/>
          </p:cNvSpPr>
          <p:nvPr/>
        </p:nvSpPr>
        <p:spPr bwMode="auto">
          <a:xfrm>
            <a:off x="5157663" y="4418161"/>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5</a:t>
            </a:r>
            <a:endParaRPr lang="en-US" altLang="zh-CN" sz="1800" b="1" dirty="0">
              <a:latin typeface="+mn-lt"/>
              <a:ea typeface="+mn-ea"/>
            </a:endParaRPr>
          </a:p>
        </p:txBody>
      </p:sp>
      <p:sp>
        <p:nvSpPr>
          <p:cNvPr id="83" name="Line 82"/>
          <p:cNvSpPr>
            <a:spLocks noChangeShapeType="1"/>
          </p:cNvSpPr>
          <p:nvPr/>
        </p:nvSpPr>
        <p:spPr bwMode="auto">
          <a:xfrm>
            <a:off x="3708275" y="5688161"/>
            <a:ext cx="1725613" cy="0"/>
          </a:xfrm>
          <a:prstGeom prst="line">
            <a:avLst/>
          </a:prstGeom>
          <a:noFill/>
          <a:ln w="571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4" name="Freeform 83"/>
          <p:cNvSpPr>
            <a:spLocks/>
          </p:cNvSpPr>
          <p:nvPr/>
        </p:nvSpPr>
        <p:spPr bwMode="auto">
          <a:xfrm flipH="1">
            <a:off x="6033963" y="5481786"/>
            <a:ext cx="309562" cy="2063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5" name="Freeform 84"/>
          <p:cNvSpPr>
            <a:spLocks/>
          </p:cNvSpPr>
          <p:nvPr/>
        </p:nvSpPr>
        <p:spPr bwMode="auto">
          <a:xfrm flipH="1">
            <a:off x="3600325" y="5486549"/>
            <a:ext cx="384175" cy="2032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6" name="Text Box 85"/>
          <p:cNvSpPr txBox="1">
            <a:spLocks noChangeArrowheads="1"/>
          </p:cNvSpPr>
          <p:nvPr/>
        </p:nvSpPr>
        <p:spPr bwMode="auto">
          <a:xfrm>
            <a:off x="5314825" y="3781574"/>
            <a:ext cx="11826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路由器 </a:t>
            </a:r>
            <a:r>
              <a:rPr lang="en-US" altLang="zh-CN" sz="1800" b="1">
                <a:latin typeface="+mn-lt"/>
                <a:ea typeface="+mn-ea"/>
              </a:rPr>
              <a:t>R</a:t>
            </a:r>
            <a:r>
              <a:rPr lang="en-US" altLang="zh-CN" sz="1800" b="1" baseline="-25000">
                <a:latin typeface="+mn-lt"/>
                <a:ea typeface="+mn-ea"/>
              </a:rPr>
              <a:t>2</a:t>
            </a:r>
            <a:endParaRPr lang="en-US" altLang="zh-CN" sz="1800" b="1">
              <a:latin typeface="+mn-lt"/>
              <a:ea typeface="+mn-ea"/>
            </a:endParaRPr>
          </a:p>
        </p:txBody>
      </p:sp>
      <p:grpSp>
        <p:nvGrpSpPr>
          <p:cNvPr id="87" name="Group 86"/>
          <p:cNvGrpSpPr>
            <a:grpSpLocks/>
          </p:cNvGrpSpPr>
          <p:nvPr/>
        </p:nvGrpSpPr>
        <p:grpSpPr bwMode="auto">
          <a:xfrm>
            <a:off x="1569913" y="3997474"/>
            <a:ext cx="1449387" cy="263525"/>
            <a:chOff x="1632" y="2688"/>
            <a:chExt cx="912" cy="240"/>
          </a:xfrm>
        </p:grpSpPr>
        <p:sp>
          <p:nvSpPr>
            <p:cNvPr id="88" name="Rectangle 87"/>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89" name="AutoShape 88"/>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0" name="Group 89"/>
          <p:cNvGrpSpPr>
            <a:grpSpLocks/>
          </p:cNvGrpSpPr>
          <p:nvPr/>
        </p:nvGrpSpPr>
        <p:grpSpPr bwMode="auto">
          <a:xfrm>
            <a:off x="4054350" y="4022874"/>
            <a:ext cx="1309688" cy="277812"/>
            <a:chOff x="1632" y="2688"/>
            <a:chExt cx="912" cy="240"/>
          </a:xfrm>
        </p:grpSpPr>
        <p:sp>
          <p:nvSpPr>
            <p:cNvPr id="91" name="Rectangle 90"/>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92" name="AutoShape 91"/>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3" name="Group 92"/>
          <p:cNvGrpSpPr>
            <a:grpSpLocks/>
          </p:cNvGrpSpPr>
          <p:nvPr/>
        </p:nvGrpSpPr>
        <p:grpSpPr bwMode="auto">
          <a:xfrm>
            <a:off x="6537200" y="4022874"/>
            <a:ext cx="1311275" cy="277812"/>
            <a:chOff x="1632" y="2688"/>
            <a:chExt cx="912" cy="240"/>
          </a:xfrm>
        </p:grpSpPr>
        <p:sp>
          <p:nvSpPr>
            <p:cNvPr id="94" name="Rectangle 93"/>
            <p:cNvSpPr>
              <a:spLocks noChangeArrowheads="1"/>
            </p:cNvSpPr>
            <p:nvPr/>
          </p:nvSpPr>
          <p:spPr bwMode="auto">
            <a:xfrm>
              <a:off x="1632" y="2688"/>
              <a:ext cx="720" cy="24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SzTx/>
                <a:buFontTx/>
                <a:buNone/>
              </a:pPr>
              <a:r>
                <a:rPr lang="en-US" altLang="zh-CN" sz="1800" b="1" dirty="0" smtClean="0">
                  <a:latin typeface="+mn-lt"/>
                  <a:ea typeface="+mn-ea"/>
                </a:rPr>
                <a:t>IP</a:t>
              </a:r>
              <a:r>
                <a:rPr lang="en-US" altLang="zh-CN" sz="1800" b="1" baseline="-25000" dirty="0" smtClean="0">
                  <a:latin typeface="+mn-lt"/>
                  <a:ea typeface="+mn-ea"/>
                </a:rPr>
                <a:t>1</a:t>
              </a:r>
              <a:r>
                <a:rPr lang="en-US" altLang="zh-CN" sz="1800" b="1" dirty="0" smtClean="0">
                  <a:latin typeface="宋体" pitchFamily="2" charset="-122"/>
                </a:rPr>
                <a:t>→</a:t>
              </a:r>
              <a:r>
                <a:rPr lang="en-US" altLang="zh-CN" sz="1800" b="1" dirty="0" smtClean="0">
                  <a:latin typeface="+mn-lt"/>
                  <a:ea typeface="+mn-ea"/>
                </a:rPr>
                <a:t>IP</a:t>
              </a:r>
              <a:r>
                <a:rPr lang="en-US" altLang="zh-CN" sz="1800" b="1" baseline="-25000" dirty="0" smtClean="0">
                  <a:latin typeface="+mn-lt"/>
                  <a:ea typeface="+mn-ea"/>
                </a:rPr>
                <a:t>2</a:t>
              </a:r>
              <a:endParaRPr lang="en-US" altLang="zh-CN" sz="1800" b="1" baseline="-25000" dirty="0">
                <a:latin typeface="+mn-lt"/>
                <a:ea typeface="+mn-ea"/>
              </a:endParaRPr>
            </a:p>
          </p:txBody>
        </p:sp>
        <p:sp>
          <p:nvSpPr>
            <p:cNvPr id="95" name="AutoShape 94"/>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6" name="Group 95"/>
          <p:cNvGrpSpPr>
            <a:grpSpLocks/>
          </p:cNvGrpSpPr>
          <p:nvPr/>
        </p:nvGrpSpPr>
        <p:grpSpPr bwMode="auto">
          <a:xfrm>
            <a:off x="1225425" y="5799286"/>
            <a:ext cx="1793875" cy="277813"/>
            <a:chOff x="480" y="3120"/>
            <a:chExt cx="1248" cy="240"/>
          </a:xfrm>
        </p:grpSpPr>
        <p:sp>
          <p:nvSpPr>
            <p:cNvPr id="97" name="Rectangle 96"/>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1</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3</a:t>
              </a:r>
            </a:p>
          </p:txBody>
        </p:sp>
        <p:sp>
          <p:nvSpPr>
            <p:cNvPr id="98" name="AutoShape 9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99" name="Group 98"/>
          <p:cNvGrpSpPr>
            <a:grpSpLocks/>
          </p:cNvGrpSpPr>
          <p:nvPr/>
        </p:nvGrpSpPr>
        <p:grpSpPr bwMode="auto">
          <a:xfrm>
            <a:off x="3780267" y="5799286"/>
            <a:ext cx="1859995" cy="277813"/>
            <a:chOff x="434" y="3120"/>
            <a:chExt cx="1294" cy="240"/>
          </a:xfrm>
        </p:grpSpPr>
        <p:sp>
          <p:nvSpPr>
            <p:cNvPr id="100" name="Rectangle 99"/>
            <p:cNvSpPr>
              <a:spLocks noChangeArrowheads="1"/>
            </p:cNvSpPr>
            <p:nvPr/>
          </p:nvSpPr>
          <p:spPr bwMode="auto">
            <a:xfrm>
              <a:off x="434"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4</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5</a:t>
              </a:r>
            </a:p>
          </p:txBody>
        </p:sp>
        <p:sp>
          <p:nvSpPr>
            <p:cNvPr id="101" name="AutoShape 100"/>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102" name="Group 101"/>
          <p:cNvGrpSpPr>
            <a:grpSpLocks/>
          </p:cNvGrpSpPr>
          <p:nvPr/>
        </p:nvGrpSpPr>
        <p:grpSpPr bwMode="auto">
          <a:xfrm>
            <a:off x="6228184" y="5799286"/>
            <a:ext cx="1793875" cy="277813"/>
            <a:chOff x="480" y="3120"/>
            <a:chExt cx="1248" cy="240"/>
          </a:xfrm>
        </p:grpSpPr>
        <p:sp>
          <p:nvSpPr>
            <p:cNvPr id="103" name="Rectangle 102"/>
            <p:cNvSpPr>
              <a:spLocks noChangeArrowheads="1"/>
            </p:cNvSpPr>
            <p:nvPr/>
          </p:nvSpPr>
          <p:spPr bwMode="auto">
            <a:xfrm>
              <a:off x="480" y="3120"/>
              <a:ext cx="1056" cy="24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1800" b="1" dirty="0">
                  <a:latin typeface="+mn-lt"/>
                  <a:ea typeface="+mn-ea"/>
                </a:rPr>
                <a:t>从 </a:t>
              </a:r>
              <a:r>
                <a:rPr lang="en-US" altLang="zh-CN" sz="1800" b="1" dirty="0" smtClean="0">
                  <a:latin typeface="+mn-lt"/>
                  <a:ea typeface="+mn-ea"/>
                </a:rPr>
                <a:t>HA</a:t>
              </a:r>
              <a:r>
                <a:rPr lang="en-US" altLang="zh-CN" sz="1800" b="1" baseline="-25000" dirty="0" smtClean="0">
                  <a:latin typeface="+mn-lt"/>
                  <a:ea typeface="+mn-ea"/>
                </a:rPr>
                <a:t>6</a:t>
              </a:r>
              <a:r>
                <a:rPr lang="zh-CN" altLang="en-US" sz="1800" b="1" dirty="0" smtClean="0">
                  <a:latin typeface="+mn-lt"/>
                  <a:ea typeface="+mn-ea"/>
                </a:rPr>
                <a:t>到 </a:t>
              </a:r>
              <a:r>
                <a:rPr lang="en-US" altLang="zh-CN" sz="1800" b="1" dirty="0">
                  <a:latin typeface="+mn-lt"/>
                  <a:ea typeface="+mn-ea"/>
                </a:rPr>
                <a:t>HA</a:t>
              </a:r>
              <a:r>
                <a:rPr lang="en-US" altLang="zh-CN" sz="1800" b="1" baseline="-25000" dirty="0">
                  <a:latin typeface="+mn-lt"/>
                  <a:ea typeface="+mn-ea"/>
                </a:rPr>
                <a:t>2</a:t>
              </a:r>
            </a:p>
          </p:txBody>
        </p:sp>
        <p:sp>
          <p:nvSpPr>
            <p:cNvPr id="104" name="AutoShape 103"/>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105" name="Text Box 104"/>
          <p:cNvSpPr txBox="1">
            <a:spLocks noChangeArrowheads="1"/>
          </p:cNvSpPr>
          <p:nvPr/>
        </p:nvSpPr>
        <p:spPr bwMode="auto">
          <a:xfrm>
            <a:off x="6588224" y="6053286"/>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MAC </a:t>
            </a:r>
            <a:r>
              <a:rPr lang="zh-CN" altLang="en-US" sz="1800" b="1" dirty="0">
                <a:latin typeface="+mn-lt"/>
                <a:ea typeface="+mn-ea"/>
              </a:rPr>
              <a:t>帧</a:t>
            </a:r>
          </a:p>
        </p:txBody>
      </p:sp>
      <p:sp>
        <p:nvSpPr>
          <p:cNvPr id="106" name="Text Box 105"/>
          <p:cNvSpPr txBox="1">
            <a:spLocks noChangeArrowheads="1"/>
          </p:cNvSpPr>
          <p:nvPr/>
        </p:nvSpPr>
        <p:spPr bwMode="auto">
          <a:xfrm>
            <a:off x="4162300" y="6086624"/>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MAC </a:t>
            </a:r>
            <a:r>
              <a:rPr lang="zh-CN" altLang="en-US" sz="1800" b="1" dirty="0">
                <a:latin typeface="+mn-lt"/>
                <a:ea typeface="+mn-ea"/>
              </a:rPr>
              <a:t>帧</a:t>
            </a:r>
          </a:p>
        </p:txBody>
      </p:sp>
      <p:sp>
        <p:nvSpPr>
          <p:cNvPr id="117" name="Oval 116"/>
          <p:cNvSpPr>
            <a:spLocks noChangeArrowheads="1"/>
          </p:cNvSpPr>
          <p:nvPr/>
        </p:nvSpPr>
        <p:spPr bwMode="auto">
          <a:xfrm>
            <a:off x="4881438" y="4931405"/>
            <a:ext cx="712787" cy="738814"/>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itchFamily="2" charset="2"/>
              <a:buNone/>
            </a:pPr>
            <a:r>
              <a:rPr lang="zh-CN" altLang="en-US" sz="2800" b="1">
                <a:solidFill>
                  <a:srgbClr val="FF0000"/>
                </a:solidFill>
                <a:latin typeface="+mn-lt"/>
                <a:ea typeface="+mn-ea"/>
              </a:rPr>
              <a:t>？</a:t>
            </a:r>
          </a:p>
        </p:txBody>
      </p:sp>
      <p:sp>
        <p:nvSpPr>
          <p:cNvPr id="118" name="Oval 117"/>
          <p:cNvSpPr>
            <a:spLocks noChangeArrowheads="1"/>
          </p:cNvSpPr>
          <p:nvPr/>
        </p:nvSpPr>
        <p:spPr bwMode="auto">
          <a:xfrm>
            <a:off x="7402388" y="4931405"/>
            <a:ext cx="712787" cy="738814"/>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itchFamily="2" charset="2"/>
              <a:buNone/>
            </a:pPr>
            <a:r>
              <a:rPr lang="zh-CN" altLang="en-US" sz="2800" b="1">
                <a:solidFill>
                  <a:srgbClr val="FF0000"/>
                </a:solidFill>
                <a:latin typeface="+mn-lt"/>
                <a:ea typeface="+mn-ea"/>
              </a:rPr>
              <a:t>？</a:t>
            </a:r>
          </a:p>
        </p:txBody>
      </p:sp>
      <p:sp>
        <p:nvSpPr>
          <p:cNvPr id="119" name="AutoShape 118"/>
          <p:cNvSpPr>
            <a:spLocks noChangeArrowheads="1"/>
          </p:cNvSpPr>
          <p:nvPr/>
        </p:nvSpPr>
        <p:spPr bwMode="auto">
          <a:xfrm flipV="1">
            <a:off x="1685006" y="1554311"/>
            <a:ext cx="1047750" cy="422275"/>
          </a:xfrm>
          <a:prstGeom prst="wedgeRoundRectCallout">
            <a:avLst>
              <a:gd name="adj1" fmla="val -86971"/>
              <a:gd name="adj2" fmla="val -123688"/>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spcBef>
                <a:spcPct val="0"/>
              </a:spcBef>
              <a:buSzTx/>
              <a:buFontTx/>
              <a:buNone/>
            </a:pPr>
            <a:r>
              <a:rPr lang="en-US" altLang="zh-CN" sz="1800" b="1" dirty="0">
                <a:latin typeface="+mn-lt"/>
                <a:ea typeface="+mn-ea"/>
              </a:rPr>
              <a:t>IP</a:t>
            </a:r>
            <a:r>
              <a:rPr lang="zh-CN" altLang="en-US" sz="1800" b="1" dirty="0">
                <a:latin typeface="+mn-lt"/>
                <a:ea typeface="+mn-ea"/>
              </a:rPr>
              <a:t>地址</a:t>
            </a:r>
          </a:p>
        </p:txBody>
      </p:sp>
      <p:sp>
        <p:nvSpPr>
          <p:cNvPr id="120" name="Text Box 119"/>
          <p:cNvSpPr txBox="1">
            <a:spLocks noChangeArrowheads="1"/>
          </p:cNvSpPr>
          <p:nvPr/>
        </p:nvSpPr>
        <p:spPr bwMode="auto">
          <a:xfrm>
            <a:off x="4017838" y="3710136"/>
            <a:ext cx="11128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zh-CN" altLang="en-US" sz="1800" b="1">
                <a:latin typeface="+mn-lt"/>
                <a:ea typeface="+mn-ea"/>
              </a:rPr>
              <a:t>数据报</a:t>
            </a:r>
          </a:p>
        </p:txBody>
      </p:sp>
      <p:sp>
        <p:nvSpPr>
          <p:cNvPr id="121" name="Text Box 120"/>
          <p:cNvSpPr txBox="1">
            <a:spLocks noChangeArrowheads="1"/>
          </p:cNvSpPr>
          <p:nvPr/>
        </p:nvSpPr>
        <p:spPr bwMode="auto">
          <a:xfrm>
            <a:off x="6538788" y="3710136"/>
            <a:ext cx="11128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IP</a:t>
            </a:r>
            <a:r>
              <a:rPr lang="zh-CN" altLang="en-US" sz="1800" b="1">
                <a:latin typeface="+mn-lt"/>
                <a:ea typeface="+mn-ea"/>
              </a:rPr>
              <a:t>数据报</a:t>
            </a:r>
          </a:p>
        </p:txBody>
      </p:sp>
      <p:sp>
        <p:nvSpPr>
          <p:cNvPr id="122" name="Text Box 77"/>
          <p:cNvSpPr txBox="1">
            <a:spLocks noChangeArrowheads="1"/>
          </p:cNvSpPr>
          <p:nvPr/>
        </p:nvSpPr>
        <p:spPr bwMode="auto">
          <a:xfrm>
            <a:off x="2699792" y="2285355"/>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3</a:t>
            </a:r>
            <a:endParaRPr lang="en-US" altLang="zh-CN" sz="1800" b="1" dirty="0">
              <a:latin typeface="+mn-lt"/>
              <a:ea typeface="+mn-ea"/>
            </a:endParaRPr>
          </a:p>
        </p:txBody>
      </p:sp>
      <p:sp>
        <p:nvSpPr>
          <p:cNvPr id="123" name="Text Box 76"/>
          <p:cNvSpPr txBox="1">
            <a:spLocks noChangeArrowheads="1"/>
          </p:cNvSpPr>
          <p:nvPr/>
        </p:nvSpPr>
        <p:spPr bwMode="auto">
          <a:xfrm>
            <a:off x="3810533" y="2374403"/>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4</a:t>
            </a:r>
            <a:endParaRPr lang="en-US" altLang="zh-CN" sz="1800" b="1" dirty="0">
              <a:latin typeface="+mn-lt"/>
              <a:ea typeface="+mn-ea"/>
            </a:endParaRPr>
          </a:p>
        </p:txBody>
      </p:sp>
      <p:sp>
        <p:nvSpPr>
          <p:cNvPr id="124" name="Text Box 81"/>
          <p:cNvSpPr txBox="1">
            <a:spLocks noChangeArrowheads="1"/>
          </p:cNvSpPr>
          <p:nvPr/>
        </p:nvSpPr>
        <p:spPr bwMode="auto">
          <a:xfrm>
            <a:off x="5061222" y="2274153"/>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5</a:t>
            </a:r>
            <a:endParaRPr lang="en-US" altLang="zh-CN" sz="1800" b="1" dirty="0">
              <a:latin typeface="+mn-lt"/>
              <a:ea typeface="+mn-ea"/>
            </a:endParaRPr>
          </a:p>
        </p:txBody>
      </p:sp>
      <p:sp>
        <p:nvSpPr>
          <p:cNvPr id="125" name="Text Box 65"/>
          <p:cNvSpPr txBox="1">
            <a:spLocks noChangeArrowheads="1"/>
          </p:cNvSpPr>
          <p:nvPr/>
        </p:nvSpPr>
        <p:spPr bwMode="auto">
          <a:xfrm>
            <a:off x="6279901" y="2340894"/>
            <a:ext cx="48763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dirty="0">
                <a:latin typeface="+mn-lt"/>
                <a:ea typeface="+mn-ea"/>
              </a:rPr>
              <a:t>IP</a:t>
            </a:r>
            <a:r>
              <a:rPr lang="en-US" altLang="zh-CN" sz="1800" b="1" baseline="-25000" dirty="0">
                <a:latin typeface="+mn-lt"/>
                <a:ea typeface="+mn-ea"/>
              </a:rPr>
              <a:t>6</a:t>
            </a:r>
            <a:endParaRPr lang="en-US" altLang="zh-CN" sz="1800" b="1" dirty="0">
              <a:latin typeface="+mn-lt"/>
              <a:ea typeface="+mn-ea"/>
            </a:endParaRPr>
          </a:p>
        </p:txBody>
      </p:sp>
      <p:sp>
        <p:nvSpPr>
          <p:cNvPr id="126" name="Arc 109"/>
          <p:cNvSpPr>
            <a:spLocks/>
          </p:cNvSpPr>
          <p:nvPr/>
        </p:nvSpPr>
        <p:spPr bwMode="auto">
          <a:xfrm rot="2655715" flipV="1">
            <a:off x="1636530" y="1866675"/>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Arc 109"/>
          <p:cNvSpPr>
            <a:spLocks/>
          </p:cNvSpPr>
          <p:nvPr/>
        </p:nvSpPr>
        <p:spPr bwMode="auto">
          <a:xfrm rot="2655715" flipV="1">
            <a:off x="3975995" y="1896182"/>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Arc 109"/>
          <p:cNvSpPr>
            <a:spLocks/>
          </p:cNvSpPr>
          <p:nvPr/>
        </p:nvSpPr>
        <p:spPr bwMode="auto">
          <a:xfrm rot="2655715" flipV="1">
            <a:off x="6490755" y="1866675"/>
            <a:ext cx="1414009" cy="157050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rgbClr val="FF0000"/>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 name="Line 159"/>
          <p:cNvSpPr>
            <a:spLocks noChangeShapeType="1"/>
          </p:cNvSpPr>
          <p:nvPr/>
        </p:nvSpPr>
        <p:spPr bwMode="auto">
          <a:xfrm>
            <a:off x="1115616" y="3598699"/>
            <a:ext cx="0" cy="2487926"/>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Line 161"/>
          <p:cNvSpPr>
            <a:spLocks noChangeShapeType="1"/>
          </p:cNvSpPr>
          <p:nvPr/>
        </p:nvSpPr>
        <p:spPr bwMode="auto">
          <a:xfrm>
            <a:off x="1191294" y="6086625"/>
            <a:ext cx="1871662"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Line 163"/>
          <p:cNvSpPr>
            <a:spLocks noChangeShapeType="1"/>
          </p:cNvSpPr>
          <p:nvPr/>
        </p:nvSpPr>
        <p:spPr bwMode="auto">
          <a:xfrm flipV="1">
            <a:off x="3032000" y="4304010"/>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Line 164"/>
          <p:cNvSpPr>
            <a:spLocks noChangeShapeType="1"/>
          </p:cNvSpPr>
          <p:nvPr/>
        </p:nvSpPr>
        <p:spPr bwMode="auto">
          <a:xfrm>
            <a:off x="3703388" y="4383384"/>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 name="Line 165"/>
          <p:cNvSpPr>
            <a:spLocks noChangeShapeType="1"/>
          </p:cNvSpPr>
          <p:nvPr/>
        </p:nvSpPr>
        <p:spPr bwMode="auto">
          <a:xfrm>
            <a:off x="3698751" y="6123433"/>
            <a:ext cx="1871662"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4" name="Line 168"/>
          <p:cNvSpPr>
            <a:spLocks noChangeShapeType="1"/>
          </p:cNvSpPr>
          <p:nvPr/>
        </p:nvSpPr>
        <p:spPr bwMode="auto">
          <a:xfrm flipV="1">
            <a:off x="5492500" y="4377034"/>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Line 169"/>
          <p:cNvSpPr>
            <a:spLocks noChangeShapeType="1"/>
          </p:cNvSpPr>
          <p:nvPr/>
        </p:nvSpPr>
        <p:spPr bwMode="auto">
          <a:xfrm>
            <a:off x="6121275" y="4400699"/>
            <a:ext cx="0" cy="1800225"/>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Line 170"/>
          <p:cNvSpPr>
            <a:spLocks noChangeShapeType="1"/>
          </p:cNvSpPr>
          <p:nvPr/>
        </p:nvSpPr>
        <p:spPr bwMode="auto">
          <a:xfrm>
            <a:off x="6162821" y="6123433"/>
            <a:ext cx="1871663" cy="0"/>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Line 171"/>
          <p:cNvSpPr>
            <a:spLocks noChangeShapeType="1"/>
          </p:cNvSpPr>
          <p:nvPr/>
        </p:nvSpPr>
        <p:spPr bwMode="auto">
          <a:xfrm flipV="1">
            <a:off x="8067425" y="3535512"/>
            <a:ext cx="0" cy="2665412"/>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Oval 115"/>
          <p:cNvSpPr>
            <a:spLocks noChangeArrowheads="1"/>
          </p:cNvSpPr>
          <p:nvPr/>
        </p:nvSpPr>
        <p:spPr bwMode="auto">
          <a:xfrm>
            <a:off x="2506538" y="4926642"/>
            <a:ext cx="712787" cy="738814"/>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marL="342900" indent="-342900">
              <a:buClr>
                <a:schemeClr val="accent2"/>
              </a:buClr>
              <a:buSzTx/>
              <a:buFont typeface="Wingdings" pitchFamily="2" charset="2"/>
              <a:buNone/>
            </a:pPr>
            <a:r>
              <a:rPr lang="zh-CN" altLang="en-US" sz="2800" b="1">
                <a:solidFill>
                  <a:srgbClr val="FF0000"/>
                </a:solidFill>
                <a:latin typeface="+mn-lt"/>
                <a:ea typeface="+mn-ea"/>
              </a:rPr>
              <a:t>？</a:t>
            </a:r>
          </a:p>
        </p:txBody>
      </p:sp>
      <p:sp>
        <p:nvSpPr>
          <p:cNvPr id="1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2823105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1000"/>
                                        <p:tgtEl>
                                          <p:spTgt spid="126"/>
                                        </p:tgtEl>
                                      </p:cBhvr>
                                    </p:animEffect>
                                  </p:childTnLst>
                                </p:cTn>
                              </p:par>
                            </p:childTnLst>
                          </p:cTn>
                        </p:par>
                        <p:par>
                          <p:cTn id="8" fill="hold">
                            <p:stCondLst>
                              <p:cond delay="1000"/>
                            </p:stCondLst>
                            <p:childTnLst>
                              <p:par>
                                <p:cTn id="9" presetID="1" presetClass="exit" presetSubtype="0" fill="hold" grpId="1" nodeType="afterEffect">
                                  <p:stCondLst>
                                    <p:cond delay="500"/>
                                  </p:stCondLst>
                                  <p:childTnLst>
                                    <p:set>
                                      <p:cBhvr>
                                        <p:cTn id="10" dur="1" fill="hold">
                                          <p:stCondLst>
                                            <p:cond delay="0"/>
                                          </p:stCondLst>
                                        </p:cTn>
                                        <p:tgtEl>
                                          <p:spTgt spid="126"/>
                                        </p:tgtEl>
                                        <p:attrNameLst>
                                          <p:attrName>style.visibility</p:attrName>
                                        </p:attrNameLst>
                                      </p:cBhvr>
                                      <p:to>
                                        <p:strVal val="hidden"/>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27"/>
                                        </p:tgtEl>
                                        <p:attrNameLst>
                                          <p:attrName>style.visibility</p:attrName>
                                        </p:attrNameLst>
                                      </p:cBhvr>
                                      <p:to>
                                        <p:strVal val="visible"/>
                                      </p:to>
                                    </p:set>
                                    <p:animEffect transition="in" filter="wipe(left)">
                                      <p:cBhvr>
                                        <p:cTn id="14" dur="1000"/>
                                        <p:tgtEl>
                                          <p:spTgt spid="127"/>
                                        </p:tgtEl>
                                      </p:cBhvr>
                                    </p:animEffect>
                                  </p:childTnLst>
                                </p:cTn>
                              </p:par>
                            </p:childTnLst>
                          </p:cTn>
                        </p:par>
                        <p:par>
                          <p:cTn id="15" fill="hold">
                            <p:stCondLst>
                              <p:cond delay="2500"/>
                            </p:stCondLst>
                            <p:childTnLst>
                              <p:par>
                                <p:cTn id="16" presetID="1" presetClass="exit" presetSubtype="0" fill="hold" grpId="1" nodeType="afterEffect">
                                  <p:stCondLst>
                                    <p:cond delay="500"/>
                                  </p:stCondLst>
                                  <p:childTnLst>
                                    <p:set>
                                      <p:cBhvr>
                                        <p:cTn id="17" dur="1" fill="hold">
                                          <p:stCondLst>
                                            <p:cond delay="0"/>
                                          </p:stCondLst>
                                        </p:cTn>
                                        <p:tgtEl>
                                          <p:spTgt spid="127"/>
                                        </p:tgtEl>
                                        <p:attrNameLst>
                                          <p:attrName>style.visibility</p:attrName>
                                        </p:attrNameLst>
                                      </p:cBhvr>
                                      <p:to>
                                        <p:strVal val="hidden"/>
                                      </p:to>
                                    </p:set>
                                  </p:childTnLst>
                                </p:cTn>
                              </p:par>
                            </p:childTnLst>
                          </p:cTn>
                        </p:par>
                        <p:par>
                          <p:cTn id="18" fill="hold">
                            <p:stCondLst>
                              <p:cond delay="3000"/>
                            </p:stCondLst>
                            <p:childTnLst>
                              <p:par>
                                <p:cTn id="19" presetID="22" presetClass="entr" presetSubtype="8" fill="hold" grpId="0"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wipe(left)">
                                      <p:cBhvr>
                                        <p:cTn id="21" dur="1000"/>
                                        <p:tgtEl>
                                          <p:spTgt spid="128"/>
                                        </p:tgtEl>
                                      </p:cBhvr>
                                    </p:animEffect>
                                  </p:childTnLst>
                                </p:cTn>
                              </p:par>
                            </p:childTnLst>
                          </p:cTn>
                        </p:par>
                        <p:par>
                          <p:cTn id="22" fill="hold">
                            <p:stCondLst>
                              <p:cond delay="4000"/>
                            </p:stCondLst>
                            <p:childTnLst>
                              <p:par>
                                <p:cTn id="23" presetID="1" presetClass="exit" presetSubtype="0" fill="hold" grpId="1" nodeType="afterEffect">
                                  <p:stCondLst>
                                    <p:cond delay="500"/>
                                  </p:stCondLst>
                                  <p:childTnLst>
                                    <p:set>
                                      <p:cBhvr>
                                        <p:cTn id="24" dur="1" fill="hold">
                                          <p:stCondLst>
                                            <p:cond delay="0"/>
                                          </p:stCondLst>
                                        </p:cTn>
                                        <p:tgtEl>
                                          <p:spTgt spid="1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29"/>
                                        </p:tgtEl>
                                        <p:attrNameLst>
                                          <p:attrName>style.visibility</p:attrName>
                                        </p:attrNameLst>
                                      </p:cBhvr>
                                      <p:to>
                                        <p:strVal val="visible"/>
                                      </p:to>
                                    </p:set>
                                    <p:animEffect transition="in" filter="wipe(up)">
                                      <p:cBhvr>
                                        <p:cTn id="29" dur="1000"/>
                                        <p:tgtEl>
                                          <p:spTgt spid="129"/>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0"/>
                                        </p:tgtEl>
                                        <p:attrNameLst>
                                          <p:attrName>style.visibility</p:attrName>
                                        </p:attrNameLst>
                                      </p:cBhvr>
                                      <p:to>
                                        <p:strVal val="visible"/>
                                      </p:to>
                                    </p:set>
                                    <p:animEffect transition="in" filter="wipe(left)">
                                      <p:cBhvr>
                                        <p:cTn id="33" dur="1000"/>
                                        <p:tgtEl>
                                          <p:spTgt spid="130"/>
                                        </p:tgtEl>
                                      </p:cBhvr>
                                    </p:animEffect>
                                  </p:childTnLst>
                                </p:cTn>
                              </p:par>
                            </p:childTnLst>
                          </p:cTn>
                        </p:par>
                        <p:par>
                          <p:cTn id="34" fill="hold">
                            <p:stCondLst>
                              <p:cond delay="2000"/>
                            </p:stCondLst>
                            <p:childTnLst>
                              <p:par>
                                <p:cTn id="35" presetID="22" presetClass="entr" presetSubtype="4" fill="hold" grpId="0" nodeType="after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down)">
                                      <p:cBhvr>
                                        <p:cTn id="37" dur="1000"/>
                                        <p:tgtEl>
                                          <p:spTgt spid="131"/>
                                        </p:tgtEl>
                                      </p:cBhvr>
                                    </p:animEffect>
                                  </p:childTnLst>
                                </p:cTn>
                              </p:par>
                            </p:childTnLst>
                          </p:cTn>
                        </p:par>
                        <p:par>
                          <p:cTn id="38" fill="hold">
                            <p:stCondLst>
                              <p:cond delay="3000"/>
                            </p:stCondLst>
                            <p:childTnLst>
                              <p:par>
                                <p:cTn id="39" presetID="22" presetClass="entr" presetSubtype="1" fill="hold" grpId="0" nodeType="afterEffect">
                                  <p:stCondLst>
                                    <p:cond delay="0"/>
                                  </p:stCondLst>
                                  <p:childTnLst>
                                    <p:set>
                                      <p:cBhvr>
                                        <p:cTn id="40" dur="1" fill="hold">
                                          <p:stCondLst>
                                            <p:cond delay="0"/>
                                          </p:stCondLst>
                                        </p:cTn>
                                        <p:tgtEl>
                                          <p:spTgt spid="132"/>
                                        </p:tgtEl>
                                        <p:attrNameLst>
                                          <p:attrName>style.visibility</p:attrName>
                                        </p:attrNameLst>
                                      </p:cBhvr>
                                      <p:to>
                                        <p:strVal val="visible"/>
                                      </p:to>
                                    </p:set>
                                    <p:animEffect transition="in" filter="wipe(up)">
                                      <p:cBhvr>
                                        <p:cTn id="41" dur="1000"/>
                                        <p:tgtEl>
                                          <p:spTgt spid="132"/>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133"/>
                                        </p:tgtEl>
                                        <p:attrNameLst>
                                          <p:attrName>style.visibility</p:attrName>
                                        </p:attrNameLst>
                                      </p:cBhvr>
                                      <p:to>
                                        <p:strVal val="visible"/>
                                      </p:to>
                                    </p:set>
                                    <p:animEffect transition="in" filter="wipe(left)">
                                      <p:cBhvr>
                                        <p:cTn id="45" dur="1000"/>
                                        <p:tgtEl>
                                          <p:spTgt spid="133"/>
                                        </p:tgtEl>
                                      </p:cBhvr>
                                    </p:animEffect>
                                  </p:childTnLst>
                                </p:cTn>
                              </p:par>
                            </p:childTnLst>
                          </p:cTn>
                        </p:par>
                        <p:par>
                          <p:cTn id="46" fill="hold">
                            <p:stCondLst>
                              <p:cond delay="5000"/>
                            </p:stCondLst>
                            <p:childTnLst>
                              <p:par>
                                <p:cTn id="47" presetID="22" presetClass="entr" presetSubtype="4" fill="hold" grpId="0" nodeType="afterEffect">
                                  <p:stCondLst>
                                    <p:cond delay="0"/>
                                  </p:stCondLst>
                                  <p:childTnLst>
                                    <p:set>
                                      <p:cBhvr>
                                        <p:cTn id="48" dur="1" fill="hold">
                                          <p:stCondLst>
                                            <p:cond delay="0"/>
                                          </p:stCondLst>
                                        </p:cTn>
                                        <p:tgtEl>
                                          <p:spTgt spid="134"/>
                                        </p:tgtEl>
                                        <p:attrNameLst>
                                          <p:attrName>style.visibility</p:attrName>
                                        </p:attrNameLst>
                                      </p:cBhvr>
                                      <p:to>
                                        <p:strVal val="visible"/>
                                      </p:to>
                                    </p:set>
                                    <p:animEffect transition="in" filter="wipe(down)">
                                      <p:cBhvr>
                                        <p:cTn id="49" dur="1000"/>
                                        <p:tgtEl>
                                          <p:spTgt spid="134"/>
                                        </p:tgtEl>
                                      </p:cBhvr>
                                    </p:animEffect>
                                  </p:childTnLst>
                                </p:cTn>
                              </p:par>
                            </p:childTnLst>
                          </p:cTn>
                        </p:par>
                        <p:par>
                          <p:cTn id="50" fill="hold">
                            <p:stCondLst>
                              <p:cond delay="6000"/>
                            </p:stCondLst>
                            <p:childTnLst>
                              <p:par>
                                <p:cTn id="51" presetID="22" presetClass="entr" presetSubtype="1" fill="hold" grpId="0" nodeType="afterEffect">
                                  <p:stCondLst>
                                    <p:cond delay="0"/>
                                  </p:stCondLst>
                                  <p:childTnLst>
                                    <p:set>
                                      <p:cBhvr>
                                        <p:cTn id="52" dur="1" fill="hold">
                                          <p:stCondLst>
                                            <p:cond delay="0"/>
                                          </p:stCondLst>
                                        </p:cTn>
                                        <p:tgtEl>
                                          <p:spTgt spid="135"/>
                                        </p:tgtEl>
                                        <p:attrNameLst>
                                          <p:attrName>style.visibility</p:attrName>
                                        </p:attrNameLst>
                                      </p:cBhvr>
                                      <p:to>
                                        <p:strVal val="visible"/>
                                      </p:to>
                                    </p:set>
                                    <p:animEffect transition="in" filter="wipe(up)">
                                      <p:cBhvr>
                                        <p:cTn id="53" dur="1000"/>
                                        <p:tgtEl>
                                          <p:spTgt spid="135"/>
                                        </p:tgtEl>
                                      </p:cBhvr>
                                    </p:animEffect>
                                  </p:childTnLst>
                                </p:cTn>
                              </p:par>
                            </p:childTnLst>
                          </p:cTn>
                        </p:par>
                        <p:par>
                          <p:cTn id="54" fill="hold">
                            <p:stCondLst>
                              <p:cond delay="7000"/>
                            </p:stCondLst>
                            <p:childTnLst>
                              <p:par>
                                <p:cTn id="55" presetID="22" presetClass="entr" presetSubtype="8" fill="hold" grpId="0" nodeType="afterEffect">
                                  <p:stCondLst>
                                    <p:cond delay="0"/>
                                  </p:stCondLst>
                                  <p:childTnLst>
                                    <p:set>
                                      <p:cBhvr>
                                        <p:cTn id="56" dur="1" fill="hold">
                                          <p:stCondLst>
                                            <p:cond delay="0"/>
                                          </p:stCondLst>
                                        </p:cTn>
                                        <p:tgtEl>
                                          <p:spTgt spid="136"/>
                                        </p:tgtEl>
                                        <p:attrNameLst>
                                          <p:attrName>style.visibility</p:attrName>
                                        </p:attrNameLst>
                                      </p:cBhvr>
                                      <p:to>
                                        <p:strVal val="visible"/>
                                      </p:to>
                                    </p:set>
                                    <p:animEffect transition="in" filter="wipe(left)">
                                      <p:cBhvr>
                                        <p:cTn id="57" dur="1000"/>
                                        <p:tgtEl>
                                          <p:spTgt spid="136"/>
                                        </p:tgtEl>
                                      </p:cBhvr>
                                    </p:animEffect>
                                  </p:childTnLst>
                                </p:cTn>
                              </p:par>
                            </p:childTnLst>
                          </p:cTn>
                        </p:par>
                        <p:par>
                          <p:cTn id="58" fill="hold">
                            <p:stCondLst>
                              <p:cond delay="8000"/>
                            </p:stCondLst>
                            <p:childTnLst>
                              <p:par>
                                <p:cTn id="59" presetID="22" presetClass="entr" presetSubtype="4" fill="hold" grpId="0" nodeType="afterEffect">
                                  <p:stCondLst>
                                    <p:cond delay="0"/>
                                  </p:stCondLst>
                                  <p:childTnLst>
                                    <p:set>
                                      <p:cBhvr>
                                        <p:cTn id="60" dur="1" fill="hold">
                                          <p:stCondLst>
                                            <p:cond delay="0"/>
                                          </p:stCondLst>
                                        </p:cTn>
                                        <p:tgtEl>
                                          <p:spTgt spid="137"/>
                                        </p:tgtEl>
                                        <p:attrNameLst>
                                          <p:attrName>style.visibility</p:attrName>
                                        </p:attrNameLst>
                                      </p:cBhvr>
                                      <p:to>
                                        <p:strVal val="visible"/>
                                      </p:to>
                                    </p:set>
                                    <p:animEffect transition="in" filter="wipe(down)">
                                      <p:cBhvr>
                                        <p:cTn id="61" dur="1000"/>
                                        <p:tgtEl>
                                          <p:spTgt spid="13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16"/>
                                        </p:tgtEl>
                                        <p:attrNameLst>
                                          <p:attrName>style.visibility</p:attrName>
                                        </p:attrNameLst>
                                      </p:cBhvr>
                                      <p:to>
                                        <p:strVal val="visible"/>
                                      </p:to>
                                    </p:set>
                                    <p:anim calcmode="lin" valueType="num">
                                      <p:cBhvr>
                                        <p:cTn id="66" dur="500" fill="hold"/>
                                        <p:tgtEl>
                                          <p:spTgt spid="116"/>
                                        </p:tgtEl>
                                        <p:attrNameLst>
                                          <p:attrName>ppt_w</p:attrName>
                                        </p:attrNameLst>
                                      </p:cBhvr>
                                      <p:tavLst>
                                        <p:tav tm="0">
                                          <p:val>
                                            <p:fltVal val="0"/>
                                          </p:val>
                                        </p:tav>
                                        <p:tav tm="100000">
                                          <p:val>
                                            <p:strVal val="#ppt_w"/>
                                          </p:val>
                                        </p:tav>
                                      </p:tavLst>
                                    </p:anim>
                                    <p:anim calcmode="lin" valueType="num">
                                      <p:cBhvr>
                                        <p:cTn id="67" dur="500" fill="hold"/>
                                        <p:tgtEl>
                                          <p:spTgt spid="116"/>
                                        </p:tgtEl>
                                        <p:attrNameLst>
                                          <p:attrName>ppt_h</p:attrName>
                                        </p:attrNameLst>
                                      </p:cBhvr>
                                      <p:tavLst>
                                        <p:tav tm="0">
                                          <p:val>
                                            <p:fltVal val="0"/>
                                          </p:val>
                                        </p:tav>
                                        <p:tav tm="100000">
                                          <p:val>
                                            <p:strVal val="#ppt_h"/>
                                          </p:val>
                                        </p:tav>
                                      </p:tavLst>
                                    </p:anim>
                                    <p:animEffect transition="in" filter="fade">
                                      <p:cBhvr>
                                        <p:cTn id="68" dur="500"/>
                                        <p:tgtEl>
                                          <p:spTgt spid="116"/>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17"/>
                                        </p:tgtEl>
                                        <p:attrNameLst>
                                          <p:attrName>style.visibility</p:attrName>
                                        </p:attrNameLst>
                                      </p:cBhvr>
                                      <p:to>
                                        <p:strVal val="visible"/>
                                      </p:to>
                                    </p:set>
                                    <p:anim calcmode="lin" valueType="num">
                                      <p:cBhvr>
                                        <p:cTn id="73" dur="500" fill="hold"/>
                                        <p:tgtEl>
                                          <p:spTgt spid="117"/>
                                        </p:tgtEl>
                                        <p:attrNameLst>
                                          <p:attrName>ppt_w</p:attrName>
                                        </p:attrNameLst>
                                      </p:cBhvr>
                                      <p:tavLst>
                                        <p:tav tm="0">
                                          <p:val>
                                            <p:fltVal val="0"/>
                                          </p:val>
                                        </p:tav>
                                        <p:tav tm="100000">
                                          <p:val>
                                            <p:strVal val="#ppt_w"/>
                                          </p:val>
                                        </p:tav>
                                      </p:tavLst>
                                    </p:anim>
                                    <p:anim calcmode="lin" valueType="num">
                                      <p:cBhvr>
                                        <p:cTn id="74" dur="500" fill="hold"/>
                                        <p:tgtEl>
                                          <p:spTgt spid="117"/>
                                        </p:tgtEl>
                                        <p:attrNameLst>
                                          <p:attrName>ppt_h</p:attrName>
                                        </p:attrNameLst>
                                      </p:cBhvr>
                                      <p:tavLst>
                                        <p:tav tm="0">
                                          <p:val>
                                            <p:fltVal val="0"/>
                                          </p:val>
                                        </p:tav>
                                        <p:tav tm="100000">
                                          <p:val>
                                            <p:strVal val="#ppt_h"/>
                                          </p:val>
                                        </p:tav>
                                      </p:tavLst>
                                    </p:anim>
                                    <p:animEffect transition="in" filter="fade">
                                      <p:cBhvr>
                                        <p:cTn id="75" dur="500"/>
                                        <p:tgtEl>
                                          <p:spTgt spid="117"/>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18"/>
                                        </p:tgtEl>
                                        <p:attrNameLst>
                                          <p:attrName>style.visibility</p:attrName>
                                        </p:attrNameLst>
                                      </p:cBhvr>
                                      <p:to>
                                        <p:strVal val="visible"/>
                                      </p:to>
                                    </p:set>
                                    <p:anim calcmode="lin" valueType="num">
                                      <p:cBhvr>
                                        <p:cTn id="80" dur="500" fill="hold"/>
                                        <p:tgtEl>
                                          <p:spTgt spid="118"/>
                                        </p:tgtEl>
                                        <p:attrNameLst>
                                          <p:attrName>ppt_w</p:attrName>
                                        </p:attrNameLst>
                                      </p:cBhvr>
                                      <p:tavLst>
                                        <p:tav tm="0">
                                          <p:val>
                                            <p:fltVal val="0"/>
                                          </p:val>
                                        </p:tav>
                                        <p:tav tm="100000">
                                          <p:val>
                                            <p:strVal val="#ppt_w"/>
                                          </p:val>
                                        </p:tav>
                                      </p:tavLst>
                                    </p:anim>
                                    <p:anim calcmode="lin" valueType="num">
                                      <p:cBhvr>
                                        <p:cTn id="81" dur="500" fill="hold"/>
                                        <p:tgtEl>
                                          <p:spTgt spid="118"/>
                                        </p:tgtEl>
                                        <p:attrNameLst>
                                          <p:attrName>ppt_h</p:attrName>
                                        </p:attrNameLst>
                                      </p:cBhvr>
                                      <p:tavLst>
                                        <p:tav tm="0">
                                          <p:val>
                                            <p:fltVal val="0"/>
                                          </p:val>
                                        </p:tav>
                                        <p:tav tm="100000">
                                          <p:val>
                                            <p:strVal val="#ppt_h"/>
                                          </p:val>
                                        </p:tav>
                                      </p:tavLst>
                                    </p:anim>
                                    <p:animEffect transition="in" filter="fade">
                                      <p:cBhvr>
                                        <p:cTn id="8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26" grpId="0" animBg="1"/>
      <p:bldP spid="126" grpId="1" animBg="1"/>
      <p:bldP spid="127" grpId="0" animBg="1"/>
      <p:bldP spid="127" grpId="1" animBg="1"/>
      <p:bldP spid="128" grpId="0" animBg="1"/>
      <p:bldP spid="128" grpId="1"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16"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如何实现地址解析？</a:t>
            </a:r>
            <a:endParaRPr lang="zh-CN" altLang="en-US" sz="2800" dirty="0">
              <a:latin typeface="华文新魏" pitchFamily="2" charset="-122"/>
            </a:endParaRPr>
          </a:p>
        </p:txBody>
      </p:sp>
      <p:sp>
        <p:nvSpPr>
          <p:cNvPr id="2" name="内容占位符 1"/>
          <p:cNvSpPr>
            <a:spLocks noGrp="1"/>
          </p:cNvSpPr>
          <p:nvPr>
            <p:ph idx="1"/>
          </p:nvPr>
        </p:nvSpPr>
        <p:spPr>
          <a:xfrm>
            <a:off x="809625" y="1773238"/>
            <a:ext cx="7958138" cy="4536082"/>
          </a:xfrm>
        </p:spPr>
        <p:txBody>
          <a:bodyPr/>
          <a:lstStyle/>
          <a:p>
            <a:r>
              <a:rPr lang="zh-CN" altLang="en-US" sz="2800" dirty="0">
                <a:solidFill>
                  <a:srgbClr val="FF3300"/>
                </a:solidFill>
              </a:rPr>
              <a:t>各种物理网络可以根据自身的特点选择适合的实现方法</a:t>
            </a:r>
          </a:p>
          <a:p>
            <a:pPr lvl="1"/>
            <a:r>
              <a:rPr lang="zh-CN" altLang="en-US" dirty="0"/>
              <a:t>静态表格</a:t>
            </a:r>
          </a:p>
          <a:p>
            <a:pPr lvl="1"/>
            <a:r>
              <a:rPr lang="zh-CN" altLang="en-US" dirty="0"/>
              <a:t>直接映射</a:t>
            </a:r>
          </a:p>
          <a:p>
            <a:pPr lvl="1"/>
            <a:r>
              <a:rPr lang="zh-CN" altLang="en-US" dirty="0"/>
              <a:t>动态映射</a:t>
            </a:r>
          </a:p>
          <a:p>
            <a:pPr lvl="1"/>
            <a:r>
              <a:rPr lang="en-US" altLang="zh-CN" dirty="0"/>
              <a:t>…</a:t>
            </a:r>
          </a:p>
          <a:p>
            <a:r>
              <a:rPr lang="zh-CN" altLang="en-US" sz="2800" dirty="0">
                <a:solidFill>
                  <a:srgbClr val="FF3300"/>
                </a:solidFill>
              </a:rPr>
              <a:t>以太网采用的方法</a:t>
            </a:r>
          </a:p>
          <a:p>
            <a:pPr lvl="1"/>
            <a:r>
              <a:rPr lang="zh-CN" altLang="en-US" dirty="0"/>
              <a:t>地址解析协议（</a:t>
            </a:r>
            <a:r>
              <a:rPr lang="en-US" altLang="zh-CN" dirty="0"/>
              <a:t>ARP</a:t>
            </a:r>
            <a:r>
              <a:rPr lang="zh-CN" altLang="en-US" dirty="0"/>
              <a:t>）</a:t>
            </a:r>
          </a:p>
          <a:p>
            <a:pPr lvl="1"/>
            <a:r>
              <a:rPr lang="en-US" altLang="zh-CN" dirty="0"/>
              <a:t>ARP</a:t>
            </a:r>
            <a:r>
              <a:rPr lang="zh-CN" altLang="en-US" dirty="0"/>
              <a:t>充分利用以太网的广播</a:t>
            </a:r>
            <a:r>
              <a:rPr lang="zh-CN" altLang="en-US" dirty="0" smtClean="0"/>
              <a:t>能力</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78105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ARP</a:t>
            </a:r>
            <a:r>
              <a:rPr lang="zh-CN" altLang="en-US" dirty="0">
                <a:latin typeface="华文新魏" pitchFamily="2" charset="-122"/>
              </a:rPr>
              <a:t>的</a:t>
            </a:r>
            <a:r>
              <a:rPr lang="zh-CN" altLang="en-US" dirty="0" smtClean="0">
                <a:latin typeface="华文新魏" pitchFamily="2" charset="-122"/>
              </a:rPr>
              <a:t>基本算法</a:t>
            </a:r>
            <a:endParaRPr lang="zh-CN" altLang="en-US" sz="2800" dirty="0">
              <a:latin typeface="华文新魏" pitchFamily="2" charset="-122"/>
            </a:endParaRPr>
          </a:p>
        </p:txBody>
      </p:sp>
      <p:sp>
        <p:nvSpPr>
          <p:cNvPr id="2" name="内容占位符 1"/>
          <p:cNvSpPr>
            <a:spLocks noGrp="1"/>
          </p:cNvSpPr>
          <p:nvPr>
            <p:ph idx="1"/>
          </p:nvPr>
        </p:nvSpPr>
        <p:spPr/>
        <p:txBody>
          <a:bodyPr/>
          <a:lstStyle/>
          <a:p>
            <a:pPr marL="0" indent="0">
              <a:buNone/>
            </a:pPr>
            <a:r>
              <a:rPr lang="en-US" altLang="zh-CN" sz="2400" dirty="0" smtClean="0"/>
              <a:t>      ARP</a:t>
            </a:r>
            <a:r>
              <a:rPr lang="zh-CN" altLang="en-US" sz="2400" dirty="0"/>
              <a:t>协议的地址解析是通过查</a:t>
            </a:r>
            <a:r>
              <a:rPr lang="en-US" altLang="zh-CN" sz="2400" dirty="0">
                <a:solidFill>
                  <a:srgbClr val="FF0000"/>
                </a:solidFill>
              </a:rPr>
              <a:t>ARP</a:t>
            </a:r>
            <a:r>
              <a:rPr lang="zh-CN" altLang="en-US" sz="2400" dirty="0">
                <a:solidFill>
                  <a:srgbClr val="FF0000"/>
                </a:solidFill>
              </a:rPr>
              <a:t>表</a:t>
            </a:r>
            <a:r>
              <a:rPr lang="zh-CN" altLang="en-US" sz="2400" dirty="0"/>
              <a:t>实现的。</a:t>
            </a:r>
            <a:endParaRPr lang="en-US" altLang="zh-CN" sz="2400" dirty="0" smtClean="0"/>
          </a:p>
          <a:p>
            <a:r>
              <a:rPr lang="zh-CN" altLang="en-US" sz="2400" dirty="0" smtClean="0"/>
              <a:t>每个</a:t>
            </a:r>
            <a:r>
              <a:rPr lang="zh-CN" altLang="en-US" sz="2400" dirty="0"/>
              <a:t>主机</a:t>
            </a:r>
            <a:r>
              <a:rPr lang="en-US" altLang="zh-CN" sz="2400" dirty="0"/>
              <a:t>/</a:t>
            </a:r>
            <a:r>
              <a:rPr lang="zh-CN" altLang="en-US" sz="2400" dirty="0"/>
              <a:t>路由器都在高速</a:t>
            </a:r>
            <a:r>
              <a:rPr lang="en-US" altLang="zh-CN" sz="2400" dirty="0"/>
              <a:t>Cache</a:t>
            </a:r>
            <a:r>
              <a:rPr lang="zh-CN" altLang="en-US" sz="2400" dirty="0"/>
              <a:t>中设置一张</a:t>
            </a:r>
            <a:r>
              <a:rPr lang="en-US" altLang="zh-CN" sz="2400" dirty="0"/>
              <a:t>ARP</a:t>
            </a:r>
            <a:r>
              <a:rPr lang="zh-CN" altLang="en-US" sz="2400" dirty="0"/>
              <a:t>表，</a:t>
            </a:r>
            <a:r>
              <a:rPr lang="zh-CN" altLang="en-US" sz="2400" dirty="0">
                <a:solidFill>
                  <a:schemeClr val="tx2"/>
                </a:solidFill>
              </a:rPr>
              <a:t>用于存放最近用到的一系列和它通信的主机</a:t>
            </a:r>
            <a:r>
              <a:rPr lang="en-US" altLang="zh-CN" sz="2400" dirty="0">
                <a:solidFill>
                  <a:schemeClr val="tx2"/>
                </a:solidFill>
              </a:rPr>
              <a:t>/</a:t>
            </a:r>
            <a:r>
              <a:rPr lang="zh-CN" altLang="en-US" sz="2400" dirty="0">
                <a:solidFill>
                  <a:schemeClr val="tx2"/>
                </a:solidFill>
              </a:rPr>
              <a:t>路由器的</a:t>
            </a:r>
            <a:r>
              <a:rPr lang="en-US" altLang="zh-CN" sz="2400" dirty="0">
                <a:solidFill>
                  <a:schemeClr val="tx2"/>
                </a:solidFill>
              </a:rPr>
              <a:t>IP</a:t>
            </a:r>
            <a:r>
              <a:rPr lang="zh-CN" altLang="en-US" sz="2400" dirty="0">
                <a:solidFill>
                  <a:schemeClr val="tx2"/>
                </a:solidFill>
              </a:rPr>
              <a:t>地址和物理地址的映射</a:t>
            </a:r>
            <a:r>
              <a:rPr lang="zh-CN" altLang="en-US" sz="2400" dirty="0"/>
              <a:t>，初始时为空，表内的内容动态变化</a:t>
            </a:r>
            <a:r>
              <a:rPr lang="zh-CN" altLang="en-US" sz="2400" dirty="0" smtClean="0"/>
              <a:t>。</a:t>
            </a:r>
            <a:endParaRPr lang="en-US" altLang="zh-CN" sz="2400" dirty="0" smtClean="0"/>
          </a:p>
          <a:p>
            <a:r>
              <a:rPr lang="zh-CN" altLang="en-US" sz="2400" dirty="0" smtClean="0"/>
              <a:t>如需地址解析，</a:t>
            </a:r>
            <a:r>
              <a:rPr lang="zh-CN" altLang="en-US" sz="2400" dirty="0"/>
              <a:t>根据</a:t>
            </a:r>
            <a:r>
              <a:rPr lang="en-US" altLang="zh-CN" sz="2400" dirty="0"/>
              <a:t>IP</a:t>
            </a:r>
            <a:r>
              <a:rPr lang="zh-CN" altLang="en-US" sz="2400" dirty="0" smtClean="0"/>
              <a:t>地址在</a:t>
            </a:r>
            <a:r>
              <a:rPr lang="en-US" altLang="zh-CN" sz="2400" dirty="0"/>
              <a:t>ARP</a:t>
            </a:r>
            <a:r>
              <a:rPr lang="zh-CN" altLang="en-US" sz="2400" dirty="0"/>
              <a:t>表</a:t>
            </a:r>
            <a:r>
              <a:rPr lang="zh-CN" altLang="en-US" sz="2400" dirty="0" smtClean="0"/>
              <a:t>中进行查找：</a:t>
            </a:r>
            <a:endParaRPr lang="en-US" altLang="zh-CN" sz="2400" dirty="0" smtClean="0"/>
          </a:p>
          <a:p>
            <a:pPr lvl="1"/>
            <a:r>
              <a:rPr lang="zh-CN" altLang="en-US" sz="2400" dirty="0" smtClean="0"/>
              <a:t>如</a:t>
            </a:r>
            <a:r>
              <a:rPr lang="zh-CN" altLang="en-US" sz="2400" dirty="0"/>
              <a:t>找到</a:t>
            </a:r>
            <a:r>
              <a:rPr lang="zh-CN" altLang="en-US" sz="2400" dirty="0" smtClean="0"/>
              <a:t>，取出相应</a:t>
            </a:r>
            <a:r>
              <a:rPr lang="zh-CN" altLang="en-US" sz="2400" dirty="0"/>
              <a:t>的物理</a:t>
            </a:r>
            <a:r>
              <a:rPr lang="zh-CN" altLang="en-US" sz="2400" dirty="0" smtClean="0"/>
              <a:t>地址，结束；</a:t>
            </a:r>
            <a:endParaRPr lang="en-US" altLang="zh-CN" sz="2400" dirty="0" smtClean="0"/>
          </a:p>
          <a:p>
            <a:pPr lvl="1"/>
            <a:r>
              <a:rPr lang="zh-CN" altLang="en-US" sz="2400" dirty="0" smtClean="0"/>
              <a:t>如</a:t>
            </a:r>
            <a:r>
              <a:rPr lang="zh-CN" altLang="en-US" sz="2400" dirty="0"/>
              <a:t>未找到，则先在本网络内</a:t>
            </a:r>
            <a:r>
              <a:rPr lang="zh-CN" altLang="en-US" sz="2400" dirty="0">
                <a:solidFill>
                  <a:srgbClr val="0000FF"/>
                </a:solidFill>
              </a:rPr>
              <a:t>广播</a:t>
            </a:r>
            <a:r>
              <a:rPr lang="zh-CN" altLang="en-US" sz="2400" dirty="0"/>
              <a:t>一个</a:t>
            </a:r>
            <a:r>
              <a:rPr lang="en-US" altLang="zh-CN" sz="2400" dirty="0">
                <a:solidFill>
                  <a:srgbClr val="FF0000"/>
                </a:solidFill>
              </a:rPr>
              <a:t>ARP</a:t>
            </a:r>
            <a:r>
              <a:rPr lang="zh-CN" altLang="en-US" sz="2400" dirty="0">
                <a:solidFill>
                  <a:srgbClr val="FF0000"/>
                </a:solidFill>
              </a:rPr>
              <a:t>请求分组</a:t>
            </a:r>
            <a:r>
              <a:rPr lang="zh-CN" altLang="en-US" sz="2400" dirty="0"/>
              <a:t>；收到广播的主机检查目的</a:t>
            </a:r>
            <a:r>
              <a:rPr lang="en-US" altLang="zh-CN" sz="2400" dirty="0"/>
              <a:t>IP</a:t>
            </a:r>
            <a:r>
              <a:rPr lang="zh-CN" altLang="en-US" sz="2400" dirty="0"/>
              <a:t>地址是否与自己的相符，如相符，则发</a:t>
            </a:r>
            <a:r>
              <a:rPr lang="en-US" altLang="zh-CN" sz="2400" dirty="0">
                <a:solidFill>
                  <a:srgbClr val="FF0000"/>
                </a:solidFill>
              </a:rPr>
              <a:t>ARP</a:t>
            </a:r>
            <a:r>
              <a:rPr lang="zh-CN" altLang="en-US" sz="2400" dirty="0">
                <a:solidFill>
                  <a:srgbClr val="FF0000"/>
                </a:solidFill>
              </a:rPr>
              <a:t>响应分组</a:t>
            </a:r>
            <a:r>
              <a:rPr lang="zh-CN" altLang="en-US" sz="2400" dirty="0"/>
              <a:t>（</a:t>
            </a:r>
            <a:r>
              <a:rPr lang="zh-CN" altLang="en-US" sz="2400" dirty="0">
                <a:solidFill>
                  <a:srgbClr val="0000FF"/>
                </a:solidFill>
              </a:rPr>
              <a:t>单播</a:t>
            </a:r>
            <a:r>
              <a:rPr lang="zh-CN" altLang="en-US" sz="2400" dirty="0" smtClean="0"/>
              <a:t>）。</a:t>
            </a:r>
            <a:endParaRPr lang="en-US" altLang="zh-CN" sz="2400" dirty="0" smtClean="0"/>
          </a:p>
          <a:p>
            <a:r>
              <a:rPr lang="zh-CN" altLang="en-US" sz="2400" dirty="0" smtClean="0"/>
              <a:t>及时更新</a:t>
            </a:r>
            <a:r>
              <a:rPr lang="en-US" altLang="zh-CN" sz="2400" dirty="0">
                <a:solidFill>
                  <a:schemeClr val="tx1"/>
                </a:solidFill>
              </a:rPr>
              <a:t>ARP</a:t>
            </a:r>
            <a:r>
              <a:rPr lang="zh-CN" altLang="en-US" sz="2400" dirty="0" smtClean="0">
                <a:solidFill>
                  <a:schemeClr val="tx1"/>
                </a:solidFill>
              </a:rPr>
              <a:t>表。</a:t>
            </a:r>
            <a:endParaRPr lang="zh-CN" altLang="en-US" sz="2400" dirty="0">
              <a:solidFill>
                <a:schemeClr val="tx1"/>
              </a:solidFill>
            </a:endParaRP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984190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7885113" y="522015"/>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r">
              <a:spcBef>
                <a:spcPct val="50000"/>
              </a:spcBef>
              <a:buClr>
                <a:schemeClr val="accent2"/>
              </a:buClr>
              <a:buSzTx/>
              <a:buFont typeface="Wingdings" pitchFamily="2" charset="2"/>
              <a:buNone/>
            </a:pPr>
            <a:r>
              <a:rPr lang="en-US" altLang="zh-CN" sz="1200" b="1">
                <a:latin typeface="+mn-lt"/>
                <a:ea typeface="+mn-ea"/>
              </a:rPr>
              <a:t>10 </a:t>
            </a:r>
            <a:r>
              <a:rPr lang="zh-CN" altLang="en-US" sz="1200" b="1">
                <a:latin typeface="+mn-lt"/>
                <a:ea typeface="+mn-ea"/>
              </a:rPr>
              <a:t>之 </a:t>
            </a:r>
            <a:r>
              <a:rPr lang="en-US" altLang="zh-CN" sz="1200" b="1">
                <a:latin typeface="+mn-lt"/>
                <a:ea typeface="+mn-ea"/>
              </a:rPr>
              <a:t>2</a:t>
            </a:r>
          </a:p>
        </p:txBody>
      </p:sp>
      <p:sp>
        <p:nvSpPr>
          <p:cNvPr id="7" name="Text Box 4"/>
          <p:cNvSpPr txBox="1">
            <a:spLocks noChangeArrowheads="1"/>
          </p:cNvSpPr>
          <p:nvPr/>
        </p:nvSpPr>
        <p:spPr bwMode="auto">
          <a:xfrm>
            <a:off x="3032125" y="6190978"/>
            <a:ext cx="3455988"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en-US" altLang="zh-CN" b="1">
                <a:latin typeface="+mn-lt"/>
                <a:ea typeface="+mn-ea"/>
              </a:rPr>
              <a:t>ARP</a:t>
            </a:r>
            <a:r>
              <a:rPr lang="zh-CN" altLang="en-US" b="1">
                <a:latin typeface="+mn-lt"/>
                <a:ea typeface="+mn-ea"/>
              </a:rPr>
              <a:t>请求和</a:t>
            </a:r>
            <a:r>
              <a:rPr lang="en-US" altLang="zh-CN" b="1">
                <a:latin typeface="+mn-lt"/>
                <a:ea typeface="+mn-ea"/>
              </a:rPr>
              <a:t>ARP</a:t>
            </a:r>
            <a:r>
              <a:rPr lang="zh-CN" altLang="en-US" b="1">
                <a:latin typeface="+mn-lt"/>
                <a:ea typeface="+mn-ea"/>
              </a:rPr>
              <a:t>响应 </a:t>
            </a:r>
          </a:p>
        </p:txBody>
      </p:sp>
      <p:grpSp>
        <p:nvGrpSpPr>
          <p:cNvPr id="8" name="Group 5"/>
          <p:cNvGrpSpPr>
            <a:grpSpLocks/>
          </p:cNvGrpSpPr>
          <p:nvPr/>
        </p:nvGrpSpPr>
        <p:grpSpPr bwMode="auto">
          <a:xfrm>
            <a:off x="3856038" y="4268515"/>
            <a:ext cx="1590675" cy="409575"/>
            <a:chOff x="249" y="663"/>
            <a:chExt cx="1002" cy="258"/>
          </a:xfrm>
        </p:grpSpPr>
        <p:sp>
          <p:nvSpPr>
            <p:cNvPr id="9" name="AutoShape 6"/>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Text Box 7"/>
            <p:cNvSpPr txBox="1">
              <a:spLocks noChangeArrowheads="1"/>
            </p:cNvSpPr>
            <p:nvPr/>
          </p:nvSpPr>
          <p:spPr bwMode="auto">
            <a:xfrm flipH="1">
              <a:off x="386" y="663"/>
              <a:ext cx="865" cy="258"/>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响应</a:t>
              </a:r>
            </a:p>
          </p:txBody>
        </p:sp>
      </p:grpSp>
      <p:sp>
        <p:nvSpPr>
          <p:cNvPr id="11" name="Line 8"/>
          <p:cNvSpPr>
            <a:spLocks noChangeShapeType="1"/>
          </p:cNvSpPr>
          <p:nvPr/>
        </p:nvSpPr>
        <p:spPr bwMode="auto">
          <a:xfrm rot="5400000">
            <a:off x="1949450"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Line 9"/>
          <p:cNvSpPr>
            <a:spLocks noChangeShapeType="1"/>
          </p:cNvSpPr>
          <p:nvPr/>
        </p:nvSpPr>
        <p:spPr bwMode="auto">
          <a:xfrm rot="5400000">
            <a:off x="3964781" y="2286522"/>
            <a:ext cx="588963"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 name="Line 10"/>
          <p:cNvSpPr>
            <a:spLocks noChangeShapeType="1"/>
          </p:cNvSpPr>
          <p:nvPr/>
        </p:nvSpPr>
        <p:spPr bwMode="auto">
          <a:xfrm rot="5400000">
            <a:off x="5697537"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Line 11"/>
          <p:cNvSpPr>
            <a:spLocks noChangeShapeType="1"/>
          </p:cNvSpPr>
          <p:nvPr/>
        </p:nvSpPr>
        <p:spPr bwMode="auto">
          <a:xfrm rot="5400000">
            <a:off x="7740650"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 name="Line 12"/>
          <p:cNvSpPr>
            <a:spLocks noChangeShapeType="1"/>
          </p:cNvSpPr>
          <p:nvPr/>
        </p:nvSpPr>
        <p:spPr bwMode="auto">
          <a:xfrm rot="5400000">
            <a:off x="641350" y="229525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16" name="Picture 1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038" y="2442890"/>
            <a:ext cx="5032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7963" y="2442890"/>
            <a:ext cx="5016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225"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625"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Line 17"/>
          <p:cNvSpPr>
            <a:spLocks noChangeShapeType="1"/>
          </p:cNvSpPr>
          <p:nvPr/>
        </p:nvSpPr>
        <p:spPr bwMode="auto">
          <a:xfrm>
            <a:off x="173038" y="2001565"/>
            <a:ext cx="8583612" cy="20638"/>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Text Box 18"/>
          <p:cNvSpPr txBox="1">
            <a:spLocks noChangeArrowheads="1"/>
          </p:cNvSpPr>
          <p:nvPr/>
        </p:nvSpPr>
        <p:spPr bwMode="auto">
          <a:xfrm>
            <a:off x="2441575" y="252702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a:t>
            </a:r>
          </a:p>
        </p:txBody>
      </p:sp>
      <p:sp>
        <p:nvSpPr>
          <p:cNvPr id="22" name="Text Box 19"/>
          <p:cNvSpPr txBox="1">
            <a:spLocks noChangeArrowheads="1"/>
          </p:cNvSpPr>
          <p:nvPr/>
        </p:nvSpPr>
        <p:spPr bwMode="auto">
          <a:xfrm>
            <a:off x="4430713" y="240320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Y</a:t>
            </a:r>
          </a:p>
        </p:txBody>
      </p:sp>
      <p:sp>
        <p:nvSpPr>
          <p:cNvPr id="23" name="Text Box 20"/>
          <p:cNvSpPr txBox="1">
            <a:spLocks noChangeArrowheads="1"/>
          </p:cNvSpPr>
          <p:nvPr/>
        </p:nvSpPr>
        <p:spPr bwMode="auto">
          <a:xfrm>
            <a:off x="1114425" y="2403203"/>
            <a:ext cx="364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X</a:t>
            </a:r>
          </a:p>
        </p:txBody>
      </p:sp>
      <p:sp>
        <p:nvSpPr>
          <p:cNvPr id="24" name="Text Box 21"/>
          <p:cNvSpPr txBox="1">
            <a:spLocks noChangeArrowheads="1"/>
          </p:cNvSpPr>
          <p:nvPr/>
        </p:nvSpPr>
        <p:spPr bwMode="auto">
          <a:xfrm>
            <a:off x="6170613" y="252702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B</a:t>
            </a:r>
          </a:p>
        </p:txBody>
      </p:sp>
      <p:sp>
        <p:nvSpPr>
          <p:cNvPr id="25" name="Text Box 22"/>
          <p:cNvSpPr txBox="1">
            <a:spLocks noChangeArrowheads="1"/>
          </p:cNvSpPr>
          <p:nvPr/>
        </p:nvSpPr>
        <p:spPr bwMode="auto">
          <a:xfrm>
            <a:off x="8220075" y="240320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Z</a:t>
            </a:r>
          </a:p>
        </p:txBody>
      </p:sp>
      <p:sp>
        <p:nvSpPr>
          <p:cNvPr id="26" name="Text Box 23"/>
          <p:cNvSpPr txBox="1">
            <a:spLocks noChangeArrowheads="1"/>
          </p:cNvSpPr>
          <p:nvPr/>
        </p:nvSpPr>
        <p:spPr bwMode="auto">
          <a:xfrm>
            <a:off x="496888" y="3604940"/>
            <a:ext cx="2486193" cy="757130"/>
          </a:xfrm>
          <a:prstGeom prst="rect">
            <a:avLst/>
          </a:prstGeom>
          <a:solidFill>
            <a:srgbClr val="CCECFF"/>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主机 </a:t>
            </a:r>
            <a:r>
              <a:rPr lang="en-US" altLang="zh-CN" sz="2400" b="1">
                <a:latin typeface="+mn-lt"/>
                <a:ea typeface="+mn-ea"/>
              </a:rPr>
              <a:t>B </a:t>
            </a:r>
            <a:r>
              <a:rPr lang="zh-CN" altLang="en-US" sz="2400" b="1">
                <a:latin typeface="+mn-lt"/>
                <a:ea typeface="+mn-ea"/>
              </a:rPr>
              <a:t>向 </a:t>
            </a:r>
            <a:r>
              <a:rPr lang="en-US" altLang="zh-CN" sz="2400" b="1">
                <a:latin typeface="+mn-lt"/>
                <a:ea typeface="+mn-ea"/>
              </a:rPr>
              <a:t>A </a:t>
            </a:r>
            <a:r>
              <a:rPr lang="zh-CN" altLang="en-US" sz="2400" b="1">
                <a:latin typeface="+mn-lt"/>
                <a:ea typeface="+mn-ea"/>
              </a:rPr>
              <a:t>发送</a:t>
            </a:r>
          </a:p>
          <a:p>
            <a:pPr>
              <a:lnSpc>
                <a:spcPct val="90000"/>
              </a:lnSpc>
              <a:spcBef>
                <a:spcPct val="0"/>
              </a:spcBef>
              <a:buSzTx/>
              <a:buFontTx/>
              <a:buNone/>
            </a:pPr>
            <a:r>
              <a:rPr lang="en-US" altLang="zh-CN" sz="2400" b="1">
                <a:latin typeface="+mn-lt"/>
                <a:ea typeface="+mn-ea"/>
              </a:rPr>
              <a:t>ARP</a:t>
            </a:r>
            <a:r>
              <a:rPr lang="zh-CN" altLang="en-US" sz="2400" b="1">
                <a:latin typeface="+mn-lt"/>
                <a:ea typeface="+mn-ea"/>
              </a:rPr>
              <a:t>响应分组 </a:t>
            </a:r>
          </a:p>
        </p:txBody>
      </p:sp>
      <p:sp>
        <p:nvSpPr>
          <p:cNvPr id="27" name="Text Box 24"/>
          <p:cNvSpPr txBox="1">
            <a:spLocks noChangeArrowheads="1"/>
          </p:cNvSpPr>
          <p:nvPr/>
        </p:nvSpPr>
        <p:spPr bwMode="auto">
          <a:xfrm>
            <a:off x="373063" y="514078"/>
            <a:ext cx="2393950" cy="777875"/>
          </a:xfrm>
          <a:prstGeom prst="rect">
            <a:avLst/>
          </a:prstGeom>
          <a:solidFill>
            <a:srgbClr val="CCECFF"/>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0"/>
              </a:spcBef>
              <a:buSzTx/>
              <a:buFontTx/>
              <a:buNone/>
            </a:pPr>
            <a:r>
              <a:rPr lang="zh-CN" altLang="en-US" sz="2400" b="1">
                <a:latin typeface="+mn-lt"/>
                <a:ea typeface="+mn-ea"/>
              </a:rPr>
              <a:t>主机 </a:t>
            </a:r>
            <a:r>
              <a:rPr lang="en-US" altLang="zh-CN" sz="2400" b="1">
                <a:latin typeface="+mn-lt"/>
                <a:ea typeface="+mn-ea"/>
              </a:rPr>
              <a:t>A </a:t>
            </a:r>
            <a:r>
              <a:rPr lang="zh-CN" altLang="en-US" sz="2400" b="1">
                <a:latin typeface="+mn-lt"/>
                <a:ea typeface="+mn-ea"/>
              </a:rPr>
              <a:t>广播发送</a:t>
            </a:r>
          </a:p>
          <a:p>
            <a:pPr>
              <a:lnSpc>
                <a:spcPct val="90000"/>
              </a:lnSpc>
              <a:spcBef>
                <a:spcPct val="0"/>
              </a:spcBef>
              <a:buSzTx/>
              <a:buFontTx/>
              <a:buNone/>
            </a:pPr>
            <a:r>
              <a:rPr lang="en-US" altLang="zh-CN" sz="2400" b="1">
                <a:latin typeface="+mn-lt"/>
                <a:ea typeface="+mn-ea"/>
              </a:rPr>
              <a:t>ARP</a:t>
            </a:r>
            <a:r>
              <a:rPr lang="zh-CN" altLang="en-US" sz="2400" b="1">
                <a:latin typeface="+mn-lt"/>
                <a:ea typeface="+mn-ea"/>
              </a:rPr>
              <a:t>请求分组 </a:t>
            </a:r>
          </a:p>
        </p:txBody>
      </p:sp>
      <p:sp>
        <p:nvSpPr>
          <p:cNvPr id="28" name="Text Box 25"/>
          <p:cNvSpPr txBox="1">
            <a:spLocks noChangeArrowheads="1"/>
          </p:cNvSpPr>
          <p:nvPr/>
        </p:nvSpPr>
        <p:spPr bwMode="auto">
          <a:xfrm>
            <a:off x="2713038" y="1471340"/>
            <a:ext cx="1306961" cy="400110"/>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p>
        </p:txBody>
      </p:sp>
      <p:sp>
        <p:nvSpPr>
          <p:cNvPr id="29" name="AutoShape 26"/>
          <p:cNvSpPr>
            <a:spLocks noChangeArrowheads="1"/>
          </p:cNvSpPr>
          <p:nvPr/>
        </p:nvSpPr>
        <p:spPr bwMode="auto">
          <a:xfrm>
            <a:off x="4022725" y="1553890"/>
            <a:ext cx="217488" cy="204788"/>
          </a:xfrm>
          <a:prstGeom prst="rightArrow">
            <a:avLst>
              <a:gd name="adj1" fmla="val 50000"/>
              <a:gd name="adj2" fmla="val 2655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Text Box 27"/>
          <p:cNvSpPr txBox="1">
            <a:spLocks noChangeArrowheads="1"/>
          </p:cNvSpPr>
          <p:nvPr/>
        </p:nvSpPr>
        <p:spPr bwMode="auto">
          <a:xfrm>
            <a:off x="4637088" y="1471340"/>
            <a:ext cx="1306961" cy="400110"/>
          </a:xfrm>
          <a:prstGeom prst="rect">
            <a:avLst/>
          </a:prstGeom>
          <a:solidFill>
            <a:srgbClr val="FFCCFF"/>
          </a:solidFill>
          <a:ln w="12700">
            <a:solidFill>
              <a:schemeClr val="tx1"/>
            </a:solidFill>
            <a:miter lim="800000"/>
            <a:headEnd/>
            <a:tailEnd/>
          </a:ln>
          <a:effectLst>
            <a:outerShdw dist="35921" dir="2700000" algn="ctr" rotWithShape="0">
              <a:schemeClr val="bg2"/>
            </a:outerShdw>
          </a:effec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p>
        </p:txBody>
      </p:sp>
      <p:sp>
        <p:nvSpPr>
          <p:cNvPr id="31" name="AutoShape 28"/>
          <p:cNvSpPr>
            <a:spLocks noChangeArrowheads="1"/>
          </p:cNvSpPr>
          <p:nvPr/>
        </p:nvSpPr>
        <p:spPr bwMode="auto">
          <a:xfrm>
            <a:off x="5916613" y="1579290"/>
            <a:ext cx="217487" cy="220663"/>
          </a:xfrm>
          <a:prstGeom prst="rightArrow">
            <a:avLst>
              <a:gd name="adj1" fmla="val 50000"/>
              <a:gd name="adj2" fmla="val 2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Text Box 29"/>
          <p:cNvSpPr txBox="1">
            <a:spLocks noChangeArrowheads="1"/>
          </p:cNvSpPr>
          <p:nvPr/>
        </p:nvSpPr>
        <p:spPr bwMode="auto">
          <a:xfrm>
            <a:off x="6523038" y="1471340"/>
            <a:ext cx="1306961" cy="400110"/>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ARP </a:t>
            </a:r>
            <a:r>
              <a:rPr lang="zh-CN" altLang="en-US" sz="2000" b="1">
                <a:latin typeface="+mn-lt"/>
                <a:ea typeface="+mn-ea"/>
              </a:rPr>
              <a:t>请求</a:t>
            </a:r>
          </a:p>
        </p:txBody>
      </p:sp>
      <p:sp>
        <p:nvSpPr>
          <p:cNvPr id="33" name="AutoShape 30"/>
          <p:cNvSpPr>
            <a:spLocks noChangeArrowheads="1"/>
          </p:cNvSpPr>
          <p:nvPr/>
        </p:nvSpPr>
        <p:spPr bwMode="auto">
          <a:xfrm>
            <a:off x="7823200" y="1542778"/>
            <a:ext cx="217488" cy="220662"/>
          </a:xfrm>
          <a:prstGeom prst="rightArrow">
            <a:avLst>
              <a:gd name="adj1" fmla="val 50000"/>
              <a:gd name="adj2" fmla="val 25000"/>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34" name="Group 31"/>
          <p:cNvGrpSpPr>
            <a:grpSpLocks/>
          </p:cNvGrpSpPr>
          <p:nvPr/>
        </p:nvGrpSpPr>
        <p:grpSpPr bwMode="auto">
          <a:xfrm>
            <a:off x="568325" y="1469753"/>
            <a:ext cx="1556138" cy="400050"/>
            <a:chOff x="249" y="663"/>
            <a:chExt cx="931" cy="252"/>
          </a:xfrm>
        </p:grpSpPr>
        <p:sp>
          <p:nvSpPr>
            <p:cNvPr id="35" name="AutoShape 32"/>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Text Box 33"/>
            <p:cNvSpPr txBox="1">
              <a:spLocks noChangeArrowheads="1"/>
            </p:cNvSpPr>
            <p:nvPr/>
          </p:nvSpPr>
          <p:spPr bwMode="auto">
            <a:xfrm flipH="1">
              <a:off x="386" y="663"/>
              <a:ext cx="794" cy="252"/>
            </a:xfrm>
            <a:prstGeom prst="rect">
              <a:avLst/>
            </a:prstGeom>
            <a:solidFill>
              <a:srgbClr val="FF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buSzTx/>
                <a:buFontTx/>
                <a:buNone/>
              </a:pPr>
              <a:r>
                <a:rPr lang="en-US" altLang="zh-CN" sz="2000" b="1" dirty="0">
                  <a:latin typeface="+mn-lt"/>
                  <a:ea typeface="+mn-ea"/>
                </a:rPr>
                <a:t>ARP </a:t>
              </a:r>
              <a:r>
                <a:rPr lang="zh-CN" altLang="en-US" sz="2000" b="1" dirty="0">
                  <a:latin typeface="+mn-lt"/>
                  <a:ea typeface="+mn-ea"/>
                </a:rPr>
                <a:t>请求</a:t>
              </a:r>
            </a:p>
          </p:txBody>
        </p:sp>
      </p:grpSp>
      <p:sp>
        <p:nvSpPr>
          <p:cNvPr id="37" name="Text Box 34"/>
          <p:cNvSpPr txBox="1">
            <a:spLocks noChangeArrowheads="1"/>
          </p:cNvSpPr>
          <p:nvPr/>
        </p:nvSpPr>
        <p:spPr bwMode="auto">
          <a:xfrm>
            <a:off x="2411413" y="2249215"/>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209.0.0.5</a:t>
            </a:r>
          </a:p>
        </p:txBody>
      </p:sp>
      <p:sp>
        <p:nvSpPr>
          <p:cNvPr id="38" name="Text Box 35"/>
          <p:cNvSpPr txBox="1">
            <a:spLocks noChangeArrowheads="1"/>
          </p:cNvSpPr>
          <p:nvPr/>
        </p:nvSpPr>
        <p:spPr bwMode="auto">
          <a:xfrm>
            <a:off x="6156325" y="2249215"/>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209.0.0.6</a:t>
            </a:r>
          </a:p>
        </p:txBody>
      </p:sp>
      <p:sp>
        <p:nvSpPr>
          <p:cNvPr id="39" name="Text Box 36"/>
          <p:cNvSpPr txBox="1">
            <a:spLocks noChangeArrowheads="1"/>
          </p:cNvSpPr>
          <p:nvPr/>
        </p:nvSpPr>
        <p:spPr bwMode="auto">
          <a:xfrm>
            <a:off x="1144588" y="2958828"/>
            <a:ext cx="2451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00-00-C0-15-AD-18</a:t>
            </a:r>
          </a:p>
        </p:txBody>
      </p:sp>
      <p:sp>
        <p:nvSpPr>
          <p:cNvPr id="40" name="Text Box 37"/>
          <p:cNvSpPr txBox="1">
            <a:spLocks noChangeArrowheads="1"/>
          </p:cNvSpPr>
          <p:nvPr/>
        </p:nvSpPr>
        <p:spPr bwMode="auto">
          <a:xfrm>
            <a:off x="4868863" y="5725840"/>
            <a:ext cx="24657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08-00-2B-00-EE-0A</a:t>
            </a:r>
          </a:p>
        </p:txBody>
      </p:sp>
      <p:sp>
        <p:nvSpPr>
          <p:cNvPr id="41" name="AutoShape 38"/>
          <p:cNvSpPr>
            <a:spLocks noChangeArrowheads="1"/>
          </p:cNvSpPr>
          <p:nvPr/>
        </p:nvSpPr>
        <p:spPr bwMode="auto">
          <a:xfrm>
            <a:off x="2987675" y="448990"/>
            <a:ext cx="5921375" cy="808038"/>
          </a:xfrm>
          <a:prstGeom prst="wedgeRoundRectCallout">
            <a:avLst>
              <a:gd name="adj1" fmla="val -32250"/>
              <a:gd name="adj2" fmla="val 85167"/>
              <a:gd name="adj3" fmla="val 16667"/>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SzTx/>
              <a:buFontTx/>
              <a:buNone/>
            </a:pPr>
            <a:endParaRPr lang="zh-CN" altLang="en-US" sz="2000" b="1">
              <a:latin typeface="+mn-lt"/>
              <a:ea typeface="+mn-ea"/>
            </a:endParaRPr>
          </a:p>
        </p:txBody>
      </p:sp>
      <p:sp>
        <p:nvSpPr>
          <p:cNvPr id="42" name="Text Box 39"/>
          <p:cNvSpPr txBox="1">
            <a:spLocks noChangeArrowheads="1"/>
          </p:cNvSpPr>
          <p:nvPr/>
        </p:nvSpPr>
        <p:spPr bwMode="auto">
          <a:xfrm>
            <a:off x="3132138" y="448990"/>
            <a:ext cx="56705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10000"/>
              </a:lnSpc>
              <a:spcBef>
                <a:spcPct val="0"/>
              </a:spcBef>
              <a:buSzTx/>
              <a:buFontTx/>
              <a:buNone/>
            </a:pPr>
            <a:r>
              <a:rPr lang="zh-CN" altLang="en-US" sz="2000" b="1">
                <a:latin typeface="+mn-lt"/>
                <a:ea typeface="+mn-ea"/>
              </a:rPr>
              <a:t>我是 </a:t>
            </a:r>
            <a:r>
              <a:rPr lang="en-US" altLang="zh-CN" sz="2000" b="1">
                <a:latin typeface="+mn-lt"/>
                <a:ea typeface="+mn-ea"/>
              </a:rPr>
              <a:t>209.0.0.5</a:t>
            </a:r>
            <a:r>
              <a:rPr lang="zh-CN" altLang="en-US" sz="2000" b="1">
                <a:latin typeface="+mn-lt"/>
                <a:ea typeface="+mn-ea"/>
              </a:rPr>
              <a:t>，硬件地址是 </a:t>
            </a:r>
            <a:r>
              <a:rPr lang="en-US" altLang="zh-CN" sz="2000" b="1">
                <a:latin typeface="+mn-lt"/>
                <a:ea typeface="+mn-ea"/>
              </a:rPr>
              <a:t>00-00-C0-15-AD-18</a:t>
            </a:r>
          </a:p>
          <a:p>
            <a:pPr algn="l">
              <a:lnSpc>
                <a:spcPct val="110000"/>
              </a:lnSpc>
              <a:spcBef>
                <a:spcPct val="0"/>
              </a:spcBef>
              <a:buSzTx/>
              <a:buFontTx/>
              <a:buNone/>
            </a:pPr>
            <a:r>
              <a:rPr lang="zh-CN" altLang="en-US" sz="2000" b="1">
                <a:latin typeface="+mn-lt"/>
                <a:ea typeface="+mn-ea"/>
              </a:rPr>
              <a:t>我想知道主机 </a:t>
            </a:r>
            <a:r>
              <a:rPr lang="en-US" altLang="zh-CN" sz="2000" b="1">
                <a:latin typeface="+mn-lt"/>
                <a:ea typeface="+mn-ea"/>
              </a:rPr>
              <a:t>209.0.0.6 </a:t>
            </a:r>
            <a:r>
              <a:rPr lang="zh-CN" altLang="en-US" sz="2000" b="1">
                <a:latin typeface="+mn-lt"/>
                <a:ea typeface="+mn-ea"/>
              </a:rPr>
              <a:t>的硬件地址</a:t>
            </a:r>
          </a:p>
        </p:txBody>
      </p:sp>
      <p:sp>
        <p:nvSpPr>
          <p:cNvPr id="43" name="AutoShape 40"/>
          <p:cNvSpPr>
            <a:spLocks noChangeArrowheads="1"/>
          </p:cNvSpPr>
          <p:nvPr/>
        </p:nvSpPr>
        <p:spPr bwMode="auto">
          <a:xfrm>
            <a:off x="5464175" y="3408090"/>
            <a:ext cx="3440113" cy="727075"/>
          </a:xfrm>
          <a:prstGeom prst="wedgeRoundRectCallout">
            <a:avLst>
              <a:gd name="adj1" fmla="val -53417"/>
              <a:gd name="adj2" fmla="val 126199"/>
              <a:gd name="adj3" fmla="val 16667"/>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0"/>
              </a:spcBef>
              <a:buSzTx/>
              <a:buFontTx/>
              <a:buNone/>
            </a:pPr>
            <a:endParaRPr lang="zh-CN" altLang="en-US" sz="2000" b="1">
              <a:latin typeface="+mn-lt"/>
              <a:ea typeface="+mn-ea"/>
            </a:endParaRPr>
          </a:p>
        </p:txBody>
      </p:sp>
      <p:sp>
        <p:nvSpPr>
          <p:cNvPr id="44" name="Text Box 41"/>
          <p:cNvSpPr txBox="1">
            <a:spLocks noChangeArrowheads="1"/>
          </p:cNvSpPr>
          <p:nvPr/>
        </p:nvSpPr>
        <p:spPr bwMode="auto">
          <a:xfrm>
            <a:off x="5464175" y="3408090"/>
            <a:ext cx="35083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000" b="1">
                <a:latin typeface="+mn-lt"/>
                <a:ea typeface="+mn-ea"/>
              </a:rPr>
              <a:t>我是 </a:t>
            </a:r>
            <a:r>
              <a:rPr lang="en-US" altLang="zh-CN" sz="2000" b="1">
                <a:latin typeface="+mn-lt"/>
                <a:ea typeface="+mn-ea"/>
              </a:rPr>
              <a:t>209.0.0.6</a:t>
            </a:r>
            <a:r>
              <a:rPr lang="zh-CN" altLang="en-US" sz="2000" b="1">
                <a:latin typeface="+mn-lt"/>
                <a:ea typeface="+mn-ea"/>
              </a:rPr>
              <a:t>，硬件地址是</a:t>
            </a:r>
          </a:p>
          <a:p>
            <a:pPr algn="l">
              <a:spcBef>
                <a:spcPct val="0"/>
              </a:spcBef>
              <a:buSzTx/>
              <a:buFontTx/>
              <a:buNone/>
            </a:pPr>
            <a:r>
              <a:rPr lang="zh-CN" altLang="en-US" sz="2000" b="1">
                <a:latin typeface="+mn-lt"/>
                <a:ea typeface="+mn-ea"/>
              </a:rPr>
              <a:t> </a:t>
            </a:r>
            <a:r>
              <a:rPr lang="en-US" altLang="zh-CN" sz="2000" b="1">
                <a:latin typeface="+mn-lt"/>
                <a:ea typeface="+mn-ea"/>
              </a:rPr>
              <a:t>08-00-2B-00-EE-0A</a:t>
            </a:r>
          </a:p>
        </p:txBody>
      </p:sp>
      <p:pic>
        <p:nvPicPr>
          <p:cNvPr id="45"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900" y="244289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Line 43"/>
          <p:cNvSpPr>
            <a:spLocks noChangeShapeType="1"/>
          </p:cNvSpPr>
          <p:nvPr/>
        </p:nvSpPr>
        <p:spPr bwMode="auto">
          <a:xfrm rot="5400000">
            <a:off x="1949450"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Line 44"/>
          <p:cNvSpPr>
            <a:spLocks noChangeShapeType="1"/>
          </p:cNvSpPr>
          <p:nvPr/>
        </p:nvSpPr>
        <p:spPr bwMode="auto">
          <a:xfrm rot="5400000">
            <a:off x="3964781" y="5086872"/>
            <a:ext cx="588963"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8" name="Line 45"/>
          <p:cNvSpPr>
            <a:spLocks noChangeShapeType="1"/>
          </p:cNvSpPr>
          <p:nvPr/>
        </p:nvSpPr>
        <p:spPr bwMode="auto">
          <a:xfrm rot="5400000">
            <a:off x="5697537"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9" name="Line 46"/>
          <p:cNvSpPr>
            <a:spLocks noChangeShapeType="1"/>
          </p:cNvSpPr>
          <p:nvPr/>
        </p:nvSpPr>
        <p:spPr bwMode="auto">
          <a:xfrm rot="5400000">
            <a:off x="7740650"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0" name="Line 47"/>
          <p:cNvSpPr>
            <a:spLocks noChangeShapeType="1"/>
          </p:cNvSpPr>
          <p:nvPr/>
        </p:nvSpPr>
        <p:spPr bwMode="auto">
          <a:xfrm rot="5400000">
            <a:off x="641350" y="5095603"/>
            <a:ext cx="587375"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51" name="Picture 4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038" y="5243240"/>
            <a:ext cx="5032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4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7963" y="5243240"/>
            <a:ext cx="5016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5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225"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4625"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Line 52"/>
          <p:cNvSpPr>
            <a:spLocks noChangeShapeType="1"/>
          </p:cNvSpPr>
          <p:nvPr/>
        </p:nvSpPr>
        <p:spPr bwMode="auto">
          <a:xfrm>
            <a:off x="173038" y="4801915"/>
            <a:ext cx="8583612" cy="20638"/>
          </a:xfrm>
          <a:prstGeom prst="line">
            <a:avLst/>
          </a:prstGeom>
          <a:noFill/>
          <a:ln w="762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6" name="Text Box 53"/>
          <p:cNvSpPr txBox="1">
            <a:spLocks noChangeArrowheads="1"/>
          </p:cNvSpPr>
          <p:nvPr/>
        </p:nvSpPr>
        <p:spPr bwMode="auto">
          <a:xfrm>
            <a:off x="2441575" y="532737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a:t>
            </a:r>
          </a:p>
        </p:txBody>
      </p:sp>
      <p:sp>
        <p:nvSpPr>
          <p:cNvPr id="57" name="Text Box 54"/>
          <p:cNvSpPr txBox="1">
            <a:spLocks noChangeArrowheads="1"/>
          </p:cNvSpPr>
          <p:nvPr/>
        </p:nvSpPr>
        <p:spPr bwMode="auto">
          <a:xfrm>
            <a:off x="4430713" y="520355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Y</a:t>
            </a:r>
          </a:p>
        </p:txBody>
      </p:sp>
      <p:sp>
        <p:nvSpPr>
          <p:cNvPr id="58" name="Text Box 55"/>
          <p:cNvSpPr txBox="1">
            <a:spLocks noChangeArrowheads="1"/>
          </p:cNvSpPr>
          <p:nvPr/>
        </p:nvSpPr>
        <p:spPr bwMode="auto">
          <a:xfrm>
            <a:off x="1114425" y="5203553"/>
            <a:ext cx="364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X</a:t>
            </a:r>
          </a:p>
        </p:txBody>
      </p:sp>
      <p:sp>
        <p:nvSpPr>
          <p:cNvPr id="59" name="Text Box 56"/>
          <p:cNvSpPr txBox="1">
            <a:spLocks noChangeArrowheads="1"/>
          </p:cNvSpPr>
          <p:nvPr/>
        </p:nvSpPr>
        <p:spPr bwMode="auto">
          <a:xfrm>
            <a:off x="6170613" y="5327378"/>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B</a:t>
            </a:r>
          </a:p>
        </p:txBody>
      </p:sp>
      <p:sp>
        <p:nvSpPr>
          <p:cNvPr id="60" name="Text Box 57"/>
          <p:cNvSpPr txBox="1">
            <a:spLocks noChangeArrowheads="1"/>
          </p:cNvSpPr>
          <p:nvPr/>
        </p:nvSpPr>
        <p:spPr bwMode="auto">
          <a:xfrm>
            <a:off x="8220075" y="5203553"/>
            <a:ext cx="3529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Z</a:t>
            </a:r>
          </a:p>
        </p:txBody>
      </p:sp>
      <p:sp>
        <p:nvSpPr>
          <p:cNvPr id="61" name="Text Box 58"/>
          <p:cNvSpPr txBox="1">
            <a:spLocks noChangeArrowheads="1"/>
          </p:cNvSpPr>
          <p:nvPr/>
        </p:nvSpPr>
        <p:spPr bwMode="auto">
          <a:xfrm>
            <a:off x="2339975" y="5057503"/>
            <a:ext cx="12522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209.0.0.5</a:t>
            </a:r>
          </a:p>
        </p:txBody>
      </p:sp>
      <p:sp>
        <p:nvSpPr>
          <p:cNvPr id="62" name="Text Box 59"/>
          <p:cNvSpPr txBox="1">
            <a:spLocks noChangeArrowheads="1"/>
          </p:cNvSpPr>
          <p:nvPr/>
        </p:nvSpPr>
        <p:spPr bwMode="auto">
          <a:xfrm>
            <a:off x="6111875" y="5052740"/>
            <a:ext cx="1339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en-US" altLang="zh-CN" sz="2000" b="1">
                <a:latin typeface="+mn-lt"/>
                <a:ea typeface="+mn-ea"/>
              </a:rPr>
              <a:t>209.0.0.6</a:t>
            </a:r>
          </a:p>
        </p:txBody>
      </p:sp>
      <p:sp>
        <p:nvSpPr>
          <p:cNvPr id="63" name="Text Box 60"/>
          <p:cNvSpPr txBox="1">
            <a:spLocks noChangeArrowheads="1"/>
          </p:cNvSpPr>
          <p:nvPr/>
        </p:nvSpPr>
        <p:spPr bwMode="auto">
          <a:xfrm>
            <a:off x="1335088" y="5759178"/>
            <a:ext cx="24513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00-00-C0-15-AD-18</a:t>
            </a:r>
          </a:p>
        </p:txBody>
      </p:sp>
      <p:pic>
        <p:nvPicPr>
          <p:cNvPr id="64" name="Picture 6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900" y="5243240"/>
            <a:ext cx="50323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Freeform 62"/>
          <p:cNvSpPr>
            <a:spLocks/>
          </p:cNvSpPr>
          <p:nvPr/>
        </p:nvSpPr>
        <p:spPr bwMode="auto">
          <a:xfrm>
            <a:off x="2225675" y="2079353"/>
            <a:ext cx="1943100"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Freeform 63"/>
          <p:cNvSpPr>
            <a:spLocks/>
          </p:cNvSpPr>
          <p:nvPr/>
        </p:nvSpPr>
        <p:spPr bwMode="auto">
          <a:xfrm>
            <a:off x="2224088" y="2079353"/>
            <a:ext cx="3673475"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Freeform 64"/>
          <p:cNvSpPr>
            <a:spLocks/>
          </p:cNvSpPr>
          <p:nvPr/>
        </p:nvSpPr>
        <p:spPr bwMode="auto">
          <a:xfrm>
            <a:off x="2224088" y="2079353"/>
            <a:ext cx="5834062"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Freeform 65"/>
          <p:cNvSpPr>
            <a:spLocks/>
          </p:cNvSpPr>
          <p:nvPr/>
        </p:nvSpPr>
        <p:spPr bwMode="auto">
          <a:xfrm flipH="1">
            <a:off x="857250" y="2079353"/>
            <a:ext cx="1366838" cy="687387"/>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9" name="Freeform 66"/>
          <p:cNvSpPr>
            <a:spLocks/>
          </p:cNvSpPr>
          <p:nvPr/>
        </p:nvSpPr>
        <p:spPr bwMode="auto">
          <a:xfrm flipH="1">
            <a:off x="2203450" y="4881290"/>
            <a:ext cx="367347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rgbClr val="FF33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7480326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27"/>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1000"/>
                                        <p:tgtEl>
                                          <p:spTgt spid="6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1000"/>
                                        <p:tgtEl>
                                          <p:spTgt spid="6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right)">
                                      <p:cBhvr>
                                        <p:cTn id="16" dur="1000"/>
                                        <p:tgtEl>
                                          <p:spTgt spid="6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1000"/>
                                        <p:tgtEl>
                                          <p:spTgt spid="66"/>
                                        </p:tgtEl>
                                      </p:cBhvr>
                                    </p:animEffect>
                                  </p:childTnLst>
                                </p:cTn>
                              </p:par>
                            </p:childTnLst>
                          </p:cTn>
                        </p:par>
                        <p:par>
                          <p:cTn id="20" fill="hold">
                            <p:stCondLst>
                              <p:cond delay="4000"/>
                            </p:stCondLst>
                            <p:childTnLst>
                              <p:par>
                                <p:cTn id="21" presetID="35" presetClass="emph" presetSubtype="0" repeatCount="3000" fill="hold" grpId="0" nodeType="afterEffect">
                                  <p:stCondLst>
                                    <p:cond delay="500"/>
                                  </p:stCondLst>
                                  <p:childTnLst>
                                    <p:anim calcmode="discrete" valueType="str">
                                      <p:cBhvr>
                                        <p:cTn id="22" dur="1000" fill="hold"/>
                                        <p:tgtEl>
                                          <p:spTgt spid="26"/>
                                        </p:tgtEl>
                                        <p:attrNameLst>
                                          <p:attrName>style.visibility</p:attrName>
                                        </p:attrNameLst>
                                      </p:cBhvr>
                                      <p:tavLst>
                                        <p:tav tm="0">
                                          <p:val>
                                            <p:strVal val="hidden"/>
                                          </p:val>
                                        </p:tav>
                                        <p:tav tm="50000">
                                          <p:val>
                                            <p:strVal val="visible"/>
                                          </p:val>
                                        </p:tav>
                                      </p:tavLst>
                                    </p:anim>
                                  </p:childTnLst>
                                </p:cTn>
                              </p:par>
                            </p:childTnLst>
                          </p:cTn>
                        </p:par>
                        <p:par>
                          <p:cTn id="23" fill="hold">
                            <p:stCondLst>
                              <p:cond delay="7500"/>
                            </p:stCondLst>
                            <p:childTnLst>
                              <p:par>
                                <p:cTn id="24" presetID="22" presetClass="entr" presetSubtype="2"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right)">
                                      <p:cBhvr>
                                        <p:cTn id="26" dur="1000"/>
                                        <p:tgtEl>
                                          <p:spTgt spid="69"/>
                                        </p:tgtEl>
                                      </p:cBhvr>
                                    </p:animEffect>
                                  </p:childTnLst>
                                </p:cTn>
                              </p:par>
                            </p:childTnLst>
                          </p:cTn>
                        </p:par>
                        <p:par>
                          <p:cTn id="27" fill="hold">
                            <p:stCondLst>
                              <p:cond delay="8500"/>
                            </p:stCondLst>
                            <p:childTnLst>
                              <p:par>
                                <p:cTn id="28" presetID="35" presetClass="emph" presetSubtype="0" repeatCount="3000" fill="hold" grpId="0" nodeType="afterEffect">
                                  <p:stCondLst>
                                    <p:cond delay="0"/>
                                  </p:stCondLst>
                                  <p:childTnLst>
                                    <p:anim calcmode="discrete" valueType="str">
                                      <p:cBhvr>
                                        <p:cTn id="29"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40" grpId="0"/>
      <p:bldP spid="65" grpId="0" animBg="1"/>
      <p:bldP spid="66" grpId="0" animBg="1"/>
      <p:bldP spid="67" grpId="0" animBg="1"/>
      <p:bldP spid="68" grpId="0" animBg="1"/>
      <p:bldP spid="69"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smtClean="0">
                <a:latin typeface="华文新魏" pitchFamily="2" charset="-122"/>
              </a:rPr>
              <a:t>ARP</a:t>
            </a:r>
            <a:r>
              <a:rPr lang="zh-CN" altLang="en-US" dirty="0" smtClean="0">
                <a:latin typeface="华文新魏" pitchFamily="2" charset="-122"/>
              </a:rPr>
              <a:t>算法优化</a:t>
            </a:r>
            <a:endParaRPr lang="zh-CN" altLang="en-US" sz="2800" dirty="0">
              <a:latin typeface="华文新魏" pitchFamily="2" charset="-122"/>
            </a:endParaRPr>
          </a:p>
        </p:txBody>
      </p:sp>
      <p:sp>
        <p:nvSpPr>
          <p:cNvPr id="2" name="内容占位符 1"/>
          <p:cNvSpPr>
            <a:spLocks noGrp="1"/>
          </p:cNvSpPr>
          <p:nvPr>
            <p:ph idx="1"/>
          </p:nvPr>
        </p:nvSpPr>
        <p:spPr>
          <a:xfrm>
            <a:off x="809625" y="1773238"/>
            <a:ext cx="7958138" cy="4680098"/>
          </a:xfrm>
        </p:spPr>
        <p:txBody>
          <a:bodyPr/>
          <a:lstStyle/>
          <a:p>
            <a:r>
              <a:rPr lang="zh-CN" altLang="en-US" sz="2400" dirty="0" smtClean="0">
                <a:solidFill>
                  <a:srgbClr val="FF0000"/>
                </a:solidFill>
              </a:rPr>
              <a:t>优化</a:t>
            </a:r>
            <a:r>
              <a:rPr lang="en-US" altLang="zh-CN" sz="2400" dirty="0" smtClean="0">
                <a:solidFill>
                  <a:srgbClr val="FF0000"/>
                </a:solidFill>
              </a:rPr>
              <a:t>1</a:t>
            </a:r>
            <a:r>
              <a:rPr lang="zh-CN" altLang="en-US" sz="2400" dirty="0" smtClean="0"/>
              <a:t>：为保证</a:t>
            </a:r>
            <a:r>
              <a:rPr lang="en-US" altLang="zh-CN" sz="2400" dirty="0" smtClean="0"/>
              <a:t>ARP</a:t>
            </a:r>
            <a:r>
              <a:rPr lang="zh-CN" altLang="en-US" sz="2400" dirty="0"/>
              <a:t>表的正确性，</a:t>
            </a:r>
            <a:r>
              <a:rPr lang="en-US" altLang="zh-CN" sz="2400" dirty="0"/>
              <a:t>ARP</a:t>
            </a:r>
            <a:r>
              <a:rPr lang="zh-CN" altLang="en-US" sz="2400" dirty="0"/>
              <a:t>表必须经常更新。为此</a:t>
            </a:r>
            <a:r>
              <a:rPr lang="en-US" altLang="zh-CN" sz="2400" dirty="0"/>
              <a:t>ARP</a:t>
            </a:r>
            <a:r>
              <a:rPr lang="zh-CN" altLang="en-US" sz="2400" dirty="0"/>
              <a:t>表中的</a:t>
            </a:r>
            <a:r>
              <a:rPr lang="zh-CN" altLang="en-US" sz="2400" dirty="0" smtClean="0"/>
              <a:t>每个</a:t>
            </a:r>
            <a:r>
              <a:rPr lang="zh-CN" altLang="en-US" sz="2400" dirty="0"/>
              <a:t>表项都被分配了一个</a:t>
            </a:r>
            <a:r>
              <a:rPr lang="zh-CN" altLang="en-US" sz="2400" dirty="0">
                <a:solidFill>
                  <a:srgbClr val="0000FF"/>
                </a:solidFill>
              </a:rPr>
              <a:t>计时器</a:t>
            </a:r>
            <a:r>
              <a:rPr lang="zh-CN" altLang="en-US" sz="2400" dirty="0"/>
              <a:t>，</a:t>
            </a:r>
            <a:r>
              <a:rPr lang="zh-CN" altLang="en-US" sz="2400" dirty="0" smtClean="0"/>
              <a:t>一旦超时则自动删除该表项；</a:t>
            </a:r>
            <a:endParaRPr lang="zh-CN" altLang="en-US" sz="2400" dirty="0"/>
          </a:p>
          <a:p>
            <a:r>
              <a:rPr lang="zh-CN" altLang="en-US" sz="2400" dirty="0" smtClean="0">
                <a:solidFill>
                  <a:srgbClr val="FF0000"/>
                </a:solidFill>
              </a:rPr>
              <a:t>优化</a:t>
            </a:r>
            <a:r>
              <a:rPr lang="en-US" altLang="zh-CN" sz="2400" dirty="0" smtClean="0">
                <a:solidFill>
                  <a:srgbClr val="FF0000"/>
                </a:solidFill>
              </a:rPr>
              <a:t>2</a:t>
            </a:r>
            <a:r>
              <a:rPr lang="zh-CN" altLang="en-US" sz="2400" dirty="0" smtClean="0"/>
              <a:t>：</a:t>
            </a:r>
            <a:r>
              <a:rPr lang="zh-CN" altLang="en-US" sz="2400" dirty="0"/>
              <a:t>主机在发送</a:t>
            </a:r>
            <a:r>
              <a:rPr lang="en-US" altLang="zh-CN" sz="2400" dirty="0"/>
              <a:t>ARP</a:t>
            </a:r>
            <a:r>
              <a:rPr lang="zh-CN" altLang="en-US" sz="2400" dirty="0"/>
              <a:t>请求时，分组中包含了自己的</a:t>
            </a:r>
            <a:r>
              <a:rPr lang="en-US" altLang="zh-CN" sz="2400" dirty="0"/>
              <a:t>IP</a:t>
            </a:r>
            <a:r>
              <a:rPr lang="zh-CN" altLang="en-US" sz="2400" dirty="0"/>
              <a:t>地址和物理地址的映射关系，这样目的主机就可以将该映射关系存储在自己的</a:t>
            </a:r>
            <a:r>
              <a:rPr lang="en-US" altLang="zh-CN" sz="2400" dirty="0"/>
              <a:t>ARP</a:t>
            </a:r>
            <a:r>
              <a:rPr lang="zh-CN" altLang="en-US" sz="2400" dirty="0"/>
              <a:t>表中，以备后</a:t>
            </a:r>
            <a:r>
              <a:rPr lang="zh-CN" altLang="en-US" sz="2400" dirty="0" smtClean="0"/>
              <a:t>用；</a:t>
            </a:r>
            <a:endParaRPr lang="en-US" altLang="zh-CN" sz="2400" dirty="0" smtClean="0"/>
          </a:p>
          <a:p>
            <a:r>
              <a:rPr lang="zh-CN" altLang="en-US" sz="2400" dirty="0" smtClean="0">
                <a:solidFill>
                  <a:srgbClr val="FF0000"/>
                </a:solidFill>
              </a:rPr>
              <a:t>优化</a:t>
            </a:r>
            <a:r>
              <a:rPr lang="en-US" altLang="zh-CN" sz="2400" dirty="0" smtClean="0">
                <a:solidFill>
                  <a:srgbClr val="FF0000"/>
                </a:solidFill>
              </a:rPr>
              <a:t>3</a:t>
            </a:r>
            <a:r>
              <a:rPr lang="zh-CN" altLang="en-US" sz="2400" dirty="0" smtClean="0"/>
              <a:t>：</a:t>
            </a:r>
            <a:r>
              <a:rPr lang="zh-CN" altLang="en-US" sz="2400" dirty="0"/>
              <a:t>由于</a:t>
            </a:r>
            <a:r>
              <a:rPr lang="en-US" altLang="zh-CN" sz="2400" dirty="0"/>
              <a:t>ARP</a:t>
            </a:r>
            <a:r>
              <a:rPr lang="zh-CN" altLang="en-US" sz="2400" dirty="0"/>
              <a:t>请求是通过广播发送出去的，因此网络中的所有主机都会</a:t>
            </a:r>
            <a:r>
              <a:rPr lang="zh-CN" altLang="en-US" sz="2400" dirty="0" smtClean="0"/>
              <a:t>收到，都将该</a:t>
            </a:r>
            <a:r>
              <a:rPr lang="en-US" altLang="zh-CN" sz="2400" dirty="0"/>
              <a:t>IP</a:t>
            </a:r>
            <a:r>
              <a:rPr lang="zh-CN" altLang="en-US" sz="2400" dirty="0"/>
              <a:t>地址和物理地址的映射关系存入各自</a:t>
            </a:r>
            <a:r>
              <a:rPr lang="zh-CN" altLang="en-US" sz="2400" dirty="0" smtClean="0"/>
              <a:t>的</a:t>
            </a:r>
            <a:r>
              <a:rPr lang="en-US" altLang="zh-CN" sz="2400" dirty="0"/>
              <a:t>ARP</a:t>
            </a:r>
            <a:r>
              <a:rPr lang="zh-CN" altLang="en-US" sz="2400" dirty="0"/>
              <a:t>表</a:t>
            </a:r>
            <a:r>
              <a:rPr lang="zh-CN" altLang="en-US" sz="2400" dirty="0" smtClean="0"/>
              <a:t>中</a:t>
            </a:r>
            <a:r>
              <a:rPr lang="zh-CN" altLang="en-US" sz="2400" dirty="0"/>
              <a:t>，以备后</a:t>
            </a:r>
            <a:r>
              <a:rPr lang="zh-CN" altLang="en-US" sz="2400" dirty="0" smtClean="0"/>
              <a:t>用；</a:t>
            </a:r>
            <a:endParaRPr lang="zh-CN" altLang="en-US" sz="2400" dirty="0"/>
          </a:p>
          <a:p>
            <a:r>
              <a:rPr lang="zh-CN" altLang="en-US" sz="2400" dirty="0" smtClean="0">
                <a:solidFill>
                  <a:srgbClr val="FF0000"/>
                </a:solidFill>
              </a:rPr>
              <a:t>优化</a:t>
            </a:r>
            <a:r>
              <a:rPr lang="en-US" altLang="zh-CN" sz="2400" dirty="0" smtClean="0">
                <a:solidFill>
                  <a:srgbClr val="FF0000"/>
                </a:solidFill>
              </a:rPr>
              <a:t>4</a:t>
            </a:r>
            <a:r>
              <a:rPr lang="zh-CN" altLang="en-US" sz="2400" dirty="0" smtClean="0"/>
              <a:t>：</a:t>
            </a:r>
            <a:r>
              <a:rPr lang="zh-CN" altLang="en-US" sz="2400" dirty="0"/>
              <a:t>网络中的主机在启动时，可以主动广播自己的</a:t>
            </a:r>
            <a:r>
              <a:rPr lang="en-US" altLang="zh-CN" sz="2400" dirty="0"/>
              <a:t>IP</a:t>
            </a:r>
            <a:r>
              <a:rPr lang="zh-CN" altLang="en-US" sz="2400" dirty="0"/>
              <a:t>地址和物理地址的映射关系，以尽量避免其它主机对它进行</a:t>
            </a:r>
            <a:r>
              <a:rPr lang="en-US" altLang="zh-CN" sz="2400" dirty="0"/>
              <a:t>ARP</a:t>
            </a:r>
            <a:r>
              <a:rPr lang="zh-CN" altLang="en-US" sz="2400" dirty="0" smtClean="0"/>
              <a:t>请求（</a:t>
            </a:r>
            <a:r>
              <a:rPr lang="zh-CN" altLang="en-US" sz="2400" dirty="0" smtClean="0">
                <a:solidFill>
                  <a:srgbClr val="0000FF"/>
                </a:solidFill>
              </a:rPr>
              <a:t>免费</a:t>
            </a:r>
            <a:r>
              <a:rPr lang="en-US" altLang="zh-CN" sz="2400" dirty="0" smtClean="0">
                <a:solidFill>
                  <a:srgbClr val="0000FF"/>
                </a:solidFill>
              </a:rPr>
              <a:t>ARP</a:t>
            </a:r>
            <a:r>
              <a:rPr lang="zh-CN" altLang="en-US" sz="2400" dirty="0" smtClean="0"/>
              <a:t>）。</a:t>
            </a:r>
            <a:endParaRPr lang="zh-CN" altLang="en-US" sz="2400" dirty="0"/>
          </a:p>
          <a:p>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6805671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t>分组格式</a:t>
            </a:r>
            <a:endParaRPr lang="zh-CN" altLang="en-US" sz="2800" dirty="0">
              <a:latin typeface="华文新魏" pitchFamily="2" charset="-122"/>
            </a:endParaRPr>
          </a:p>
        </p:txBody>
      </p:sp>
      <p:sp>
        <p:nvSpPr>
          <p:cNvPr id="2" name="内容占位符 1"/>
          <p:cNvSpPr>
            <a:spLocks noGrp="1"/>
          </p:cNvSpPr>
          <p:nvPr>
            <p:ph idx="1"/>
          </p:nvPr>
        </p:nvSpPr>
        <p:spPr>
          <a:xfrm>
            <a:off x="809625" y="5157192"/>
            <a:ext cx="7958138" cy="1080096"/>
          </a:xfrm>
        </p:spPr>
        <p:txBody>
          <a:bodyPr/>
          <a:lstStyle/>
          <a:p>
            <a:r>
              <a:rPr lang="zh-CN" altLang="en-US" sz="2400" dirty="0" smtClean="0">
                <a:solidFill>
                  <a:srgbClr val="FF0000"/>
                </a:solidFill>
              </a:rPr>
              <a:t>物理类型</a:t>
            </a:r>
            <a:r>
              <a:rPr lang="zh-CN" altLang="en-US" sz="2400" dirty="0" smtClean="0"/>
              <a:t>：标识</a:t>
            </a:r>
            <a:r>
              <a:rPr lang="zh-CN" altLang="en-US" sz="2400" dirty="0"/>
              <a:t>物理网络的类型，例如：以太网（</a:t>
            </a:r>
            <a:r>
              <a:rPr lang="en-US" altLang="zh-CN" sz="2400" dirty="0"/>
              <a:t>1</a:t>
            </a:r>
            <a:r>
              <a:rPr lang="zh-CN" altLang="en-US" sz="2400" dirty="0"/>
              <a:t>）</a:t>
            </a:r>
          </a:p>
          <a:p>
            <a:r>
              <a:rPr lang="zh-CN" altLang="en-US" sz="2400" dirty="0">
                <a:solidFill>
                  <a:srgbClr val="FF0000"/>
                </a:solidFill>
              </a:rPr>
              <a:t>协议</a:t>
            </a:r>
            <a:r>
              <a:rPr lang="zh-CN" altLang="en-US" sz="2400" dirty="0" smtClean="0">
                <a:solidFill>
                  <a:srgbClr val="FF0000"/>
                </a:solidFill>
              </a:rPr>
              <a:t>类型</a:t>
            </a:r>
            <a:r>
              <a:rPr lang="zh-CN" altLang="en-US" sz="2400" dirty="0" smtClean="0"/>
              <a:t>：标识</a:t>
            </a:r>
            <a:r>
              <a:rPr lang="zh-CN" altLang="en-US" sz="2400" dirty="0"/>
              <a:t>网络协议类型，例如：</a:t>
            </a:r>
            <a:r>
              <a:rPr lang="en-US" altLang="zh-CN" sz="2400" dirty="0"/>
              <a:t>IP</a:t>
            </a:r>
            <a:r>
              <a:rPr lang="zh-CN" altLang="en-US" sz="2400" dirty="0"/>
              <a:t>（</a:t>
            </a:r>
            <a:r>
              <a:rPr lang="en-US" altLang="zh-CN" sz="2400" dirty="0"/>
              <a:t>0800H</a:t>
            </a:r>
            <a:r>
              <a:rPr lang="zh-CN" altLang="en-US" sz="2400" dirty="0"/>
              <a:t>）</a:t>
            </a: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graphicFrame>
        <p:nvGraphicFramePr>
          <p:cNvPr id="5" name="Group 5"/>
          <p:cNvGraphicFramePr>
            <a:graphicFrameLocks/>
          </p:cNvGraphicFramePr>
          <p:nvPr>
            <p:extLst>
              <p:ext uri="{D42A27DB-BD31-4B8C-83A1-F6EECF244321}">
                <p14:modId xmlns:p14="http://schemas.microsoft.com/office/powerpoint/2010/main" val="525959265"/>
              </p:ext>
            </p:extLst>
          </p:nvPr>
        </p:nvGraphicFramePr>
        <p:xfrm>
          <a:off x="899592" y="1844824"/>
          <a:ext cx="7849121" cy="3121920"/>
        </p:xfrm>
        <a:graphic>
          <a:graphicData uri="http://schemas.openxmlformats.org/drawingml/2006/table">
            <a:tbl>
              <a:tblPr/>
              <a:tblGrid>
                <a:gridCol w="2017958"/>
                <a:gridCol w="2224118"/>
                <a:gridCol w="3607045"/>
              </a:tblGrid>
              <a:tr h="354947">
                <a:tc gridSpan="2">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物理类型（</a:t>
                      </a:r>
                      <a:r>
                        <a:rPr kumimoji="1" lang="en-US" altLang="zh-CN" sz="2400" b="1" i="0" u="none" strike="noStrike" cap="none" normalizeH="0" baseline="0" dirty="0" smtClean="0">
                          <a:ln>
                            <a:noFill/>
                          </a:ln>
                          <a:solidFill>
                            <a:schemeClr val="tx1"/>
                          </a:solidFill>
                          <a:effectLst/>
                          <a:latin typeface="+mn-lt"/>
                          <a:ea typeface="+mn-ea"/>
                        </a:rPr>
                        <a:t>2B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协议类型（</a:t>
                      </a:r>
                      <a:r>
                        <a:rPr kumimoji="1" lang="en-US" altLang="zh-CN" sz="2400" b="1" i="0" u="none" strike="noStrike" cap="none" normalizeH="0" baseline="0" smtClean="0">
                          <a:ln>
                            <a:noFill/>
                          </a:ln>
                          <a:solidFill>
                            <a:schemeClr val="tx1"/>
                          </a:solidFill>
                          <a:effectLst/>
                          <a:latin typeface="+mn-lt"/>
                          <a:ea typeface="+mn-ea"/>
                        </a:rPr>
                        <a:t>2B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637570">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物理地址长度（</a:t>
                      </a:r>
                      <a:r>
                        <a:rPr kumimoji="1" lang="en-US" altLang="zh-CN" sz="2400" b="1" i="0" u="none" strike="noStrike" cap="none" normalizeH="0" baseline="0" dirty="0" smtClean="0">
                          <a:ln>
                            <a:noFill/>
                          </a:ln>
                          <a:solidFill>
                            <a:schemeClr val="tx1"/>
                          </a:solidFill>
                          <a:effectLst/>
                          <a:latin typeface="+mn-lt"/>
                          <a:ea typeface="+mn-ea"/>
                        </a:rPr>
                        <a:t>1B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协议地址长度（</a:t>
                      </a:r>
                      <a:r>
                        <a:rPr kumimoji="1" lang="en-US" altLang="zh-CN" sz="2400" b="1" i="0" u="none" strike="noStrike" cap="none" normalizeH="0" baseline="0" smtClean="0">
                          <a:ln>
                            <a:noFill/>
                          </a:ln>
                          <a:solidFill>
                            <a:schemeClr val="tx1"/>
                          </a:solidFill>
                          <a:effectLst/>
                          <a:latin typeface="+mn-lt"/>
                          <a:ea typeface="+mn-ea"/>
                        </a:rPr>
                        <a:t>1B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操作</a:t>
                      </a:r>
                    </a:p>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（请求为</a:t>
                      </a:r>
                      <a:r>
                        <a:rPr kumimoji="1" lang="en-US" altLang="zh-CN" sz="2400" b="1" i="0" u="none" strike="noStrike" cap="none" normalizeH="0" baseline="0" smtClean="0">
                          <a:ln>
                            <a:noFill/>
                          </a:ln>
                          <a:solidFill>
                            <a:schemeClr val="tx1"/>
                          </a:solidFill>
                          <a:effectLst/>
                          <a:latin typeface="+mn-lt"/>
                          <a:ea typeface="+mn-ea"/>
                        </a:rPr>
                        <a:t>1</a:t>
                      </a:r>
                      <a:r>
                        <a:rPr kumimoji="1" lang="zh-CN" altLang="en-US" sz="2400" b="1" i="0" u="none" strike="noStrike" cap="none" normalizeH="0" baseline="0" smtClean="0">
                          <a:ln>
                            <a:noFill/>
                          </a:ln>
                          <a:solidFill>
                            <a:schemeClr val="tx1"/>
                          </a:solidFill>
                          <a:effectLst/>
                          <a:latin typeface="+mn-lt"/>
                          <a:ea typeface="+mn-ea"/>
                        </a:rPr>
                        <a:t>，响应为</a:t>
                      </a:r>
                      <a:r>
                        <a:rPr kumimoji="1" lang="en-US" altLang="zh-CN" sz="2400" b="1" i="0" u="none" strike="noStrike" cap="none" normalizeH="0" baseline="0" smtClean="0">
                          <a:ln>
                            <a:noFill/>
                          </a:ln>
                          <a:solidFill>
                            <a:schemeClr val="tx1"/>
                          </a:solidFill>
                          <a:effectLst/>
                          <a:latin typeface="+mn-lt"/>
                          <a:ea typeface="+mn-ea"/>
                        </a:rPr>
                        <a:t>2</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3810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源端物理地址（例如：对以太网是</a:t>
                      </a:r>
                      <a:r>
                        <a:rPr kumimoji="1" lang="en-US" altLang="zh-CN" sz="2400" b="1" i="0" u="none" strike="noStrike" cap="none" normalizeH="0" baseline="0" smtClean="0">
                          <a:ln>
                            <a:noFill/>
                          </a:ln>
                          <a:solidFill>
                            <a:schemeClr val="tx1"/>
                          </a:solidFill>
                          <a:effectLst/>
                          <a:latin typeface="+mn-lt"/>
                          <a:ea typeface="+mn-ea"/>
                        </a:rPr>
                        <a:t>6B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源端协议地址（例如：对</a:t>
                      </a:r>
                      <a:r>
                        <a:rPr kumimoji="1" lang="en-US" altLang="zh-CN" sz="2400" b="1" i="0" u="none" strike="noStrike" cap="none" normalizeH="0" baseline="0" smtClean="0">
                          <a:ln>
                            <a:noFill/>
                          </a:ln>
                          <a:solidFill>
                            <a:schemeClr val="tx1"/>
                          </a:solidFill>
                          <a:effectLst/>
                          <a:latin typeface="+mn-lt"/>
                          <a:ea typeface="+mn-ea"/>
                        </a:rPr>
                        <a:t>IP</a:t>
                      </a:r>
                      <a:r>
                        <a:rPr kumimoji="1" lang="zh-CN" altLang="en-US" sz="2400" b="1" i="0" u="none" strike="noStrike" cap="none" normalizeH="0" baseline="0" smtClean="0">
                          <a:ln>
                            <a:noFill/>
                          </a:ln>
                          <a:solidFill>
                            <a:schemeClr val="tx1"/>
                          </a:solidFill>
                          <a:effectLst/>
                          <a:latin typeface="+mn-lt"/>
                          <a:ea typeface="+mn-ea"/>
                        </a:rPr>
                        <a:t>是</a:t>
                      </a:r>
                      <a:r>
                        <a:rPr kumimoji="1" lang="en-US" altLang="zh-CN" sz="2400" b="1" i="0" u="none" strike="noStrike" cap="none" normalizeH="0" baseline="0" smtClean="0">
                          <a:ln>
                            <a:noFill/>
                          </a:ln>
                          <a:solidFill>
                            <a:schemeClr val="tx1"/>
                          </a:solidFill>
                          <a:effectLst/>
                          <a:latin typeface="+mn-lt"/>
                          <a:ea typeface="+mn-ea"/>
                        </a:rPr>
                        <a:t>4B</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目的端物理地址（例如：对以太网是</a:t>
                      </a:r>
                      <a:r>
                        <a:rPr kumimoji="1" lang="en-US" altLang="zh-CN" sz="2400" b="1" i="0" u="none" strike="noStrike" cap="none" normalizeH="0" baseline="0" dirty="0" smtClean="0">
                          <a:ln>
                            <a:noFill/>
                          </a:ln>
                          <a:solidFill>
                            <a:schemeClr val="tx1"/>
                          </a:solidFill>
                          <a:effectLst/>
                          <a:latin typeface="+mn-lt"/>
                          <a:ea typeface="+mn-ea"/>
                        </a:rPr>
                        <a:t>6B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99"/>
                    </a:solidFill>
                  </a:tcPr>
                </a:tc>
                <a:tc hMerge="1">
                  <a:txBody>
                    <a:bodyPr/>
                    <a:lstStyle/>
                    <a:p>
                      <a:endParaRPr lang="zh-CN" altLang="en-US"/>
                    </a:p>
                  </a:txBody>
                  <a:tcPr/>
                </a:tc>
                <a:tc hMerge="1">
                  <a:txBody>
                    <a:bodyPr/>
                    <a:lstStyle/>
                    <a:p>
                      <a:endParaRPr lang="zh-CN" altLang="en-US"/>
                    </a:p>
                  </a:txBody>
                  <a:tcPr/>
                </a:tc>
              </a:tr>
              <a:tr h="354947">
                <a:tc gridSpan="3">
                  <a:txBody>
                    <a:bodyPr/>
                    <a:lstStyle/>
                    <a:p>
                      <a:pPr marL="342900" marR="0" lvl="0" indent="-342900" algn="ctr" defTabSz="914400" rtl="0" eaLnBrk="1" fontAlgn="base" latinLnBrk="0" hangingPunct="1">
                        <a:lnSpc>
                          <a:spcPct val="100000"/>
                        </a:lnSpc>
                        <a:spcBef>
                          <a:spcPct val="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目的端协议地址（例如：对</a:t>
                      </a:r>
                      <a:r>
                        <a:rPr kumimoji="1" lang="en-US" altLang="zh-CN" sz="2400" b="1" i="0" u="none" strike="noStrike" cap="none" normalizeH="0" baseline="0" dirty="0" smtClean="0">
                          <a:ln>
                            <a:noFill/>
                          </a:ln>
                          <a:solidFill>
                            <a:schemeClr val="tx1"/>
                          </a:solidFill>
                          <a:effectLst/>
                          <a:latin typeface="+mn-lt"/>
                          <a:ea typeface="+mn-ea"/>
                        </a:rPr>
                        <a:t>IP</a:t>
                      </a:r>
                      <a:r>
                        <a:rPr kumimoji="1" lang="zh-CN" altLang="en-US" sz="2400" b="1" i="0" u="none" strike="noStrike" cap="none" normalizeH="0" baseline="0" dirty="0" smtClean="0">
                          <a:ln>
                            <a:noFill/>
                          </a:ln>
                          <a:solidFill>
                            <a:schemeClr val="tx1"/>
                          </a:solidFill>
                          <a:effectLst/>
                          <a:latin typeface="+mn-lt"/>
                          <a:ea typeface="+mn-ea"/>
                        </a:rPr>
                        <a:t>是</a:t>
                      </a:r>
                      <a:r>
                        <a:rPr kumimoji="1" lang="en-US" altLang="zh-CN" sz="2400" b="1" i="0" u="none" strike="noStrike" cap="none" normalizeH="0" baseline="0" dirty="0" smtClean="0">
                          <a:ln>
                            <a:noFill/>
                          </a:ln>
                          <a:solidFill>
                            <a:schemeClr val="tx1"/>
                          </a:solidFill>
                          <a:effectLst/>
                          <a:latin typeface="+mn-lt"/>
                          <a:ea typeface="+mn-ea"/>
                        </a:rPr>
                        <a:t>4B</a:t>
                      </a:r>
                      <a:r>
                        <a:rPr kumimoji="1" lang="zh-CN" altLang="en-US"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652154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t>应当注意的问题</a:t>
            </a:r>
            <a:endParaRPr lang="zh-CN" altLang="en-US" sz="2800" dirty="0">
              <a:latin typeface="华文新魏" pitchFamily="2" charset="-122"/>
            </a:endParaRPr>
          </a:p>
        </p:txBody>
      </p:sp>
      <p:sp>
        <p:nvSpPr>
          <p:cNvPr id="2" name="内容占位符 1"/>
          <p:cNvSpPr>
            <a:spLocks noGrp="1"/>
          </p:cNvSpPr>
          <p:nvPr>
            <p:ph idx="1"/>
          </p:nvPr>
        </p:nvSpPr>
        <p:spPr>
          <a:xfrm>
            <a:off x="809625" y="1773238"/>
            <a:ext cx="7958138" cy="4608090"/>
          </a:xfrm>
        </p:spPr>
        <p:txBody>
          <a:bodyPr/>
          <a:lstStyle/>
          <a:p>
            <a:pPr>
              <a:lnSpc>
                <a:spcPct val="110000"/>
              </a:lnSpc>
            </a:pPr>
            <a:r>
              <a:rPr lang="en-US" altLang="zh-CN" sz="2400" dirty="0" smtClean="0">
                <a:solidFill>
                  <a:srgbClr val="FF0000"/>
                </a:solidFill>
              </a:rPr>
              <a:t>ARP</a:t>
            </a:r>
            <a:r>
              <a:rPr lang="zh-CN" altLang="en-US" sz="2400" dirty="0" smtClean="0">
                <a:solidFill>
                  <a:srgbClr val="FF0000"/>
                </a:solidFill>
              </a:rPr>
              <a:t>是</a:t>
            </a:r>
            <a:r>
              <a:rPr lang="zh-CN" altLang="en-US" sz="2400" dirty="0">
                <a:solidFill>
                  <a:srgbClr val="FF0000"/>
                </a:solidFill>
              </a:rPr>
              <a:t>解决同一</a:t>
            </a:r>
            <a:r>
              <a:rPr lang="zh-CN" altLang="en-US" sz="2400" dirty="0" smtClean="0">
                <a:solidFill>
                  <a:srgbClr val="FF0000"/>
                </a:solidFill>
              </a:rPr>
              <a:t>个</a:t>
            </a:r>
            <a:r>
              <a:rPr lang="en-US" altLang="zh-CN" sz="2400" dirty="0" smtClean="0">
                <a:solidFill>
                  <a:srgbClr val="FF0000"/>
                </a:solidFill>
              </a:rPr>
              <a:t>LAN</a:t>
            </a:r>
            <a:r>
              <a:rPr lang="zh-CN" altLang="en-US" sz="2400" dirty="0" smtClean="0">
                <a:solidFill>
                  <a:srgbClr val="FF0000"/>
                </a:solidFill>
              </a:rPr>
              <a:t>上</a:t>
            </a:r>
            <a:r>
              <a:rPr lang="zh-CN" altLang="en-US" sz="2400" dirty="0">
                <a:solidFill>
                  <a:srgbClr val="FF0000"/>
                </a:solidFill>
              </a:rPr>
              <a:t>的主机或路由器的 </a:t>
            </a:r>
            <a:r>
              <a:rPr lang="en-US" altLang="zh-CN" sz="2400" dirty="0" smtClean="0">
                <a:solidFill>
                  <a:srgbClr val="FF0000"/>
                </a:solidFill>
              </a:rPr>
              <a:t>IP</a:t>
            </a:r>
            <a:r>
              <a:rPr lang="zh-CN" altLang="en-US" sz="2400" dirty="0" smtClean="0">
                <a:solidFill>
                  <a:srgbClr val="FF0000"/>
                </a:solidFill>
              </a:rPr>
              <a:t>地址和物理地址</a:t>
            </a:r>
            <a:r>
              <a:rPr lang="zh-CN" altLang="en-US" sz="2400" dirty="0">
                <a:solidFill>
                  <a:srgbClr val="FF0000"/>
                </a:solidFill>
              </a:rPr>
              <a:t>的映射</a:t>
            </a:r>
            <a:r>
              <a:rPr lang="zh-CN" altLang="en-US" sz="2400" dirty="0" smtClean="0">
                <a:solidFill>
                  <a:srgbClr val="FF0000"/>
                </a:solidFill>
              </a:rPr>
              <a:t>问题</a:t>
            </a:r>
            <a:r>
              <a:rPr lang="zh-CN" altLang="en-US" sz="2400" dirty="0" smtClean="0"/>
              <a:t>；如果</a:t>
            </a:r>
            <a:r>
              <a:rPr lang="zh-CN" altLang="en-US" sz="2400" dirty="0"/>
              <a:t>所要找的主机和源主机不在同一个局域网上，那么就要通过 </a:t>
            </a:r>
            <a:r>
              <a:rPr lang="en-US" altLang="zh-CN" sz="2400" dirty="0" smtClean="0"/>
              <a:t>ARP</a:t>
            </a:r>
            <a:r>
              <a:rPr lang="zh-CN" altLang="en-US" sz="2400" dirty="0" smtClean="0"/>
              <a:t>找到</a:t>
            </a:r>
            <a:r>
              <a:rPr lang="zh-CN" altLang="en-US" sz="2400" dirty="0"/>
              <a:t>一个位于本局域网上的某个路由器</a:t>
            </a:r>
            <a:r>
              <a:rPr lang="zh-CN" altLang="en-US" sz="2400" dirty="0" smtClean="0"/>
              <a:t>的物理地址</a:t>
            </a:r>
            <a:r>
              <a:rPr lang="zh-CN" altLang="en-US" sz="2400" dirty="0"/>
              <a:t>，然后</a:t>
            </a:r>
            <a:r>
              <a:rPr lang="zh-CN" altLang="en-US" sz="2400" dirty="0" smtClean="0"/>
              <a:t>把</a:t>
            </a:r>
            <a:r>
              <a:rPr lang="en-US" altLang="zh-CN" sz="2400" dirty="0" smtClean="0"/>
              <a:t>IP</a:t>
            </a:r>
            <a:r>
              <a:rPr lang="zh-CN" altLang="en-US" sz="2400" dirty="0" smtClean="0"/>
              <a:t>数据报发送</a:t>
            </a:r>
            <a:r>
              <a:rPr lang="zh-CN" altLang="en-US" sz="2400" dirty="0"/>
              <a:t>给这个路由器，让这个路由器</a:t>
            </a:r>
            <a:r>
              <a:rPr lang="zh-CN" altLang="en-US" sz="2400" dirty="0" smtClean="0"/>
              <a:t>把</a:t>
            </a:r>
            <a:r>
              <a:rPr lang="en-US" altLang="zh-CN" sz="2400" dirty="0"/>
              <a:t>IP</a:t>
            </a:r>
            <a:r>
              <a:rPr lang="zh-CN" altLang="en-US" sz="2400" dirty="0"/>
              <a:t>数据报</a:t>
            </a:r>
            <a:r>
              <a:rPr lang="zh-CN" altLang="en-US" sz="2400" dirty="0" smtClean="0"/>
              <a:t>转发</a:t>
            </a:r>
            <a:r>
              <a:rPr lang="zh-CN" altLang="en-US" sz="2400" dirty="0"/>
              <a:t>给下一个网络。剩下的工作就由下一个网络来做。</a:t>
            </a:r>
          </a:p>
          <a:p>
            <a:pPr>
              <a:lnSpc>
                <a:spcPct val="110000"/>
              </a:lnSpc>
            </a:pPr>
            <a:r>
              <a:rPr lang="zh-CN" altLang="en-US" sz="2400" dirty="0" smtClean="0"/>
              <a:t>几乎</a:t>
            </a:r>
            <a:r>
              <a:rPr lang="en-US" altLang="zh-CN" sz="2400" dirty="0" smtClean="0"/>
              <a:t>Internet</a:t>
            </a:r>
            <a:r>
              <a:rPr lang="zh-CN" altLang="en-US" sz="2400" dirty="0" smtClean="0"/>
              <a:t>上的每个主机</a:t>
            </a:r>
            <a:r>
              <a:rPr lang="zh-CN" altLang="en-US" sz="2400" dirty="0"/>
              <a:t>或</a:t>
            </a:r>
            <a:r>
              <a:rPr lang="zh-CN" altLang="en-US" sz="2400" dirty="0" smtClean="0"/>
              <a:t>路由器都运行</a:t>
            </a:r>
            <a:r>
              <a:rPr lang="en-US" altLang="zh-CN" sz="2400" dirty="0" smtClean="0"/>
              <a:t>ARP</a:t>
            </a:r>
            <a:r>
              <a:rPr lang="zh-CN" altLang="en-US" sz="2400" dirty="0" smtClean="0"/>
              <a:t>协议，只要与本</a:t>
            </a:r>
            <a:r>
              <a:rPr lang="zh-CN" altLang="en-US" sz="2400" dirty="0"/>
              <a:t>网络上的另一个已知 </a:t>
            </a:r>
            <a:r>
              <a:rPr lang="en-US" altLang="zh-CN" sz="2400" dirty="0"/>
              <a:t>IP </a:t>
            </a:r>
            <a:r>
              <a:rPr lang="zh-CN" altLang="en-US" sz="2400" dirty="0"/>
              <a:t>地址</a:t>
            </a:r>
            <a:r>
              <a:rPr lang="zh-CN" altLang="en-US" sz="2400" dirty="0" smtClean="0"/>
              <a:t>的</a:t>
            </a:r>
            <a:r>
              <a:rPr lang="zh-CN" altLang="en-US" sz="2400" dirty="0"/>
              <a:t>主机或路由器</a:t>
            </a:r>
            <a:r>
              <a:rPr lang="zh-CN" altLang="en-US" sz="2400" dirty="0" smtClean="0"/>
              <a:t>进行</a:t>
            </a:r>
            <a:r>
              <a:rPr lang="zh-CN" altLang="en-US" sz="2400" dirty="0"/>
              <a:t>通信，</a:t>
            </a:r>
            <a:r>
              <a:rPr lang="en-US" altLang="zh-CN" sz="2400" dirty="0" smtClean="0"/>
              <a:t>ARP</a:t>
            </a:r>
            <a:r>
              <a:rPr lang="zh-CN" altLang="en-US" sz="2400" dirty="0" smtClean="0"/>
              <a:t>协议</a:t>
            </a:r>
            <a:r>
              <a:rPr lang="zh-CN" altLang="en-US" sz="2400" dirty="0"/>
              <a:t>就会自动地将该 </a:t>
            </a:r>
            <a:r>
              <a:rPr lang="en-US" altLang="zh-CN" sz="2400" dirty="0" smtClean="0"/>
              <a:t>IP</a:t>
            </a:r>
            <a:r>
              <a:rPr lang="zh-CN" altLang="en-US" sz="2400" dirty="0" smtClean="0"/>
              <a:t>地址</a:t>
            </a:r>
            <a:r>
              <a:rPr lang="zh-CN" altLang="en-US" sz="2400" dirty="0"/>
              <a:t>解析</a:t>
            </a:r>
            <a:r>
              <a:rPr lang="zh-CN" altLang="en-US" sz="2400" dirty="0" smtClean="0"/>
              <a:t>为</a:t>
            </a:r>
            <a:r>
              <a:rPr lang="zh-CN" altLang="en-US" sz="2400" dirty="0"/>
              <a:t>数据</a:t>
            </a:r>
            <a:r>
              <a:rPr lang="zh-CN" altLang="en-US" sz="2400" dirty="0" smtClean="0"/>
              <a:t>链路层</a:t>
            </a:r>
            <a:r>
              <a:rPr lang="zh-CN" altLang="en-US" sz="2400" dirty="0"/>
              <a:t>所需要</a:t>
            </a:r>
            <a:r>
              <a:rPr lang="zh-CN" altLang="en-US" sz="2400" dirty="0" smtClean="0"/>
              <a:t>的物理地址，</a:t>
            </a:r>
            <a:r>
              <a:rPr lang="zh-CN" altLang="en-US" sz="2400" dirty="0" smtClean="0">
                <a:solidFill>
                  <a:srgbClr val="FF0000"/>
                </a:solidFill>
              </a:rPr>
              <a:t>这种</a:t>
            </a:r>
            <a:r>
              <a:rPr lang="zh-CN" altLang="en-US" sz="2400" dirty="0">
                <a:solidFill>
                  <a:srgbClr val="FF0000"/>
                </a:solidFill>
              </a:rPr>
              <a:t>地址解析</a:t>
            </a:r>
            <a:r>
              <a:rPr lang="zh-CN" altLang="en-US" sz="2400" dirty="0" smtClean="0">
                <a:solidFill>
                  <a:srgbClr val="FF0000"/>
                </a:solidFill>
              </a:rPr>
              <a:t>过程对用户是透明的</a:t>
            </a:r>
            <a:r>
              <a:rPr lang="zh-CN" altLang="en-US" sz="2400" dirty="0"/>
              <a:t>。</a:t>
            </a:r>
          </a:p>
          <a:p>
            <a:pPr>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0092200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实践</a:t>
            </a:r>
            <a:r>
              <a:rPr lang="en-US" altLang="zh-CN" dirty="0" smtClean="0">
                <a:latin typeface="华文新魏" pitchFamily="2" charset="-122"/>
              </a:rPr>
              <a:t>:ARP</a:t>
            </a:r>
            <a:r>
              <a:rPr lang="zh-CN" altLang="en-US" dirty="0" smtClean="0">
                <a:latin typeface="华文新魏" pitchFamily="2" charset="-122"/>
              </a:rPr>
              <a:t>命令</a:t>
            </a:r>
            <a:endParaRPr lang="zh-CN" altLang="en-US" dirty="0">
              <a:latin typeface="华文新魏" pitchFamily="2" charset="-122"/>
            </a:endParaRPr>
          </a:p>
        </p:txBody>
      </p:sp>
      <p:sp>
        <p:nvSpPr>
          <p:cNvPr id="2" name="内容占位符 1"/>
          <p:cNvSpPr>
            <a:spLocks noGrp="1"/>
          </p:cNvSpPr>
          <p:nvPr>
            <p:ph idx="1"/>
          </p:nvPr>
        </p:nvSpPr>
        <p:spPr>
          <a:xfrm>
            <a:off x="809625" y="1773238"/>
            <a:ext cx="7958138" cy="935682"/>
          </a:xfrm>
        </p:spPr>
        <p:txBody>
          <a:bodyPr/>
          <a:lstStyle/>
          <a:p>
            <a:pPr marL="0" indent="0">
              <a:buNone/>
            </a:pPr>
            <a:r>
              <a:rPr lang="zh-CN" altLang="en-US" sz="2400" dirty="0" smtClean="0"/>
              <a:t>       多数</a:t>
            </a:r>
            <a:r>
              <a:rPr lang="zh-CN" altLang="en-US" sz="2400" dirty="0"/>
              <a:t>的网络操作系统都内置了</a:t>
            </a:r>
            <a:r>
              <a:rPr lang="en-US" altLang="zh-CN" sz="2400" dirty="0" err="1">
                <a:solidFill>
                  <a:srgbClr val="FF0000"/>
                </a:solidFill>
              </a:rPr>
              <a:t>arp</a:t>
            </a:r>
            <a:r>
              <a:rPr lang="zh-CN" altLang="en-US" sz="2400" dirty="0">
                <a:solidFill>
                  <a:srgbClr val="FF0000"/>
                </a:solidFill>
              </a:rPr>
              <a:t>命令</a:t>
            </a:r>
            <a:r>
              <a:rPr lang="zh-CN" altLang="en-US" sz="2400" dirty="0"/>
              <a:t>，用于查看、添加和删除高速</a:t>
            </a:r>
            <a:r>
              <a:rPr lang="en-US" altLang="zh-CN" sz="2400" dirty="0"/>
              <a:t>Cache</a:t>
            </a:r>
            <a:r>
              <a:rPr lang="zh-CN" altLang="en-US" sz="2400" dirty="0"/>
              <a:t>中的</a:t>
            </a:r>
            <a:r>
              <a:rPr lang="en-US" altLang="zh-CN" sz="2400" dirty="0">
                <a:solidFill>
                  <a:srgbClr val="0000FF"/>
                </a:solidFill>
              </a:rPr>
              <a:t>ARP</a:t>
            </a:r>
            <a:r>
              <a:rPr lang="zh-CN" altLang="en-US" sz="2400" dirty="0">
                <a:solidFill>
                  <a:srgbClr val="0000FF"/>
                </a:solidFill>
              </a:rPr>
              <a:t>表</a:t>
            </a:r>
            <a:r>
              <a:rPr lang="zh-CN" altLang="en-US" sz="2400" dirty="0"/>
              <a:t>。</a:t>
            </a:r>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8">
            <a:extLst>
              <a:ext uri="{28A0092B-C50C-407E-A947-70E740481C1C}">
                <a14:useLocalDpi xmlns:a14="http://schemas.microsoft.com/office/drawing/2010/main" val="0"/>
              </a:ext>
            </a:extLst>
          </a:blip>
          <a:srcRect b="8200"/>
          <a:stretch>
            <a:fillRect/>
          </a:stretch>
        </p:blipFill>
        <p:spPr bwMode="auto">
          <a:xfrm>
            <a:off x="1856269" y="2538524"/>
            <a:ext cx="6048375" cy="3914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6"/>
          <p:cNvSpPr>
            <a:spLocks noChangeShapeType="1"/>
          </p:cNvSpPr>
          <p:nvPr/>
        </p:nvSpPr>
        <p:spPr bwMode="auto">
          <a:xfrm>
            <a:off x="2078013" y="3087836"/>
            <a:ext cx="369303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Line 7"/>
          <p:cNvSpPr>
            <a:spLocks noChangeShapeType="1"/>
          </p:cNvSpPr>
          <p:nvPr/>
        </p:nvSpPr>
        <p:spPr bwMode="auto">
          <a:xfrm>
            <a:off x="2545634" y="3403749"/>
            <a:ext cx="1336285"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8"/>
          <p:cNvSpPr>
            <a:spLocks noChangeShapeType="1"/>
          </p:cNvSpPr>
          <p:nvPr/>
        </p:nvSpPr>
        <p:spPr bwMode="auto">
          <a:xfrm>
            <a:off x="2571772" y="5380186"/>
            <a:ext cx="44496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2035151" y="6129486"/>
            <a:ext cx="369303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9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35675942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13" name="Rectangle 2"/>
          <p:cNvSpPr>
            <a:spLocks noGrp="1" noChangeArrowheads="1"/>
          </p:cNvSpPr>
          <p:nvPr>
            <p:ph type="title"/>
          </p:nvPr>
        </p:nvSpPr>
        <p:spPr>
          <a:xfrm>
            <a:off x="1403350" y="476250"/>
            <a:ext cx="5867400" cy="1008063"/>
          </a:xfrm>
        </p:spPr>
        <p:txBody>
          <a:bodyPr/>
          <a:lstStyle/>
          <a:p>
            <a:pPr>
              <a:lnSpc>
                <a:spcPct val="90000"/>
              </a:lnSpc>
            </a:pPr>
            <a:r>
              <a:rPr lang="en-US" altLang="zh-CN" dirty="0"/>
              <a:t>Internet</a:t>
            </a:r>
            <a:r>
              <a:rPr lang="zh-CN" altLang="en-US" dirty="0"/>
              <a:t>参数设置</a:t>
            </a:r>
            <a:endParaRPr lang="zh-CN" altLang="en-US" sz="2800" dirty="0">
              <a:latin typeface="华文新魏" pitchFamily="2" charset="-122"/>
            </a:endParaRPr>
          </a:p>
        </p:txBody>
      </p:sp>
      <p:pic>
        <p:nvPicPr>
          <p:cNvPr id="14" name="Picture 6"/>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2555776" y="1700808"/>
            <a:ext cx="4248472" cy="4732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913695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洪泛算法</a:t>
            </a:r>
          </a:p>
        </p:txBody>
      </p:sp>
      <p:sp>
        <p:nvSpPr>
          <p:cNvPr id="5123" name="内容占位符 3"/>
          <p:cNvSpPr>
            <a:spLocks noGrp="1"/>
          </p:cNvSpPr>
          <p:nvPr>
            <p:ph idx="1"/>
          </p:nvPr>
        </p:nvSpPr>
        <p:spPr/>
        <p:txBody>
          <a:bodyPr/>
          <a:lstStyle/>
          <a:p>
            <a:pPr>
              <a:lnSpc>
                <a:spcPct val="110000"/>
              </a:lnSpc>
            </a:pPr>
            <a:r>
              <a:rPr lang="zh-CN" altLang="en-US" sz="2400" dirty="0">
                <a:solidFill>
                  <a:srgbClr val="FF0000"/>
                </a:solidFill>
              </a:rPr>
              <a:t>算法：</a:t>
            </a:r>
            <a:r>
              <a:rPr lang="zh-CN" altLang="en-US" sz="2400" dirty="0"/>
              <a:t>将收到的分组向除分组到达的线路外所有输出</a:t>
            </a:r>
            <a:r>
              <a:rPr lang="zh-CN" altLang="en-US" sz="2400" dirty="0" smtClean="0"/>
              <a:t>线路进行传送</a:t>
            </a:r>
            <a:endParaRPr lang="zh-CN" altLang="en-US" sz="2400" dirty="0"/>
          </a:p>
          <a:p>
            <a:pPr>
              <a:lnSpc>
                <a:spcPct val="110000"/>
              </a:lnSpc>
            </a:pPr>
            <a:r>
              <a:rPr lang="zh-CN" altLang="en-US" sz="2400" dirty="0">
                <a:solidFill>
                  <a:srgbClr val="FF0000"/>
                </a:solidFill>
              </a:rPr>
              <a:t>问题：</a:t>
            </a:r>
            <a:r>
              <a:rPr lang="zh-CN" altLang="en-US" sz="2400" dirty="0"/>
              <a:t>网络中分组迅速增多，会出现拥塞现象</a:t>
            </a:r>
          </a:p>
          <a:p>
            <a:pPr>
              <a:lnSpc>
                <a:spcPct val="110000"/>
              </a:lnSpc>
            </a:pPr>
            <a:r>
              <a:rPr lang="zh-CN" altLang="en-US" sz="2400" dirty="0">
                <a:solidFill>
                  <a:srgbClr val="FF0000"/>
                </a:solidFill>
              </a:rPr>
              <a:t>解决</a:t>
            </a:r>
            <a:r>
              <a:rPr lang="zh-CN" altLang="en-US" sz="2400" dirty="0" smtClean="0">
                <a:solidFill>
                  <a:srgbClr val="FF0000"/>
                </a:solidFill>
              </a:rPr>
              <a:t>：</a:t>
            </a:r>
            <a:endParaRPr lang="zh-CN" altLang="en-US" sz="2400" dirty="0">
              <a:solidFill>
                <a:srgbClr val="FF0000"/>
              </a:solidFill>
            </a:endParaRPr>
          </a:p>
          <a:p>
            <a:pPr lvl="1">
              <a:lnSpc>
                <a:spcPct val="110000"/>
              </a:lnSpc>
            </a:pPr>
            <a:r>
              <a:rPr lang="zh-CN" altLang="en-US" sz="2400" dirty="0" smtClean="0">
                <a:solidFill>
                  <a:srgbClr val="0000FF"/>
                </a:solidFill>
              </a:rPr>
              <a:t>设置</a:t>
            </a:r>
            <a:r>
              <a:rPr lang="zh-CN" altLang="en-US" sz="2400" dirty="0">
                <a:solidFill>
                  <a:srgbClr val="0000FF"/>
                </a:solidFill>
              </a:rPr>
              <a:t>站</a:t>
            </a:r>
            <a:r>
              <a:rPr lang="zh-CN" altLang="en-US" sz="2400" dirty="0" smtClean="0">
                <a:solidFill>
                  <a:srgbClr val="0000FF"/>
                </a:solidFill>
              </a:rPr>
              <a:t>计数器</a:t>
            </a:r>
            <a:r>
              <a:rPr lang="zh-CN" altLang="en-US" sz="2400" dirty="0" smtClean="0"/>
              <a:t>：在</a:t>
            </a:r>
            <a:r>
              <a:rPr lang="zh-CN" altLang="en-US" sz="2400" dirty="0"/>
              <a:t>分组中设置，其初值为最大网络直径，每经过一台路由器减</a:t>
            </a:r>
            <a:r>
              <a:rPr lang="en-US" altLang="zh-CN" sz="2400" dirty="0"/>
              <a:t>1</a:t>
            </a:r>
            <a:r>
              <a:rPr lang="zh-CN" altLang="en-US" sz="2400" dirty="0"/>
              <a:t>，若为</a:t>
            </a:r>
            <a:r>
              <a:rPr lang="en-US" altLang="zh-CN" sz="2400" dirty="0"/>
              <a:t>0</a:t>
            </a:r>
            <a:r>
              <a:rPr lang="zh-CN" altLang="en-US" sz="2400" dirty="0" smtClean="0"/>
              <a:t>丢弃</a:t>
            </a:r>
            <a:endParaRPr lang="zh-CN" altLang="en-US" sz="2400" dirty="0"/>
          </a:p>
          <a:p>
            <a:pPr lvl="1">
              <a:lnSpc>
                <a:spcPct val="110000"/>
              </a:lnSpc>
            </a:pPr>
            <a:r>
              <a:rPr lang="zh-CN" altLang="en-US" sz="2400" dirty="0">
                <a:solidFill>
                  <a:srgbClr val="0000FF"/>
                </a:solidFill>
              </a:rPr>
              <a:t>设置分组序号</a:t>
            </a:r>
            <a:r>
              <a:rPr lang="zh-CN" altLang="en-US" sz="2400" dirty="0" smtClean="0"/>
              <a:t>：路由器记录</a:t>
            </a:r>
            <a:r>
              <a:rPr lang="zh-CN" altLang="en-US" sz="2400" dirty="0"/>
              <a:t>下哪些分组已经被扩散过了，从而避免再次发送这些</a:t>
            </a:r>
            <a:r>
              <a:rPr lang="zh-CN" altLang="en-US" sz="2400" dirty="0" smtClean="0"/>
              <a:t>数据</a:t>
            </a:r>
            <a:endParaRPr lang="en-US" altLang="zh-CN" sz="2400" dirty="0" smtClean="0"/>
          </a:p>
          <a:p>
            <a:pPr lvl="1">
              <a:lnSpc>
                <a:spcPct val="110000"/>
              </a:lnSpc>
            </a:pPr>
            <a:r>
              <a:rPr lang="zh-CN" altLang="en-US" sz="2400" dirty="0">
                <a:solidFill>
                  <a:srgbClr val="0000FF"/>
                </a:solidFill>
              </a:rPr>
              <a:t>选择性洪泛法</a:t>
            </a:r>
            <a:r>
              <a:rPr lang="zh-CN" altLang="en-US" sz="2400" dirty="0" smtClean="0"/>
              <a:t>：将</a:t>
            </a:r>
            <a:r>
              <a:rPr lang="zh-CN" altLang="en-US" sz="2400" dirty="0"/>
              <a:t>收到的分组发送到与正确方向接近的那些线路，而非所有输出</a:t>
            </a:r>
            <a:r>
              <a:rPr lang="zh-CN" altLang="en-US" sz="2400" dirty="0" smtClean="0"/>
              <a:t>线路</a:t>
            </a:r>
            <a:endParaRPr lang="zh-CN" altLang="en-US" sz="2400" dirty="0"/>
          </a:p>
          <a:p>
            <a:pPr lvl="1">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84436713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5000"/>
              </a:lnSpc>
            </a:pPr>
            <a:r>
              <a:rPr lang="zh-CN" altLang="en-US" sz="2600" dirty="0">
                <a:solidFill>
                  <a:srgbClr val="FF0000"/>
                </a:solidFill>
              </a:rPr>
              <a:t>动态主机配置协议</a:t>
            </a:r>
            <a:r>
              <a:rPr lang="zh-CN" altLang="en-US" sz="2600" dirty="0"/>
              <a:t>（</a:t>
            </a:r>
            <a:r>
              <a:rPr lang="en-US" altLang="zh-CN" sz="2600" dirty="0"/>
              <a:t>Dynamic Host Configuration Protocol</a:t>
            </a:r>
            <a:r>
              <a:rPr lang="zh-CN" altLang="en-US" sz="2600" dirty="0"/>
              <a:t>，</a:t>
            </a:r>
            <a:r>
              <a:rPr lang="en-US" altLang="zh-CN" sz="2600" dirty="0">
                <a:solidFill>
                  <a:srgbClr val="FC0404"/>
                </a:solidFill>
              </a:rPr>
              <a:t>DHCP</a:t>
            </a:r>
            <a:r>
              <a:rPr lang="zh-CN" altLang="en-US" sz="2600" dirty="0"/>
              <a:t>）能够自动地为网络中的主机分配</a:t>
            </a:r>
            <a:r>
              <a:rPr lang="en-US" altLang="zh-CN" sz="2600" dirty="0"/>
              <a:t>IP</a:t>
            </a:r>
            <a:r>
              <a:rPr lang="zh-CN" altLang="en-US" sz="2600" dirty="0"/>
              <a:t>地址、子网掩码等信息，不再需要手动进行配置。</a:t>
            </a:r>
          </a:p>
          <a:p>
            <a:pPr>
              <a:lnSpc>
                <a:spcPct val="115000"/>
              </a:lnSpc>
            </a:pPr>
            <a:r>
              <a:rPr lang="en-US" altLang="zh-CN" sz="2600" dirty="0"/>
              <a:t>DHCP</a:t>
            </a:r>
            <a:r>
              <a:rPr lang="zh-CN" altLang="en-US" sz="2600" dirty="0" smtClean="0"/>
              <a:t>协议</a:t>
            </a:r>
            <a:r>
              <a:rPr lang="en-US" altLang="zh-CN" sz="2600" dirty="0" smtClean="0"/>
              <a:t>(RFC 2131</a:t>
            </a:r>
            <a:r>
              <a:rPr lang="zh-CN" altLang="en-US" sz="2600" dirty="0" smtClean="0"/>
              <a:t>和</a:t>
            </a:r>
            <a:r>
              <a:rPr lang="en-US" altLang="zh-CN" sz="2600" dirty="0" smtClean="0"/>
              <a:t>RFC 2132)</a:t>
            </a:r>
            <a:r>
              <a:rPr lang="zh-CN" altLang="en-US" sz="2600" dirty="0" smtClean="0"/>
              <a:t>是</a:t>
            </a:r>
            <a:r>
              <a:rPr lang="zh-CN" altLang="en-US" sz="2600" dirty="0"/>
              <a:t>在</a:t>
            </a:r>
            <a:r>
              <a:rPr lang="en-US" altLang="zh-CN" sz="2600" dirty="0" smtClean="0">
                <a:solidFill>
                  <a:srgbClr val="0000FF"/>
                </a:solidFill>
              </a:rPr>
              <a:t>BOOTP</a:t>
            </a:r>
            <a:r>
              <a:rPr lang="zh-CN" altLang="en-US" sz="2600" dirty="0" smtClean="0">
                <a:solidFill>
                  <a:schemeClr val="tx1"/>
                </a:solidFill>
              </a:rPr>
              <a:t>和</a:t>
            </a:r>
            <a:r>
              <a:rPr lang="en-US" altLang="zh-CN" sz="2600" dirty="0" smtClean="0">
                <a:solidFill>
                  <a:srgbClr val="0000FF"/>
                </a:solidFill>
              </a:rPr>
              <a:t>RARP</a:t>
            </a:r>
            <a:r>
              <a:rPr lang="zh-CN" altLang="en-US" sz="2600" dirty="0" smtClean="0"/>
              <a:t>协议</a:t>
            </a:r>
            <a:r>
              <a:rPr lang="zh-CN" altLang="en-US" sz="2600" dirty="0"/>
              <a:t>的基础上发展起来的。 </a:t>
            </a:r>
          </a:p>
          <a:p>
            <a:pPr>
              <a:lnSpc>
                <a:spcPct val="115000"/>
              </a:lnSpc>
            </a:pPr>
            <a:r>
              <a:rPr lang="en-US" altLang="zh-CN" sz="2600" dirty="0" smtClean="0"/>
              <a:t>DHCP</a:t>
            </a:r>
            <a:r>
              <a:rPr lang="zh-CN" altLang="en-US" sz="2600" dirty="0"/>
              <a:t>服务器管理一个或多个</a:t>
            </a:r>
            <a:r>
              <a:rPr lang="en-US" altLang="zh-CN" sz="2600" dirty="0"/>
              <a:t>IP</a:t>
            </a:r>
            <a:r>
              <a:rPr lang="zh-CN" altLang="en-US" sz="2600" dirty="0"/>
              <a:t>地址域，每个域称为</a:t>
            </a:r>
            <a:r>
              <a:rPr lang="zh-CN" altLang="en-US" sz="2600" dirty="0">
                <a:solidFill>
                  <a:srgbClr val="FC0404"/>
                </a:solidFill>
              </a:rPr>
              <a:t>地址池</a:t>
            </a:r>
            <a:r>
              <a:rPr lang="zh-CN" altLang="en-US" sz="2600" dirty="0"/>
              <a:t>。当收到客户端的请求后，就从地址池中取出一个未用的地址分配给客户端，称为</a:t>
            </a:r>
            <a:r>
              <a:rPr lang="zh-CN" altLang="en-US" sz="2600" dirty="0">
                <a:solidFill>
                  <a:srgbClr val="FC0404"/>
                </a:solidFill>
              </a:rPr>
              <a:t>出租</a:t>
            </a:r>
            <a:r>
              <a:rPr lang="zh-CN" altLang="en-US" sz="2600" dirty="0"/>
              <a:t>。  </a:t>
            </a:r>
          </a:p>
        </p:txBody>
      </p:sp>
      <p:sp>
        <p:nvSpPr>
          <p:cNvPr id="13" name="Rectangle 2"/>
          <p:cNvSpPr>
            <a:spLocks noGrp="1" noChangeArrowheads="1"/>
          </p:cNvSpPr>
          <p:nvPr>
            <p:ph type="title"/>
          </p:nvPr>
        </p:nvSpPr>
        <p:spPr>
          <a:xfrm>
            <a:off x="1403350" y="476250"/>
            <a:ext cx="5867400" cy="1008063"/>
          </a:xfrm>
        </p:spPr>
        <p:txBody>
          <a:bodyPr/>
          <a:lstStyle/>
          <a:p>
            <a:pPr>
              <a:lnSpc>
                <a:spcPct val="90000"/>
              </a:lnSpc>
            </a:pPr>
            <a:r>
              <a:rPr lang="zh-CN" altLang="en-US" dirty="0" smtClean="0">
                <a:latin typeface="华文新魏" pitchFamily="2" charset="-122"/>
              </a:rPr>
              <a:t>动态主机配置协议</a:t>
            </a:r>
            <a:r>
              <a:rPr lang="en-US" altLang="zh-CN" dirty="0" smtClean="0">
                <a:latin typeface="华文新魏" pitchFamily="2" charset="-122"/>
              </a:rPr>
              <a:t/>
            </a:r>
            <a:br>
              <a:rPr lang="en-US" altLang="zh-CN" dirty="0" smtClean="0">
                <a:latin typeface="华文新魏" pitchFamily="2" charset="-122"/>
              </a:rPr>
            </a:br>
            <a:r>
              <a:rPr lang="en-US" altLang="zh-CN" sz="2800" dirty="0" smtClean="0">
                <a:latin typeface="华文新魏" pitchFamily="2" charset="-122"/>
              </a:rPr>
              <a:t>(DHCP)</a:t>
            </a:r>
            <a:endParaRPr lang="zh-CN" altLang="en-US" sz="28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9151080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工作原理</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pic>
        <p:nvPicPr>
          <p:cNvPr id="6" name="Picture 5"/>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827584" y="1772816"/>
            <a:ext cx="7952427" cy="4608512"/>
          </a:xfrm>
          <a:prstGeom prst="rect">
            <a:avLst/>
          </a:prstGeom>
          <a:solidFill>
            <a:srgbClr val="CCFFCC"/>
          </a:solidFill>
          <a:ln w="28575">
            <a:noFill/>
            <a:miter lim="800000"/>
            <a:headEnd/>
            <a:tailEnd/>
          </a:ln>
          <a:effectLst>
            <a:outerShdw dist="35921" dir="2700000" algn="ctr" rotWithShape="0">
              <a:srgbClr val="808080"/>
            </a:outerShdw>
          </a:effectLst>
        </p:spPr>
      </p:pic>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4210467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中继代理</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367730"/>
          </a:xfrm>
        </p:spPr>
        <p:txBody>
          <a:bodyPr/>
          <a:lstStyle/>
          <a:p>
            <a:pPr marL="0" indent="0">
              <a:buNone/>
            </a:pPr>
            <a:r>
              <a:rPr lang="zh-CN" altLang="en-US" sz="2400" dirty="0" smtClean="0"/>
              <a:t>       并不是</a:t>
            </a:r>
            <a:r>
              <a:rPr lang="zh-CN" altLang="en-US" sz="2400" dirty="0"/>
              <a:t>每个网络都有 </a:t>
            </a:r>
            <a:r>
              <a:rPr lang="en-US" altLang="zh-CN" sz="2400" dirty="0"/>
              <a:t>DHCP</a:t>
            </a:r>
            <a:r>
              <a:rPr lang="zh-CN" altLang="en-US" sz="2400" dirty="0"/>
              <a:t>服务器，这样会使 </a:t>
            </a:r>
            <a:r>
              <a:rPr lang="en-US" altLang="zh-CN" sz="2400" dirty="0"/>
              <a:t>DHCP </a:t>
            </a:r>
            <a:r>
              <a:rPr lang="zh-CN" altLang="en-US" sz="2400" dirty="0"/>
              <a:t>服务器的数量太多。现在是每个网络至少有一个 </a:t>
            </a:r>
            <a:r>
              <a:rPr lang="en-US" altLang="zh-CN" sz="2400" dirty="0">
                <a:solidFill>
                  <a:srgbClr val="FF0000"/>
                </a:solidFill>
              </a:rPr>
              <a:t>DHCP</a:t>
            </a:r>
            <a:r>
              <a:rPr lang="zh-CN" altLang="en-US" sz="2400" dirty="0">
                <a:solidFill>
                  <a:srgbClr val="FF0000"/>
                </a:solidFill>
              </a:rPr>
              <a:t>中继代理</a:t>
            </a:r>
            <a:r>
              <a:rPr lang="zh-CN" altLang="en-US" sz="2400" dirty="0"/>
              <a:t>，它配置了 </a:t>
            </a:r>
            <a:r>
              <a:rPr lang="en-US" altLang="zh-CN" sz="2400" dirty="0"/>
              <a:t>DHCP</a:t>
            </a:r>
            <a:r>
              <a:rPr lang="zh-CN" altLang="en-US" sz="2400" dirty="0"/>
              <a:t>服务器的 </a:t>
            </a:r>
            <a:r>
              <a:rPr lang="en-US" altLang="zh-CN" sz="2400" dirty="0"/>
              <a:t>IP</a:t>
            </a:r>
            <a:r>
              <a:rPr lang="zh-CN" altLang="en-US" sz="2400" dirty="0"/>
              <a:t>地址信息</a:t>
            </a:r>
            <a:r>
              <a:rPr lang="zh-CN" altLang="en-US" sz="2400" dirty="0" smtClean="0"/>
              <a:t>。</a:t>
            </a:r>
            <a:endParaRPr lang="zh-CN" altLang="en-US" sz="2400" dirty="0"/>
          </a:p>
        </p:txBody>
      </p:sp>
      <p:graphicFrame>
        <p:nvGraphicFramePr>
          <p:cNvPr id="2" name="对象 1"/>
          <p:cNvGraphicFramePr>
            <a:graphicFrameLocks noChangeAspect="1"/>
          </p:cNvGraphicFramePr>
          <p:nvPr>
            <p:extLst>
              <p:ext uri="{D42A27DB-BD31-4B8C-83A1-F6EECF244321}">
                <p14:modId xmlns:p14="http://schemas.microsoft.com/office/powerpoint/2010/main" val="2744458582"/>
              </p:ext>
            </p:extLst>
          </p:nvPr>
        </p:nvGraphicFramePr>
        <p:xfrm>
          <a:off x="971600" y="3068960"/>
          <a:ext cx="7705725" cy="3282950"/>
        </p:xfrm>
        <a:graphic>
          <a:graphicData uri="http://schemas.openxmlformats.org/presentationml/2006/ole">
            <mc:AlternateContent xmlns:mc="http://schemas.openxmlformats.org/markup-compatibility/2006">
              <mc:Choice xmlns:v="urn:schemas-microsoft-com:vml" Requires="v">
                <p:oleObj spid="_x0000_s8314" name="Visio" r:id="rId9" imgW="5038504" imgH="2146819" progId="Visio.Drawing.11">
                  <p:embed/>
                </p:oleObj>
              </mc:Choice>
              <mc:Fallback>
                <p:oleObj name="Visio" r:id="rId9" imgW="5038504" imgH="2146819" progId="Visio.Drawing.11">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600" y="3068960"/>
                        <a:ext cx="7705725" cy="3282950"/>
                      </a:xfrm>
                      <a:prstGeom prst="rect">
                        <a:avLst/>
                      </a:prstGeom>
                      <a:noFill/>
                      <a:ln w="28575" cmpd="sng">
                        <a:noFill/>
                        <a:miter lim="800000"/>
                        <a:headEnd/>
                        <a:tailEnd/>
                      </a:ln>
                      <a:effectLst>
                        <a:outerShdw dist="35921" dir="2700000" algn="ctr" rotWithShape="0">
                          <a:srgbClr val="808080"/>
                        </a:outerShdw>
                      </a:effectLst>
                    </p:spPr>
                  </p:pic>
                </p:oleObj>
              </mc:Fallback>
            </mc:AlternateContent>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711910474"/>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租用期</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20000"/>
              </a:lnSpc>
            </a:pPr>
            <a:r>
              <a:rPr lang="en-US" altLang="zh-CN" sz="2400" dirty="0"/>
              <a:t>DHCP</a:t>
            </a:r>
            <a:r>
              <a:rPr lang="zh-CN" altLang="en-US" sz="2400" dirty="0"/>
              <a:t>服务器分配给</a:t>
            </a:r>
            <a:r>
              <a:rPr lang="en-US" altLang="zh-CN" sz="2400" dirty="0"/>
              <a:t>DHCP</a:t>
            </a:r>
            <a:r>
              <a:rPr lang="zh-CN" altLang="en-US" sz="2400" dirty="0"/>
              <a:t>客户的</a:t>
            </a:r>
            <a:r>
              <a:rPr lang="en-US" altLang="zh-CN" sz="2400" dirty="0"/>
              <a:t>IP</a:t>
            </a:r>
            <a:r>
              <a:rPr lang="zh-CN" altLang="en-US" sz="2400" dirty="0"/>
              <a:t>地址是临时的，</a:t>
            </a:r>
            <a:r>
              <a:rPr lang="en-US" altLang="zh-CN" sz="2400" dirty="0"/>
              <a:t>DHCP</a:t>
            </a:r>
            <a:r>
              <a:rPr lang="zh-CN" altLang="en-US" sz="2400" dirty="0"/>
              <a:t>客户只在一段时间内能够使用这个</a:t>
            </a:r>
            <a:r>
              <a:rPr lang="en-US" altLang="zh-CN" sz="2400" dirty="0"/>
              <a:t>IP</a:t>
            </a:r>
            <a:r>
              <a:rPr lang="zh-CN" altLang="en-US" sz="2400" dirty="0"/>
              <a:t>地址，这段时间称为</a:t>
            </a:r>
            <a:r>
              <a:rPr lang="zh-CN" altLang="en-US" sz="2400" dirty="0">
                <a:solidFill>
                  <a:srgbClr val="FC0404"/>
                </a:solidFill>
              </a:rPr>
              <a:t>租用期</a:t>
            </a:r>
            <a:r>
              <a:rPr lang="zh-CN" altLang="en-US" sz="2400" dirty="0"/>
              <a:t>（</a:t>
            </a:r>
            <a:r>
              <a:rPr lang="en-US" altLang="zh-CN" sz="2400" dirty="0"/>
              <a:t>Lease Time</a:t>
            </a:r>
            <a:r>
              <a:rPr lang="zh-CN" altLang="en-US" sz="2400" dirty="0"/>
              <a:t>）。</a:t>
            </a:r>
          </a:p>
          <a:p>
            <a:pPr>
              <a:lnSpc>
                <a:spcPct val="120000"/>
              </a:lnSpc>
            </a:pPr>
            <a:r>
              <a:rPr lang="zh-CN" altLang="en-US" sz="2400" dirty="0"/>
              <a:t>客户端收到租用期后，要计算</a:t>
            </a:r>
            <a:r>
              <a:rPr lang="zh-CN" altLang="en-US" sz="2400" dirty="0">
                <a:solidFill>
                  <a:srgbClr val="FC0404"/>
                </a:solidFill>
              </a:rPr>
              <a:t>续租时间</a:t>
            </a:r>
            <a:r>
              <a:rPr lang="en-US" altLang="zh-CN" sz="2400" dirty="0">
                <a:solidFill>
                  <a:srgbClr val="FC0404"/>
                </a:solidFill>
              </a:rPr>
              <a:t>T1</a:t>
            </a:r>
            <a:r>
              <a:rPr lang="zh-CN" altLang="en-US" sz="2400" dirty="0"/>
              <a:t>和</a:t>
            </a:r>
            <a:r>
              <a:rPr lang="zh-CN" altLang="en-US" sz="2400" dirty="0">
                <a:solidFill>
                  <a:srgbClr val="FC0404"/>
                </a:solidFill>
              </a:rPr>
              <a:t>重新绑定时间</a:t>
            </a:r>
            <a:r>
              <a:rPr lang="en-US" altLang="zh-CN" sz="2400" dirty="0">
                <a:solidFill>
                  <a:srgbClr val="FC0404"/>
                </a:solidFill>
              </a:rPr>
              <a:t>T2</a:t>
            </a:r>
            <a:r>
              <a:rPr lang="zh-CN" altLang="en-US" sz="2400" dirty="0"/>
              <a:t>。续租时间</a:t>
            </a:r>
            <a:r>
              <a:rPr lang="en-US" altLang="zh-CN" sz="2400" dirty="0">
                <a:solidFill>
                  <a:srgbClr val="0000FF"/>
                </a:solidFill>
              </a:rPr>
              <a:t>T1=1/2</a:t>
            </a:r>
            <a:r>
              <a:rPr lang="zh-CN" altLang="en-US" sz="2400" dirty="0">
                <a:solidFill>
                  <a:srgbClr val="0000FF"/>
                </a:solidFill>
              </a:rPr>
              <a:t>租用期</a:t>
            </a:r>
            <a:r>
              <a:rPr lang="zh-CN" altLang="en-US" sz="2400" dirty="0"/>
              <a:t>，重新绑定时间</a:t>
            </a:r>
            <a:r>
              <a:rPr lang="en-US" altLang="zh-CN" sz="2400" dirty="0">
                <a:solidFill>
                  <a:srgbClr val="0000FF"/>
                </a:solidFill>
              </a:rPr>
              <a:t>T2</a:t>
            </a:r>
            <a:r>
              <a:rPr lang="zh-CN" altLang="en-US" sz="2400" dirty="0">
                <a:solidFill>
                  <a:srgbClr val="0000FF"/>
                </a:solidFill>
              </a:rPr>
              <a:t>＝</a:t>
            </a:r>
            <a:r>
              <a:rPr lang="en-US" altLang="zh-CN" sz="2400" dirty="0">
                <a:solidFill>
                  <a:srgbClr val="0000FF"/>
                </a:solidFill>
              </a:rPr>
              <a:t>7/8</a:t>
            </a:r>
            <a:r>
              <a:rPr lang="zh-CN" altLang="en-US" sz="2400" dirty="0">
                <a:solidFill>
                  <a:srgbClr val="0000FF"/>
                </a:solidFill>
              </a:rPr>
              <a:t>租用期</a:t>
            </a:r>
            <a:r>
              <a:rPr lang="zh-CN" altLang="en-US" sz="2400" dirty="0"/>
              <a:t>。</a:t>
            </a:r>
          </a:p>
          <a:p>
            <a:pPr>
              <a:lnSpc>
                <a:spcPct val="120000"/>
              </a:lnSpc>
            </a:pPr>
            <a:r>
              <a:rPr lang="zh-CN" altLang="en-US" sz="2400" dirty="0"/>
              <a:t>当租期到达</a:t>
            </a:r>
            <a:r>
              <a:rPr lang="en-US" altLang="zh-CN" sz="2400" dirty="0"/>
              <a:t>T1</a:t>
            </a:r>
            <a:r>
              <a:rPr lang="zh-CN" altLang="en-US" sz="2400" dirty="0"/>
              <a:t>时间时，客户端会向服务器要求</a:t>
            </a:r>
            <a:r>
              <a:rPr lang="zh-CN" altLang="en-US" sz="2400" dirty="0">
                <a:solidFill>
                  <a:srgbClr val="FC0404"/>
                </a:solidFill>
              </a:rPr>
              <a:t>更新租期</a:t>
            </a:r>
            <a:r>
              <a:rPr lang="zh-CN" altLang="en-US" sz="2400" dirty="0"/>
              <a:t>；当租期到达</a:t>
            </a:r>
            <a:r>
              <a:rPr lang="en-US" altLang="zh-CN" sz="2400" dirty="0"/>
              <a:t>T2</a:t>
            </a:r>
            <a:r>
              <a:rPr lang="zh-CN" altLang="en-US" sz="2400" dirty="0"/>
              <a:t>时间时，客户端会向服务器要求</a:t>
            </a:r>
            <a:r>
              <a:rPr lang="zh-CN" altLang="en-US" sz="2400" dirty="0">
                <a:solidFill>
                  <a:srgbClr val="FC0404"/>
                </a:solidFill>
              </a:rPr>
              <a:t>重新绑定</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565757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t>DHCP</a:t>
            </a:r>
            <a:r>
              <a:rPr lang="zh-CN" altLang="en-US" dirty="0"/>
              <a:t>的工作流程</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&lt;&lt;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控制协议</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6375" y="1628800"/>
            <a:ext cx="6265863" cy="4818063"/>
          </a:xfrm>
          <a:prstGeom prst="rect">
            <a:avLst/>
          </a:prstGeom>
          <a:noFill/>
          <a:ln w="28575">
            <a:no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9156668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路由协议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2987824" y="2852936"/>
            <a:ext cx="3114303" cy="2015802"/>
          </a:xfrm>
        </p:spPr>
        <p:txBody>
          <a:bodyPr/>
          <a:lstStyle/>
          <a:p>
            <a:r>
              <a:rPr lang="en-US" altLang="zh-CN" dirty="0" smtClean="0">
                <a:hlinkClick r:id="rId7" action="ppaction://hlinksldjump"/>
              </a:rPr>
              <a:t>OSPF</a:t>
            </a:r>
            <a:r>
              <a:rPr lang="zh-CN" altLang="en-US" dirty="0" smtClean="0">
                <a:hlinkClick r:id="rId7" action="ppaction://hlinksldjump"/>
              </a:rPr>
              <a:t>协议</a:t>
            </a:r>
            <a:endParaRPr lang="en-US" altLang="zh-CN" dirty="0" smtClean="0"/>
          </a:p>
          <a:p>
            <a:endParaRPr lang="en-US" altLang="zh-CN" dirty="0"/>
          </a:p>
          <a:p>
            <a:r>
              <a:rPr lang="en-US" altLang="zh-CN" dirty="0" smtClean="0">
                <a:hlinkClick r:id="rId8" action="ppaction://hlinksldjump"/>
              </a:rPr>
              <a:t>BGP</a:t>
            </a:r>
            <a:r>
              <a:rPr lang="zh-CN" altLang="en-US" dirty="0" smtClean="0">
                <a:hlinkClick r:id="rId8" action="ppaction://hlinksldjump"/>
              </a:rPr>
              <a:t>协议</a:t>
            </a:r>
            <a:endParaRPr lang="zh-CN" altLang="en-US" dirty="0"/>
          </a:p>
        </p:txBody>
      </p:sp>
    </p:spTree>
    <p:extLst>
      <p:ext uri="{BB962C8B-B14F-4D97-AF65-F5344CB8AC3E}">
        <p14:creationId xmlns:p14="http://schemas.microsoft.com/office/powerpoint/2010/main" val="7678181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内部网关协议</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(IGP)</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smtClean="0">
                <a:solidFill>
                  <a:srgbClr val="FF0000"/>
                </a:solidFill>
              </a:rPr>
              <a:t>早期的</a:t>
            </a:r>
            <a:r>
              <a:rPr lang="en-US" altLang="zh-CN" sz="2400" dirty="0" smtClean="0">
                <a:solidFill>
                  <a:srgbClr val="FF0000"/>
                </a:solidFill>
              </a:rPr>
              <a:t>IGP</a:t>
            </a:r>
          </a:p>
          <a:p>
            <a:pPr marL="0" indent="0">
              <a:lnSpc>
                <a:spcPct val="110000"/>
              </a:lnSpc>
              <a:buNone/>
            </a:pPr>
            <a:r>
              <a:rPr lang="zh-CN" altLang="en-US" sz="2400" dirty="0" smtClean="0"/>
              <a:t>     使用</a:t>
            </a:r>
            <a:r>
              <a:rPr lang="zh-CN" altLang="en-US" sz="2400" dirty="0" smtClean="0">
                <a:solidFill>
                  <a:srgbClr val="0000FF"/>
                </a:solidFill>
              </a:rPr>
              <a:t>距离矢量算法</a:t>
            </a:r>
            <a:r>
              <a:rPr lang="zh-CN" altLang="en-US" sz="2400" dirty="0" smtClean="0"/>
              <a:t>的路由信息协议（</a:t>
            </a:r>
            <a:r>
              <a:rPr lang="en-US" altLang="zh-CN" sz="2400" dirty="0" smtClean="0"/>
              <a:t>RIP</a:t>
            </a:r>
            <a:r>
              <a:rPr lang="zh-CN" altLang="en-US" sz="2400" dirty="0" smtClean="0"/>
              <a:t>），在小型互连网环境</a:t>
            </a:r>
            <a:r>
              <a:rPr lang="en-US" altLang="zh-CN" sz="2400" dirty="0" smtClean="0"/>
              <a:t>RIP</a:t>
            </a:r>
            <a:r>
              <a:rPr lang="zh-CN" altLang="en-US" sz="2400" dirty="0" smtClean="0"/>
              <a:t>工作良好，但互连网规模变大</a:t>
            </a:r>
            <a:r>
              <a:rPr lang="en-US" altLang="zh-CN" sz="2400" dirty="0" smtClean="0"/>
              <a:t>RIP</a:t>
            </a:r>
            <a:r>
              <a:rPr lang="zh-CN" altLang="en-US" sz="2400" dirty="0" smtClean="0"/>
              <a:t>因慢收敛问题工作的就不那么好了。</a:t>
            </a:r>
            <a:endParaRPr lang="en-US" altLang="zh-CN" sz="2400" dirty="0"/>
          </a:p>
          <a:p>
            <a:pPr>
              <a:lnSpc>
                <a:spcPct val="110000"/>
              </a:lnSpc>
            </a:pPr>
            <a:r>
              <a:rPr lang="zh-CN" altLang="en-US" sz="2400" dirty="0" smtClean="0">
                <a:solidFill>
                  <a:srgbClr val="FF0000"/>
                </a:solidFill>
              </a:rPr>
              <a:t>现在的</a:t>
            </a:r>
            <a:r>
              <a:rPr lang="en-US" altLang="zh-CN" sz="2400" dirty="0" smtClean="0">
                <a:solidFill>
                  <a:srgbClr val="FF0000"/>
                </a:solidFill>
              </a:rPr>
              <a:t>IGP</a:t>
            </a:r>
          </a:p>
          <a:p>
            <a:pPr lvl="1">
              <a:lnSpc>
                <a:spcPct val="110000"/>
              </a:lnSpc>
            </a:pPr>
            <a:r>
              <a:rPr lang="zh-CN" altLang="en-US" sz="2400" dirty="0" smtClean="0">
                <a:solidFill>
                  <a:srgbClr val="0000FF"/>
                </a:solidFill>
              </a:rPr>
              <a:t>中间系统到中间系统协议（</a:t>
            </a:r>
            <a:r>
              <a:rPr lang="en-US" altLang="zh-CN" sz="2400" dirty="0" smtClean="0">
                <a:solidFill>
                  <a:srgbClr val="0000FF"/>
                </a:solidFill>
              </a:rPr>
              <a:t>IS-IS</a:t>
            </a:r>
            <a:r>
              <a:rPr lang="zh-CN" altLang="en-US" sz="2400" dirty="0" smtClean="0">
                <a:solidFill>
                  <a:srgbClr val="0000FF"/>
                </a:solidFill>
              </a:rPr>
              <a:t>）</a:t>
            </a:r>
            <a:endParaRPr lang="en-US" altLang="zh-CN" sz="2400" dirty="0" smtClean="0"/>
          </a:p>
          <a:p>
            <a:pPr lvl="1">
              <a:lnSpc>
                <a:spcPct val="110000"/>
              </a:lnSpc>
            </a:pPr>
            <a:r>
              <a:rPr lang="zh-CN" altLang="en-US" sz="2400" dirty="0" smtClean="0">
                <a:solidFill>
                  <a:srgbClr val="0000FF"/>
                </a:solidFill>
              </a:rPr>
              <a:t>开放最短路径优先协议（</a:t>
            </a:r>
            <a:r>
              <a:rPr lang="en-US" altLang="zh-CN" sz="2400" dirty="0" smtClean="0">
                <a:solidFill>
                  <a:srgbClr val="0000FF"/>
                </a:solidFill>
              </a:rPr>
              <a:t>OSPF</a:t>
            </a:r>
            <a:r>
              <a:rPr lang="zh-CN" altLang="en-US" sz="2400" dirty="0" smtClean="0">
                <a:solidFill>
                  <a:srgbClr val="0000FF"/>
                </a:solidFill>
              </a:rPr>
              <a:t>）</a:t>
            </a:r>
            <a:r>
              <a:rPr lang="en-US" altLang="zh-CN" sz="2400" dirty="0" smtClean="0">
                <a:solidFill>
                  <a:schemeClr val="tx1"/>
                </a:solidFill>
              </a:rPr>
              <a:t>: RFC 2328</a:t>
            </a:r>
            <a:endParaRPr lang="en-US" altLang="zh-CN" sz="2400" dirty="0" smtClean="0"/>
          </a:p>
          <a:p>
            <a:pPr lvl="1">
              <a:lnSpc>
                <a:spcPct val="110000"/>
              </a:lnSpc>
            </a:pPr>
            <a:r>
              <a:rPr lang="zh-CN" altLang="en-US" sz="2400" dirty="0" smtClean="0"/>
              <a:t>二者非常的大同小异（都采用</a:t>
            </a:r>
            <a:r>
              <a:rPr lang="zh-CN" altLang="en-US" sz="2400" dirty="0" smtClean="0">
                <a:solidFill>
                  <a:srgbClr val="0000FF"/>
                </a:solidFill>
              </a:rPr>
              <a:t>链路状态算法</a:t>
            </a:r>
            <a:r>
              <a:rPr lang="zh-CN" altLang="en-US" sz="2400" dirty="0" smtClean="0"/>
              <a:t>），</a:t>
            </a:r>
            <a:r>
              <a:rPr lang="en-US" altLang="zh-CN" sz="2400" dirty="0" smtClean="0"/>
              <a:t>IS-IS</a:t>
            </a:r>
            <a:r>
              <a:rPr lang="zh-CN" altLang="en-US" sz="2400" dirty="0" smtClean="0"/>
              <a:t>更多地应用在</a:t>
            </a:r>
            <a:r>
              <a:rPr lang="en-US" altLang="zh-CN" sz="2400" dirty="0" smtClean="0"/>
              <a:t>ISP</a:t>
            </a:r>
            <a:r>
              <a:rPr lang="zh-CN" altLang="en-US" sz="2400" dirty="0" smtClean="0"/>
              <a:t>网络，而</a:t>
            </a:r>
            <a:r>
              <a:rPr lang="en-US" altLang="zh-CN" sz="2400" dirty="0" smtClean="0"/>
              <a:t>OSPF</a:t>
            </a:r>
            <a:r>
              <a:rPr lang="zh-CN" altLang="en-US" sz="2400" dirty="0" smtClean="0"/>
              <a:t>更广泛地应用在公司网络。</a:t>
            </a: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83118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开放最短路径优先</a:t>
            </a:r>
            <a:r>
              <a:rPr lang="zh-CN" altLang="en-US" dirty="0" smtClean="0">
                <a:latin typeface="华文新魏" pitchFamily="2" charset="-122"/>
              </a:rPr>
              <a:t>协议</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(OSPF)</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4536082"/>
          </a:xfrm>
        </p:spPr>
        <p:txBody>
          <a:bodyPr/>
          <a:lstStyle/>
          <a:p>
            <a:r>
              <a:rPr lang="en-US" altLang="zh-CN" sz="2400" dirty="0">
                <a:solidFill>
                  <a:srgbClr val="FF0000"/>
                </a:solidFill>
              </a:rPr>
              <a:t>OSPF</a:t>
            </a:r>
            <a:r>
              <a:rPr lang="en-US" altLang="zh-CN" sz="2400" dirty="0"/>
              <a:t>(Open Shortest Path First)</a:t>
            </a:r>
            <a:r>
              <a:rPr lang="zh-CN" altLang="en-US" sz="2400" dirty="0"/>
              <a:t>是分布式</a:t>
            </a:r>
            <a:r>
              <a:rPr lang="zh-CN" altLang="en-US" sz="2400" dirty="0" smtClean="0"/>
              <a:t>的动态链路</a:t>
            </a:r>
            <a:r>
              <a:rPr lang="zh-CN" altLang="en-US" sz="2400" dirty="0"/>
              <a:t>状态协议，现在非常</a:t>
            </a:r>
            <a:r>
              <a:rPr lang="zh-CN" altLang="en-US" sz="2400" dirty="0" smtClean="0"/>
              <a:t>流行</a:t>
            </a:r>
            <a:endParaRPr lang="zh-CN" altLang="en-US" sz="2400" dirty="0"/>
          </a:p>
          <a:p>
            <a:pPr lvl="1"/>
            <a:r>
              <a:rPr lang="zh-CN" altLang="en-US" sz="2400" dirty="0"/>
              <a:t>“</a:t>
            </a:r>
            <a:r>
              <a:rPr lang="zh-CN" altLang="en-US" sz="2400" dirty="0">
                <a:solidFill>
                  <a:srgbClr val="0000FF"/>
                </a:solidFill>
              </a:rPr>
              <a:t>开放</a:t>
            </a:r>
            <a:r>
              <a:rPr lang="zh-CN" altLang="en-US" sz="2400" dirty="0"/>
              <a:t>”表明</a:t>
            </a:r>
            <a:r>
              <a:rPr lang="en-US" altLang="zh-CN" sz="2400" dirty="0"/>
              <a:t>OSPF</a:t>
            </a:r>
            <a:r>
              <a:rPr lang="zh-CN" altLang="en-US" sz="2400" dirty="0" smtClean="0"/>
              <a:t>协议是</a:t>
            </a:r>
            <a:r>
              <a:rPr lang="zh-CN" altLang="en-US" sz="2400" dirty="0"/>
              <a:t>公开发表</a:t>
            </a:r>
            <a:r>
              <a:rPr lang="zh-CN" altLang="en-US" sz="2400" dirty="0" smtClean="0"/>
              <a:t>的；</a:t>
            </a:r>
            <a:endParaRPr lang="en-US" altLang="zh-CN" sz="2400" dirty="0" smtClean="0"/>
          </a:p>
          <a:p>
            <a:pPr lvl="1"/>
            <a:r>
              <a:rPr lang="zh-CN" altLang="en-US" sz="2400" dirty="0" smtClean="0"/>
              <a:t>“</a:t>
            </a:r>
            <a:r>
              <a:rPr lang="zh-CN" altLang="en-US" sz="2400" dirty="0">
                <a:solidFill>
                  <a:srgbClr val="0000FF"/>
                </a:solidFill>
              </a:rPr>
              <a:t>最短路径优先</a:t>
            </a:r>
            <a:r>
              <a:rPr lang="zh-CN" altLang="en-US" sz="2400" dirty="0" smtClean="0"/>
              <a:t>”表明使用</a:t>
            </a:r>
            <a:r>
              <a:rPr lang="en-US" altLang="zh-CN" sz="2400" dirty="0" err="1" smtClean="0"/>
              <a:t>Dijkstra</a:t>
            </a:r>
            <a:r>
              <a:rPr lang="zh-CN" altLang="en-US" sz="2400" dirty="0"/>
              <a:t>算法。</a:t>
            </a:r>
          </a:p>
          <a:p>
            <a:r>
              <a:rPr lang="zh-CN" altLang="en-US" sz="2400" dirty="0" smtClean="0">
                <a:solidFill>
                  <a:srgbClr val="FF0000"/>
                </a:solidFill>
              </a:rPr>
              <a:t>主要特点：</a:t>
            </a:r>
            <a:endParaRPr lang="en-US" altLang="zh-CN" sz="2400" dirty="0" smtClean="0">
              <a:solidFill>
                <a:srgbClr val="FF0000"/>
              </a:solidFill>
            </a:endParaRPr>
          </a:p>
          <a:p>
            <a:pPr lvl="1"/>
            <a:r>
              <a:rPr lang="zh-CN" altLang="en-US" sz="2400" dirty="0" smtClean="0"/>
              <a:t>支持基于服务类型的路由</a:t>
            </a:r>
            <a:endParaRPr lang="en-US" altLang="zh-CN" sz="2400" dirty="0" smtClean="0"/>
          </a:p>
          <a:p>
            <a:pPr lvl="1"/>
            <a:r>
              <a:rPr lang="zh-CN" altLang="en-US" sz="2400" dirty="0" smtClean="0"/>
              <a:t>实现负载均衡</a:t>
            </a:r>
            <a:endParaRPr lang="en-US" altLang="zh-CN" sz="2400" dirty="0" smtClean="0"/>
          </a:p>
          <a:p>
            <a:pPr lvl="1"/>
            <a:r>
              <a:rPr lang="zh-CN" altLang="en-US" sz="2400" dirty="0" smtClean="0"/>
              <a:t>支持层次化系统</a:t>
            </a:r>
            <a:endParaRPr lang="en-US" altLang="zh-CN" sz="2400" dirty="0" smtClean="0"/>
          </a:p>
          <a:p>
            <a:pPr lvl="1"/>
            <a:r>
              <a:rPr lang="zh-CN" altLang="en-US" sz="2400" dirty="0" smtClean="0"/>
              <a:t>提供适度的安全性</a:t>
            </a:r>
            <a:endParaRPr lang="en-US" altLang="zh-CN" sz="2400" dirty="0"/>
          </a:p>
          <a:p>
            <a:pPr lvl="1"/>
            <a:r>
              <a:rPr lang="zh-CN" altLang="en-US" sz="2400" dirty="0" smtClean="0"/>
              <a:t>支持通过隧道连接到</a:t>
            </a:r>
            <a:r>
              <a:rPr lang="en-US" altLang="zh-CN" sz="2400" dirty="0" smtClean="0"/>
              <a:t>Internet</a:t>
            </a:r>
            <a:r>
              <a:rPr lang="zh-CN" altLang="en-US" sz="2400" dirty="0" smtClean="0"/>
              <a:t>的路由器</a:t>
            </a:r>
            <a:r>
              <a:rPr lang="zh-CN" altLang="en-US" sz="2000" dirty="0" smtClean="0"/>
              <a:t> </a:t>
            </a:r>
            <a:endParaRPr lang="zh-CN" altLang="en-US" sz="2000" dirty="0"/>
          </a:p>
          <a:p>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0948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开放最短路径优先协议</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(OSPF)</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路由协议</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2627784" y="2276872"/>
            <a:ext cx="4122415" cy="3528392"/>
          </a:xfrm>
        </p:spPr>
        <p:txBody>
          <a:bodyPr/>
          <a:lstStyle/>
          <a:p>
            <a:pPr>
              <a:lnSpc>
                <a:spcPct val="200000"/>
              </a:lnSpc>
            </a:pPr>
            <a:r>
              <a:rPr lang="zh-CN" altLang="en-US" dirty="0">
                <a:hlinkClick r:id="rId8" action="ppaction://hlinksldjump"/>
              </a:rPr>
              <a:t>链路状态算法</a:t>
            </a:r>
            <a:endParaRPr lang="zh-CN" altLang="en-US" dirty="0"/>
          </a:p>
          <a:p>
            <a:pPr>
              <a:lnSpc>
                <a:spcPct val="200000"/>
              </a:lnSpc>
            </a:pPr>
            <a:r>
              <a:rPr lang="zh-CN" altLang="en-US" dirty="0" smtClean="0">
                <a:hlinkClick r:id="rId9" action="ppaction://hlinksldjump"/>
              </a:rPr>
              <a:t>区域</a:t>
            </a:r>
            <a:endParaRPr lang="en-US" altLang="zh-CN" dirty="0" smtClean="0"/>
          </a:p>
          <a:p>
            <a:pPr>
              <a:lnSpc>
                <a:spcPct val="200000"/>
              </a:lnSpc>
            </a:pPr>
            <a:r>
              <a:rPr lang="en-US" altLang="zh-CN" dirty="0">
                <a:hlinkClick r:id="rId10" action="ppaction://hlinksldjump"/>
              </a:rPr>
              <a:t>OSPF</a:t>
            </a:r>
            <a:r>
              <a:rPr lang="zh-CN" altLang="en-US" dirty="0" smtClean="0">
                <a:hlinkClick r:id="rId10" action="ppaction://hlinksldjump"/>
              </a:rPr>
              <a:t>分组</a:t>
            </a:r>
            <a:endParaRPr lang="en-US" altLang="zh-CN" dirty="0" smtClean="0"/>
          </a:p>
          <a:p>
            <a:pPr>
              <a:lnSpc>
                <a:spcPct val="200000"/>
              </a:lnSpc>
            </a:pP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1777863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zh-CN" altLang="en-US" dirty="0" smtClean="0">
                <a:latin typeface="华文新魏" pitchFamily="2" charset="-122"/>
              </a:rPr>
              <a:t>创建路由表</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grpSp>
        <p:nvGrpSpPr>
          <p:cNvPr id="3" name="组合 2"/>
          <p:cNvGrpSpPr/>
          <p:nvPr/>
        </p:nvGrpSpPr>
        <p:grpSpPr>
          <a:xfrm>
            <a:off x="683568" y="1844823"/>
            <a:ext cx="8427033" cy="4464496"/>
            <a:chOff x="211138" y="1380207"/>
            <a:chExt cx="8921750" cy="4564509"/>
          </a:xfrm>
        </p:grpSpPr>
        <p:sp>
          <p:nvSpPr>
            <p:cNvPr id="5" name="Line 3"/>
            <p:cNvSpPr>
              <a:spLocks noChangeShapeType="1"/>
            </p:cNvSpPr>
            <p:nvPr/>
          </p:nvSpPr>
          <p:spPr bwMode="auto">
            <a:xfrm>
              <a:off x="8626475" y="2986757"/>
              <a:ext cx="0" cy="6334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Line 4"/>
            <p:cNvSpPr>
              <a:spLocks noChangeShapeType="1"/>
            </p:cNvSpPr>
            <p:nvPr/>
          </p:nvSpPr>
          <p:spPr bwMode="auto">
            <a:xfrm flipH="1">
              <a:off x="3824288" y="4175794"/>
              <a:ext cx="504825"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5"/>
            <p:cNvSpPr>
              <a:spLocks noChangeShapeType="1"/>
            </p:cNvSpPr>
            <p:nvPr/>
          </p:nvSpPr>
          <p:spPr bwMode="auto">
            <a:xfrm flipH="1">
              <a:off x="790575" y="2669257"/>
              <a:ext cx="504825"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6"/>
            <p:cNvSpPr>
              <a:spLocks noChangeShapeType="1"/>
            </p:cNvSpPr>
            <p:nvPr/>
          </p:nvSpPr>
          <p:spPr bwMode="auto">
            <a:xfrm>
              <a:off x="1717675" y="3223294"/>
              <a:ext cx="41290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7"/>
            <p:cNvSpPr>
              <a:spLocks noChangeShapeType="1"/>
            </p:cNvSpPr>
            <p:nvPr/>
          </p:nvSpPr>
          <p:spPr bwMode="auto">
            <a:xfrm>
              <a:off x="4244975" y="2669257"/>
              <a:ext cx="506413" cy="4746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8"/>
            <p:cNvSpPr>
              <a:spLocks noChangeShapeType="1"/>
            </p:cNvSpPr>
            <p:nvPr/>
          </p:nvSpPr>
          <p:spPr bwMode="auto">
            <a:xfrm flipH="1">
              <a:off x="2981325" y="2669257"/>
              <a:ext cx="504825"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9"/>
            <p:cNvSpPr>
              <a:spLocks noChangeShapeType="1"/>
            </p:cNvSpPr>
            <p:nvPr/>
          </p:nvSpPr>
          <p:spPr bwMode="auto">
            <a:xfrm>
              <a:off x="6435725" y="3540794"/>
              <a:ext cx="0" cy="1111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10"/>
            <p:cNvSpPr>
              <a:spLocks noChangeShapeType="1"/>
            </p:cNvSpPr>
            <p:nvPr/>
          </p:nvSpPr>
          <p:spPr bwMode="auto">
            <a:xfrm>
              <a:off x="2981325" y="3302669"/>
              <a:ext cx="2865438" cy="150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1"/>
            <p:cNvSpPr>
              <a:spLocks noChangeShapeType="1"/>
            </p:cNvSpPr>
            <p:nvPr/>
          </p:nvSpPr>
          <p:spPr bwMode="auto">
            <a:xfrm>
              <a:off x="368300" y="3778919"/>
              <a:ext cx="19383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2"/>
            <p:cNvSpPr>
              <a:spLocks noChangeShapeType="1"/>
            </p:cNvSpPr>
            <p:nvPr/>
          </p:nvSpPr>
          <p:spPr bwMode="auto">
            <a:xfrm>
              <a:off x="790575" y="3302669"/>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3"/>
            <p:cNvSpPr>
              <a:spLocks noChangeShapeType="1"/>
            </p:cNvSpPr>
            <p:nvPr/>
          </p:nvSpPr>
          <p:spPr bwMode="auto">
            <a:xfrm>
              <a:off x="1547813" y="3302669"/>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4"/>
            <p:cNvSpPr>
              <a:spLocks noChangeShapeType="1"/>
            </p:cNvSpPr>
            <p:nvPr/>
          </p:nvSpPr>
          <p:spPr bwMode="auto">
            <a:xfrm>
              <a:off x="2054225" y="3778919"/>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5"/>
            <p:cNvSpPr>
              <a:spLocks noChangeShapeType="1"/>
            </p:cNvSpPr>
            <p:nvPr/>
          </p:nvSpPr>
          <p:spPr bwMode="auto">
            <a:xfrm>
              <a:off x="7110413" y="4334544"/>
              <a:ext cx="20224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6"/>
            <p:cNvSpPr>
              <a:spLocks noChangeShapeType="1"/>
            </p:cNvSpPr>
            <p:nvPr/>
          </p:nvSpPr>
          <p:spPr bwMode="auto">
            <a:xfrm>
              <a:off x="8626475" y="3620169"/>
              <a:ext cx="0" cy="714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7"/>
            <p:cNvSpPr>
              <a:spLocks noChangeShapeType="1"/>
            </p:cNvSpPr>
            <p:nvPr/>
          </p:nvSpPr>
          <p:spPr bwMode="auto">
            <a:xfrm>
              <a:off x="7700963" y="3620169"/>
              <a:ext cx="0" cy="714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Freeform 18"/>
            <p:cNvSpPr>
              <a:spLocks/>
            </p:cNvSpPr>
            <p:nvPr/>
          </p:nvSpPr>
          <p:spPr bwMode="auto">
            <a:xfrm>
              <a:off x="6519863" y="4017044"/>
              <a:ext cx="674687" cy="317500"/>
            </a:xfrm>
            <a:custGeom>
              <a:avLst/>
              <a:gdLst>
                <a:gd name="T0" fmla="*/ 0 w 384"/>
                <a:gd name="T1" fmla="*/ 0 h 192"/>
                <a:gd name="T2" fmla="*/ 384 w 384"/>
                <a:gd name="T3" fmla="*/ 0 h 192"/>
                <a:gd name="T4" fmla="*/ 384 w 384"/>
                <a:gd name="T5" fmla="*/ 192 h 192"/>
              </a:gdLst>
              <a:ahLst/>
              <a:cxnLst>
                <a:cxn ang="0">
                  <a:pos x="T0" y="T1"/>
                </a:cxn>
                <a:cxn ang="0">
                  <a:pos x="T2" y="T3"/>
                </a:cxn>
                <a:cxn ang="0">
                  <a:pos x="T4" y="T5"/>
                </a:cxn>
              </a:cxnLst>
              <a:rect l="0" t="0" r="r" b="b"/>
              <a:pathLst>
                <a:path w="384" h="192">
                  <a:moveTo>
                    <a:pt x="0" y="0"/>
                  </a:moveTo>
                  <a:lnTo>
                    <a:pt x="384" y="0"/>
                  </a:lnTo>
                  <a:lnTo>
                    <a:pt x="384" y="192"/>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Text Box 19"/>
            <p:cNvSpPr txBox="1">
              <a:spLocks noChangeArrowheads="1"/>
            </p:cNvSpPr>
            <p:nvPr/>
          </p:nvSpPr>
          <p:spPr bwMode="auto">
            <a:xfrm>
              <a:off x="741363" y="3775744"/>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p>
            <a:p>
              <a:pPr algn="l">
                <a:spcBef>
                  <a:spcPct val="0"/>
                </a:spcBef>
                <a:buSzTx/>
                <a:buFontTx/>
                <a:buNone/>
              </a:pPr>
              <a:r>
                <a:rPr lang="zh-CN" altLang="en-US" sz="1800" b="1">
                  <a:latin typeface="+mn-lt"/>
                  <a:ea typeface="+mn-ea"/>
                </a:rPr>
                <a:t>    </a:t>
              </a:r>
              <a:r>
                <a:rPr lang="en-US" altLang="zh-CN" sz="1800" b="1">
                  <a:latin typeface="+mn-lt"/>
                  <a:ea typeface="+mn-ea"/>
                </a:rPr>
                <a:t>L</a:t>
              </a:r>
              <a:r>
                <a:rPr lang="en-US" altLang="zh-CN" sz="1800" b="1" baseline="-25000">
                  <a:latin typeface="+mn-lt"/>
                  <a:ea typeface="+mn-ea"/>
                </a:rPr>
                <a:t>1</a:t>
              </a:r>
              <a:endParaRPr lang="en-US" altLang="zh-CN" sz="1800" b="1">
                <a:latin typeface="+mn-lt"/>
                <a:ea typeface="+mn-ea"/>
              </a:endParaRPr>
            </a:p>
          </p:txBody>
        </p:sp>
        <p:sp>
          <p:nvSpPr>
            <p:cNvPr id="22" name="Text Box 20"/>
            <p:cNvSpPr txBox="1">
              <a:spLocks noChangeArrowheads="1"/>
            </p:cNvSpPr>
            <p:nvPr/>
          </p:nvSpPr>
          <p:spPr bwMode="auto">
            <a:xfrm>
              <a:off x="7777163" y="435835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latin typeface="+mn-lt"/>
                  <a:ea typeface="+mn-ea"/>
                </a:rPr>
                <a:t>局域网</a:t>
              </a:r>
            </a:p>
            <a:p>
              <a:pPr algn="l">
                <a:spcBef>
                  <a:spcPct val="0"/>
                </a:spcBef>
                <a:buSzTx/>
                <a:buFontTx/>
                <a:buNone/>
              </a:pPr>
              <a:r>
                <a:rPr lang="zh-CN" altLang="en-US" sz="1800" b="1">
                  <a:latin typeface="+mn-lt"/>
                  <a:ea typeface="+mn-ea"/>
                </a:rPr>
                <a:t>    </a:t>
              </a:r>
              <a:r>
                <a:rPr lang="en-US" altLang="zh-CN" sz="1800" b="1">
                  <a:latin typeface="+mn-lt"/>
                  <a:ea typeface="+mn-ea"/>
                </a:rPr>
                <a:t>L</a:t>
              </a:r>
              <a:r>
                <a:rPr lang="en-US" altLang="zh-CN" sz="1800" b="1" baseline="-25000">
                  <a:latin typeface="+mn-lt"/>
                  <a:ea typeface="+mn-ea"/>
                </a:rPr>
                <a:t>2</a:t>
              </a:r>
              <a:endParaRPr lang="en-US" altLang="zh-CN" sz="1800" b="1">
                <a:latin typeface="+mn-lt"/>
                <a:ea typeface="+mn-ea"/>
              </a:endParaRPr>
            </a:p>
          </p:txBody>
        </p:sp>
        <p:sp>
          <p:nvSpPr>
            <p:cNvPr id="23" name="Text Box 21"/>
            <p:cNvSpPr txBox="1">
              <a:spLocks noChangeArrowheads="1"/>
            </p:cNvSpPr>
            <p:nvPr/>
          </p:nvSpPr>
          <p:spPr bwMode="auto">
            <a:xfrm>
              <a:off x="2726903" y="1380207"/>
              <a:ext cx="3907084" cy="472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solidFill>
                    <a:srgbClr val="FF0000"/>
                  </a:solidFill>
                  <a:latin typeface="+mn-lt"/>
                  <a:ea typeface="+mn-ea"/>
                </a:rPr>
                <a:t>已知：</a:t>
              </a:r>
              <a:r>
                <a:rPr lang="zh-CN" altLang="en-US" sz="2400" b="1" dirty="0" smtClean="0">
                  <a:latin typeface="+mn-lt"/>
                  <a:ea typeface="+mn-ea"/>
                </a:rPr>
                <a:t>一个</a:t>
              </a:r>
              <a:r>
                <a:rPr lang="en-US" altLang="zh-CN" sz="2400" b="1" dirty="0" smtClean="0">
                  <a:latin typeface="+mn-lt"/>
                  <a:ea typeface="+mn-ea"/>
                </a:rPr>
                <a:t>AS</a:t>
              </a:r>
              <a:r>
                <a:rPr lang="zh-CN" altLang="en-US" sz="2400" b="1" dirty="0" smtClean="0">
                  <a:latin typeface="+mn-lt"/>
                  <a:ea typeface="+mn-ea"/>
                </a:rPr>
                <a:t>的</a:t>
              </a:r>
              <a:r>
                <a:rPr lang="zh-CN" altLang="en-US" sz="2400" b="1" dirty="0">
                  <a:latin typeface="+mn-lt"/>
                  <a:ea typeface="+mn-ea"/>
                </a:rPr>
                <a:t>网络拓扑</a:t>
              </a:r>
            </a:p>
          </p:txBody>
        </p:sp>
        <p:sp>
          <p:nvSpPr>
            <p:cNvPr id="24" name="Text Box 100"/>
            <p:cNvSpPr txBox="1">
              <a:spLocks noChangeArrowheads="1"/>
            </p:cNvSpPr>
            <p:nvPr/>
          </p:nvSpPr>
          <p:spPr bwMode="auto">
            <a:xfrm>
              <a:off x="8626475" y="3923382"/>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25" name="Text Box 101"/>
            <p:cNvSpPr txBox="1">
              <a:spLocks noChangeArrowheads="1"/>
            </p:cNvSpPr>
            <p:nvPr/>
          </p:nvSpPr>
          <p:spPr bwMode="auto">
            <a:xfrm>
              <a:off x="474663" y="336775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26" name="Text Box 102"/>
            <p:cNvSpPr txBox="1">
              <a:spLocks noChangeArrowheads="1"/>
            </p:cNvSpPr>
            <p:nvPr/>
          </p:nvSpPr>
          <p:spPr bwMode="auto">
            <a:xfrm>
              <a:off x="747713" y="25755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5</a:t>
              </a:r>
              <a:endParaRPr lang="en-US" altLang="zh-CN" sz="1800" b="1">
                <a:latin typeface="+mn-lt"/>
                <a:ea typeface="+mn-ea"/>
              </a:endParaRPr>
            </a:p>
          </p:txBody>
        </p:sp>
        <p:sp>
          <p:nvSpPr>
            <p:cNvPr id="27" name="Text Box 103"/>
            <p:cNvSpPr txBox="1">
              <a:spLocks noChangeArrowheads="1"/>
            </p:cNvSpPr>
            <p:nvPr/>
          </p:nvSpPr>
          <p:spPr bwMode="auto">
            <a:xfrm>
              <a:off x="8626475" y="305184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28" name="Text Box 104"/>
            <p:cNvSpPr txBox="1">
              <a:spLocks noChangeArrowheads="1"/>
            </p:cNvSpPr>
            <p:nvPr/>
          </p:nvSpPr>
          <p:spPr bwMode="auto">
            <a:xfrm>
              <a:off x="2138363" y="28930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29" name="Text Box 105"/>
            <p:cNvSpPr txBox="1">
              <a:spLocks noChangeArrowheads="1"/>
            </p:cNvSpPr>
            <p:nvPr/>
          </p:nvSpPr>
          <p:spPr bwMode="auto">
            <a:xfrm>
              <a:off x="6745288" y="39757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30" name="Text Box 106"/>
            <p:cNvSpPr txBox="1">
              <a:spLocks noChangeArrowheads="1"/>
            </p:cNvSpPr>
            <p:nvPr/>
          </p:nvSpPr>
          <p:spPr bwMode="auto">
            <a:xfrm>
              <a:off x="7700963" y="3923382"/>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31" name="Text Box 107"/>
            <p:cNvSpPr txBox="1">
              <a:spLocks noChangeArrowheads="1"/>
            </p:cNvSpPr>
            <p:nvPr/>
          </p:nvSpPr>
          <p:spPr bwMode="auto">
            <a:xfrm>
              <a:off x="1547813" y="336775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32" name="Text Box 108"/>
            <p:cNvSpPr txBox="1">
              <a:spLocks noChangeArrowheads="1"/>
            </p:cNvSpPr>
            <p:nvPr/>
          </p:nvSpPr>
          <p:spPr bwMode="auto">
            <a:xfrm>
              <a:off x="2054225" y="3764632"/>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33" name="Text Box 109"/>
            <p:cNvSpPr txBox="1">
              <a:spLocks noChangeArrowheads="1"/>
            </p:cNvSpPr>
            <p:nvPr/>
          </p:nvSpPr>
          <p:spPr bwMode="auto">
            <a:xfrm>
              <a:off x="5340350" y="28930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34" name="Text Box 110"/>
            <p:cNvSpPr txBox="1">
              <a:spLocks noChangeArrowheads="1"/>
            </p:cNvSpPr>
            <p:nvPr/>
          </p:nvSpPr>
          <p:spPr bwMode="auto">
            <a:xfrm>
              <a:off x="3711575" y="336775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35" name="Text Box 111"/>
            <p:cNvSpPr txBox="1">
              <a:spLocks noChangeArrowheads="1"/>
            </p:cNvSpPr>
            <p:nvPr/>
          </p:nvSpPr>
          <p:spPr bwMode="auto">
            <a:xfrm>
              <a:off x="6408738" y="3499519"/>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13</a:t>
              </a:r>
              <a:endParaRPr lang="en-US" altLang="zh-CN" sz="1800" b="1">
                <a:latin typeface="+mn-lt"/>
                <a:ea typeface="+mn-ea"/>
              </a:endParaRPr>
            </a:p>
          </p:txBody>
        </p:sp>
        <p:sp>
          <p:nvSpPr>
            <p:cNvPr id="36" name="Text Box 112"/>
            <p:cNvSpPr txBox="1">
              <a:spLocks noChangeArrowheads="1"/>
            </p:cNvSpPr>
            <p:nvPr/>
          </p:nvSpPr>
          <p:spPr bwMode="auto">
            <a:xfrm>
              <a:off x="2840038" y="2600994"/>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12</a:t>
              </a:r>
              <a:endParaRPr lang="en-US" altLang="zh-CN" sz="1800" b="1">
                <a:latin typeface="+mn-lt"/>
                <a:ea typeface="+mn-ea"/>
              </a:endParaRPr>
            </a:p>
          </p:txBody>
        </p:sp>
        <p:sp>
          <p:nvSpPr>
            <p:cNvPr id="37" name="Text Box 113"/>
            <p:cNvSpPr txBox="1">
              <a:spLocks noChangeArrowheads="1"/>
            </p:cNvSpPr>
            <p:nvPr/>
          </p:nvSpPr>
          <p:spPr bwMode="auto">
            <a:xfrm>
              <a:off x="6394450" y="4174207"/>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12</a:t>
              </a:r>
              <a:endParaRPr lang="en-US" altLang="zh-CN" sz="1800" b="1">
                <a:latin typeface="+mn-lt"/>
                <a:ea typeface="+mn-ea"/>
              </a:endParaRPr>
            </a:p>
          </p:txBody>
        </p:sp>
        <p:sp>
          <p:nvSpPr>
            <p:cNvPr id="38" name="Text Box 114"/>
            <p:cNvSpPr txBox="1">
              <a:spLocks noChangeArrowheads="1"/>
            </p:cNvSpPr>
            <p:nvPr/>
          </p:nvSpPr>
          <p:spPr bwMode="auto">
            <a:xfrm>
              <a:off x="4413250" y="2561307"/>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10</a:t>
              </a:r>
              <a:endParaRPr lang="en-US" altLang="zh-CN" sz="1800" b="1">
                <a:latin typeface="+mn-lt"/>
                <a:ea typeface="+mn-ea"/>
              </a:endParaRPr>
            </a:p>
          </p:txBody>
        </p:sp>
        <p:sp>
          <p:nvSpPr>
            <p:cNvPr id="39" name="Text Box 115"/>
            <p:cNvSpPr txBox="1">
              <a:spLocks noChangeArrowheads="1"/>
            </p:cNvSpPr>
            <p:nvPr/>
          </p:nvSpPr>
          <p:spPr bwMode="auto">
            <a:xfrm>
              <a:off x="3725863" y="2878807"/>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40" name="Text Box 116"/>
            <p:cNvSpPr txBox="1">
              <a:spLocks noChangeArrowheads="1"/>
            </p:cNvSpPr>
            <p:nvPr/>
          </p:nvSpPr>
          <p:spPr bwMode="auto">
            <a:xfrm>
              <a:off x="4030663" y="42805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41" name="Text Box 117"/>
            <p:cNvSpPr txBox="1">
              <a:spLocks noChangeArrowheads="1"/>
            </p:cNvSpPr>
            <p:nvPr/>
          </p:nvSpPr>
          <p:spPr bwMode="auto">
            <a:xfrm>
              <a:off x="4983163" y="4047207"/>
              <a:ext cx="4411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800" b="1">
                  <a:latin typeface="+mn-lt"/>
                  <a:ea typeface="+mn-ea"/>
                </a:rPr>
                <a:t>16</a:t>
              </a:r>
              <a:endParaRPr lang="en-US" altLang="zh-CN" sz="1800" b="1">
                <a:latin typeface="+mn-lt"/>
                <a:ea typeface="+mn-ea"/>
              </a:endParaRPr>
            </a:p>
          </p:txBody>
        </p:sp>
        <p:pic>
          <p:nvPicPr>
            <p:cNvPr id="42" name="Picture 12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89925" y="3461419"/>
              <a:ext cx="59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12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2825" y="3461419"/>
              <a:ext cx="59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12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3463" y="3831307"/>
              <a:ext cx="588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124"/>
            <p:cNvPicPr>
              <a:picLocks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60838" y="3858294"/>
              <a:ext cx="59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12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97388" y="2986757"/>
              <a:ext cx="59055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12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17675" y="4175794"/>
              <a:ext cx="5889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12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28913" y="2986757"/>
              <a:ext cx="588962"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12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95400" y="2986757"/>
              <a:ext cx="59055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12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575" y="2986757"/>
              <a:ext cx="59055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1" name="Text Box 130"/>
            <p:cNvSpPr txBox="1">
              <a:spLocks noChangeArrowheads="1"/>
            </p:cNvSpPr>
            <p:nvPr/>
          </p:nvSpPr>
          <p:spPr bwMode="auto">
            <a:xfrm>
              <a:off x="211138" y="2956594"/>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A</a:t>
              </a:r>
            </a:p>
          </p:txBody>
        </p:sp>
        <p:sp>
          <p:nvSpPr>
            <p:cNvPr id="52" name="Text Box 131"/>
            <p:cNvSpPr txBox="1">
              <a:spLocks noChangeArrowheads="1"/>
            </p:cNvSpPr>
            <p:nvPr/>
          </p:nvSpPr>
          <p:spPr bwMode="auto">
            <a:xfrm>
              <a:off x="1816100" y="2839119"/>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B</a:t>
              </a:r>
            </a:p>
          </p:txBody>
        </p:sp>
        <p:sp>
          <p:nvSpPr>
            <p:cNvPr id="53" name="Text Box 132"/>
            <p:cNvSpPr txBox="1">
              <a:spLocks noChangeArrowheads="1"/>
            </p:cNvSpPr>
            <p:nvPr/>
          </p:nvSpPr>
          <p:spPr bwMode="auto">
            <a:xfrm>
              <a:off x="7405688" y="3091532"/>
              <a:ext cx="365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H</a:t>
              </a:r>
            </a:p>
          </p:txBody>
        </p:sp>
        <p:sp>
          <p:nvSpPr>
            <p:cNvPr id="54" name="Text Box 133"/>
            <p:cNvSpPr txBox="1">
              <a:spLocks noChangeArrowheads="1"/>
            </p:cNvSpPr>
            <p:nvPr/>
          </p:nvSpPr>
          <p:spPr bwMode="auto">
            <a:xfrm>
              <a:off x="5762625" y="3764632"/>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G</a:t>
              </a:r>
            </a:p>
          </p:txBody>
        </p:sp>
        <p:sp>
          <p:nvSpPr>
            <p:cNvPr id="55" name="Text Box 134"/>
            <p:cNvSpPr txBox="1">
              <a:spLocks noChangeArrowheads="1"/>
            </p:cNvSpPr>
            <p:nvPr/>
          </p:nvSpPr>
          <p:spPr bwMode="auto">
            <a:xfrm>
              <a:off x="4638675" y="3659857"/>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F</a:t>
              </a:r>
            </a:p>
          </p:txBody>
        </p:sp>
        <p:sp>
          <p:nvSpPr>
            <p:cNvPr id="56" name="Text Box 135"/>
            <p:cNvSpPr txBox="1">
              <a:spLocks noChangeArrowheads="1"/>
            </p:cNvSpPr>
            <p:nvPr/>
          </p:nvSpPr>
          <p:spPr bwMode="auto">
            <a:xfrm>
              <a:off x="4891088" y="2694657"/>
              <a:ext cx="3369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E</a:t>
              </a:r>
            </a:p>
          </p:txBody>
        </p:sp>
        <p:sp>
          <p:nvSpPr>
            <p:cNvPr id="57" name="Text Box 136"/>
            <p:cNvSpPr txBox="1">
              <a:spLocks noChangeArrowheads="1"/>
            </p:cNvSpPr>
            <p:nvPr/>
          </p:nvSpPr>
          <p:spPr bwMode="auto">
            <a:xfrm>
              <a:off x="2222500" y="4082132"/>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C</a:t>
              </a:r>
            </a:p>
          </p:txBody>
        </p:sp>
        <p:sp>
          <p:nvSpPr>
            <p:cNvPr id="58" name="Text Box 137"/>
            <p:cNvSpPr txBox="1">
              <a:spLocks noChangeArrowheads="1"/>
            </p:cNvSpPr>
            <p:nvPr/>
          </p:nvSpPr>
          <p:spPr bwMode="auto">
            <a:xfrm>
              <a:off x="2517775" y="2747044"/>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D</a:t>
              </a:r>
            </a:p>
          </p:txBody>
        </p:sp>
        <p:sp>
          <p:nvSpPr>
            <p:cNvPr id="59" name="Text Box 138"/>
            <p:cNvSpPr txBox="1">
              <a:spLocks noChangeArrowheads="1"/>
            </p:cNvSpPr>
            <p:nvPr/>
          </p:nvSpPr>
          <p:spPr bwMode="auto">
            <a:xfrm>
              <a:off x="8205788" y="3129632"/>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800" b="1">
                  <a:latin typeface="+mn-lt"/>
                  <a:ea typeface="+mn-ea"/>
                </a:rPr>
                <a:t>I</a:t>
              </a:r>
            </a:p>
          </p:txBody>
        </p:sp>
        <p:pic>
          <p:nvPicPr>
            <p:cNvPr id="60" name="Picture 14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850" y="2115219"/>
              <a:ext cx="131603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14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9600" y="2115219"/>
              <a:ext cx="1316038"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14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5100" y="2351757"/>
              <a:ext cx="1316038"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14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8650" y="2828007"/>
              <a:ext cx="13176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14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4488" y="4413919"/>
              <a:ext cx="13176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15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8913" y="4255169"/>
              <a:ext cx="131603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 name="Text Box 151"/>
            <p:cNvSpPr txBox="1">
              <a:spLocks noChangeArrowheads="1"/>
            </p:cNvSpPr>
            <p:nvPr/>
          </p:nvSpPr>
          <p:spPr bwMode="auto">
            <a:xfrm>
              <a:off x="3009900" y="435835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5</a:t>
              </a:r>
              <a:endParaRPr lang="en-US" altLang="zh-CN" sz="1800" b="1">
                <a:solidFill>
                  <a:srgbClr val="000000"/>
                </a:solidFill>
                <a:latin typeface="+mn-lt"/>
                <a:ea typeface="+mn-ea"/>
              </a:endParaRPr>
            </a:p>
          </p:txBody>
        </p:sp>
        <p:sp>
          <p:nvSpPr>
            <p:cNvPr id="67" name="Text Box 152"/>
            <p:cNvSpPr txBox="1">
              <a:spLocks noChangeArrowheads="1"/>
            </p:cNvSpPr>
            <p:nvPr/>
          </p:nvSpPr>
          <p:spPr bwMode="auto">
            <a:xfrm>
              <a:off x="5705475" y="452980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3</a:t>
              </a:r>
              <a:endParaRPr lang="en-US" altLang="zh-CN" sz="1800" b="1">
                <a:solidFill>
                  <a:srgbClr val="000000"/>
                </a:solidFill>
                <a:latin typeface="+mn-lt"/>
                <a:ea typeface="+mn-ea"/>
              </a:endParaRPr>
            </a:p>
          </p:txBody>
        </p:sp>
        <p:sp>
          <p:nvSpPr>
            <p:cNvPr id="68" name="Text Box 153"/>
            <p:cNvSpPr txBox="1">
              <a:spLocks noChangeArrowheads="1"/>
            </p:cNvSpPr>
            <p:nvPr/>
          </p:nvSpPr>
          <p:spPr bwMode="auto">
            <a:xfrm>
              <a:off x="5972175" y="2916907"/>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2</a:t>
              </a:r>
              <a:endParaRPr lang="en-US" altLang="zh-CN" sz="1800" b="1">
                <a:solidFill>
                  <a:srgbClr val="000000"/>
                </a:solidFill>
                <a:latin typeface="+mn-lt"/>
                <a:ea typeface="+mn-ea"/>
              </a:endParaRPr>
            </a:p>
          </p:txBody>
        </p:sp>
        <p:sp>
          <p:nvSpPr>
            <p:cNvPr id="69" name="Text Box 154"/>
            <p:cNvSpPr txBox="1">
              <a:spLocks noChangeArrowheads="1"/>
            </p:cNvSpPr>
            <p:nvPr/>
          </p:nvSpPr>
          <p:spPr bwMode="auto">
            <a:xfrm>
              <a:off x="8037513" y="2413669"/>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6</a:t>
              </a:r>
              <a:endParaRPr lang="en-US" altLang="zh-CN" sz="1800" b="1">
                <a:solidFill>
                  <a:srgbClr val="000000"/>
                </a:solidFill>
                <a:latin typeface="+mn-lt"/>
                <a:ea typeface="+mn-ea"/>
              </a:endParaRPr>
            </a:p>
          </p:txBody>
        </p:sp>
        <p:sp>
          <p:nvSpPr>
            <p:cNvPr id="70" name="Text Box 155"/>
            <p:cNvSpPr txBox="1">
              <a:spLocks noChangeArrowheads="1"/>
            </p:cNvSpPr>
            <p:nvPr/>
          </p:nvSpPr>
          <p:spPr bwMode="auto">
            <a:xfrm>
              <a:off x="3375025" y="2189832"/>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a:solidFill>
                    <a:srgbClr val="000000"/>
                  </a:solidFill>
                  <a:latin typeface="+mn-lt"/>
                  <a:ea typeface="+mn-ea"/>
                </a:rPr>
                <a:t>广域网</a:t>
              </a:r>
            </a:p>
            <a:p>
              <a:pPr algn="l">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1</a:t>
              </a:r>
              <a:endParaRPr lang="en-US" altLang="zh-CN" sz="1800" b="1">
                <a:solidFill>
                  <a:srgbClr val="000000"/>
                </a:solidFill>
                <a:latin typeface="+mn-lt"/>
                <a:ea typeface="+mn-ea"/>
              </a:endParaRPr>
            </a:p>
          </p:txBody>
        </p:sp>
        <p:sp>
          <p:nvSpPr>
            <p:cNvPr id="71" name="Text Box 156"/>
            <p:cNvSpPr txBox="1">
              <a:spLocks noChangeArrowheads="1"/>
            </p:cNvSpPr>
            <p:nvPr/>
          </p:nvSpPr>
          <p:spPr bwMode="auto">
            <a:xfrm>
              <a:off x="1211263" y="2189832"/>
              <a:ext cx="86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800" b="1" dirty="0">
                  <a:solidFill>
                    <a:srgbClr val="000000"/>
                  </a:solidFill>
                  <a:latin typeface="+mn-lt"/>
                  <a:ea typeface="+mn-ea"/>
                </a:rPr>
                <a:t>广域网</a:t>
              </a:r>
            </a:p>
            <a:p>
              <a:pPr algn="l">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4</a:t>
              </a:r>
              <a:endParaRPr lang="en-US" altLang="zh-CN" sz="1800" b="1" dirty="0">
                <a:solidFill>
                  <a:srgbClr val="000000"/>
                </a:solidFill>
                <a:latin typeface="+mn-lt"/>
                <a:ea typeface="+mn-ea"/>
              </a:endParaRPr>
            </a:p>
          </p:txBody>
        </p:sp>
        <p:sp>
          <p:nvSpPr>
            <p:cNvPr id="73" name="Text Box 21"/>
            <p:cNvSpPr txBox="1">
              <a:spLocks noChangeArrowheads="1"/>
            </p:cNvSpPr>
            <p:nvPr/>
          </p:nvSpPr>
          <p:spPr bwMode="auto">
            <a:xfrm>
              <a:off x="2552998" y="5472709"/>
              <a:ext cx="4304208" cy="472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solidFill>
                    <a:srgbClr val="FF0000"/>
                  </a:solidFill>
                  <a:latin typeface="+mn-lt"/>
                  <a:ea typeface="+mn-ea"/>
                </a:rPr>
                <a:t>要求：</a:t>
              </a:r>
              <a:r>
                <a:rPr lang="zh-CN" altLang="en-US" sz="2400" b="1" dirty="0" smtClean="0">
                  <a:latin typeface="+mn-lt"/>
                  <a:ea typeface="+mn-ea"/>
                </a:rPr>
                <a:t>为路由器</a:t>
              </a:r>
              <a:r>
                <a:rPr lang="en-US" altLang="zh-CN" sz="2400" b="1" dirty="0" smtClean="0">
                  <a:latin typeface="+mn-lt"/>
                  <a:ea typeface="+mn-ea"/>
                </a:rPr>
                <a:t>F</a:t>
              </a:r>
              <a:r>
                <a:rPr lang="zh-CN" altLang="en-US" sz="2400" b="1" dirty="0" smtClean="0">
                  <a:latin typeface="+mn-lt"/>
                  <a:ea typeface="+mn-ea"/>
                </a:rPr>
                <a:t>创建路由表</a:t>
              </a:r>
              <a:endParaRPr lang="zh-CN" altLang="en-US" sz="2400" b="1" dirty="0">
                <a:latin typeface="+mn-lt"/>
                <a:ea typeface="+mn-ea"/>
              </a:endParaRPr>
            </a:p>
          </p:txBody>
        </p:sp>
      </p:grpSp>
      <p:sp>
        <p:nvSpPr>
          <p:cNvPr id="7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9401947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应  用</a:t>
            </a:r>
          </a:p>
        </p:txBody>
      </p:sp>
      <p:sp>
        <p:nvSpPr>
          <p:cNvPr id="5123" name="内容占位符 3"/>
          <p:cNvSpPr>
            <a:spLocks noGrp="1"/>
          </p:cNvSpPr>
          <p:nvPr>
            <p:ph idx="1"/>
          </p:nvPr>
        </p:nvSpPr>
        <p:spPr/>
        <p:txBody>
          <a:bodyPr/>
          <a:lstStyle/>
          <a:p>
            <a:pPr>
              <a:lnSpc>
                <a:spcPct val="110000"/>
              </a:lnSpc>
            </a:pPr>
            <a:r>
              <a:rPr lang="zh-CN" altLang="en-US" sz="2800" dirty="0" smtClean="0"/>
              <a:t>算法的</a:t>
            </a:r>
            <a:r>
              <a:rPr lang="zh-CN" altLang="en-US" sz="2800" dirty="0" smtClean="0">
                <a:solidFill>
                  <a:srgbClr val="FF0000"/>
                </a:solidFill>
              </a:rPr>
              <a:t>鲁棒性</a:t>
            </a:r>
            <a:r>
              <a:rPr lang="zh-CN" altLang="en-US" sz="2800" dirty="0" smtClean="0"/>
              <a:t>非常好</a:t>
            </a:r>
            <a:endParaRPr lang="en-US" altLang="zh-CN" sz="2800" dirty="0" smtClean="0"/>
          </a:p>
          <a:p>
            <a:pPr lvl="1">
              <a:lnSpc>
                <a:spcPct val="110000"/>
              </a:lnSpc>
            </a:pPr>
            <a:r>
              <a:rPr lang="zh-CN" altLang="en-US" dirty="0" smtClean="0"/>
              <a:t>例如：军事用途</a:t>
            </a:r>
            <a:endParaRPr lang="en-US" altLang="zh-CN" dirty="0" smtClean="0"/>
          </a:p>
          <a:p>
            <a:pPr>
              <a:lnSpc>
                <a:spcPct val="110000"/>
              </a:lnSpc>
            </a:pPr>
            <a:r>
              <a:rPr lang="zh-CN" altLang="en-US" sz="2800" dirty="0"/>
              <a:t>算法</a:t>
            </a:r>
            <a:r>
              <a:rPr lang="zh-CN" altLang="en-US" sz="2800" dirty="0" smtClean="0"/>
              <a:t>的</a:t>
            </a:r>
            <a:r>
              <a:rPr lang="zh-CN" altLang="en-US" sz="2800" dirty="0" smtClean="0">
                <a:solidFill>
                  <a:srgbClr val="FF0000"/>
                </a:solidFill>
              </a:rPr>
              <a:t>广播性</a:t>
            </a:r>
            <a:endParaRPr lang="en-US" altLang="zh-CN" sz="2800" dirty="0" smtClean="0">
              <a:solidFill>
                <a:srgbClr val="FF0000"/>
              </a:solidFill>
            </a:endParaRPr>
          </a:p>
          <a:p>
            <a:pPr lvl="1">
              <a:lnSpc>
                <a:spcPct val="110000"/>
              </a:lnSpc>
            </a:pPr>
            <a:r>
              <a:rPr lang="zh-CN" altLang="en-US" dirty="0" smtClean="0"/>
              <a:t>例如：分布式数据库的并发更新</a:t>
            </a:r>
            <a:endParaRPr lang="en-US" altLang="zh-CN" dirty="0" smtClean="0"/>
          </a:p>
          <a:p>
            <a:pPr>
              <a:lnSpc>
                <a:spcPct val="110000"/>
              </a:lnSpc>
            </a:pPr>
            <a:r>
              <a:rPr lang="zh-CN" altLang="en-US" sz="2800" dirty="0" smtClean="0">
                <a:solidFill>
                  <a:srgbClr val="FF0000"/>
                </a:solidFill>
              </a:rPr>
              <a:t>无线网络</a:t>
            </a:r>
            <a:endParaRPr lang="en-US" altLang="zh-CN" sz="2800" dirty="0" smtClean="0">
              <a:solidFill>
                <a:srgbClr val="FF0000"/>
              </a:solidFill>
            </a:endParaRPr>
          </a:p>
          <a:p>
            <a:pPr>
              <a:lnSpc>
                <a:spcPct val="110000"/>
              </a:lnSpc>
            </a:pPr>
            <a:r>
              <a:rPr lang="zh-CN" altLang="en-US" sz="2800" dirty="0" smtClean="0">
                <a:solidFill>
                  <a:srgbClr val="FF0000"/>
                </a:solidFill>
              </a:rPr>
              <a:t>度量标准</a:t>
            </a:r>
            <a:r>
              <a:rPr lang="zh-CN" altLang="en-US" sz="2800" dirty="0" smtClean="0"/>
              <a:t>，用来比较其他的路由算法</a:t>
            </a:r>
            <a:endParaRPr lang="en-US" altLang="zh-CN" sz="2800" dirty="0" smtClean="0"/>
          </a:p>
          <a:p>
            <a:pPr lvl="1">
              <a:lnSpc>
                <a:spcPct val="110000"/>
              </a:lnSpc>
            </a:pPr>
            <a:r>
              <a:rPr lang="zh-CN" altLang="en-US" dirty="0" smtClean="0"/>
              <a:t>总是选择最短的路径，没有其他算法能够产生更短的延迟。</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4726788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链路状态算法</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2627784" y="2060848"/>
            <a:ext cx="3834383" cy="3888010"/>
          </a:xfrm>
        </p:spPr>
        <p:txBody>
          <a:bodyPr/>
          <a:lstStyle/>
          <a:p>
            <a:pPr>
              <a:lnSpc>
                <a:spcPct val="200000"/>
              </a:lnSpc>
            </a:pPr>
            <a:r>
              <a:rPr lang="zh-CN" altLang="en-US" dirty="0">
                <a:hlinkClick r:id="rId9" action="ppaction://hlinksldjump"/>
              </a:rPr>
              <a:t>链路</a:t>
            </a:r>
            <a:r>
              <a:rPr lang="zh-CN" altLang="en-US" dirty="0" smtClean="0">
                <a:hlinkClick r:id="rId9" action="ppaction://hlinksldjump"/>
              </a:rPr>
              <a:t>类型</a:t>
            </a:r>
            <a:endParaRPr lang="zh-CN" altLang="en-US" dirty="0"/>
          </a:p>
          <a:p>
            <a:pPr>
              <a:lnSpc>
                <a:spcPct val="200000"/>
              </a:lnSpc>
            </a:pPr>
            <a:r>
              <a:rPr lang="zh-CN" altLang="en-US" dirty="0">
                <a:hlinkClick r:id="rId10" action="ppaction://hlinksldjump"/>
              </a:rPr>
              <a:t>链路状态通知</a:t>
            </a:r>
            <a:endParaRPr lang="zh-CN" altLang="en-US" dirty="0"/>
          </a:p>
          <a:p>
            <a:pPr>
              <a:lnSpc>
                <a:spcPct val="200000"/>
              </a:lnSpc>
            </a:pPr>
            <a:r>
              <a:rPr lang="en-US" altLang="zh-CN" dirty="0" smtClean="0">
                <a:hlinkClick r:id="rId11" action="ppaction://hlinksldjump"/>
              </a:rPr>
              <a:t>Dijkstra</a:t>
            </a:r>
            <a:r>
              <a:rPr lang="zh-CN" altLang="en-US" dirty="0" smtClean="0">
                <a:hlinkClick r:id="rId11" action="ppaction://hlinksldjump"/>
              </a:rPr>
              <a:t>算法</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3402756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125000"/>
              </a:lnSpc>
            </a:pPr>
            <a:r>
              <a:rPr lang="zh-CN" altLang="en-US" dirty="0"/>
              <a:t>链路类型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r>
              <a:rPr lang="zh-CN" altLang="en-US" sz="2800" dirty="0" smtClean="0">
                <a:solidFill>
                  <a:srgbClr val="FF0000"/>
                </a:solidFill>
              </a:rPr>
              <a:t>链路状态算法</a:t>
            </a:r>
            <a:r>
              <a:rPr lang="zh-CN" altLang="en-US" sz="2800" dirty="0" smtClean="0"/>
              <a:t>本质上是对一张图进行</a:t>
            </a:r>
            <a:r>
              <a:rPr lang="en-US" altLang="zh-CN" sz="2800" dirty="0" smtClean="0">
                <a:solidFill>
                  <a:srgbClr val="FF0000"/>
                </a:solidFill>
              </a:rPr>
              <a:t>SPF</a:t>
            </a:r>
            <a:r>
              <a:rPr lang="zh-CN" altLang="en-US" sz="2800" dirty="0" smtClean="0"/>
              <a:t>操作：需将一组实际网络、路由器和线路</a:t>
            </a:r>
            <a:r>
              <a:rPr lang="zh-CN" altLang="en-US" sz="2800" dirty="0" smtClean="0">
                <a:solidFill>
                  <a:srgbClr val="0000FF"/>
                </a:solidFill>
              </a:rPr>
              <a:t>抽象</a:t>
            </a:r>
            <a:r>
              <a:rPr lang="zh-CN" altLang="en-US" sz="2800" dirty="0" smtClean="0"/>
              <a:t>到一个有向图中，图中的每条弧</a:t>
            </a:r>
            <a:r>
              <a:rPr lang="zh-CN" altLang="en-US" sz="2800" dirty="0"/>
              <a:t>有一</a:t>
            </a:r>
            <a:r>
              <a:rPr lang="zh-CN" altLang="en-US" sz="2800" dirty="0" smtClean="0"/>
              <a:t>个权值（距离、延迟等）；</a:t>
            </a:r>
            <a:endParaRPr lang="en-US" altLang="zh-CN" sz="2800" dirty="0" smtClean="0"/>
          </a:p>
          <a:p>
            <a:r>
              <a:rPr lang="zh-CN" altLang="en-US" sz="2800" dirty="0" smtClean="0"/>
              <a:t>在</a:t>
            </a:r>
            <a:r>
              <a:rPr lang="en-US" altLang="zh-CN" sz="2800" dirty="0"/>
              <a:t>OSPF</a:t>
            </a:r>
            <a:r>
              <a:rPr lang="zh-CN" altLang="en-US" sz="2800" dirty="0"/>
              <a:t>术语中，一条</a:t>
            </a:r>
            <a:r>
              <a:rPr lang="zh-CN" altLang="en-US" sz="2800" dirty="0">
                <a:solidFill>
                  <a:srgbClr val="FF0000"/>
                </a:solidFill>
              </a:rPr>
              <a:t>链路</a:t>
            </a:r>
            <a:r>
              <a:rPr lang="zh-CN" altLang="en-US" sz="2800" dirty="0"/>
              <a:t>就是一</a:t>
            </a:r>
            <a:r>
              <a:rPr lang="zh-CN" altLang="en-US" sz="2800" dirty="0" smtClean="0"/>
              <a:t>个实际网络，共分为</a:t>
            </a:r>
            <a:r>
              <a:rPr lang="en-US" altLang="zh-CN" sz="2800" dirty="0" smtClean="0"/>
              <a:t>3</a:t>
            </a:r>
            <a:r>
              <a:rPr lang="zh-CN" altLang="en-US" sz="2800" dirty="0" smtClean="0"/>
              <a:t>种不同的链路，有不同的抽象方法：</a:t>
            </a:r>
            <a:endParaRPr lang="en-US" altLang="zh-CN" sz="2800" dirty="0"/>
          </a:p>
          <a:p>
            <a:pPr lvl="1"/>
            <a:r>
              <a:rPr lang="zh-CN" altLang="en-US" dirty="0">
                <a:solidFill>
                  <a:srgbClr val="0000FF"/>
                </a:solidFill>
              </a:rPr>
              <a:t>点</a:t>
            </a:r>
            <a:r>
              <a:rPr lang="en-US" altLang="zh-CN" dirty="0">
                <a:solidFill>
                  <a:srgbClr val="0000FF"/>
                </a:solidFill>
              </a:rPr>
              <a:t>-</a:t>
            </a:r>
            <a:r>
              <a:rPr lang="zh-CN" altLang="en-US" dirty="0">
                <a:solidFill>
                  <a:srgbClr val="0000FF"/>
                </a:solidFill>
              </a:rPr>
              <a:t>点链路</a:t>
            </a:r>
            <a:r>
              <a:rPr lang="en-US" altLang="zh-CN" dirty="0"/>
              <a:t>(point-to-point link)</a:t>
            </a:r>
          </a:p>
          <a:p>
            <a:pPr lvl="1"/>
            <a:r>
              <a:rPr lang="zh-CN" altLang="en-US" dirty="0" smtClean="0">
                <a:solidFill>
                  <a:srgbClr val="0000FF"/>
                </a:solidFill>
              </a:rPr>
              <a:t>过渡</a:t>
            </a:r>
            <a:r>
              <a:rPr lang="zh-CN" altLang="en-US" dirty="0">
                <a:solidFill>
                  <a:srgbClr val="0000FF"/>
                </a:solidFill>
              </a:rPr>
              <a:t>链路</a:t>
            </a:r>
            <a:r>
              <a:rPr lang="en-US" altLang="zh-CN" dirty="0"/>
              <a:t>(transient link)</a:t>
            </a:r>
          </a:p>
          <a:p>
            <a:pPr lvl="1"/>
            <a:r>
              <a:rPr lang="zh-CN" altLang="en-US" dirty="0" smtClean="0">
                <a:solidFill>
                  <a:srgbClr val="0000FF"/>
                </a:solidFill>
              </a:rPr>
              <a:t>残</a:t>
            </a:r>
            <a:r>
              <a:rPr lang="zh-CN" altLang="en-US" dirty="0">
                <a:solidFill>
                  <a:srgbClr val="0000FF"/>
                </a:solidFill>
              </a:rPr>
              <a:t>桩链路</a:t>
            </a:r>
            <a:r>
              <a:rPr lang="en-US" altLang="zh-CN" dirty="0"/>
              <a:t>(stub link)</a:t>
            </a:r>
          </a:p>
          <a:p>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0330676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点</a:t>
            </a:r>
            <a:r>
              <a:rPr lang="en-US" altLang="zh-CN" dirty="0">
                <a:latin typeface="华文新魏" pitchFamily="2" charset="-122"/>
              </a:rPr>
              <a:t>-</a:t>
            </a:r>
            <a:r>
              <a:rPr lang="zh-CN" altLang="en-US" dirty="0">
                <a:latin typeface="华文新魏" pitchFamily="2" charset="-122"/>
              </a:rPr>
              <a:t>点</a:t>
            </a:r>
            <a:r>
              <a:rPr lang="zh-CN" altLang="en-US" dirty="0" smtClean="0">
                <a:latin typeface="华文新魏" pitchFamily="2" charset="-122"/>
              </a:rPr>
              <a:t>链路</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(point-to-point link)</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2375842"/>
          </a:xfrm>
        </p:spPr>
        <p:txBody>
          <a:bodyPr/>
          <a:lstStyle/>
          <a:p>
            <a:pPr marL="0" indent="0">
              <a:lnSpc>
                <a:spcPct val="125000"/>
              </a:lnSpc>
              <a:buNone/>
            </a:pPr>
            <a:r>
              <a:rPr lang="zh-CN" altLang="en-US" sz="2800" dirty="0" smtClean="0"/>
              <a:t>       </a:t>
            </a:r>
            <a:r>
              <a:rPr lang="zh-CN" altLang="en-US" sz="2800" dirty="0" smtClean="0">
                <a:solidFill>
                  <a:srgbClr val="FF0000"/>
                </a:solidFill>
              </a:rPr>
              <a:t>点</a:t>
            </a:r>
            <a:r>
              <a:rPr lang="en-US" altLang="zh-CN" sz="2800" dirty="0">
                <a:solidFill>
                  <a:srgbClr val="FF0000"/>
                </a:solidFill>
              </a:rPr>
              <a:t>-</a:t>
            </a:r>
            <a:r>
              <a:rPr lang="zh-CN" altLang="en-US" sz="2800" dirty="0">
                <a:solidFill>
                  <a:srgbClr val="FF0000"/>
                </a:solidFill>
              </a:rPr>
              <a:t>点链路</a:t>
            </a:r>
            <a:r>
              <a:rPr lang="zh-CN" altLang="en-US" sz="2800" dirty="0"/>
              <a:t>连接两个路由器，中间没有任何其他的主机或路由器。用图表示时，路由器用结点表示，而链路用双向边表示，度量表示在两端，各表示每一个方向的度量，通常它们是一样的。</a:t>
            </a:r>
          </a:p>
          <a:p>
            <a:pPr marL="0" indent="0">
              <a:lnSpc>
                <a:spcPct val="125000"/>
              </a:lnSpc>
              <a:buNone/>
            </a:pPr>
            <a:endParaRPr lang="zh-CN" altLang="en-US" sz="2800" dirty="0"/>
          </a:p>
        </p:txBody>
      </p:sp>
      <p:pic>
        <p:nvPicPr>
          <p:cNvPr id="5"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2299" y="4953000"/>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 name="Picture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42249" y="4953000"/>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 name="Text Box 7"/>
          <p:cNvSpPr txBox="1">
            <a:spLocks noChangeArrowheads="1"/>
          </p:cNvSpPr>
          <p:nvPr/>
        </p:nvSpPr>
        <p:spPr bwMode="auto">
          <a:xfrm>
            <a:off x="1746399" y="52736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路由器</a:t>
            </a:r>
          </a:p>
        </p:txBody>
      </p:sp>
      <p:sp>
        <p:nvSpPr>
          <p:cNvPr id="8" name="Text Box 8"/>
          <p:cNvSpPr txBox="1">
            <a:spLocks noChangeArrowheads="1"/>
          </p:cNvSpPr>
          <p:nvPr/>
        </p:nvSpPr>
        <p:spPr bwMode="auto">
          <a:xfrm>
            <a:off x="6497786" y="52736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路由器</a:t>
            </a:r>
          </a:p>
        </p:txBody>
      </p:sp>
      <p:sp>
        <p:nvSpPr>
          <p:cNvPr id="9" name="Text Box 9"/>
          <p:cNvSpPr txBox="1">
            <a:spLocks noChangeArrowheads="1"/>
          </p:cNvSpPr>
          <p:nvPr/>
        </p:nvSpPr>
        <p:spPr bwMode="auto">
          <a:xfrm>
            <a:off x="4355976" y="563163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4</a:t>
            </a:r>
          </a:p>
        </p:txBody>
      </p:sp>
      <p:sp>
        <p:nvSpPr>
          <p:cNvPr id="10" name="Text Box 10"/>
          <p:cNvSpPr txBox="1">
            <a:spLocks noChangeArrowheads="1"/>
          </p:cNvSpPr>
          <p:nvPr/>
        </p:nvSpPr>
        <p:spPr bwMode="auto">
          <a:xfrm>
            <a:off x="4338786" y="4149080"/>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4</a:t>
            </a:r>
          </a:p>
        </p:txBody>
      </p:sp>
      <p:sp>
        <p:nvSpPr>
          <p:cNvPr id="11" name="Freeform 11"/>
          <p:cNvSpPr>
            <a:spLocks/>
          </p:cNvSpPr>
          <p:nvPr/>
        </p:nvSpPr>
        <p:spPr bwMode="auto">
          <a:xfrm>
            <a:off x="2681436" y="4581128"/>
            <a:ext cx="3960813" cy="525401"/>
          </a:xfrm>
          <a:custGeom>
            <a:avLst/>
            <a:gdLst>
              <a:gd name="T0" fmla="*/ 0 w 2495"/>
              <a:gd name="T1" fmla="*/ 189 h 235"/>
              <a:gd name="T2" fmla="*/ 1134 w 2495"/>
              <a:gd name="T3" fmla="*/ 8 h 235"/>
              <a:gd name="T4" fmla="*/ 2495 w 2495"/>
              <a:gd name="T5" fmla="*/ 235 h 235"/>
            </a:gdLst>
            <a:ahLst/>
            <a:cxnLst>
              <a:cxn ang="0">
                <a:pos x="T0" y="T1"/>
              </a:cxn>
              <a:cxn ang="0">
                <a:pos x="T2" y="T3"/>
              </a:cxn>
              <a:cxn ang="0">
                <a:pos x="T4" y="T5"/>
              </a:cxn>
            </a:cxnLst>
            <a:rect l="0" t="0" r="r" b="b"/>
            <a:pathLst>
              <a:path w="2495" h="235">
                <a:moveTo>
                  <a:pt x="0" y="189"/>
                </a:moveTo>
                <a:cubicBezTo>
                  <a:pt x="359" y="94"/>
                  <a:pt x="718" y="0"/>
                  <a:pt x="1134" y="8"/>
                </a:cubicBezTo>
                <a:cubicBezTo>
                  <a:pt x="1550" y="16"/>
                  <a:pt x="2022" y="125"/>
                  <a:pt x="2495" y="235"/>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 name="Freeform 12"/>
          <p:cNvSpPr>
            <a:spLocks/>
          </p:cNvSpPr>
          <p:nvPr/>
        </p:nvSpPr>
        <p:spPr bwMode="auto">
          <a:xfrm flipH="1" flipV="1">
            <a:off x="2681436" y="5168900"/>
            <a:ext cx="3960813" cy="525401"/>
          </a:xfrm>
          <a:custGeom>
            <a:avLst/>
            <a:gdLst>
              <a:gd name="T0" fmla="*/ 0 w 2495"/>
              <a:gd name="T1" fmla="*/ 189 h 235"/>
              <a:gd name="T2" fmla="*/ 1134 w 2495"/>
              <a:gd name="T3" fmla="*/ 8 h 235"/>
              <a:gd name="T4" fmla="*/ 2495 w 2495"/>
              <a:gd name="T5" fmla="*/ 235 h 235"/>
            </a:gdLst>
            <a:ahLst/>
            <a:cxnLst>
              <a:cxn ang="0">
                <a:pos x="T0" y="T1"/>
              </a:cxn>
              <a:cxn ang="0">
                <a:pos x="T2" y="T3"/>
              </a:cxn>
              <a:cxn ang="0">
                <a:pos x="T4" y="T5"/>
              </a:cxn>
            </a:cxnLst>
            <a:rect l="0" t="0" r="r" b="b"/>
            <a:pathLst>
              <a:path w="2495" h="235">
                <a:moveTo>
                  <a:pt x="0" y="189"/>
                </a:moveTo>
                <a:cubicBezTo>
                  <a:pt x="359" y="94"/>
                  <a:pt x="718" y="0"/>
                  <a:pt x="1134" y="8"/>
                </a:cubicBezTo>
                <a:cubicBezTo>
                  <a:pt x="1550" y="16"/>
                  <a:pt x="2022" y="125"/>
                  <a:pt x="2495" y="235"/>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6650354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过渡链路</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(transient link)</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4" y="1773238"/>
            <a:ext cx="8105775" cy="2375842"/>
          </a:xfrm>
        </p:spPr>
        <p:txBody>
          <a:bodyPr/>
          <a:lstStyle/>
          <a:p>
            <a:pPr marL="0" indent="0">
              <a:lnSpc>
                <a:spcPct val="125000"/>
              </a:lnSpc>
              <a:buNone/>
            </a:pPr>
            <a:r>
              <a:rPr lang="zh-CN" altLang="en-US" sz="2800" dirty="0" smtClean="0"/>
              <a:t>       </a:t>
            </a:r>
            <a:r>
              <a:rPr lang="zh-CN" altLang="en-US" sz="2800" dirty="0" smtClean="0">
                <a:solidFill>
                  <a:srgbClr val="FF0000"/>
                </a:solidFill>
              </a:rPr>
              <a:t>过渡</a:t>
            </a:r>
            <a:r>
              <a:rPr lang="zh-CN" altLang="en-US" sz="2800" dirty="0">
                <a:solidFill>
                  <a:srgbClr val="FF0000"/>
                </a:solidFill>
              </a:rPr>
              <a:t>链路</a:t>
            </a:r>
            <a:r>
              <a:rPr lang="zh-CN" altLang="en-US" sz="2800" dirty="0"/>
              <a:t>是一种连接有若干路由器的网络。数据可以从任何一个路由器进入网络，并从任何一个路由器离开网络。所有具有两个或更多路由器的</a:t>
            </a:r>
            <a:r>
              <a:rPr lang="en-US" altLang="zh-CN" sz="2800" dirty="0"/>
              <a:t>LAN/WAN</a:t>
            </a:r>
            <a:r>
              <a:rPr lang="zh-CN" altLang="en-US" sz="2800" dirty="0"/>
              <a:t>都属于该类型。</a:t>
            </a:r>
            <a:r>
              <a:rPr lang="zh-CN" altLang="en-US" sz="2800" dirty="0" smtClean="0"/>
              <a:t>例：</a:t>
            </a:r>
            <a:r>
              <a:rPr lang="zh-CN" altLang="en-US" sz="2800" dirty="0"/>
              <a:t>下图的以太网。</a:t>
            </a:r>
          </a:p>
          <a:p>
            <a:pPr marL="0" indent="0">
              <a:lnSpc>
                <a:spcPct val="125000"/>
              </a:lnSpc>
              <a:buNone/>
            </a:pPr>
            <a:endParaRPr lang="zh-CN" altLang="en-US" sz="2800" dirty="0"/>
          </a:p>
          <a:p>
            <a:pPr marL="0" indent="0">
              <a:lnSpc>
                <a:spcPct val="125000"/>
              </a:lnSpc>
              <a:buNone/>
            </a:pPr>
            <a:endParaRPr lang="zh-CN" altLang="en-US" sz="2800" dirty="0"/>
          </a:p>
        </p:txBody>
      </p:sp>
      <p:pic>
        <p:nvPicPr>
          <p:cNvPr id="13"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2138" y="424891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 name="Picture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725" y="424891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5" name="Picture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56903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56903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6688" y="5690368"/>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Line 10"/>
          <p:cNvSpPr>
            <a:spLocks noChangeShapeType="1"/>
          </p:cNvSpPr>
          <p:nvPr/>
        </p:nvSpPr>
        <p:spPr bwMode="auto">
          <a:xfrm>
            <a:off x="1547813" y="5114106"/>
            <a:ext cx="63373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9" name="Line 11"/>
          <p:cNvSpPr>
            <a:spLocks noChangeShapeType="1"/>
          </p:cNvSpPr>
          <p:nvPr/>
        </p:nvSpPr>
        <p:spPr bwMode="auto">
          <a:xfrm flipV="1">
            <a:off x="2339975" y="5114106"/>
            <a:ext cx="0" cy="5762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0" name="Line 12"/>
          <p:cNvSpPr>
            <a:spLocks noChangeShapeType="1"/>
          </p:cNvSpPr>
          <p:nvPr/>
        </p:nvSpPr>
        <p:spPr bwMode="auto">
          <a:xfrm flipV="1">
            <a:off x="4716463" y="5114106"/>
            <a:ext cx="0" cy="5762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1" name="Line 13"/>
          <p:cNvSpPr>
            <a:spLocks noChangeShapeType="1"/>
          </p:cNvSpPr>
          <p:nvPr/>
        </p:nvSpPr>
        <p:spPr bwMode="auto">
          <a:xfrm flipV="1">
            <a:off x="6877050" y="5114106"/>
            <a:ext cx="0" cy="5762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2" name="Line 14"/>
          <p:cNvSpPr>
            <a:spLocks noChangeShapeType="1"/>
          </p:cNvSpPr>
          <p:nvPr/>
        </p:nvSpPr>
        <p:spPr bwMode="auto">
          <a:xfrm flipV="1">
            <a:off x="5653088" y="4537843"/>
            <a:ext cx="0" cy="5762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3" name="Line 15"/>
          <p:cNvSpPr>
            <a:spLocks noChangeShapeType="1"/>
          </p:cNvSpPr>
          <p:nvPr/>
        </p:nvSpPr>
        <p:spPr bwMode="auto">
          <a:xfrm flipV="1">
            <a:off x="3492500" y="4537843"/>
            <a:ext cx="0" cy="5762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4" name="Text Box 16"/>
          <p:cNvSpPr txBox="1">
            <a:spLocks noChangeArrowheads="1"/>
          </p:cNvSpPr>
          <p:nvPr/>
        </p:nvSpPr>
        <p:spPr bwMode="auto">
          <a:xfrm>
            <a:off x="2771775" y="4263206"/>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25" name="Text Box 17"/>
          <p:cNvSpPr txBox="1">
            <a:spLocks noChangeArrowheads="1"/>
          </p:cNvSpPr>
          <p:nvPr/>
        </p:nvSpPr>
        <p:spPr bwMode="auto">
          <a:xfrm>
            <a:off x="4932363" y="4263206"/>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sp>
        <p:nvSpPr>
          <p:cNvPr id="26" name="Text Box 18"/>
          <p:cNvSpPr txBox="1">
            <a:spLocks noChangeArrowheads="1"/>
          </p:cNvSpPr>
          <p:nvPr/>
        </p:nvSpPr>
        <p:spPr bwMode="auto">
          <a:xfrm>
            <a:off x="1620838" y="563163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p>
        </p:txBody>
      </p:sp>
      <p:sp>
        <p:nvSpPr>
          <p:cNvPr id="27" name="Text Box 19"/>
          <p:cNvSpPr txBox="1">
            <a:spLocks noChangeArrowheads="1"/>
          </p:cNvSpPr>
          <p:nvPr/>
        </p:nvSpPr>
        <p:spPr bwMode="auto">
          <a:xfrm>
            <a:off x="3995738" y="5631631"/>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p>
        </p:txBody>
      </p:sp>
      <p:sp>
        <p:nvSpPr>
          <p:cNvPr id="28" name="Text Box 20"/>
          <p:cNvSpPr txBox="1">
            <a:spLocks noChangeArrowheads="1"/>
          </p:cNvSpPr>
          <p:nvPr/>
        </p:nvSpPr>
        <p:spPr bwMode="auto">
          <a:xfrm>
            <a:off x="6156325" y="5631631"/>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p>
        </p:txBody>
      </p:sp>
      <p:sp>
        <p:nvSpPr>
          <p:cNvPr id="29" name="Text Box 21"/>
          <p:cNvSpPr txBox="1">
            <a:spLocks noChangeArrowheads="1"/>
          </p:cNvSpPr>
          <p:nvPr/>
        </p:nvSpPr>
        <p:spPr bwMode="auto">
          <a:xfrm>
            <a:off x="1476375" y="4714056"/>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以太网</a:t>
            </a:r>
          </a:p>
        </p:txBody>
      </p:sp>
      <p:sp>
        <p:nvSpPr>
          <p:cNvPr id="3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1144140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指定路由器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799778"/>
          </a:xfrm>
        </p:spPr>
        <p:txBody>
          <a:bodyPr/>
          <a:lstStyle/>
          <a:p>
            <a:pPr marL="0" indent="0">
              <a:buNone/>
            </a:pPr>
            <a:r>
              <a:rPr lang="zh-CN" altLang="en-US" sz="2400" dirty="0" smtClean="0">
                <a:latin typeface="华文新魏" pitchFamily="2" charset="-122"/>
              </a:rPr>
              <a:t>        用</a:t>
            </a:r>
            <a:r>
              <a:rPr lang="zh-CN" altLang="en-US" sz="2400" dirty="0">
                <a:latin typeface="华文新魏" pitchFamily="2" charset="-122"/>
              </a:rPr>
              <a:t>图表示时，将网络用一个结点表示，并选举一台路由器作为</a:t>
            </a:r>
            <a:r>
              <a:rPr lang="zh-CN" altLang="en-US" sz="2400" dirty="0">
                <a:solidFill>
                  <a:srgbClr val="FF0000"/>
                </a:solidFill>
                <a:latin typeface="华文新魏" pitchFamily="2" charset="-122"/>
              </a:rPr>
              <a:t>指定路由器</a:t>
            </a:r>
            <a:r>
              <a:rPr lang="zh-CN" altLang="en-US" sz="2400" dirty="0">
                <a:latin typeface="华文新魏" pitchFamily="2" charset="-122"/>
              </a:rPr>
              <a:t>（</a:t>
            </a:r>
            <a:r>
              <a:rPr lang="en-US" altLang="zh-CN" sz="2400" dirty="0">
                <a:latin typeface="华文新魏" pitchFamily="2" charset="-122"/>
              </a:rPr>
              <a:t>designated router</a:t>
            </a:r>
            <a:r>
              <a:rPr lang="zh-CN" altLang="en-US" sz="2400" dirty="0">
                <a:latin typeface="华文新魏" pitchFamily="2" charset="-122"/>
              </a:rPr>
              <a:t>），指定路由器与该网络中所有其他路由器都是邻接的，并且与它们交换信息。这样可以大大降低广播通信量。</a:t>
            </a:r>
          </a:p>
          <a:p>
            <a:pPr marL="0" indent="0">
              <a:buNone/>
            </a:pPr>
            <a:endParaRPr lang="zh-CN" altLang="en-US" sz="2400" dirty="0"/>
          </a:p>
        </p:txBody>
      </p:sp>
      <p:pic>
        <p:nvPicPr>
          <p:cNvPr id="5" name="Picture 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20726" y="5157788"/>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 name="Picture 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39864" y="37179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 name="Picture 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71889" y="37179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 name="Picture 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11526" y="5157788"/>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 name="Picture 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92614" y="5157788"/>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 name="Picture 1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0676" y="5157788"/>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 name="Picture 1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11751" y="3717925"/>
            <a:ext cx="5032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 name="Line 12"/>
          <p:cNvSpPr>
            <a:spLocks noChangeShapeType="1"/>
          </p:cNvSpPr>
          <p:nvPr/>
        </p:nvSpPr>
        <p:spPr bwMode="auto">
          <a:xfrm flipV="1">
            <a:off x="1855539" y="4005263"/>
            <a:ext cx="360362"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 name="Line 13"/>
          <p:cNvSpPr>
            <a:spLocks noChangeShapeType="1"/>
          </p:cNvSpPr>
          <p:nvPr/>
        </p:nvSpPr>
        <p:spPr bwMode="auto">
          <a:xfrm flipV="1">
            <a:off x="2071439" y="4005263"/>
            <a:ext cx="1439862" cy="12239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 name="Line 14"/>
          <p:cNvSpPr>
            <a:spLocks noChangeShapeType="1"/>
          </p:cNvSpPr>
          <p:nvPr/>
        </p:nvSpPr>
        <p:spPr bwMode="auto">
          <a:xfrm flipV="1">
            <a:off x="2144464" y="5302250"/>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15" name="Picture 1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39639" y="5157788"/>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6" name="Line 16"/>
          <p:cNvSpPr>
            <a:spLocks noChangeShapeType="1"/>
          </p:cNvSpPr>
          <p:nvPr/>
        </p:nvSpPr>
        <p:spPr bwMode="auto">
          <a:xfrm flipV="1">
            <a:off x="1928564" y="5734050"/>
            <a:ext cx="20875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7" name="Line 17"/>
          <p:cNvSpPr>
            <a:spLocks noChangeShapeType="1"/>
          </p:cNvSpPr>
          <p:nvPr/>
        </p:nvSpPr>
        <p:spPr bwMode="auto">
          <a:xfrm flipV="1">
            <a:off x="1928564" y="5445125"/>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8" name="Line 18"/>
          <p:cNvSpPr>
            <a:spLocks noChangeShapeType="1"/>
          </p:cNvSpPr>
          <p:nvPr/>
        </p:nvSpPr>
        <p:spPr bwMode="auto">
          <a:xfrm flipV="1">
            <a:off x="4016126" y="5445125"/>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9" name="Line 19"/>
          <p:cNvSpPr>
            <a:spLocks noChangeShapeType="1"/>
          </p:cNvSpPr>
          <p:nvPr/>
        </p:nvSpPr>
        <p:spPr bwMode="auto">
          <a:xfrm flipV="1">
            <a:off x="3223964" y="5302250"/>
            <a:ext cx="57626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0" name="Line 20"/>
          <p:cNvSpPr>
            <a:spLocks noChangeShapeType="1"/>
          </p:cNvSpPr>
          <p:nvPr/>
        </p:nvSpPr>
        <p:spPr bwMode="auto">
          <a:xfrm flipH="1" flipV="1">
            <a:off x="2360364" y="4005263"/>
            <a:ext cx="431800"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1" name="Line 21"/>
          <p:cNvSpPr>
            <a:spLocks noChangeShapeType="1"/>
          </p:cNvSpPr>
          <p:nvPr/>
        </p:nvSpPr>
        <p:spPr bwMode="auto">
          <a:xfrm flipV="1">
            <a:off x="3079501" y="4005263"/>
            <a:ext cx="576263"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2" name="Line 22"/>
          <p:cNvSpPr>
            <a:spLocks noChangeShapeType="1"/>
          </p:cNvSpPr>
          <p:nvPr/>
        </p:nvSpPr>
        <p:spPr bwMode="auto">
          <a:xfrm flipH="1" flipV="1">
            <a:off x="2431801" y="3933825"/>
            <a:ext cx="1368425" cy="12239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23" name="Picture 2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28789" y="5157788"/>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Line 24"/>
          <p:cNvSpPr>
            <a:spLocks noChangeShapeType="1"/>
          </p:cNvSpPr>
          <p:nvPr/>
        </p:nvSpPr>
        <p:spPr bwMode="auto">
          <a:xfrm flipH="1" flipV="1">
            <a:off x="3800226" y="4005263"/>
            <a:ext cx="144463" cy="11525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5" name="Line 25"/>
          <p:cNvSpPr>
            <a:spLocks noChangeShapeType="1"/>
          </p:cNvSpPr>
          <p:nvPr/>
        </p:nvSpPr>
        <p:spPr bwMode="auto">
          <a:xfrm flipH="1" flipV="1">
            <a:off x="2431801" y="3860800"/>
            <a:ext cx="10080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pic>
        <p:nvPicPr>
          <p:cNvPr id="26" name="Picture 2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0001" y="3717925"/>
            <a:ext cx="5032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7" name="Line 27"/>
          <p:cNvSpPr>
            <a:spLocks noChangeShapeType="1"/>
          </p:cNvSpPr>
          <p:nvPr/>
        </p:nvSpPr>
        <p:spPr bwMode="auto">
          <a:xfrm flipH="1" flipV="1">
            <a:off x="6030664" y="4005263"/>
            <a:ext cx="431800" cy="5048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8" name="Line 28"/>
          <p:cNvSpPr>
            <a:spLocks noChangeShapeType="1"/>
          </p:cNvSpPr>
          <p:nvPr/>
        </p:nvSpPr>
        <p:spPr bwMode="auto">
          <a:xfrm flipV="1">
            <a:off x="6822826" y="4005263"/>
            <a:ext cx="504825" cy="5048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9" name="Line 29"/>
          <p:cNvSpPr>
            <a:spLocks noChangeShapeType="1"/>
          </p:cNvSpPr>
          <p:nvPr/>
        </p:nvSpPr>
        <p:spPr bwMode="auto">
          <a:xfrm flipV="1">
            <a:off x="5670301" y="4581525"/>
            <a:ext cx="722313" cy="5762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30" name="Line 30"/>
          <p:cNvSpPr>
            <a:spLocks noChangeShapeType="1"/>
          </p:cNvSpPr>
          <p:nvPr/>
        </p:nvSpPr>
        <p:spPr bwMode="auto">
          <a:xfrm flipV="1">
            <a:off x="6606926" y="4725988"/>
            <a:ext cx="3175"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31" name="Line 31"/>
          <p:cNvSpPr>
            <a:spLocks noChangeShapeType="1"/>
          </p:cNvSpPr>
          <p:nvPr/>
        </p:nvSpPr>
        <p:spPr bwMode="auto">
          <a:xfrm flipH="1" flipV="1">
            <a:off x="6899026" y="4581525"/>
            <a:ext cx="644525" cy="5762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32" name="Text Box 32"/>
          <p:cNvSpPr txBox="1">
            <a:spLocks noChangeArrowheads="1"/>
          </p:cNvSpPr>
          <p:nvPr/>
        </p:nvSpPr>
        <p:spPr bwMode="auto">
          <a:xfrm>
            <a:off x="7040314" y="43259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指定路由器</a:t>
            </a:r>
          </a:p>
        </p:txBody>
      </p:sp>
      <p:sp>
        <p:nvSpPr>
          <p:cNvPr id="33" name="Text Box 33"/>
          <p:cNvSpPr txBox="1">
            <a:spLocks noChangeArrowheads="1"/>
          </p:cNvSpPr>
          <p:nvPr/>
        </p:nvSpPr>
        <p:spPr bwMode="auto">
          <a:xfrm>
            <a:off x="1639639" y="37322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34" name="Text Box 34"/>
          <p:cNvSpPr txBox="1">
            <a:spLocks noChangeArrowheads="1"/>
          </p:cNvSpPr>
          <p:nvPr/>
        </p:nvSpPr>
        <p:spPr bwMode="auto">
          <a:xfrm>
            <a:off x="3871664" y="3659188"/>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sp>
        <p:nvSpPr>
          <p:cNvPr id="35" name="Text Box 35"/>
          <p:cNvSpPr txBox="1">
            <a:spLocks noChangeArrowheads="1"/>
          </p:cNvSpPr>
          <p:nvPr/>
        </p:nvSpPr>
        <p:spPr bwMode="auto">
          <a:xfrm>
            <a:off x="1352301" y="52435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p>
        </p:txBody>
      </p:sp>
      <p:sp>
        <p:nvSpPr>
          <p:cNvPr id="36" name="Text Box 36"/>
          <p:cNvSpPr txBox="1">
            <a:spLocks noChangeArrowheads="1"/>
          </p:cNvSpPr>
          <p:nvPr/>
        </p:nvSpPr>
        <p:spPr bwMode="auto">
          <a:xfrm>
            <a:off x="4232026" y="5099050"/>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p>
        </p:txBody>
      </p:sp>
      <p:sp>
        <p:nvSpPr>
          <p:cNvPr id="37" name="Text Box 37"/>
          <p:cNvSpPr txBox="1">
            <a:spLocks noChangeArrowheads="1"/>
          </p:cNvSpPr>
          <p:nvPr/>
        </p:nvSpPr>
        <p:spPr bwMode="auto">
          <a:xfrm>
            <a:off x="3079501" y="5316538"/>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p>
        </p:txBody>
      </p:sp>
      <p:sp>
        <p:nvSpPr>
          <p:cNvPr id="38" name="Text Box 38"/>
          <p:cNvSpPr txBox="1">
            <a:spLocks noChangeArrowheads="1"/>
          </p:cNvSpPr>
          <p:nvPr/>
        </p:nvSpPr>
        <p:spPr bwMode="auto">
          <a:xfrm>
            <a:off x="5311526" y="380365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39" name="Text Box 39"/>
          <p:cNvSpPr txBox="1">
            <a:spLocks noChangeArrowheads="1"/>
          </p:cNvSpPr>
          <p:nvPr/>
        </p:nvSpPr>
        <p:spPr bwMode="auto">
          <a:xfrm>
            <a:off x="7545139" y="37322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sp>
        <p:nvSpPr>
          <p:cNvPr id="40" name="Text Box 40"/>
          <p:cNvSpPr txBox="1">
            <a:spLocks noChangeArrowheads="1"/>
          </p:cNvSpPr>
          <p:nvPr/>
        </p:nvSpPr>
        <p:spPr bwMode="auto">
          <a:xfrm>
            <a:off x="5095626" y="5316538"/>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p>
        </p:txBody>
      </p:sp>
      <p:sp>
        <p:nvSpPr>
          <p:cNvPr id="41" name="Text Box 41"/>
          <p:cNvSpPr txBox="1">
            <a:spLocks noChangeArrowheads="1"/>
          </p:cNvSpPr>
          <p:nvPr/>
        </p:nvSpPr>
        <p:spPr bwMode="auto">
          <a:xfrm>
            <a:off x="6464051" y="5387975"/>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p>
        </p:txBody>
      </p:sp>
      <p:sp>
        <p:nvSpPr>
          <p:cNvPr id="42" name="Text Box 42"/>
          <p:cNvSpPr txBox="1">
            <a:spLocks noChangeArrowheads="1"/>
          </p:cNvSpPr>
          <p:nvPr/>
        </p:nvSpPr>
        <p:spPr bwMode="auto">
          <a:xfrm>
            <a:off x="7832476" y="5243513"/>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p>
        </p:txBody>
      </p:sp>
      <p:sp>
        <p:nvSpPr>
          <p:cNvPr id="43" name="Line 43"/>
          <p:cNvSpPr>
            <a:spLocks noChangeShapeType="1"/>
          </p:cNvSpPr>
          <p:nvPr/>
        </p:nvSpPr>
        <p:spPr bwMode="auto">
          <a:xfrm flipH="1">
            <a:off x="1568201" y="3717925"/>
            <a:ext cx="2736850" cy="20161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44" name="Line 44"/>
          <p:cNvSpPr>
            <a:spLocks noChangeShapeType="1"/>
          </p:cNvSpPr>
          <p:nvPr/>
        </p:nvSpPr>
        <p:spPr bwMode="auto">
          <a:xfrm flipH="1" flipV="1">
            <a:off x="1712664" y="3717925"/>
            <a:ext cx="2592387" cy="194310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45" name="Text Box 45"/>
          <p:cNvSpPr txBox="1">
            <a:spLocks noChangeArrowheads="1"/>
          </p:cNvSpPr>
          <p:nvPr/>
        </p:nvSpPr>
        <p:spPr bwMode="auto">
          <a:xfrm>
            <a:off x="1207839" y="5819775"/>
            <a:ext cx="3279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向邻站通知的数目为</a:t>
            </a:r>
            <a:r>
              <a:rPr lang="en-US" altLang="zh-CN" sz="2400" b="1">
                <a:latin typeface="+mn-lt"/>
                <a:ea typeface="+mn-ea"/>
              </a:rPr>
              <a:t>20</a:t>
            </a:r>
          </a:p>
        </p:txBody>
      </p:sp>
      <p:sp>
        <p:nvSpPr>
          <p:cNvPr id="46" name="Text Box 46"/>
          <p:cNvSpPr txBox="1">
            <a:spLocks noChangeArrowheads="1"/>
          </p:cNvSpPr>
          <p:nvPr/>
        </p:nvSpPr>
        <p:spPr bwMode="auto">
          <a:xfrm>
            <a:off x="5168651" y="5819775"/>
            <a:ext cx="32976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向邻站通知的数目为</a:t>
            </a:r>
            <a:r>
              <a:rPr lang="en-US" altLang="zh-CN" sz="2400" b="1">
                <a:latin typeface="+mn-lt"/>
                <a:ea typeface="+mn-ea"/>
              </a:rPr>
              <a:t>10</a:t>
            </a:r>
          </a:p>
        </p:txBody>
      </p:sp>
      <p:sp>
        <p:nvSpPr>
          <p:cNvPr id="48" name="Oval 47"/>
          <p:cNvSpPr>
            <a:spLocks noChangeArrowheads="1"/>
          </p:cNvSpPr>
          <p:nvPr/>
        </p:nvSpPr>
        <p:spPr bwMode="auto">
          <a:xfrm>
            <a:off x="6329708" y="4437063"/>
            <a:ext cx="647700" cy="288925"/>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656637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过渡</a:t>
            </a:r>
            <a:r>
              <a:rPr lang="zh-CN" altLang="en-US" dirty="0" smtClean="0">
                <a:latin typeface="华文新魏" pitchFamily="2" charset="-122"/>
              </a:rPr>
              <a:t>链路的表示</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2087810"/>
          </a:xfrm>
        </p:spPr>
        <p:txBody>
          <a:bodyPr/>
          <a:lstStyle/>
          <a:p>
            <a:pPr marL="0" indent="0">
              <a:lnSpc>
                <a:spcPct val="110000"/>
              </a:lnSpc>
              <a:buNone/>
            </a:pPr>
            <a:r>
              <a:rPr lang="zh-CN" altLang="en-US" sz="2800" dirty="0" smtClean="0">
                <a:latin typeface="华文新魏" pitchFamily="2" charset="-122"/>
              </a:rPr>
              <a:t>        用</a:t>
            </a:r>
            <a:r>
              <a:rPr lang="zh-CN" altLang="en-US" sz="2800" dirty="0">
                <a:latin typeface="华文新魏" pitchFamily="2" charset="-122"/>
              </a:rPr>
              <a:t>图表示时，</a:t>
            </a:r>
            <a:r>
              <a:rPr lang="zh-CN" altLang="en-US" sz="2800" dirty="0">
                <a:solidFill>
                  <a:srgbClr val="FC0404"/>
                </a:solidFill>
                <a:latin typeface="华文新魏" pitchFamily="2" charset="-122"/>
              </a:rPr>
              <a:t>链路用双向边表示</a:t>
            </a:r>
            <a:r>
              <a:rPr lang="zh-CN" altLang="en-US" sz="2800" dirty="0">
                <a:latin typeface="华文新魏" pitchFamily="2" charset="-122"/>
              </a:rPr>
              <a:t>：从每个结点到指定路由器都有一个度量，但从指定路由器到任何其他结点都没有度量，原因就是指定路由器代表网络，我们不能为它计算两次。</a:t>
            </a:r>
          </a:p>
          <a:p>
            <a:pPr marL="0" indent="0">
              <a:lnSpc>
                <a:spcPct val="110000"/>
              </a:lnSpc>
              <a:buNone/>
            </a:pPr>
            <a:endParaRPr lang="zh-CN" altLang="en-US" sz="2800" dirty="0"/>
          </a:p>
        </p:txBody>
      </p:sp>
      <p:pic>
        <p:nvPicPr>
          <p:cNvPr id="5" name="Picture 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92500" y="4005263"/>
            <a:ext cx="5032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 name="Picture 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32138" y="54451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 name="Picture 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13225" y="5445125"/>
            <a:ext cx="5032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 name="Picture 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21288" y="5445125"/>
            <a:ext cx="5032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 name="Line 9"/>
          <p:cNvSpPr>
            <a:spLocks noChangeShapeType="1"/>
          </p:cNvSpPr>
          <p:nvPr/>
        </p:nvSpPr>
        <p:spPr bwMode="auto">
          <a:xfrm flipH="1" flipV="1">
            <a:off x="3851275" y="4292600"/>
            <a:ext cx="431800" cy="504825"/>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0" name="Line 10"/>
          <p:cNvSpPr>
            <a:spLocks noChangeShapeType="1"/>
          </p:cNvSpPr>
          <p:nvPr/>
        </p:nvSpPr>
        <p:spPr bwMode="auto">
          <a:xfrm flipV="1">
            <a:off x="4643438" y="4364038"/>
            <a:ext cx="431800" cy="433387"/>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1" name="Line 11"/>
          <p:cNvSpPr>
            <a:spLocks noChangeShapeType="1"/>
          </p:cNvSpPr>
          <p:nvPr/>
        </p:nvSpPr>
        <p:spPr bwMode="auto">
          <a:xfrm flipV="1">
            <a:off x="3490913" y="4868863"/>
            <a:ext cx="722312" cy="576262"/>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2" name="Line 12"/>
          <p:cNvSpPr>
            <a:spLocks noChangeShapeType="1"/>
          </p:cNvSpPr>
          <p:nvPr/>
        </p:nvSpPr>
        <p:spPr bwMode="auto">
          <a:xfrm flipV="1">
            <a:off x="4500563" y="5013325"/>
            <a:ext cx="3175" cy="43180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3" name="Line 13"/>
          <p:cNvSpPr>
            <a:spLocks noChangeShapeType="1"/>
          </p:cNvSpPr>
          <p:nvPr/>
        </p:nvSpPr>
        <p:spPr bwMode="auto">
          <a:xfrm flipH="1" flipV="1">
            <a:off x="4719638" y="4868863"/>
            <a:ext cx="644525" cy="576262"/>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14" name="Text Box 14"/>
          <p:cNvSpPr txBox="1">
            <a:spLocks noChangeArrowheads="1"/>
          </p:cNvSpPr>
          <p:nvPr/>
        </p:nvSpPr>
        <p:spPr bwMode="auto">
          <a:xfrm>
            <a:off x="4860925" y="461327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指定路由器</a:t>
            </a:r>
          </a:p>
        </p:txBody>
      </p:sp>
      <p:sp>
        <p:nvSpPr>
          <p:cNvPr id="15" name="Text Box 15"/>
          <p:cNvSpPr txBox="1">
            <a:spLocks noChangeArrowheads="1"/>
          </p:cNvSpPr>
          <p:nvPr/>
        </p:nvSpPr>
        <p:spPr bwMode="auto">
          <a:xfrm>
            <a:off x="3132138" y="4090988"/>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16" name="Text Box 16"/>
          <p:cNvSpPr txBox="1">
            <a:spLocks noChangeArrowheads="1"/>
          </p:cNvSpPr>
          <p:nvPr/>
        </p:nvSpPr>
        <p:spPr bwMode="auto">
          <a:xfrm>
            <a:off x="5365750" y="401955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B</a:t>
            </a:r>
          </a:p>
        </p:txBody>
      </p:sp>
      <p:sp>
        <p:nvSpPr>
          <p:cNvPr id="17" name="Text Box 17"/>
          <p:cNvSpPr txBox="1">
            <a:spLocks noChangeArrowheads="1"/>
          </p:cNvSpPr>
          <p:nvPr/>
        </p:nvSpPr>
        <p:spPr bwMode="auto">
          <a:xfrm>
            <a:off x="2916238" y="56038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C</a:t>
            </a:r>
          </a:p>
        </p:txBody>
      </p:sp>
      <p:sp>
        <p:nvSpPr>
          <p:cNvPr id="18" name="Text Box 18"/>
          <p:cNvSpPr txBox="1">
            <a:spLocks noChangeArrowheads="1"/>
          </p:cNvSpPr>
          <p:nvPr/>
        </p:nvSpPr>
        <p:spPr bwMode="auto">
          <a:xfrm>
            <a:off x="4284663" y="5675313"/>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D</a:t>
            </a:r>
          </a:p>
        </p:txBody>
      </p:sp>
      <p:sp>
        <p:nvSpPr>
          <p:cNvPr id="19" name="Text Box 19"/>
          <p:cNvSpPr txBox="1">
            <a:spLocks noChangeArrowheads="1"/>
          </p:cNvSpPr>
          <p:nvPr/>
        </p:nvSpPr>
        <p:spPr bwMode="auto">
          <a:xfrm>
            <a:off x="5653088" y="5530850"/>
            <a:ext cx="386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E</a:t>
            </a:r>
          </a:p>
        </p:txBody>
      </p:sp>
      <p:sp>
        <p:nvSpPr>
          <p:cNvPr id="20" name="Freeform 20"/>
          <p:cNvSpPr>
            <a:spLocks/>
          </p:cNvSpPr>
          <p:nvPr/>
        </p:nvSpPr>
        <p:spPr bwMode="auto">
          <a:xfrm>
            <a:off x="3997325" y="4221163"/>
            <a:ext cx="360363" cy="525401"/>
          </a:xfrm>
          <a:custGeom>
            <a:avLst/>
            <a:gdLst>
              <a:gd name="T0" fmla="*/ 227 w 227"/>
              <a:gd name="T1" fmla="*/ 317 h 317"/>
              <a:gd name="T2" fmla="*/ 136 w 227"/>
              <a:gd name="T3" fmla="*/ 136 h 317"/>
              <a:gd name="T4" fmla="*/ 0 w 227"/>
              <a:gd name="T5" fmla="*/ 0 h 317"/>
            </a:gdLst>
            <a:ahLst/>
            <a:cxnLst>
              <a:cxn ang="0">
                <a:pos x="T0" y="T1"/>
              </a:cxn>
              <a:cxn ang="0">
                <a:pos x="T2" y="T3"/>
              </a:cxn>
              <a:cxn ang="0">
                <a:pos x="T4" y="T5"/>
              </a:cxn>
            </a:cxnLst>
            <a:rect l="0" t="0" r="r" b="b"/>
            <a:pathLst>
              <a:path w="227" h="317">
                <a:moveTo>
                  <a:pt x="227" y="317"/>
                </a:moveTo>
                <a:cubicBezTo>
                  <a:pt x="200" y="253"/>
                  <a:pt x="174" y="189"/>
                  <a:pt x="136" y="136"/>
                </a:cubicBezTo>
                <a:cubicBezTo>
                  <a:pt x="98" y="83"/>
                  <a:pt x="49" y="41"/>
                  <a:pt x="0" y="0"/>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1" name="Freeform 21"/>
          <p:cNvSpPr>
            <a:spLocks/>
          </p:cNvSpPr>
          <p:nvPr/>
        </p:nvSpPr>
        <p:spPr bwMode="auto">
          <a:xfrm>
            <a:off x="4573588" y="4292600"/>
            <a:ext cx="430212" cy="525401"/>
          </a:xfrm>
          <a:custGeom>
            <a:avLst/>
            <a:gdLst>
              <a:gd name="T0" fmla="*/ 0 w 227"/>
              <a:gd name="T1" fmla="*/ 317 h 317"/>
              <a:gd name="T2" fmla="*/ 45 w 227"/>
              <a:gd name="T3" fmla="*/ 90 h 317"/>
              <a:gd name="T4" fmla="*/ 227 w 227"/>
              <a:gd name="T5" fmla="*/ 0 h 317"/>
            </a:gdLst>
            <a:ahLst/>
            <a:cxnLst>
              <a:cxn ang="0">
                <a:pos x="T0" y="T1"/>
              </a:cxn>
              <a:cxn ang="0">
                <a:pos x="T2" y="T3"/>
              </a:cxn>
              <a:cxn ang="0">
                <a:pos x="T4" y="T5"/>
              </a:cxn>
            </a:cxnLst>
            <a:rect l="0" t="0" r="r" b="b"/>
            <a:pathLst>
              <a:path w="227" h="317">
                <a:moveTo>
                  <a:pt x="0" y="317"/>
                </a:moveTo>
                <a:cubicBezTo>
                  <a:pt x="3" y="230"/>
                  <a:pt x="7" y="143"/>
                  <a:pt x="45" y="90"/>
                </a:cubicBezTo>
                <a:cubicBezTo>
                  <a:pt x="83" y="37"/>
                  <a:pt x="197" y="15"/>
                  <a:pt x="227" y="0"/>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2" name="Freeform 22"/>
          <p:cNvSpPr>
            <a:spLocks/>
          </p:cNvSpPr>
          <p:nvPr/>
        </p:nvSpPr>
        <p:spPr bwMode="auto">
          <a:xfrm>
            <a:off x="3349625" y="4845050"/>
            <a:ext cx="792163" cy="525401"/>
          </a:xfrm>
          <a:custGeom>
            <a:avLst/>
            <a:gdLst>
              <a:gd name="T0" fmla="*/ 499 w 499"/>
              <a:gd name="T1" fmla="*/ 15 h 378"/>
              <a:gd name="T2" fmla="*/ 226 w 499"/>
              <a:gd name="T3" fmla="*/ 60 h 378"/>
              <a:gd name="T4" fmla="*/ 0 w 499"/>
              <a:gd name="T5" fmla="*/ 378 h 378"/>
            </a:gdLst>
            <a:ahLst/>
            <a:cxnLst>
              <a:cxn ang="0">
                <a:pos x="T0" y="T1"/>
              </a:cxn>
              <a:cxn ang="0">
                <a:pos x="T2" y="T3"/>
              </a:cxn>
              <a:cxn ang="0">
                <a:pos x="T4" y="T5"/>
              </a:cxn>
            </a:cxnLst>
            <a:rect l="0" t="0" r="r" b="b"/>
            <a:pathLst>
              <a:path w="499" h="378">
                <a:moveTo>
                  <a:pt x="499" y="15"/>
                </a:moveTo>
                <a:cubicBezTo>
                  <a:pt x="404" y="7"/>
                  <a:pt x="309" y="0"/>
                  <a:pt x="226" y="60"/>
                </a:cubicBezTo>
                <a:cubicBezTo>
                  <a:pt x="143" y="120"/>
                  <a:pt x="71" y="249"/>
                  <a:pt x="0" y="378"/>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3" name="Freeform 23"/>
          <p:cNvSpPr>
            <a:spLocks/>
          </p:cNvSpPr>
          <p:nvPr/>
        </p:nvSpPr>
        <p:spPr bwMode="auto">
          <a:xfrm>
            <a:off x="4284663" y="5013325"/>
            <a:ext cx="73025" cy="525401"/>
          </a:xfrm>
          <a:custGeom>
            <a:avLst/>
            <a:gdLst>
              <a:gd name="T0" fmla="*/ 46 w 46"/>
              <a:gd name="T1" fmla="*/ 0 h 317"/>
              <a:gd name="T2" fmla="*/ 0 w 46"/>
              <a:gd name="T3" fmla="*/ 136 h 317"/>
              <a:gd name="T4" fmla="*/ 46 w 46"/>
              <a:gd name="T5" fmla="*/ 317 h 317"/>
            </a:gdLst>
            <a:ahLst/>
            <a:cxnLst>
              <a:cxn ang="0">
                <a:pos x="T0" y="T1"/>
              </a:cxn>
              <a:cxn ang="0">
                <a:pos x="T2" y="T3"/>
              </a:cxn>
              <a:cxn ang="0">
                <a:pos x="T4" y="T5"/>
              </a:cxn>
            </a:cxnLst>
            <a:rect l="0" t="0" r="r" b="b"/>
            <a:pathLst>
              <a:path w="46" h="317">
                <a:moveTo>
                  <a:pt x="46" y="0"/>
                </a:moveTo>
                <a:cubicBezTo>
                  <a:pt x="23" y="41"/>
                  <a:pt x="0" y="83"/>
                  <a:pt x="0" y="136"/>
                </a:cubicBezTo>
                <a:cubicBezTo>
                  <a:pt x="0" y="189"/>
                  <a:pt x="23" y="253"/>
                  <a:pt x="46" y="317"/>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4" name="Freeform 24"/>
          <p:cNvSpPr>
            <a:spLocks/>
          </p:cNvSpPr>
          <p:nvPr/>
        </p:nvSpPr>
        <p:spPr bwMode="auto">
          <a:xfrm>
            <a:off x="4645025" y="5013325"/>
            <a:ext cx="576263" cy="525401"/>
          </a:xfrm>
          <a:custGeom>
            <a:avLst/>
            <a:gdLst>
              <a:gd name="T0" fmla="*/ 0 w 363"/>
              <a:gd name="T1" fmla="*/ 0 h 362"/>
              <a:gd name="T2" fmla="*/ 136 w 363"/>
              <a:gd name="T3" fmla="*/ 226 h 362"/>
              <a:gd name="T4" fmla="*/ 363 w 363"/>
              <a:gd name="T5" fmla="*/ 362 h 362"/>
            </a:gdLst>
            <a:ahLst/>
            <a:cxnLst>
              <a:cxn ang="0">
                <a:pos x="T0" y="T1"/>
              </a:cxn>
              <a:cxn ang="0">
                <a:pos x="T2" y="T3"/>
              </a:cxn>
              <a:cxn ang="0">
                <a:pos x="T4" y="T5"/>
              </a:cxn>
            </a:cxnLst>
            <a:rect l="0" t="0" r="r" b="b"/>
            <a:pathLst>
              <a:path w="363" h="362">
                <a:moveTo>
                  <a:pt x="0" y="0"/>
                </a:moveTo>
                <a:cubicBezTo>
                  <a:pt x="38" y="83"/>
                  <a:pt x="76" y="166"/>
                  <a:pt x="136" y="226"/>
                </a:cubicBezTo>
                <a:cubicBezTo>
                  <a:pt x="196" y="286"/>
                  <a:pt x="279" y="324"/>
                  <a:pt x="363" y="362"/>
                </a:cubicBezTo>
              </a:path>
            </a:pathLst>
          </a:custGeom>
          <a:noFill/>
          <a:ln w="38100"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latin typeface="+mn-lt"/>
              <a:ea typeface="+mn-ea"/>
            </a:endParaRPr>
          </a:p>
        </p:txBody>
      </p:sp>
      <p:sp>
        <p:nvSpPr>
          <p:cNvPr id="25" name="Text Box 25"/>
          <p:cNvSpPr txBox="1">
            <a:spLocks noChangeArrowheads="1"/>
          </p:cNvSpPr>
          <p:nvPr/>
        </p:nvSpPr>
        <p:spPr bwMode="auto">
          <a:xfrm>
            <a:off x="3709988" y="437832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4</a:t>
            </a:r>
          </a:p>
        </p:txBody>
      </p:sp>
      <p:sp>
        <p:nvSpPr>
          <p:cNvPr id="26" name="Text Box 26"/>
          <p:cNvSpPr txBox="1">
            <a:spLocks noChangeArrowheads="1"/>
          </p:cNvSpPr>
          <p:nvPr/>
        </p:nvSpPr>
        <p:spPr bwMode="auto">
          <a:xfrm>
            <a:off x="5005388" y="430688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3</a:t>
            </a:r>
          </a:p>
        </p:txBody>
      </p:sp>
      <p:sp>
        <p:nvSpPr>
          <p:cNvPr id="27" name="Text Box 27"/>
          <p:cNvSpPr txBox="1">
            <a:spLocks noChangeArrowheads="1"/>
          </p:cNvSpPr>
          <p:nvPr/>
        </p:nvSpPr>
        <p:spPr bwMode="auto">
          <a:xfrm>
            <a:off x="3709988" y="50990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3</a:t>
            </a:r>
          </a:p>
        </p:txBody>
      </p:sp>
      <p:sp>
        <p:nvSpPr>
          <p:cNvPr id="28" name="Text Box 28"/>
          <p:cNvSpPr txBox="1">
            <a:spLocks noChangeArrowheads="1"/>
          </p:cNvSpPr>
          <p:nvPr/>
        </p:nvSpPr>
        <p:spPr bwMode="auto">
          <a:xfrm>
            <a:off x="4429125" y="50990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5</a:t>
            </a:r>
          </a:p>
        </p:txBody>
      </p:sp>
      <p:sp>
        <p:nvSpPr>
          <p:cNvPr id="29" name="Text Box 29"/>
          <p:cNvSpPr txBox="1">
            <a:spLocks noChangeArrowheads="1"/>
          </p:cNvSpPr>
          <p:nvPr/>
        </p:nvSpPr>
        <p:spPr bwMode="auto">
          <a:xfrm>
            <a:off x="5005388" y="488315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4</a:t>
            </a:r>
          </a:p>
        </p:txBody>
      </p:sp>
      <p:pic>
        <p:nvPicPr>
          <p:cNvPr id="31" name="Picture 3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32363" y="4005263"/>
            <a:ext cx="5032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2" name="Oval 30"/>
          <p:cNvSpPr>
            <a:spLocks noChangeArrowheads="1"/>
          </p:cNvSpPr>
          <p:nvPr/>
        </p:nvSpPr>
        <p:spPr bwMode="auto">
          <a:xfrm>
            <a:off x="4140200" y="4724400"/>
            <a:ext cx="647700" cy="288925"/>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3"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8467921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残桩链路 </a:t>
            </a:r>
            <a:r>
              <a:rPr lang="en-US" altLang="zh-CN" dirty="0">
                <a:latin typeface="华文新魏" pitchFamily="2" charset="-122"/>
              </a:rPr>
              <a:t/>
            </a:r>
            <a:br>
              <a:rPr lang="en-US" altLang="zh-CN" dirty="0">
                <a:latin typeface="华文新魏" pitchFamily="2" charset="-122"/>
              </a:rPr>
            </a:br>
            <a:r>
              <a:rPr lang="en-US" altLang="zh-CN" sz="2800" dirty="0">
                <a:latin typeface="华文新魏" pitchFamily="2" charset="-122"/>
              </a:rPr>
              <a:t>(stub link)</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4" y="1773238"/>
            <a:ext cx="8105775" cy="2591866"/>
          </a:xfrm>
        </p:spPr>
        <p:txBody>
          <a:bodyPr/>
          <a:lstStyle/>
          <a:p>
            <a:pPr marL="0" indent="0">
              <a:buNone/>
            </a:pPr>
            <a:r>
              <a:rPr lang="zh-CN" altLang="en-US" sz="2800" dirty="0" smtClean="0">
                <a:solidFill>
                  <a:srgbClr val="FF0000"/>
                </a:solidFill>
                <a:latin typeface="华文新魏" pitchFamily="2" charset="-122"/>
              </a:rPr>
              <a:t>        残</a:t>
            </a:r>
            <a:r>
              <a:rPr lang="zh-CN" altLang="en-US" sz="2800" dirty="0">
                <a:solidFill>
                  <a:srgbClr val="FF0000"/>
                </a:solidFill>
                <a:latin typeface="华文新魏" pitchFamily="2" charset="-122"/>
              </a:rPr>
              <a:t>桩链路</a:t>
            </a:r>
            <a:r>
              <a:rPr lang="zh-CN" altLang="en-US" sz="2800" dirty="0">
                <a:latin typeface="华文新魏" pitchFamily="2" charset="-122"/>
              </a:rPr>
              <a:t>是只连接到一个路由器的网络。数据通过这个单一路由器进入网络，而离开网络也是通过这个路由器。这是过渡网络的一个特例。用图表示时，将路由器表示为一个结点，用指定路由器表示该网络，链路是单向的：从路由器到网络。</a:t>
            </a:r>
          </a:p>
          <a:p>
            <a:pPr marL="0" indent="0">
              <a:buNone/>
            </a:pPr>
            <a:endParaRPr lang="zh-CN" altLang="en-US" sz="2800" dirty="0"/>
          </a:p>
          <a:p>
            <a:pPr marL="0" indent="0">
              <a:buNone/>
            </a:pPr>
            <a:endParaRPr lang="zh-CN" altLang="en-US" sz="2800" dirty="0"/>
          </a:p>
          <a:p>
            <a:pPr marL="0" indent="0">
              <a:buNone/>
            </a:pPr>
            <a:endParaRPr lang="zh-CN" altLang="en-US" sz="2800" dirty="0"/>
          </a:p>
        </p:txBody>
      </p:sp>
      <p:pic>
        <p:nvPicPr>
          <p:cNvPr id="30" name="Picture 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4523382"/>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1" name="Line 6"/>
          <p:cNvSpPr>
            <a:spLocks noChangeShapeType="1"/>
          </p:cNvSpPr>
          <p:nvPr/>
        </p:nvSpPr>
        <p:spPr bwMode="auto">
          <a:xfrm flipV="1">
            <a:off x="6443663" y="4810918"/>
            <a:ext cx="0" cy="576263"/>
          </a:xfrm>
          <a:prstGeom prst="line">
            <a:avLst/>
          </a:prstGeom>
          <a:noFill/>
          <a:ln w="3810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32" name="Text Box 7"/>
          <p:cNvSpPr txBox="1">
            <a:spLocks noChangeArrowheads="1"/>
          </p:cNvSpPr>
          <p:nvPr/>
        </p:nvSpPr>
        <p:spPr bwMode="auto">
          <a:xfrm>
            <a:off x="1979613" y="446464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33" name="Line 8"/>
          <p:cNvSpPr>
            <a:spLocks noChangeShapeType="1"/>
          </p:cNvSpPr>
          <p:nvPr/>
        </p:nvSpPr>
        <p:spPr bwMode="auto">
          <a:xfrm flipH="1" flipV="1">
            <a:off x="1620838" y="5386982"/>
            <a:ext cx="21590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34" name="Text Box 9"/>
          <p:cNvSpPr txBox="1">
            <a:spLocks noChangeArrowheads="1"/>
          </p:cNvSpPr>
          <p:nvPr/>
        </p:nvSpPr>
        <p:spPr bwMode="auto">
          <a:xfrm>
            <a:off x="1547813" y="542032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以太网</a:t>
            </a:r>
          </a:p>
        </p:txBody>
      </p:sp>
      <p:sp>
        <p:nvSpPr>
          <p:cNvPr id="35" name="Text Box 10"/>
          <p:cNvSpPr txBox="1">
            <a:spLocks noChangeArrowheads="1"/>
          </p:cNvSpPr>
          <p:nvPr/>
        </p:nvSpPr>
        <p:spPr bwMode="auto">
          <a:xfrm>
            <a:off x="2051050" y="585212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残桩网络</a:t>
            </a:r>
          </a:p>
        </p:txBody>
      </p:sp>
      <p:pic>
        <p:nvPicPr>
          <p:cNvPr id="36" name="Picture 1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4888" y="4521993"/>
            <a:ext cx="7302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7" name="Text Box 12"/>
          <p:cNvSpPr txBox="1">
            <a:spLocks noChangeArrowheads="1"/>
          </p:cNvSpPr>
          <p:nvPr/>
        </p:nvSpPr>
        <p:spPr bwMode="auto">
          <a:xfrm>
            <a:off x="5724525" y="4463256"/>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A</a:t>
            </a:r>
          </a:p>
        </p:txBody>
      </p:sp>
      <p:sp>
        <p:nvSpPr>
          <p:cNvPr id="39" name="Line 14"/>
          <p:cNvSpPr>
            <a:spLocks noChangeShapeType="1"/>
          </p:cNvSpPr>
          <p:nvPr/>
        </p:nvSpPr>
        <p:spPr bwMode="auto">
          <a:xfrm flipV="1">
            <a:off x="2700338" y="4810720"/>
            <a:ext cx="0" cy="5762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b="1">
              <a:latin typeface="+mn-lt"/>
              <a:ea typeface="+mn-ea"/>
            </a:endParaRPr>
          </a:p>
        </p:txBody>
      </p:sp>
      <p:sp>
        <p:nvSpPr>
          <p:cNvPr id="40" name="Text Box 15"/>
          <p:cNvSpPr txBox="1">
            <a:spLocks noChangeArrowheads="1"/>
          </p:cNvSpPr>
          <p:nvPr/>
        </p:nvSpPr>
        <p:spPr bwMode="auto">
          <a:xfrm>
            <a:off x="6443663" y="4825206"/>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4</a:t>
            </a:r>
          </a:p>
        </p:txBody>
      </p:sp>
      <p:sp>
        <p:nvSpPr>
          <p:cNvPr id="41" name="Text Box 16"/>
          <p:cNvSpPr txBox="1">
            <a:spLocks noChangeArrowheads="1"/>
          </p:cNvSpPr>
          <p:nvPr/>
        </p:nvSpPr>
        <p:spPr bwMode="auto">
          <a:xfrm>
            <a:off x="6732588" y="5276056"/>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指定路由器</a:t>
            </a:r>
          </a:p>
        </p:txBody>
      </p:sp>
      <p:sp>
        <p:nvSpPr>
          <p:cNvPr id="42" name="Text Box 17"/>
          <p:cNvSpPr txBox="1">
            <a:spLocks noChangeArrowheads="1"/>
          </p:cNvSpPr>
          <p:nvPr/>
        </p:nvSpPr>
        <p:spPr bwMode="auto">
          <a:xfrm>
            <a:off x="5940425" y="585212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表示法</a:t>
            </a:r>
          </a:p>
        </p:txBody>
      </p:sp>
      <p:sp>
        <p:nvSpPr>
          <p:cNvPr id="43" name="Oval 13"/>
          <p:cNvSpPr>
            <a:spLocks noChangeArrowheads="1"/>
          </p:cNvSpPr>
          <p:nvPr/>
        </p:nvSpPr>
        <p:spPr bwMode="auto">
          <a:xfrm>
            <a:off x="6127972" y="5372844"/>
            <a:ext cx="647700" cy="288925"/>
          </a:xfrm>
          <a:prstGeom prst="ellipse">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4287858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zh-CN" altLang="en-US" dirty="0">
                <a:latin typeface="华文新魏" pitchFamily="2" charset="-122"/>
              </a:rPr>
              <a:t>有向图</a:t>
            </a:r>
            <a:r>
              <a:rPr lang="zh-CN" altLang="en-US" dirty="0" smtClean="0">
                <a:latin typeface="华文新魏" pitchFamily="2" charset="-122"/>
              </a:rPr>
              <a:t>表示</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grpSp>
        <p:nvGrpSpPr>
          <p:cNvPr id="3" name="组合 2"/>
          <p:cNvGrpSpPr/>
          <p:nvPr/>
        </p:nvGrpSpPr>
        <p:grpSpPr>
          <a:xfrm>
            <a:off x="611560" y="1624827"/>
            <a:ext cx="8465620" cy="4909809"/>
            <a:chOff x="0" y="222250"/>
            <a:chExt cx="9192760" cy="6221328"/>
          </a:xfrm>
        </p:grpSpPr>
        <p:sp>
          <p:nvSpPr>
            <p:cNvPr id="5" name="Line 3"/>
            <p:cNvSpPr>
              <a:spLocks noChangeShapeType="1"/>
            </p:cNvSpPr>
            <p:nvPr/>
          </p:nvSpPr>
          <p:spPr bwMode="auto">
            <a:xfrm>
              <a:off x="8626475" y="1093788"/>
              <a:ext cx="0" cy="6334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 name="Line 4"/>
            <p:cNvSpPr>
              <a:spLocks noChangeShapeType="1"/>
            </p:cNvSpPr>
            <p:nvPr/>
          </p:nvSpPr>
          <p:spPr bwMode="auto">
            <a:xfrm flipH="1">
              <a:off x="3824285" y="2282825"/>
              <a:ext cx="519772"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 name="Line 5"/>
            <p:cNvSpPr>
              <a:spLocks noChangeShapeType="1"/>
            </p:cNvSpPr>
            <p:nvPr/>
          </p:nvSpPr>
          <p:spPr bwMode="auto">
            <a:xfrm flipH="1">
              <a:off x="790572" y="776288"/>
              <a:ext cx="519772"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8" name="Line 6"/>
            <p:cNvSpPr>
              <a:spLocks noChangeShapeType="1"/>
            </p:cNvSpPr>
            <p:nvPr/>
          </p:nvSpPr>
          <p:spPr bwMode="auto">
            <a:xfrm>
              <a:off x="1717662" y="1330325"/>
              <a:ext cx="42513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 name="Line 7"/>
            <p:cNvSpPr>
              <a:spLocks noChangeShapeType="1"/>
            </p:cNvSpPr>
            <p:nvPr/>
          </p:nvSpPr>
          <p:spPr bwMode="auto">
            <a:xfrm>
              <a:off x="4244973" y="776288"/>
              <a:ext cx="521406" cy="4746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0" name="Line 8"/>
            <p:cNvSpPr>
              <a:spLocks noChangeShapeType="1"/>
            </p:cNvSpPr>
            <p:nvPr/>
          </p:nvSpPr>
          <p:spPr bwMode="auto">
            <a:xfrm flipH="1">
              <a:off x="2981322" y="776288"/>
              <a:ext cx="519772" cy="396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1" name="Line 9"/>
            <p:cNvSpPr>
              <a:spLocks noChangeShapeType="1"/>
            </p:cNvSpPr>
            <p:nvPr/>
          </p:nvSpPr>
          <p:spPr bwMode="auto">
            <a:xfrm>
              <a:off x="6435725" y="1647825"/>
              <a:ext cx="0" cy="1111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2" name="Line 10"/>
            <p:cNvSpPr>
              <a:spLocks noChangeShapeType="1"/>
            </p:cNvSpPr>
            <p:nvPr/>
          </p:nvSpPr>
          <p:spPr bwMode="auto">
            <a:xfrm>
              <a:off x="2981317" y="1409700"/>
              <a:ext cx="2950272" cy="1508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3" name="Line 11"/>
            <p:cNvSpPr>
              <a:spLocks noChangeShapeType="1"/>
            </p:cNvSpPr>
            <p:nvPr/>
          </p:nvSpPr>
          <p:spPr bwMode="auto">
            <a:xfrm>
              <a:off x="368294" y="1885950"/>
              <a:ext cx="19957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4" name="Line 12"/>
            <p:cNvSpPr>
              <a:spLocks noChangeShapeType="1"/>
            </p:cNvSpPr>
            <p:nvPr/>
          </p:nvSpPr>
          <p:spPr bwMode="auto">
            <a:xfrm>
              <a:off x="790575" y="1409700"/>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5" name="Line 13"/>
            <p:cNvSpPr>
              <a:spLocks noChangeShapeType="1"/>
            </p:cNvSpPr>
            <p:nvPr/>
          </p:nvSpPr>
          <p:spPr bwMode="auto">
            <a:xfrm>
              <a:off x="1547813" y="1409700"/>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6" name="Line 14"/>
            <p:cNvSpPr>
              <a:spLocks noChangeShapeType="1"/>
            </p:cNvSpPr>
            <p:nvPr/>
          </p:nvSpPr>
          <p:spPr bwMode="auto">
            <a:xfrm>
              <a:off x="2054225" y="1885950"/>
              <a:ext cx="0" cy="476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7" name="Line 15"/>
            <p:cNvSpPr>
              <a:spLocks noChangeShapeType="1"/>
            </p:cNvSpPr>
            <p:nvPr/>
          </p:nvSpPr>
          <p:spPr bwMode="auto">
            <a:xfrm>
              <a:off x="7110408" y="2441575"/>
              <a:ext cx="208235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8" name="Line 16"/>
            <p:cNvSpPr>
              <a:spLocks noChangeShapeType="1"/>
            </p:cNvSpPr>
            <p:nvPr/>
          </p:nvSpPr>
          <p:spPr bwMode="auto">
            <a:xfrm>
              <a:off x="8626475" y="1727200"/>
              <a:ext cx="0" cy="714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9" name="Line 17"/>
            <p:cNvSpPr>
              <a:spLocks noChangeShapeType="1"/>
            </p:cNvSpPr>
            <p:nvPr/>
          </p:nvSpPr>
          <p:spPr bwMode="auto">
            <a:xfrm>
              <a:off x="7700963" y="1727200"/>
              <a:ext cx="0" cy="7143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0" name="Freeform 18"/>
            <p:cNvSpPr>
              <a:spLocks/>
            </p:cNvSpPr>
            <p:nvPr/>
          </p:nvSpPr>
          <p:spPr bwMode="auto">
            <a:xfrm>
              <a:off x="6519861" y="2124075"/>
              <a:ext cx="694663" cy="317500"/>
            </a:xfrm>
            <a:custGeom>
              <a:avLst/>
              <a:gdLst>
                <a:gd name="T0" fmla="*/ 0 w 384"/>
                <a:gd name="T1" fmla="*/ 0 h 192"/>
                <a:gd name="T2" fmla="*/ 384 w 384"/>
                <a:gd name="T3" fmla="*/ 0 h 192"/>
                <a:gd name="T4" fmla="*/ 384 w 384"/>
                <a:gd name="T5" fmla="*/ 192 h 192"/>
              </a:gdLst>
              <a:ahLst/>
              <a:cxnLst>
                <a:cxn ang="0">
                  <a:pos x="T0" y="T1"/>
                </a:cxn>
                <a:cxn ang="0">
                  <a:pos x="T2" y="T3"/>
                </a:cxn>
                <a:cxn ang="0">
                  <a:pos x="T4" y="T5"/>
                </a:cxn>
              </a:cxnLst>
              <a:rect l="0" t="0" r="r" b="b"/>
              <a:pathLst>
                <a:path w="384" h="192">
                  <a:moveTo>
                    <a:pt x="0" y="0"/>
                  </a:moveTo>
                  <a:lnTo>
                    <a:pt x="384" y="0"/>
                  </a:lnTo>
                  <a:lnTo>
                    <a:pt x="384" y="192"/>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1" name="Text Box 19"/>
            <p:cNvSpPr txBox="1">
              <a:spLocks noChangeArrowheads="1"/>
            </p:cNvSpPr>
            <p:nvPr/>
          </p:nvSpPr>
          <p:spPr bwMode="auto">
            <a:xfrm>
              <a:off x="625544" y="1882776"/>
              <a:ext cx="106045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latin typeface="+mn-lt"/>
                  <a:ea typeface="+mn-ea"/>
                </a:rPr>
                <a:t>局域网</a:t>
              </a:r>
            </a:p>
            <a:p>
              <a:pPr algn="ctr">
                <a:spcBef>
                  <a:spcPct val="0"/>
                </a:spcBef>
                <a:buSzTx/>
                <a:buFontTx/>
                <a:buNone/>
              </a:pPr>
              <a:r>
                <a:rPr lang="zh-CN" altLang="en-US" sz="1800" b="1" dirty="0">
                  <a:latin typeface="+mn-lt"/>
                  <a:ea typeface="+mn-ea"/>
                </a:rPr>
                <a:t>    </a:t>
              </a:r>
              <a:r>
                <a:rPr lang="en-US" altLang="zh-CN" sz="1800" b="1" dirty="0">
                  <a:latin typeface="+mn-lt"/>
                  <a:ea typeface="+mn-ea"/>
                </a:rPr>
                <a:t>L</a:t>
              </a:r>
              <a:r>
                <a:rPr lang="en-US" altLang="zh-CN" sz="1800" b="1" baseline="-25000" dirty="0">
                  <a:latin typeface="+mn-lt"/>
                  <a:ea typeface="+mn-ea"/>
                </a:rPr>
                <a:t>1</a:t>
              </a:r>
              <a:endParaRPr lang="en-US" altLang="zh-CN" sz="1800" b="1" dirty="0">
                <a:latin typeface="+mn-lt"/>
                <a:ea typeface="+mn-ea"/>
              </a:endParaRPr>
            </a:p>
          </p:txBody>
        </p:sp>
        <p:sp>
          <p:nvSpPr>
            <p:cNvPr id="22" name="Text Box 20"/>
            <p:cNvSpPr txBox="1">
              <a:spLocks noChangeArrowheads="1"/>
            </p:cNvSpPr>
            <p:nvPr/>
          </p:nvSpPr>
          <p:spPr bwMode="auto">
            <a:xfrm>
              <a:off x="7752272" y="2417115"/>
              <a:ext cx="116173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zh-CN" altLang="en-US" sz="1800" b="1" dirty="0">
                  <a:latin typeface="+mn-lt"/>
                  <a:ea typeface="+mn-ea"/>
                </a:rPr>
                <a:t>局域网</a:t>
              </a:r>
            </a:p>
            <a:p>
              <a:pPr algn="l">
                <a:spcBef>
                  <a:spcPct val="0"/>
                </a:spcBef>
                <a:buSzTx/>
                <a:buFontTx/>
                <a:buNone/>
              </a:pPr>
              <a:r>
                <a:rPr lang="zh-CN" altLang="en-US" sz="1800" b="1" dirty="0">
                  <a:latin typeface="+mn-lt"/>
                  <a:ea typeface="+mn-ea"/>
                </a:rPr>
                <a:t>    </a:t>
              </a:r>
              <a:r>
                <a:rPr lang="en-US" altLang="zh-CN" sz="1800" b="1" dirty="0">
                  <a:latin typeface="+mn-lt"/>
                  <a:ea typeface="+mn-ea"/>
                </a:rPr>
                <a:t>L</a:t>
              </a:r>
              <a:r>
                <a:rPr lang="en-US" altLang="zh-CN" sz="1800" b="1" baseline="-25000" dirty="0">
                  <a:latin typeface="+mn-lt"/>
                  <a:ea typeface="+mn-ea"/>
                </a:rPr>
                <a:t>2</a:t>
              </a:r>
              <a:endParaRPr lang="en-US" altLang="zh-CN" sz="1800" b="1" dirty="0">
                <a:latin typeface="+mn-lt"/>
                <a:ea typeface="+mn-ea"/>
              </a:endParaRPr>
            </a:p>
          </p:txBody>
        </p:sp>
        <p:sp>
          <p:nvSpPr>
            <p:cNvPr id="23" name="Text Box 21"/>
            <p:cNvSpPr txBox="1">
              <a:spLocks noChangeArrowheads="1"/>
            </p:cNvSpPr>
            <p:nvPr/>
          </p:nvSpPr>
          <p:spPr bwMode="auto">
            <a:xfrm>
              <a:off x="4595055" y="318527"/>
              <a:ext cx="3693403" cy="50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2000" b="1" dirty="0">
                  <a:solidFill>
                    <a:srgbClr val="FF0000"/>
                  </a:solidFill>
                  <a:latin typeface="+mn-lt"/>
                  <a:ea typeface="+mn-ea"/>
                </a:rPr>
                <a:t>(a)  </a:t>
              </a:r>
              <a:r>
                <a:rPr lang="zh-CN" altLang="en-US" sz="2000" b="1" dirty="0">
                  <a:solidFill>
                    <a:srgbClr val="FF0000"/>
                  </a:solidFill>
                  <a:latin typeface="+mn-lt"/>
                  <a:ea typeface="+mn-ea"/>
                </a:rPr>
                <a:t>一</a:t>
              </a:r>
              <a:r>
                <a:rPr lang="zh-CN" altLang="en-US" sz="2000" b="1" dirty="0" smtClean="0">
                  <a:solidFill>
                    <a:srgbClr val="FF0000"/>
                  </a:solidFill>
                  <a:latin typeface="+mn-lt"/>
                  <a:ea typeface="+mn-ea"/>
                </a:rPr>
                <a:t>个</a:t>
              </a:r>
              <a:r>
                <a:rPr lang="en-US" altLang="zh-CN" sz="2000" b="1" dirty="0" smtClean="0">
                  <a:solidFill>
                    <a:srgbClr val="FF0000"/>
                  </a:solidFill>
                  <a:latin typeface="+mn-lt"/>
                  <a:ea typeface="+mn-ea"/>
                </a:rPr>
                <a:t>AS</a:t>
              </a:r>
              <a:r>
                <a:rPr lang="zh-CN" altLang="en-US" sz="2000" b="1" dirty="0" smtClean="0">
                  <a:solidFill>
                    <a:srgbClr val="FF0000"/>
                  </a:solidFill>
                  <a:latin typeface="+mn-lt"/>
                  <a:ea typeface="+mn-ea"/>
                </a:rPr>
                <a:t>的</a:t>
              </a:r>
              <a:r>
                <a:rPr lang="zh-CN" altLang="en-US" sz="2000" b="1" dirty="0">
                  <a:solidFill>
                    <a:srgbClr val="FF0000"/>
                  </a:solidFill>
                  <a:latin typeface="+mn-lt"/>
                  <a:ea typeface="+mn-ea"/>
                </a:rPr>
                <a:t>网络拓扑</a:t>
              </a:r>
            </a:p>
          </p:txBody>
        </p:sp>
        <p:sp>
          <p:nvSpPr>
            <p:cNvPr id="25" name="Oval 23"/>
            <p:cNvSpPr>
              <a:spLocks noChangeArrowheads="1"/>
            </p:cNvSpPr>
            <p:nvPr/>
          </p:nvSpPr>
          <p:spPr bwMode="auto">
            <a:xfrm>
              <a:off x="1211263" y="5364163"/>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 name="Oval 24"/>
            <p:cNvSpPr>
              <a:spLocks noChangeArrowheads="1"/>
            </p:cNvSpPr>
            <p:nvPr/>
          </p:nvSpPr>
          <p:spPr bwMode="auto">
            <a:xfrm>
              <a:off x="3824288" y="3840163"/>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7" name="Oval 25"/>
            <p:cNvSpPr>
              <a:spLocks noChangeArrowheads="1"/>
            </p:cNvSpPr>
            <p:nvPr/>
          </p:nvSpPr>
          <p:spPr bwMode="auto">
            <a:xfrm>
              <a:off x="6015038" y="4475163"/>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8" name="Oval 26"/>
            <p:cNvSpPr>
              <a:spLocks noChangeArrowheads="1"/>
            </p:cNvSpPr>
            <p:nvPr/>
          </p:nvSpPr>
          <p:spPr bwMode="auto">
            <a:xfrm>
              <a:off x="6015038" y="6140450"/>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9" name="Oval 27"/>
            <p:cNvSpPr>
              <a:spLocks noChangeArrowheads="1"/>
            </p:cNvSpPr>
            <p:nvPr/>
          </p:nvSpPr>
          <p:spPr bwMode="auto">
            <a:xfrm>
              <a:off x="7615237" y="5364163"/>
              <a:ext cx="174891"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0" name="Text Box 28"/>
            <p:cNvSpPr txBox="1">
              <a:spLocks noChangeArrowheads="1"/>
            </p:cNvSpPr>
            <p:nvPr/>
          </p:nvSpPr>
          <p:spPr bwMode="auto">
            <a:xfrm>
              <a:off x="988278" y="5416357"/>
              <a:ext cx="575582"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1</a:t>
              </a:r>
              <a:endParaRPr lang="en-US" altLang="zh-CN" sz="1800" b="1" dirty="0">
                <a:latin typeface="+mn-lt"/>
                <a:ea typeface="+mn-ea"/>
              </a:endParaRPr>
            </a:p>
          </p:txBody>
        </p:sp>
        <p:sp>
          <p:nvSpPr>
            <p:cNvPr id="31" name="Text Box 29"/>
            <p:cNvSpPr txBox="1">
              <a:spLocks noChangeArrowheads="1"/>
            </p:cNvSpPr>
            <p:nvPr/>
          </p:nvSpPr>
          <p:spPr bwMode="auto">
            <a:xfrm>
              <a:off x="7529514" y="5530850"/>
              <a:ext cx="599855"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2</a:t>
              </a:r>
              <a:endParaRPr lang="en-US" altLang="zh-CN" sz="1800" b="1" dirty="0">
                <a:latin typeface="+mn-lt"/>
                <a:ea typeface="+mn-ea"/>
              </a:endParaRPr>
            </a:p>
          </p:txBody>
        </p:sp>
        <p:sp>
          <p:nvSpPr>
            <p:cNvPr id="32" name="Text Box 30"/>
            <p:cNvSpPr txBox="1">
              <a:spLocks noChangeArrowheads="1"/>
            </p:cNvSpPr>
            <p:nvPr/>
          </p:nvSpPr>
          <p:spPr bwMode="auto">
            <a:xfrm>
              <a:off x="3670922" y="3409013"/>
              <a:ext cx="548029"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1</a:t>
              </a:r>
              <a:endParaRPr lang="en-US" altLang="zh-CN" sz="1800" b="1" dirty="0">
                <a:latin typeface="+mn-lt"/>
                <a:ea typeface="+mn-ea"/>
              </a:endParaRPr>
            </a:p>
          </p:txBody>
        </p:sp>
        <p:sp>
          <p:nvSpPr>
            <p:cNvPr id="33" name="Text Box 31"/>
            <p:cNvSpPr txBox="1">
              <a:spLocks noChangeArrowheads="1"/>
            </p:cNvSpPr>
            <p:nvPr/>
          </p:nvSpPr>
          <p:spPr bwMode="auto">
            <a:xfrm>
              <a:off x="6183310" y="5975589"/>
              <a:ext cx="72379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3</a:t>
              </a:r>
              <a:endParaRPr lang="en-US" altLang="zh-CN" sz="1800" b="1" dirty="0">
                <a:latin typeface="+mn-lt"/>
                <a:ea typeface="+mn-ea"/>
              </a:endParaRPr>
            </a:p>
          </p:txBody>
        </p:sp>
        <p:sp>
          <p:nvSpPr>
            <p:cNvPr id="34" name="Text Box 32"/>
            <p:cNvSpPr txBox="1">
              <a:spLocks noChangeArrowheads="1"/>
            </p:cNvSpPr>
            <p:nvPr/>
          </p:nvSpPr>
          <p:spPr bwMode="auto">
            <a:xfrm>
              <a:off x="5846759" y="4059487"/>
              <a:ext cx="673101"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2</a:t>
              </a:r>
              <a:endParaRPr lang="en-US" altLang="zh-CN" sz="1800" b="1" dirty="0">
                <a:latin typeface="+mn-lt"/>
                <a:ea typeface="+mn-ea"/>
              </a:endParaRPr>
            </a:p>
          </p:txBody>
        </p:sp>
        <p:sp>
          <p:nvSpPr>
            <p:cNvPr id="35" name="Text Box 33"/>
            <p:cNvSpPr txBox="1">
              <a:spLocks noChangeArrowheads="1"/>
            </p:cNvSpPr>
            <p:nvPr/>
          </p:nvSpPr>
          <p:spPr bwMode="auto">
            <a:xfrm>
              <a:off x="2644774" y="3984625"/>
              <a:ext cx="36122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D</a:t>
              </a:r>
            </a:p>
          </p:txBody>
        </p:sp>
        <p:sp>
          <p:nvSpPr>
            <p:cNvPr id="36" name="Text Box 34"/>
            <p:cNvSpPr txBox="1">
              <a:spLocks noChangeArrowheads="1"/>
            </p:cNvSpPr>
            <p:nvPr/>
          </p:nvSpPr>
          <p:spPr bwMode="auto">
            <a:xfrm>
              <a:off x="1603375" y="3975100"/>
              <a:ext cx="32853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B</a:t>
              </a:r>
            </a:p>
          </p:txBody>
        </p:sp>
        <p:sp>
          <p:nvSpPr>
            <p:cNvPr id="37" name="Text Box 35"/>
            <p:cNvSpPr txBox="1">
              <a:spLocks noChangeArrowheads="1"/>
            </p:cNvSpPr>
            <p:nvPr/>
          </p:nvSpPr>
          <p:spPr bwMode="auto">
            <a:xfrm>
              <a:off x="2267597" y="5701860"/>
              <a:ext cx="34488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C</a:t>
              </a:r>
            </a:p>
          </p:txBody>
        </p:sp>
        <p:sp>
          <p:nvSpPr>
            <p:cNvPr id="38" name="Text Box 36"/>
            <p:cNvSpPr txBox="1">
              <a:spLocks noChangeArrowheads="1"/>
            </p:cNvSpPr>
            <p:nvPr/>
          </p:nvSpPr>
          <p:spPr bwMode="auto">
            <a:xfrm>
              <a:off x="0" y="4559300"/>
              <a:ext cx="34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A</a:t>
              </a:r>
            </a:p>
          </p:txBody>
        </p:sp>
        <p:sp>
          <p:nvSpPr>
            <p:cNvPr id="39" name="Text Box 37"/>
            <p:cNvSpPr txBox="1">
              <a:spLocks noChangeArrowheads="1"/>
            </p:cNvSpPr>
            <p:nvPr/>
          </p:nvSpPr>
          <p:spPr bwMode="auto">
            <a:xfrm>
              <a:off x="8880475" y="4937125"/>
              <a:ext cx="25825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I</a:t>
              </a:r>
            </a:p>
          </p:txBody>
        </p:sp>
        <p:sp>
          <p:nvSpPr>
            <p:cNvPr id="40" name="Text Box 38"/>
            <p:cNvSpPr txBox="1">
              <a:spLocks noChangeArrowheads="1"/>
            </p:cNvSpPr>
            <p:nvPr/>
          </p:nvSpPr>
          <p:spPr bwMode="auto">
            <a:xfrm>
              <a:off x="7448551" y="3877002"/>
              <a:ext cx="37593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H</a:t>
              </a:r>
            </a:p>
          </p:txBody>
        </p:sp>
        <p:sp>
          <p:nvSpPr>
            <p:cNvPr id="41" name="Text Box 39"/>
            <p:cNvSpPr txBox="1">
              <a:spLocks noChangeArrowheads="1"/>
            </p:cNvSpPr>
            <p:nvPr/>
          </p:nvSpPr>
          <p:spPr bwMode="auto">
            <a:xfrm>
              <a:off x="5510213" y="5254625"/>
              <a:ext cx="362859"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G</a:t>
              </a:r>
            </a:p>
          </p:txBody>
        </p:sp>
        <p:sp>
          <p:nvSpPr>
            <p:cNvPr id="42" name="Text Box 40"/>
            <p:cNvSpPr txBox="1">
              <a:spLocks noChangeArrowheads="1"/>
            </p:cNvSpPr>
            <p:nvPr/>
          </p:nvSpPr>
          <p:spPr bwMode="auto">
            <a:xfrm>
              <a:off x="4612335" y="4971917"/>
              <a:ext cx="31382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F</a:t>
              </a:r>
            </a:p>
          </p:txBody>
        </p:sp>
        <p:sp>
          <p:nvSpPr>
            <p:cNvPr id="43" name="Text Box 41"/>
            <p:cNvSpPr txBox="1">
              <a:spLocks noChangeArrowheads="1"/>
            </p:cNvSpPr>
            <p:nvPr/>
          </p:nvSpPr>
          <p:spPr bwMode="auto">
            <a:xfrm>
              <a:off x="4835525" y="3968245"/>
              <a:ext cx="31055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E</a:t>
              </a:r>
            </a:p>
          </p:txBody>
        </p:sp>
        <p:sp>
          <p:nvSpPr>
            <p:cNvPr id="44" name="Freeform 42"/>
            <p:cNvSpPr>
              <a:spLocks/>
            </p:cNvSpPr>
            <p:nvPr/>
          </p:nvSpPr>
          <p:spPr bwMode="auto">
            <a:xfrm>
              <a:off x="6154734" y="5297488"/>
              <a:ext cx="1536430" cy="128587"/>
            </a:xfrm>
            <a:custGeom>
              <a:avLst/>
              <a:gdLst>
                <a:gd name="T0" fmla="*/ 0 w 850"/>
                <a:gd name="T1" fmla="*/ 78 h 78"/>
                <a:gd name="T2" fmla="*/ 430 w 850"/>
                <a:gd name="T3" fmla="*/ 0 h 78"/>
                <a:gd name="T4" fmla="*/ 850 w 850"/>
                <a:gd name="T5" fmla="*/ 78 h 78"/>
              </a:gdLst>
              <a:ahLst/>
              <a:cxnLst>
                <a:cxn ang="0">
                  <a:pos x="T0" y="T1"/>
                </a:cxn>
                <a:cxn ang="0">
                  <a:pos x="T2" y="T3"/>
                </a:cxn>
                <a:cxn ang="0">
                  <a:pos x="T4" y="T5"/>
                </a:cxn>
              </a:cxnLst>
              <a:rect l="0" t="0" r="r" b="b"/>
              <a:pathLst>
                <a:path w="850" h="78">
                  <a:moveTo>
                    <a:pt x="0" y="78"/>
                  </a:moveTo>
                  <a:cubicBezTo>
                    <a:pt x="72" y="65"/>
                    <a:pt x="288" y="0"/>
                    <a:pt x="430" y="0"/>
                  </a:cubicBezTo>
                  <a:cubicBezTo>
                    <a:pt x="582" y="0"/>
                    <a:pt x="782" y="61"/>
                    <a:pt x="850" y="7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Freeform 43"/>
            <p:cNvSpPr>
              <a:spLocks/>
            </p:cNvSpPr>
            <p:nvPr/>
          </p:nvSpPr>
          <p:spPr bwMode="auto">
            <a:xfrm>
              <a:off x="3328985" y="4487863"/>
              <a:ext cx="1441628" cy="53975"/>
            </a:xfrm>
            <a:custGeom>
              <a:avLst/>
              <a:gdLst>
                <a:gd name="T0" fmla="*/ 798 w 798"/>
                <a:gd name="T1" fmla="*/ 32 h 32"/>
                <a:gd name="T2" fmla="*/ 346 w 798"/>
                <a:gd name="T3" fmla="*/ 0 h 32"/>
                <a:gd name="T4" fmla="*/ 0 w 798"/>
                <a:gd name="T5" fmla="*/ 4 h 32"/>
              </a:gdLst>
              <a:ahLst/>
              <a:cxnLst>
                <a:cxn ang="0">
                  <a:pos x="T0" y="T1"/>
                </a:cxn>
                <a:cxn ang="0">
                  <a:pos x="T2" y="T3"/>
                </a:cxn>
                <a:cxn ang="0">
                  <a:pos x="T4" y="T5"/>
                </a:cxn>
              </a:cxnLst>
              <a:rect l="0" t="0" r="r" b="b"/>
              <a:pathLst>
                <a:path w="798" h="32">
                  <a:moveTo>
                    <a:pt x="798" y="32"/>
                  </a:moveTo>
                  <a:cubicBezTo>
                    <a:pt x="723" y="27"/>
                    <a:pt x="479" y="5"/>
                    <a:pt x="346" y="0"/>
                  </a:cubicBezTo>
                  <a:cubicBezTo>
                    <a:pt x="194" y="0"/>
                    <a:pt x="72" y="3"/>
                    <a:pt x="0" y="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6" name="Freeform 44"/>
            <p:cNvSpPr>
              <a:spLocks/>
            </p:cNvSpPr>
            <p:nvPr/>
          </p:nvSpPr>
          <p:spPr bwMode="auto">
            <a:xfrm>
              <a:off x="3128958" y="4573588"/>
              <a:ext cx="1495567" cy="125412"/>
            </a:xfrm>
            <a:custGeom>
              <a:avLst/>
              <a:gdLst>
                <a:gd name="T0" fmla="*/ 0 w 828"/>
                <a:gd name="T1" fmla="*/ 0 h 76"/>
                <a:gd name="T2" fmla="*/ 456 w 828"/>
                <a:gd name="T3" fmla="*/ 76 h 76"/>
                <a:gd name="T4" fmla="*/ 828 w 828"/>
                <a:gd name="T5" fmla="*/ 24 h 76"/>
              </a:gdLst>
              <a:ahLst/>
              <a:cxnLst>
                <a:cxn ang="0">
                  <a:pos x="T0" y="T1"/>
                </a:cxn>
                <a:cxn ang="0">
                  <a:pos x="T2" y="T3"/>
                </a:cxn>
                <a:cxn ang="0">
                  <a:pos x="T4" y="T5"/>
                </a:cxn>
              </a:cxnLst>
              <a:rect l="0" t="0" r="r" b="b"/>
              <a:pathLst>
                <a:path w="828" h="76">
                  <a:moveTo>
                    <a:pt x="0" y="0"/>
                  </a:moveTo>
                  <a:cubicBezTo>
                    <a:pt x="76" y="13"/>
                    <a:pt x="318" y="72"/>
                    <a:pt x="456" y="76"/>
                  </a:cubicBezTo>
                  <a:cubicBezTo>
                    <a:pt x="608" y="76"/>
                    <a:pt x="751" y="35"/>
                    <a:pt x="828" y="2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7" name="Freeform 45"/>
            <p:cNvSpPr>
              <a:spLocks/>
            </p:cNvSpPr>
            <p:nvPr/>
          </p:nvSpPr>
          <p:spPr bwMode="auto">
            <a:xfrm>
              <a:off x="5968999" y="5553075"/>
              <a:ext cx="86629" cy="615950"/>
            </a:xfrm>
            <a:custGeom>
              <a:avLst/>
              <a:gdLst>
                <a:gd name="T0" fmla="*/ 38 w 48"/>
                <a:gd name="T1" fmla="*/ 0 h 373"/>
                <a:gd name="T2" fmla="*/ 2 w 48"/>
                <a:gd name="T3" fmla="*/ 172 h 373"/>
                <a:gd name="T4" fmla="*/ 48 w 48"/>
                <a:gd name="T5" fmla="*/ 373 h 373"/>
              </a:gdLst>
              <a:ahLst/>
              <a:cxnLst>
                <a:cxn ang="0">
                  <a:pos x="T0" y="T1"/>
                </a:cxn>
                <a:cxn ang="0">
                  <a:pos x="T2" y="T3"/>
                </a:cxn>
                <a:cxn ang="0">
                  <a:pos x="T4" y="T5"/>
                </a:cxn>
              </a:cxnLst>
              <a:rect l="0" t="0" r="r" b="b"/>
              <a:pathLst>
                <a:path w="48" h="373">
                  <a:moveTo>
                    <a:pt x="38" y="0"/>
                  </a:moveTo>
                  <a:cubicBezTo>
                    <a:pt x="31" y="29"/>
                    <a:pt x="0" y="110"/>
                    <a:pt x="2" y="172"/>
                  </a:cubicBezTo>
                  <a:cubicBezTo>
                    <a:pt x="2" y="234"/>
                    <a:pt x="39" y="331"/>
                    <a:pt x="48" y="373"/>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8" name="Freeform 46"/>
            <p:cNvSpPr>
              <a:spLocks/>
            </p:cNvSpPr>
            <p:nvPr/>
          </p:nvSpPr>
          <p:spPr bwMode="auto">
            <a:xfrm>
              <a:off x="6135688" y="5584825"/>
              <a:ext cx="70282" cy="571500"/>
            </a:xfrm>
            <a:custGeom>
              <a:avLst/>
              <a:gdLst>
                <a:gd name="T0" fmla="*/ 0 w 39"/>
                <a:gd name="T1" fmla="*/ 346 h 346"/>
                <a:gd name="T2" fmla="*/ 39 w 39"/>
                <a:gd name="T3" fmla="*/ 184 h 346"/>
                <a:gd name="T4" fmla="*/ 3 w 39"/>
                <a:gd name="T5" fmla="*/ 0 h 346"/>
              </a:gdLst>
              <a:ahLst/>
              <a:cxnLst>
                <a:cxn ang="0">
                  <a:pos x="T0" y="T1"/>
                </a:cxn>
                <a:cxn ang="0">
                  <a:pos x="T2" y="T3"/>
                </a:cxn>
                <a:cxn ang="0">
                  <a:pos x="T4" y="T5"/>
                </a:cxn>
              </a:cxnLst>
              <a:rect l="0" t="0" r="r" b="b"/>
              <a:pathLst>
                <a:path w="39" h="346">
                  <a:moveTo>
                    <a:pt x="0" y="346"/>
                  </a:moveTo>
                  <a:cubicBezTo>
                    <a:pt x="7" y="319"/>
                    <a:pt x="39" y="242"/>
                    <a:pt x="39" y="184"/>
                  </a:cubicBezTo>
                  <a:cubicBezTo>
                    <a:pt x="39" y="122"/>
                    <a:pt x="11" y="38"/>
                    <a:pt x="3"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9" name="Freeform 47"/>
            <p:cNvSpPr>
              <a:spLocks/>
            </p:cNvSpPr>
            <p:nvPr/>
          </p:nvSpPr>
          <p:spPr bwMode="auto">
            <a:xfrm>
              <a:off x="6134100" y="4627563"/>
              <a:ext cx="80091" cy="674687"/>
            </a:xfrm>
            <a:custGeom>
              <a:avLst/>
              <a:gdLst>
                <a:gd name="T0" fmla="*/ 1 w 44"/>
                <a:gd name="T1" fmla="*/ 409 h 409"/>
                <a:gd name="T2" fmla="*/ 44 w 44"/>
                <a:gd name="T3" fmla="*/ 224 h 409"/>
                <a:gd name="T4" fmla="*/ 0 w 44"/>
                <a:gd name="T5" fmla="*/ 0 h 409"/>
              </a:gdLst>
              <a:ahLst/>
              <a:cxnLst>
                <a:cxn ang="0">
                  <a:pos x="T0" y="T1"/>
                </a:cxn>
                <a:cxn ang="0">
                  <a:pos x="T2" y="T3"/>
                </a:cxn>
                <a:cxn ang="0">
                  <a:pos x="T4" y="T5"/>
                </a:cxn>
              </a:cxnLst>
              <a:rect l="0" t="0" r="r" b="b"/>
              <a:pathLst>
                <a:path w="44" h="409">
                  <a:moveTo>
                    <a:pt x="1" y="409"/>
                  </a:moveTo>
                  <a:cubicBezTo>
                    <a:pt x="8" y="378"/>
                    <a:pt x="44" y="292"/>
                    <a:pt x="44" y="224"/>
                  </a:cubicBezTo>
                  <a:cubicBezTo>
                    <a:pt x="44" y="156"/>
                    <a:pt x="9" y="47"/>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0" name="Freeform 48"/>
            <p:cNvSpPr>
              <a:spLocks/>
            </p:cNvSpPr>
            <p:nvPr/>
          </p:nvSpPr>
          <p:spPr bwMode="auto">
            <a:xfrm>
              <a:off x="5972174" y="4606925"/>
              <a:ext cx="73553" cy="582613"/>
            </a:xfrm>
            <a:custGeom>
              <a:avLst/>
              <a:gdLst>
                <a:gd name="T0" fmla="*/ 40 w 40"/>
                <a:gd name="T1" fmla="*/ 0 h 352"/>
                <a:gd name="T2" fmla="*/ 0 w 40"/>
                <a:gd name="T3" fmla="*/ 232 h 352"/>
                <a:gd name="T4" fmla="*/ 12 w 40"/>
                <a:gd name="T5" fmla="*/ 352 h 352"/>
              </a:gdLst>
              <a:ahLst/>
              <a:cxnLst>
                <a:cxn ang="0">
                  <a:pos x="T0" y="T1"/>
                </a:cxn>
                <a:cxn ang="0">
                  <a:pos x="T2" y="T3"/>
                </a:cxn>
                <a:cxn ang="0">
                  <a:pos x="T4" y="T5"/>
                </a:cxn>
              </a:cxnLst>
              <a:rect l="0" t="0" r="r" b="b"/>
              <a:pathLst>
                <a:path w="40" h="352">
                  <a:moveTo>
                    <a:pt x="40" y="0"/>
                  </a:moveTo>
                  <a:cubicBezTo>
                    <a:pt x="33" y="38"/>
                    <a:pt x="5" y="173"/>
                    <a:pt x="0" y="232"/>
                  </a:cubicBezTo>
                  <a:cubicBezTo>
                    <a:pt x="0" y="294"/>
                    <a:pt x="10" y="327"/>
                    <a:pt x="12" y="35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 name="Freeform 49"/>
            <p:cNvSpPr>
              <a:spLocks/>
            </p:cNvSpPr>
            <p:nvPr/>
          </p:nvSpPr>
          <p:spPr bwMode="auto">
            <a:xfrm>
              <a:off x="4992687" y="4414838"/>
              <a:ext cx="1041176" cy="111125"/>
            </a:xfrm>
            <a:custGeom>
              <a:avLst/>
              <a:gdLst>
                <a:gd name="T0" fmla="*/ 0 w 576"/>
                <a:gd name="T1" fmla="*/ 66 h 67"/>
                <a:gd name="T2" fmla="*/ 278 w 576"/>
                <a:gd name="T3" fmla="*/ 0 h 67"/>
                <a:gd name="T4" fmla="*/ 576 w 576"/>
                <a:gd name="T5" fmla="*/ 67 h 67"/>
              </a:gdLst>
              <a:ahLst/>
              <a:cxnLst>
                <a:cxn ang="0">
                  <a:pos x="T0" y="T1"/>
                </a:cxn>
                <a:cxn ang="0">
                  <a:pos x="T2" y="T3"/>
                </a:cxn>
                <a:cxn ang="0">
                  <a:pos x="T4" y="T5"/>
                </a:cxn>
              </a:cxnLst>
              <a:rect l="0" t="0" r="r" b="b"/>
              <a:pathLst>
                <a:path w="576" h="67">
                  <a:moveTo>
                    <a:pt x="0" y="66"/>
                  </a:moveTo>
                  <a:cubicBezTo>
                    <a:pt x="46" y="55"/>
                    <a:pt x="182" y="0"/>
                    <a:pt x="278" y="0"/>
                  </a:cubicBezTo>
                  <a:cubicBezTo>
                    <a:pt x="374" y="0"/>
                    <a:pt x="512" y="57"/>
                    <a:pt x="576" y="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2" name="Freeform 50"/>
            <p:cNvSpPr>
              <a:spLocks/>
            </p:cNvSpPr>
            <p:nvPr/>
          </p:nvSpPr>
          <p:spPr bwMode="auto">
            <a:xfrm>
              <a:off x="5183186" y="4573588"/>
              <a:ext cx="898976" cy="125412"/>
            </a:xfrm>
            <a:custGeom>
              <a:avLst/>
              <a:gdLst>
                <a:gd name="T0" fmla="*/ 498 w 498"/>
                <a:gd name="T1" fmla="*/ 0 h 76"/>
                <a:gd name="T2" fmla="*/ 190 w 498"/>
                <a:gd name="T3" fmla="*/ 76 h 76"/>
                <a:gd name="T4" fmla="*/ 0 w 498"/>
                <a:gd name="T5" fmla="*/ 54 h 76"/>
              </a:gdLst>
              <a:ahLst/>
              <a:cxnLst>
                <a:cxn ang="0">
                  <a:pos x="T0" y="T1"/>
                </a:cxn>
                <a:cxn ang="0">
                  <a:pos x="T2" y="T3"/>
                </a:cxn>
                <a:cxn ang="0">
                  <a:pos x="T4" y="T5"/>
                </a:cxn>
              </a:cxnLst>
              <a:rect l="0" t="0" r="r" b="b"/>
              <a:pathLst>
                <a:path w="498" h="76">
                  <a:moveTo>
                    <a:pt x="498" y="0"/>
                  </a:moveTo>
                  <a:cubicBezTo>
                    <a:pt x="446" y="13"/>
                    <a:pt x="273" y="67"/>
                    <a:pt x="190" y="76"/>
                  </a:cubicBezTo>
                  <a:cubicBezTo>
                    <a:pt x="94" y="76"/>
                    <a:pt x="40" y="59"/>
                    <a:pt x="0" y="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3" name="Freeform 51"/>
            <p:cNvSpPr>
              <a:spLocks/>
            </p:cNvSpPr>
            <p:nvPr/>
          </p:nvSpPr>
          <p:spPr bwMode="auto">
            <a:xfrm>
              <a:off x="3065459" y="4713288"/>
              <a:ext cx="1294523" cy="769937"/>
            </a:xfrm>
            <a:custGeom>
              <a:avLst/>
              <a:gdLst>
                <a:gd name="T0" fmla="*/ 716 w 716"/>
                <a:gd name="T1" fmla="*/ 466 h 466"/>
                <a:gd name="T2" fmla="*/ 296 w 716"/>
                <a:gd name="T3" fmla="*/ 296 h 466"/>
                <a:gd name="T4" fmla="*/ 0 w 716"/>
                <a:gd name="T5" fmla="*/ 0 h 466"/>
              </a:gdLst>
              <a:ahLst/>
              <a:cxnLst>
                <a:cxn ang="0">
                  <a:pos x="T0" y="T1"/>
                </a:cxn>
                <a:cxn ang="0">
                  <a:pos x="T2" y="T3"/>
                </a:cxn>
                <a:cxn ang="0">
                  <a:pos x="T4" y="T5"/>
                </a:cxn>
              </a:cxnLst>
              <a:rect l="0" t="0" r="r" b="b"/>
              <a:pathLst>
                <a:path w="716" h="466">
                  <a:moveTo>
                    <a:pt x="716" y="466"/>
                  </a:moveTo>
                  <a:cubicBezTo>
                    <a:pt x="646" y="438"/>
                    <a:pt x="415" y="374"/>
                    <a:pt x="296" y="296"/>
                  </a:cubicBezTo>
                  <a:cubicBezTo>
                    <a:pt x="174" y="214"/>
                    <a:pt x="62" y="6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4" name="Freeform 52"/>
            <p:cNvSpPr>
              <a:spLocks/>
            </p:cNvSpPr>
            <p:nvPr/>
          </p:nvSpPr>
          <p:spPr bwMode="auto">
            <a:xfrm>
              <a:off x="3030534" y="4600575"/>
              <a:ext cx="1381151" cy="766763"/>
            </a:xfrm>
            <a:custGeom>
              <a:avLst/>
              <a:gdLst>
                <a:gd name="T0" fmla="*/ 0 w 764"/>
                <a:gd name="T1" fmla="*/ 0 h 464"/>
                <a:gd name="T2" fmla="*/ 444 w 764"/>
                <a:gd name="T3" fmla="*/ 156 h 464"/>
                <a:gd name="T4" fmla="*/ 764 w 764"/>
                <a:gd name="T5" fmla="*/ 464 h 464"/>
              </a:gdLst>
              <a:ahLst/>
              <a:cxnLst>
                <a:cxn ang="0">
                  <a:pos x="T0" y="T1"/>
                </a:cxn>
                <a:cxn ang="0">
                  <a:pos x="T2" y="T3"/>
                </a:cxn>
                <a:cxn ang="0">
                  <a:pos x="T4" y="T5"/>
                </a:cxn>
              </a:cxnLst>
              <a:rect l="0" t="0" r="r" b="b"/>
              <a:pathLst>
                <a:path w="764" h="464">
                  <a:moveTo>
                    <a:pt x="0" y="0"/>
                  </a:moveTo>
                  <a:cubicBezTo>
                    <a:pt x="73" y="26"/>
                    <a:pt x="317" y="79"/>
                    <a:pt x="444" y="156"/>
                  </a:cubicBezTo>
                  <a:cubicBezTo>
                    <a:pt x="556" y="227"/>
                    <a:pt x="697" y="400"/>
                    <a:pt x="764" y="46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5" name="Freeform 53"/>
            <p:cNvSpPr>
              <a:spLocks/>
            </p:cNvSpPr>
            <p:nvPr/>
          </p:nvSpPr>
          <p:spPr bwMode="auto">
            <a:xfrm>
              <a:off x="4740271" y="5556250"/>
              <a:ext cx="1348462" cy="650875"/>
            </a:xfrm>
            <a:custGeom>
              <a:avLst/>
              <a:gdLst>
                <a:gd name="T0" fmla="*/ 746 w 746"/>
                <a:gd name="T1" fmla="*/ 394 h 394"/>
                <a:gd name="T2" fmla="*/ 378 w 746"/>
                <a:gd name="T3" fmla="*/ 114 h 394"/>
                <a:gd name="T4" fmla="*/ 0 w 746"/>
                <a:gd name="T5" fmla="*/ 0 h 394"/>
              </a:gdLst>
              <a:ahLst/>
              <a:cxnLst>
                <a:cxn ang="0">
                  <a:pos x="T0" y="T1"/>
                </a:cxn>
                <a:cxn ang="0">
                  <a:pos x="T2" y="T3"/>
                </a:cxn>
                <a:cxn ang="0">
                  <a:pos x="T4" y="T5"/>
                </a:cxn>
              </a:cxnLst>
              <a:rect l="0" t="0" r="r" b="b"/>
              <a:pathLst>
                <a:path w="746" h="394">
                  <a:moveTo>
                    <a:pt x="746" y="394"/>
                  </a:moveTo>
                  <a:cubicBezTo>
                    <a:pt x="684" y="347"/>
                    <a:pt x="502" y="180"/>
                    <a:pt x="378" y="114"/>
                  </a:cubicBezTo>
                  <a:cubicBezTo>
                    <a:pt x="245" y="48"/>
                    <a:pt x="79"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 name="Freeform 54"/>
            <p:cNvSpPr>
              <a:spLocks/>
            </p:cNvSpPr>
            <p:nvPr/>
          </p:nvSpPr>
          <p:spPr bwMode="auto">
            <a:xfrm>
              <a:off x="4529134" y="5556250"/>
              <a:ext cx="1529892" cy="696913"/>
            </a:xfrm>
            <a:custGeom>
              <a:avLst/>
              <a:gdLst>
                <a:gd name="T0" fmla="*/ 0 w 846"/>
                <a:gd name="T1" fmla="*/ 0 h 422"/>
                <a:gd name="T2" fmla="*/ 350 w 846"/>
                <a:gd name="T3" fmla="*/ 270 h 422"/>
                <a:gd name="T4" fmla="*/ 846 w 846"/>
                <a:gd name="T5" fmla="*/ 422 h 422"/>
              </a:gdLst>
              <a:ahLst/>
              <a:cxnLst>
                <a:cxn ang="0">
                  <a:pos x="T0" y="T1"/>
                </a:cxn>
                <a:cxn ang="0">
                  <a:pos x="T2" y="T3"/>
                </a:cxn>
                <a:cxn ang="0">
                  <a:pos x="T4" y="T5"/>
                </a:cxn>
              </a:cxnLst>
              <a:rect l="0" t="0" r="r" b="b"/>
              <a:pathLst>
                <a:path w="846" h="422">
                  <a:moveTo>
                    <a:pt x="0" y="0"/>
                  </a:moveTo>
                  <a:cubicBezTo>
                    <a:pt x="58" y="45"/>
                    <a:pt x="209" y="200"/>
                    <a:pt x="350" y="270"/>
                  </a:cubicBezTo>
                  <a:cubicBezTo>
                    <a:pt x="485" y="340"/>
                    <a:pt x="743" y="390"/>
                    <a:pt x="846" y="42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7" name="Freeform 55"/>
            <p:cNvSpPr>
              <a:spLocks/>
            </p:cNvSpPr>
            <p:nvPr/>
          </p:nvSpPr>
          <p:spPr bwMode="auto">
            <a:xfrm>
              <a:off x="7524750" y="4673600"/>
              <a:ext cx="148740" cy="733425"/>
            </a:xfrm>
            <a:custGeom>
              <a:avLst/>
              <a:gdLst>
                <a:gd name="T0" fmla="*/ 82 w 82"/>
                <a:gd name="T1" fmla="*/ 444 h 444"/>
                <a:gd name="T2" fmla="*/ 4 w 82"/>
                <a:gd name="T3" fmla="*/ 240 h 444"/>
                <a:gd name="T4" fmla="*/ 44 w 82"/>
                <a:gd name="T5" fmla="*/ 0 h 444"/>
              </a:gdLst>
              <a:ahLst/>
              <a:cxnLst>
                <a:cxn ang="0">
                  <a:pos x="T0" y="T1"/>
                </a:cxn>
                <a:cxn ang="0">
                  <a:pos x="T2" y="T3"/>
                </a:cxn>
                <a:cxn ang="0">
                  <a:pos x="T4" y="T5"/>
                </a:cxn>
              </a:cxnLst>
              <a:rect l="0" t="0" r="r" b="b"/>
              <a:pathLst>
                <a:path w="82" h="444">
                  <a:moveTo>
                    <a:pt x="82" y="444"/>
                  </a:moveTo>
                  <a:cubicBezTo>
                    <a:pt x="70" y="410"/>
                    <a:pt x="10" y="314"/>
                    <a:pt x="4" y="240"/>
                  </a:cubicBezTo>
                  <a:cubicBezTo>
                    <a:pt x="0" y="162"/>
                    <a:pt x="36" y="50"/>
                    <a:pt x="44"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8" name="Freeform 56"/>
            <p:cNvSpPr>
              <a:spLocks/>
            </p:cNvSpPr>
            <p:nvPr/>
          </p:nvSpPr>
          <p:spPr bwMode="auto">
            <a:xfrm>
              <a:off x="7689850" y="4633913"/>
              <a:ext cx="116049" cy="752475"/>
            </a:xfrm>
            <a:custGeom>
              <a:avLst/>
              <a:gdLst>
                <a:gd name="T0" fmla="*/ 0 w 64"/>
                <a:gd name="T1" fmla="*/ 0 h 456"/>
                <a:gd name="T2" fmla="*/ 60 w 64"/>
                <a:gd name="T3" fmla="*/ 204 h 456"/>
                <a:gd name="T4" fmla="*/ 24 w 64"/>
                <a:gd name="T5" fmla="*/ 456 h 456"/>
              </a:gdLst>
              <a:ahLst/>
              <a:cxnLst>
                <a:cxn ang="0">
                  <a:pos x="T0" y="T1"/>
                </a:cxn>
                <a:cxn ang="0">
                  <a:pos x="T2" y="T3"/>
                </a:cxn>
                <a:cxn ang="0">
                  <a:pos x="T4" y="T5"/>
                </a:cxn>
              </a:cxnLst>
              <a:rect l="0" t="0" r="r" b="b"/>
              <a:pathLst>
                <a:path w="64" h="456">
                  <a:moveTo>
                    <a:pt x="0" y="0"/>
                  </a:moveTo>
                  <a:cubicBezTo>
                    <a:pt x="11" y="34"/>
                    <a:pt x="56" y="128"/>
                    <a:pt x="60" y="204"/>
                  </a:cubicBezTo>
                  <a:cubicBezTo>
                    <a:pt x="64" y="277"/>
                    <a:pt x="31" y="404"/>
                    <a:pt x="24" y="45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9" name="Freeform 57"/>
            <p:cNvSpPr>
              <a:spLocks/>
            </p:cNvSpPr>
            <p:nvPr/>
          </p:nvSpPr>
          <p:spPr bwMode="auto">
            <a:xfrm>
              <a:off x="7753347" y="5476875"/>
              <a:ext cx="921857" cy="98425"/>
            </a:xfrm>
            <a:custGeom>
              <a:avLst/>
              <a:gdLst>
                <a:gd name="T0" fmla="*/ 510 w 510"/>
                <a:gd name="T1" fmla="*/ 0 h 60"/>
                <a:gd name="T2" fmla="*/ 276 w 510"/>
                <a:gd name="T3" fmla="*/ 60 h 60"/>
                <a:gd name="T4" fmla="*/ 0 w 510"/>
                <a:gd name="T5" fmla="*/ 0 h 60"/>
              </a:gdLst>
              <a:ahLst/>
              <a:cxnLst>
                <a:cxn ang="0">
                  <a:pos x="T0" y="T1"/>
                </a:cxn>
                <a:cxn ang="0">
                  <a:pos x="T2" y="T3"/>
                </a:cxn>
                <a:cxn ang="0">
                  <a:pos x="T4" y="T5"/>
                </a:cxn>
              </a:cxnLst>
              <a:rect l="0" t="0" r="r" b="b"/>
              <a:pathLst>
                <a:path w="510" h="60">
                  <a:moveTo>
                    <a:pt x="510" y="0"/>
                  </a:moveTo>
                  <a:cubicBezTo>
                    <a:pt x="471" y="10"/>
                    <a:pt x="361" y="60"/>
                    <a:pt x="276" y="60"/>
                  </a:cubicBezTo>
                  <a:cubicBezTo>
                    <a:pt x="191" y="60"/>
                    <a:pt x="57" y="1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0" name="Freeform 58"/>
            <p:cNvSpPr>
              <a:spLocks/>
            </p:cNvSpPr>
            <p:nvPr/>
          </p:nvSpPr>
          <p:spPr bwMode="auto">
            <a:xfrm>
              <a:off x="7762873" y="5303838"/>
              <a:ext cx="727353" cy="112712"/>
            </a:xfrm>
            <a:custGeom>
              <a:avLst/>
              <a:gdLst>
                <a:gd name="T0" fmla="*/ 0 w 402"/>
                <a:gd name="T1" fmla="*/ 68 h 68"/>
                <a:gd name="T2" fmla="*/ 234 w 402"/>
                <a:gd name="T3" fmla="*/ 2 h 68"/>
                <a:gd name="T4" fmla="*/ 402 w 402"/>
                <a:gd name="T5" fmla="*/ 32 h 68"/>
              </a:gdLst>
              <a:ahLst/>
              <a:cxnLst>
                <a:cxn ang="0">
                  <a:pos x="T0" y="T1"/>
                </a:cxn>
                <a:cxn ang="0">
                  <a:pos x="T2" y="T3"/>
                </a:cxn>
                <a:cxn ang="0">
                  <a:pos x="T4" y="T5"/>
                </a:cxn>
              </a:cxnLst>
              <a:rect l="0" t="0" r="r" b="b"/>
              <a:pathLst>
                <a:path w="402" h="68">
                  <a:moveTo>
                    <a:pt x="0" y="68"/>
                  </a:moveTo>
                  <a:cubicBezTo>
                    <a:pt x="39" y="57"/>
                    <a:pt x="167" y="8"/>
                    <a:pt x="234" y="2"/>
                  </a:cubicBezTo>
                  <a:cubicBezTo>
                    <a:pt x="316" y="0"/>
                    <a:pt x="367" y="26"/>
                    <a:pt x="402" y="3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 name="Freeform 59"/>
            <p:cNvSpPr>
              <a:spLocks/>
            </p:cNvSpPr>
            <p:nvPr/>
          </p:nvSpPr>
          <p:spPr bwMode="auto">
            <a:xfrm>
              <a:off x="620710" y="4924425"/>
              <a:ext cx="626013" cy="482600"/>
            </a:xfrm>
            <a:custGeom>
              <a:avLst/>
              <a:gdLst>
                <a:gd name="T0" fmla="*/ 346 w 346"/>
                <a:gd name="T1" fmla="*/ 292 h 292"/>
                <a:gd name="T2" fmla="*/ 192 w 346"/>
                <a:gd name="T3" fmla="*/ 274 h 292"/>
                <a:gd name="T4" fmla="*/ 84 w 346"/>
                <a:gd name="T5" fmla="*/ 214 h 292"/>
                <a:gd name="T6" fmla="*/ 0 w 346"/>
                <a:gd name="T7" fmla="*/ 0 h 292"/>
              </a:gdLst>
              <a:ahLst/>
              <a:cxnLst>
                <a:cxn ang="0">
                  <a:pos x="T0" y="T1"/>
                </a:cxn>
                <a:cxn ang="0">
                  <a:pos x="T2" y="T3"/>
                </a:cxn>
                <a:cxn ang="0">
                  <a:pos x="T4" y="T5"/>
                </a:cxn>
                <a:cxn ang="0">
                  <a:pos x="T6" y="T7"/>
                </a:cxn>
              </a:cxnLst>
              <a:rect l="0" t="0" r="r" b="b"/>
              <a:pathLst>
                <a:path w="346" h="292">
                  <a:moveTo>
                    <a:pt x="346" y="292"/>
                  </a:moveTo>
                  <a:cubicBezTo>
                    <a:pt x="320" y="289"/>
                    <a:pt x="236" y="287"/>
                    <a:pt x="192" y="274"/>
                  </a:cubicBezTo>
                  <a:cubicBezTo>
                    <a:pt x="148" y="261"/>
                    <a:pt x="116" y="260"/>
                    <a:pt x="84" y="214"/>
                  </a:cubicBezTo>
                  <a:cubicBezTo>
                    <a:pt x="27" y="171"/>
                    <a:pt x="17" y="4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2" name="Freeform 60"/>
            <p:cNvSpPr>
              <a:spLocks/>
            </p:cNvSpPr>
            <p:nvPr/>
          </p:nvSpPr>
          <p:spPr bwMode="auto">
            <a:xfrm>
              <a:off x="768349" y="4921250"/>
              <a:ext cx="506695" cy="452438"/>
            </a:xfrm>
            <a:custGeom>
              <a:avLst/>
              <a:gdLst>
                <a:gd name="T0" fmla="*/ 0 w 280"/>
                <a:gd name="T1" fmla="*/ 0 h 274"/>
                <a:gd name="T2" fmla="*/ 168 w 280"/>
                <a:gd name="T3" fmla="*/ 90 h 274"/>
                <a:gd name="T4" fmla="*/ 280 w 280"/>
                <a:gd name="T5" fmla="*/ 274 h 274"/>
              </a:gdLst>
              <a:ahLst/>
              <a:cxnLst>
                <a:cxn ang="0">
                  <a:pos x="T0" y="T1"/>
                </a:cxn>
                <a:cxn ang="0">
                  <a:pos x="T2" y="T3"/>
                </a:cxn>
                <a:cxn ang="0">
                  <a:pos x="T4" y="T5"/>
                </a:cxn>
              </a:cxnLst>
              <a:rect l="0" t="0" r="r" b="b"/>
              <a:pathLst>
                <a:path w="280" h="274">
                  <a:moveTo>
                    <a:pt x="0" y="0"/>
                  </a:moveTo>
                  <a:cubicBezTo>
                    <a:pt x="28" y="15"/>
                    <a:pt x="121" y="44"/>
                    <a:pt x="168" y="90"/>
                  </a:cubicBezTo>
                  <a:cubicBezTo>
                    <a:pt x="215" y="136"/>
                    <a:pt x="257" y="236"/>
                    <a:pt x="280" y="27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3" name="Freeform 61"/>
            <p:cNvSpPr>
              <a:spLocks/>
            </p:cNvSpPr>
            <p:nvPr/>
          </p:nvSpPr>
          <p:spPr bwMode="auto">
            <a:xfrm>
              <a:off x="1370011" y="5486400"/>
              <a:ext cx="575344" cy="573088"/>
            </a:xfrm>
            <a:custGeom>
              <a:avLst/>
              <a:gdLst>
                <a:gd name="T0" fmla="*/ 319 w 319"/>
                <a:gd name="T1" fmla="*/ 347 h 347"/>
                <a:gd name="T2" fmla="*/ 202 w 319"/>
                <a:gd name="T3" fmla="*/ 140 h 347"/>
                <a:gd name="T4" fmla="*/ 0 w 319"/>
                <a:gd name="T5" fmla="*/ 0 h 347"/>
              </a:gdLst>
              <a:ahLst/>
              <a:cxnLst>
                <a:cxn ang="0">
                  <a:pos x="T0" y="T1"/>
                </a:cxn>
                <a:cxn ang="0">
                  <a:pos x="T2" y="T3"/>
                </a:cxn>
                <a:cxn ang="0">
                  <a:pos x="T4" y="T5"/>
                </a:cxn>
              </a:cxnLst>
              <a:rect l="0" t="0" r="r" b="b"/>
              <a:pathLst>
                <a:path w="319" h="347">
                  <a:moveTo>
                    <a:pt x="319" y="347"/>
                  </a:moveTo>
                  <a:cubicBezTo>
                    <a:pt x="300" y="313"/>
                    <a:pt x="255" y="198"/>
                    <a:pt x="202" y="140"/>
                  </a:cubicBezTo>
                  <a:cubicBezTo>
                    <a:pt x="149" y="82"/>
                    <a:pt x="42" y="29"/>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 name="Freeform 62"/>
            <p:cNvSpPr>
              <a:spLocks/>
            </p:cNvSpPr>
            <p:nvPr/>
          </p:nvSpPr>
          <p:spPr bwMode="auto">
            <a:xfrm>
              <a:off x="1281112" y="5486400"/>
              <a:ext cx="536116" cy="561975"/>
            </a:xfrm>
            <a:custGeom>
              <a:avLst/>
              <a:gdLst>
                <a:gd name="T0" fmla="*/ 0 w 296"/>
                <a:gd name="T1" fmla="*/ 0 h 340"/>
                <a:gd name="T2" fmla="*/ 124 w 296"/>
                <a:gd name="T3" fmla="*/ 220 h 340"/>
                <a:gd name="T4" fmla="*/ 296 w 296"/>
                <a:gd name="T5" fmla="*/ 340 h 340"/>
              </a:gdLst>
              <a:ahLst/>
              <a:cxnLst>
                <a:cxn ang="0">
                  <a:pos x="T0" y="T1"/>
                </a:cxn>
                <a:cxn ang="0">
                  <a:pos x="T2" y="T3"/>
                </a:cxn>
                <a:cxn ang="0">
                  <a:pos x="T4" y="T5"/>
                </a:cxn>
              </a:cxnLst>
              <a:rect l="0" t="0" r="r" b="b"/>
              <a:pathLst>
                <a:path w="296" h="340">
                  <a:moveTo>
                    <a:pt x="0" y="0"/>
                  </a:moveTo>
                  <a:cubicBezTo>
                    <a:pt x="20" y="37"/>
                    <a:pt x="75" y="163"/>
                    <a:pt x="124" y="220"/>
                  </a:cubicBezTo>
                  <a:cubicBezTo>
                    <a:pt x="177" y="278"/>
                    <a:pt x="260" y="315"/>
                    <a:pt x="296" y="34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5" name="Freeform 63"/>
            <p:cNvSpPr>
              <a:spLocks/>
            </p:cNvSpPr>
            <p:nvPr/>
          </p:nvSpPr>
          <p:spPr bwMode="auto">
            <a:xfrm>
              <a:off x="1373188" y="4606925"/>
              <a:ext cx="382472" cy="779463"/>
            </a:xfrm>
            <a:custGeom>
              <a:avLst/>
              <a:gdLst>
                <a:gd name="T0" fmla="*/ 212 w 212"/>
                <a:gd name="T1" fmla="*/ 0 h 472"/>
                <a:gd name="T2" fmla="*/ 156 w 212"/>
                <a:gd name="T3" fmla="*/ 268 h 472"/>
                <a:gd name="T4" fmla="*/ 0 w 212"/>
                <a:gd name="T5" fmla="*/ 472 h 472"/>
              </a:gdLst>
              <a:ahLst/>
              <a:cxnLst>
                <a:cxn ang="0">
                  <a:pos x="T0" y="T1"/>
                </a:cxn>
                <a:cxn ang="0">
                  <a:pos x="T2" y="T3"/>
                </a:cxn>
                <a:cxn ang="0">
                  <a:pos x="T4" y="T5"/>
                </a:cxn>
              </a:cxnLst>
              <a:rect l="0" t="0" r="r" b="b"/>
              <a:pathLst>
                <a:path w="212" h="472">
                  <a:moveTo>
                    <a:pt x="212" y="0"/>
                  </a:moveTo>
                  <a:cubicBezTo>
                    <a:pt x="202" y="44"/>
                    <a:pt x="191" y="189"/>
                    <a:pt x="156" y="268"/>
                  </a:cubicBezTo>
                  <a:cubicBezTo>
                    <a:pt x="120" y="346"/>
                    <a:pt x="30" y="426"/>
                    <a:pt x="0" y="47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6" name="Freeform 64"/>
            <p:cNvSpPr>
              <a:spLocks/>
            </p:cNvSpPr>
            <p:nvPr/>
          </p:nvSpPr>
          <p:spPr bwMode="auto">
            <a:xfrm>
              <a:off x="1303338" y="4703763"/>
              <a:ext cx="284403" cy="703262"/>
            </a:xfrm>
            <a:custGeom>
              <a:avLst/>
              <a:gdLst>
                <a:gd name="T0" fmla="*/ 0 w 158"/>
                <a:gd name="T1" fmla="*/ 426 h 426"/>
                <a:gd name="T2" fmla="*/ 64 w 158"/>
                <a:gd name="T3" fmla="*/ 166 h 426"/>
                <a:gd name="T4" fmla="*/ 158 w 158"/>
                <a:gd name="T5" fmla="*/ 0 h 426"/>
              </a:gdLst>
              <a:ahLst/>
              <a:cxnLst>
                <a:cxn ang="0">
                  <a:pos x="T0" y="T1"/>
                </a:cxn>
                <a:cxn ang="0">
                  <a:pos x="T2" y="T3"/>
                </a:cxn>
                <a:cxn ang="0">
                  <a:pos x="T4" y="T5"/>
                </a:cxn>
              </a:cxnLst>
              <a:rect l="0" t="0" r="r" b="b"/>
              <a:pathLst>
                <a:path w="158" h="426">
                  <a:moveTo>
                    <a:pt x="0" y="426"/>
                  </a:moveTo>
                  <a:cubicBezTo>
                    <a:pt x="10" y="383"/>
                    <a:pt x="38" y="237"/>
                    <a:pt x="64" y="166"/>
                  </a:cubicBezTo>
                  <a:cubicBezTo>
                    <a:pt x="97" y="92"/>
                    <a:pt x="139" y="35"/>
                    <a:pt x="158"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7" name="Freeform 65"/>
            <p:cNvSpPr>
              <a:spLocks/>
            </p:cNvSpPr>
            <p:nvPr/>
          </p:nvSpPr>
          <p:spPr bwMode="auto">
            <a:xfrm>
              <a:off x="1816098" y="4402138"/>
              <a:ext cx="907147" cy="112712"/>
            </a:xfrm>
            <a:custGeom>
              <a:avLst/>
              <a:gdLst>
                <a:gd name="T0" fmla="*/ 0 w 502"/>
                <a:gd name="T1" fmla="*/ 68 h 68"/>
                <a:gd name="T2" fmla="*/ 324 w 502"/>
                <a:gd name="T3" fmla="*/ 0 h 68"/>
                <a:gd name="T4" fmla="*/ 502 w 502"/>
                <a:gd name="T5" fmla="*/ 26 h 68"/>
              </a:gdLst>
              <a:ahLst/>
              <a:cxnLst>
                <a:cxn ang="0">
                  <a:pos x="T0" y="T1"/>
                </a:cxn>
                <a:cxn ang="0">
                  <a:pos x="T2" y="T3"/>
                </a:cxn>
                <a:cxn ang="0">
                  <a:pos x="T4" y="T5"/>
                </a:cxn>
              </a:cxnLst>
              <a:rect l="0" t="0" r="r" b="b"/>
              <a:pathLst>
                <a:path w="502" h="68">
                  <a:moveTo>
                    <a:pt x="0" y="68"/>
                  </a:moveTo>
                  <a:cubicBezTo>
                    <a:pt x="54" y="57"/>
                    <a:pt x="240" y="7"/>
                    <a:pt x="324" y="0"/>
                  </a:cubicBezTo>
                  <a:cubicBezTo>
                    <a:pt x="428" y="0"/>
                    <a:pt x="465" y="21"/>
                    <a:pt x="502" y="2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 name="Freeform 66"/>
            <p:cNvSpPr>
              <a:spLocks/>
            </p:cNvSpPr>
            <p:nvPr/>
          </p:nvSpPr>
          <p:spPr bwMode="auto">
            <a:xfrm>
              <a:off x="3944936" y="4013200"/>
              <a:ext cx="688125" cy="441325"/>
            </a:xfrm>
            <a:custGeom>
              <a:avLst/>
              <a:gdLst>
                <a:gd name="T0" fmla="*/ 0 w 381"/>
                <a:gd name="T1" fmla="*/ 0 h 267"/>
                <a:gd name="T2" fmla="*/ 159 w 381"/>
                <a:gd name="T3" fmla="*/ 163 h 267"/>
                <a:gd name="T4" fmla="*/ 381 w 381"/>
                <a:gd name="T5" fmla="*/ 267 h 267"/>
              </a:gdLst>
              <a:ahLst/>
              <a:cxnLst>
                <a:cxn ang="0">
                  <a:pos x="T0" y="T1"/>
                </a:cxn>
                <a:cxn ang="0">
                  <a:pos x="T2" y="T3"/>
                </a:cxn>
                <a:cxn ang="0">
                  <a:pos x="T4" y="T5"/>
                </a:cxn>
              </a:cxnLst>
              <a:rect l="0" t="0" r="r" b="b"/>
              <a:pathLst>
                <a:path w="381" h="267">
                  <a:moveTo>
                    <a:pt x="0" y="0"/>
                  </a:moveTo>
                  <a:cubicBezTo>
                    <a:pt x="26" y="27"/>
                    <a:pt x="96" y="119"/>
                    <a:pt x="159" y="163"/>
                  </a:cubicBezTo>
                  <a:cubicBezTo>
                    <a:pt x="232" y="211"/>
                    <a:pt x="335" y="245"/>
                    <a:pt x="381" y="2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9" name="Freeform 67"/>
            <p:cNvSpPr>
              <a:spLocks/>
            </p:cNvSpPr>
            <p:nvPr/>
          </p:nvSpPr>
          <p:spPr bwMode="auto">
            <a:xfrm>
              <a:off x="3984623" y="3957638"/>
              <a:ext cx="818886" cy="492125"/>
            </a:xfrm>
            <a:custGeom>
              <a:avLst/>
              <a:gdLst>
                <a:gd name="T0" fmla="*/ 453 w 453"/>
                <a:gd name="T1" fmla="*/ 298 h 298"/>
                <a:gd name="T2" fmla="*/ 268 w 453"/>
                <a:gd name="T3" fmla="*/ 113 h 298"/>
                <a:gd name="T4" fmla="*/ 0 w 453"/>
                <a:gd name="T5" fmla="*/ 0 h 298"/>
              </a:gdLst>
              <a:ahLst/>
              <a:cxnLst>
                <a:cxn ang="0">
                  <a:pos x="T0" y="T1"/>
                </a:cxn>
                <a:cxn ang="0">
                  <a:pos x="T2" y="T3"/>
                </a:cxn>
                <a:cxn ang="0">
                  <a:pos x="T4" y="T5"/>
                </a:cxn>
              </a:cxnLst>
              <a:rect l="0" t="0" r="r" b="b"/>
              <a:pathLst>
                <a:path w="453" h="298">
                  <a:moveTo>
                    <a:pt x="453" y="298"/>
                  </a:moveTo>
                  <a:cubicBezTo>
                    <a:pt x="422" y="267"/>
                    <a:pt x="343" y="163"/>
                    <a:pt x="268" y="113"/>
                  </a:cubicBezTo>
                  <a:cubicBezTo>
                    <a:pt x="193" y="63"/>
                    <a:pt x="56"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0" name="Freeform 68"/>
            <p:cNvSpPr>
              <a:spLocks/>
            </p:cNvSpPr>
            <p:nvPr/>
          </p:nvSpPr>
          <p:spPr bwMode="auto">
            <a:xfrm>
              <a:off x="3106735" y="3897313"/>
              <a:ext cx="730621" cy="419100"/>
            </a:xfrm>
            <a:custGeom>
              <a:avLst/>
              <a:gdLst>
                <a:gd name="T0" fmla="*/ 404 w 404"/>
                <a:gd name="T1" fmla="*/ 22 h 254"/>
                <a:gd name="T2" fmla="*/ 258 w 404"/>
                <a:gd name="T3" fmla="*/ 14 h 254"/>
                <a:gd name="T4" fmla="*/ 90 w 404"/>
                <a:gd name="T5" fmla="*/ 104 h 254"/>
                <a:gd name="T6" fmla="*/ 0 w 404"/>
                <a:gd name="T7" fmla="*/ 254 h 254"/>
              </a:gdLst>
              <a:ahLst/>
              <a:cxnLst>
                <a:cxn ang="0">
                  <a:pos x="T0" y="T1"/>
                </a:cxn>
                <a:cxn ang="0">
                  <a:pos x="T2" y="T3"/>
                </a:cxn>
                <a:cxn ang="0">
                  <a:pos x="T4" y="T5"/>
                </a:cxn>
                <a:cxn ang="0">
                  <a:pos x="T6" y="T7"/>
                </a:cxn>
              </a:cxnLst>
              <a:rect l="0" t="0" r="r" b="b"/>
              <a:pathLst>
                <a:path w="404" h="254">
                  <a:moveTo>
                    <a:pt x="404" y="22"/>
                  </a:moveTo>
                  <a:cubicBezTo>
                    <a:pt x="380" y="21"/>
                    <a:pt x="310" y="0"/>
                    <a:pt x="258" y="14"/>
                  </a:cubicBezTo>
                  <a:cubicBezTo>
                    <a:pt x="206" y="28"/>
                    <a:pt x="133" y="64"/>
                    <a:pt x="90" y="104"/>
                  </a:cubicBezTo>
                  <a:cubicBezTo>
                    <a:pt x="16" y="152"/>
                    <a:pt x="19" y="223"/>
                    <a:pt x="0" y="2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1" name="Freeform 69"/>
            <p:cNvSpPr>
              <a:spLocks/>
            </p:cNvSpPr>
            <p:nvPr/>
          </p:nvSpPr>
          <p:spPr bwMode="auto">
            <a:xfrm>
              <a:off x="3127374" y="3992563"/>
              <a:ext cx="768214" cy="492125"/>
            </a:xfrm>
            <a:custGeom>
              <a:avLst/>
              <a:gdLst>
                <a:gd name="T0" fmla="*/ 0 w 425"/>
                <a:gd name="T1" fmla="*/ 298 h 298"/>
                <a:gd name="T2" fmla="*/ 249 w 425"/>
                <a:gd name="T3" fmla="*/ 192 h 298"/>
                <a:gd name="T4" fmla="*/ 425 w 425"/>
                <a:gd name="T5" fmla="*/ 0 h 298"/>
              </a:gdLst>
              <a:ahLst/>
              <a:cxnLst>
                <a:cxn ang="0">
                  <a:pos x="T0" y="T1"/>
                </a:cxn>
                <a:cxn ang="0">
                  <a:pos x="T2" y="T3"/>
                </a:cxn>
                <a:cxn ang="0">
                  <a:pos x="T4" y="T5"/>
                </a:cxn>
              </a:cxnLst>
              <a:rect l="0" t="0" r="r" b="b"/>
              <a:pathLst>
                <a:path w="425" h="298">
                  <a:moveTo>
                    <a:pt x="0" y="298"/>
                  </a:moveTo>
                  <a:cubicBezTo>
                    <a:pt x="41" y="280"/>
                    <a:pt x="178" y="242"/>
                    <a:pt x="249" y="192"/>
                  </a:cubicBezTo>
                  <a:cubicBezTo>
                    <a:pt x="325" y="141"/>
                    <a:pt x="388" y="40"/>
                    <a:pt x="425"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2" name="Text Box 70"/>
            <p:cNvSpPr txBox="1">
              <a:spLocks noChangeArrowheads="1"/>
            </p:cNvSpPr>
            <p:nvPr/>
          </p:nvSpPr>
          <p:spPr bwMode="auto">
            <a:xfrm>
              <a:off x="5573596" y="5598843"/>
              <a:ext cx="525458"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73" name="Text Box 71"/>
            <p:cNvSpPr txBox="1">
              <a:spLocks noChangeArrowheads="1"/>
            </p:cNvSpPr>
            <p:nvPr/>
          </p:nvSpPr>
          <p:spPr bwMode="auto">
            <a:xfrm>
              <a:off x="2195513" y="46529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74" name="Text Box 72"/>
            <p:cNvSpPr txBox="1">
              <a:spLocks noChangeArrowheads="1"/>
            </p:cNvSpPr>
            <p:nvPr/>
          </p:nvSpPr>
          <p:spPr bwMode="auto">
            <a:xfrm>
              <a:off x="8053879" y="5517633"/>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5" name="Text Box 73"/>
            <p:cNvSpPr txBox="1">
              <a:spLocks noChangeArrowheads="1"/>
            </p:cNvSpPr>
            <p:nvPr/>
          </p:nvSpPr>
          <p:spPr bwMode="auto">
            <a:xfrm>
              <a:off x="1685995" y="5364959"/>
              <a:ext cx="323631"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6" name="Text Box 74"/>
            <p:cNvSpPr txBox="1">
              <a:spLocks noChangeArrowheads="1"/>
            </p:cNvSpPr>
            <p:nvPr/>
          </p:nvSpPr>
          <p:spPr bwMode="auto">
            <a:xfrm>
              <a:off x="927457" y="46990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7" name="Text Box 75"/>
            <p:cNvSpPr txBox="1">
              <a:spLocks noChangeArrowheads="1"/>
            </p:cNvSpPr>
            <p:nvPr/>
          </p:nvSpPr>
          <p:spPr bwMode="auto">
            <a:xfrm>
              <a:off x="1639888" y="47498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8" name="Text Box 76"/>
            <p:cNvSpPr txBox="1">
              <a:spLocks noChangeArrowheads="1"/>
            </p:cNvSpPr>
            <p:nvPr/>
          </p:nvSpPr>
          <p:spPr bwMode="auto">
            <a:xfrm>
              <a:off x="7805738" y="477837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9" name="Text Box 77"/>
            <p:cNvSpPr txBox="1">
              <a:spLocks noChangeArrowheads="1"/>
            </p:cNvSpPr>
            <p:nvPr/>
          </p:nvSpPr>
          <p:spPr bwMode="auto">
            <a:xfrm>
              <a:off x="6858000" y="4880674"/>
              <a:ext cx="323631"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3</a:t>
              </a:r>
              <a:endParaRPr lang="en-US" altLang="zh-CN" sz="1800" b="1" dirty="0">
                <a:latin typeface="+mn-lt"/>
                <a:ea typeface="+mn-ea"/>
              </a:endParaRPr>
            </a:p>
          </p:txBody>
        </p:sp>
        <p:sp>
          <p:nvSpPr>
            <p:cNvPr id="80" name="Text Box 78"/>
            <p:cNvSpPr txBox="1">
              <a:spLocks noChangeArrowheads="1"/>
            </p:cNvSpPr>
            <p:nvPr/>
          </p:nvSpPr>
          <p:spPr bwMode="auto">
            <a:xfrm>
              <a:off x="2195513" y="396824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4</a:t>
              </a:r>
              <a:endParaRPr lang="en-US" altLang="zh-CN" sz="1800" b="1" dirty="0">
                <a:latin typeface="+mn-lt"/>
                <a:ea typeface="+mn-ea"/>
              </a:endParaRPr>
            </a:p>
          </p:txBody>
        </p:sp>
        <p:sp>
          <p:nvSpPr>
            <p:cNvPr id="81" name="Text Box 79"/>
            <p:cNvSpPr txBox="1">
              <a:spLocks noChangeArrowheads="1"/>
            </p:cNvSpPr>
            <p:nvPr/>
          </p:nvSpPr>
          <p:spPr bwMode="auto">
            <a:xfrm>
              <a:off x="6183312" y="4722813"/>
              <a:ext cx="597807"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13</a:t>
              </a:r>
              <a:endParaRPr lang="en-US" altLang="zh-CN" sz="1800" b="1" dirty="0">
                <a:latin typeface="+mn-lt"/>
                <a:ea typeface="+mn-ea"/>
              </a:endParaRPr>
            </a:p>
          </p:txBody>
        </p:sp>
        <p:sp>
          <p:nvSpPr>
            <p:cNvPr id="82" name="Text Box 80"/>
            <p:cNvSpPr txBox="1">
              <a:spLocks noChangeArrowheads="1"/>
            </p:cNvSpPr>
            <p:nvPr/>
          </p:nvSpPr>
          <p:spPr bwMode="auto">
            <a:xfrm>
              <a:off x="3289300" y="3877001"/>
              <a:ext cx="54459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83" name="Text Box 81"/>
            <p:cNvSpPr txBox="1">
              <a:spLocks noChangeArrowheads="1"/>
            </p:cNvSpPr>
            <p:nvPr/>
          </p:nvSpPr>
          <p:spPr bwMode="auto">
            <a:xfrm>
              <a:off x="4761206" y="5872572"/>
              <a:ext cx="477726"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16</a:t>
              </a:r>
              <a:endParaRPr lang="en-US" altLang="zh-CN" sz="1800" b="1" dirty="0">
                <a:latin typeface="+mn-lt"/>
                <a:ea typeface="+mn-ea"/>
              </a:endParaRPr>
            </a:p>
          </p:txBody>
        </p:sp>
        <p:sp>
          <p:nvSpPr>
            <p:cNvPr id="84" name="Text Box 82"/>
            <p:cNvSpPr txBox="1">
              <a:spLocks noChangeArrowheads="1"/>
            </p:cNvSpPr>
            <p:nvPr/>
          </p:nvSpPr>
          <p:spPr bwMode="auto">
            <a:xfrm>
              <a:off x="3752850" y="4150730"/>
              <a:ext cx="323631"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7</a:t>
              </a:r>
              <a:endParaRPr lang="en-US" altLang="zh-CN" sz="1800" b="1" dirty="0">
                <a:latin typeface="+mn-lt"/>
                <a:ea typeface="+mn-ea"/>
              </a:endParaRPr>
            </a:p>
          </p:txBody>
        </p:sp>
        <p:sp>
          <p:nvSpPr>
            <p:cNvPr id="85" name="Text Box 83"/>
            <p:cNvSpPr txBox="1">
              <a:spLocks noChangeArrowheads="1"/>
            </p:cNvSpPr>
            <p:nvPr/>
          </p:nvSpPr>
          <p:spPr bwMode="auto">
            <a:xfrm>
              <a:off x="4076700" y="461962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86" name="Text Box 84"/>
            <p:cNvSpPr txBox="1">
              <a:spLocks noChangeArrowheads="1"/>
            </p:cNvSpPr>
            <p:nvPr/>
          </p:nvSpPr>
          <p:spPr bwMode="auto">
            <a:xfrm>
              <a:off x="5334000" y="4057746"/>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8</a:t>
              </a:r>
              <a:endParaRPr lang="en-US" altLang="zh-CN" sz="1800" b="1" dirty="0">
                <a:latin typeface="+mn-lt"/>
                <a:ea typeface="+mn-ea"/>
              </a:endParaRPr>
            </a:p>
          </p:txBody>
        </p:sp>
        <p:sp>
          <p:nvSpPr>
            <p:cNvPr id="87" name="Text Box 85"/>
            <p:cNvSpPr txBox="1">
              <a:spLocks noChangeArrowheads="1"/>
            </p:cNvSpPr>
            <p:nvPr/>
          </p:nvSpPr>
          <p:spPr bwMode="auto">
            <a:xfrm>
              <a:off x="3635375" y="48688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8" name="Text Box 86"/>
            <p:cNvSpPr txBox="1">
              <a:spLocks noChangeArrowheads="1"/>
            </p:cNvSpPr>
            <p:nvPr/>
          </p:nvSpPr>
          <p:spPr bwMode="auto">
            <a:xfrm>
              <a:off x="3276600" y="50847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9" name="Text Box 87"/>
            <p:cNvSpPr txBox="1">
              <a:spLocks noChangeArrowheads="1"/>
            </p:cNvSpPr>
            <p:nvPr/>
          </p:nvSpPr>
          <p:spPr bwMode="auto">
            <a:xfrm>
              <a:off x="4378808" y="3785758"/>
              <a:ext cx="647104"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10</a:t>
              </a:r>
              <a:endParaRPr lang="en-US" altLang="zh-CN" sz="1800" b="1" dirty="0">
                <a:latin typeface="+mn-lt"/>
                <a:ea typeface="+mn-ea"/>
              </a:endParaRPr>
            </a:p>
          </p:txBody>
        </p:sp>
        <p:sp>
          <p:nvSpPr>
            <p:cNvPr id="90" name="Text Box 88"/>
            <p:cNvSpPr txBox="1">
              <a:spLocks noChangeArrowheads="1"/>
            </p:cNvSpPr>
            <p:nvPr/>
          </p:nvSpPr>
          <p:spPr bwMode="auto">
            <a:xfrm>
              <a:off x="684209" y="3692525"/>
              <a:ext cx="611187"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smtClean="0">
                  <a:latin typeface="+mn-lt"/>
                  <a:ea typeface="+mn-ea"/>
                </a:rPr>
                <a:t>W</a:t>
              </a:r>
              <a:r>
                <a:rPr lang="en-US" altLang="zh-CN" sz="1800" b="1" baseline="-25000" dirty="0" smtClean="0">
                  <a:latin typeface="+mn-lt"/>
                  <a:ea typeface="+mn-ea"/>
                </a:rPr>
                <a:t>4</a:t>
              </a:r>
              <a:endParaRPr lang="en-US" altLang="zh-CN" sz="1800" b="1" dirty="0">
                <a:latin typeface="+mn-lt"/>
                <a:ea typeface="+mn-ea"/>
              </a:endParaRPr>
            </a:p>
          </p:txBody>
        </p:sp>
        <p:sp>
          <p:nvSpPr>
            <p:cNvPr id="91" name="Oval 89"/>
            <p:cNvSpPr>
              <a:spLocks noChangeArrowheads="1"/>
            </p:cNvSpPr>
            <p:nvPr/>
          </p:nvSpPr>
          <p:spPr bwMode="auto">
            <a:xfrm>
              <a:off x="600075" y="3905250"/>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2" name="Oval 90"/>
            <p:cNvSpPr>
              <a:spLocks noChangeArrowheads="1"/>
            </p:cNvSpPr>
            <p:nvPr/>
          </p:nvSpPr>
          <p:spPr bwMode="auto">
            <a:xfrm>
              <a:off x="3402013" y="6061075"/>
              <a:ext cx="173258"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3" name="Oval 91"/>
            <p:cNvSpPr>
              <a:spLocks noChangeArrowheads="1"/>
            </p:cNvSpPr>
            <p:nvPr/>
          </p:nvSpPr>
          <p:spPr bwMode="auto">
            <a:xfrm>
              <a:off x="8542337" y="4395788"/>
              <a:ext cx="174891" cy="15875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4" name="Text Box 92"/>
            <p:cNvSpPr txBox="1">
              <a:spLocks noChangeArrowheads="1"/>
            </p:cNvSpPr>
            <p:nvPr/>
          </p:nvSpPr>
          <p:spPr bwMode="auto">
            <a:xfrm>
              <a:off x="8375646" y="3968244"/>
              <a:ext cx="671357"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6</a:t>
              </a:r>
              <a:endParaRPr lang="en-US" altLang="zh-CN" sz="1800" b="1" dirty="0">
                <a:latin typeface="+mn-lt"/>
                <a:ea typeface="+mn-ea"/>
              </a:endParaRPr>
            </a:p>
          </p:txBody>
        </p:sp>
        <p:sp>
          <p:nvSpPr>
            <p:cNvPr id="95" name="Freeform 93"/>
            <p:cNvSpPr>
              <a:spLocks/>
            </p:cNvSpPr>
            <p:nvPr/>
          </p:nvSpPr>
          <p:spPr bwMode="auto">
            <a:xfrm>
              <a:off x="8637588" y="4545013"/>
              <a:ext cx="86628" cy="752475"/>
            </a:xfrm>
            <a:custGeom>
              <a:avLst/>
              <a:gdLst>
                <a:gd name="T0" fmla="*/ 48 w 48"/>
                <a:gd name="T1" fmla="*/ 456 h 456"/>
                <a:gd name="T2" fmla="*/ 0 w 48"/>
                <a:gd name="T3" fmla="*/ 0 h 456"/>
              </a:gdLst>
              <a:ahLst/>
              <a:cxnLst>
                <a:cxn ang="0">
                  <a:pos x="T0" y="T1"/>
                </a:cxn>
                <a:cxn ang="0">
                  <a:pos x="T2" y="T3"/>
                </a:cxn>
              </a:cxnLst>
              <a:rect l="0" t="0" r="r" b="b"/>
              <a:pathLst>
                <a:path w="48" h="456">
                  <a:moveTo>
                    <a:pt x="48" y="456"/>
                  </a:moveTo>
                  <a:cubicBezTo>
                    <a:pt x="40" y="380"/>
                    <a:pt x="10" y="9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6" name="Text Box 94"/>
            <p:cNvSpPr txBox="1">
              <a:spLocks noChangeArrowheads="1"/>
            </p:cNvSpPr>
            <p:nvPr/>
          </p:nvSpPr>
          <p:spPr bwMode="auto">
            <a:xfrm>
              <a:off x="8385175" y="47386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97" name="Text Box 95"/>
            <p:cNvSpPr txBox="1">
              <a:spLocks noChangeArrowheads="1"/>
            </p:cNvSpPr>
            <p:nvPr/>
          </p:nvSpPr>
          <p:spPr bwMode="auto">
            <a:xfrm>
              <a:off x="2916234" y="5773737"/>
              <a:ext cx="683997" cy="48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5</a:t>
              </a:r>
              <a:endParaRPr lang="en-US" altLang="zh-CN" sz="1800" b="1" dirty="0">
                <a:latin typeface="+mn-lt"/>
                <a:ea typeface="+mn-ea"/>
              </a:endParaRPr>
            </a:p>
          </p:txBody>
        </p:sp>
        <p:sp>
          <p:nvSpPr>
            <p:cNvPr id="98" name="Freeform 96"/>
            <p:cNvSpPr>
              <a:spLocks/>
            </p:cNvSpPr>
            <p:nvPr/>
          </p:nvSpPr>
          <p:spPr bwMode="auto">
            <a:xfrm>
              <a:off x="3549647" y="5595938"/>
              <a:ext cx="900609" cy="495300"/>
            </a:xfrm>
            <a:custGeom>
              <a:avLst/>
              <a:gdLst>
                <a:gd name="T0" fmla="*/ 498 w 498"/>
                <a:gd name="T1" fmla="*/ 0 h 300"/>
                <a:gd name="T2" fmla="*/ 0 w 498"/>
                <a:gd name="T3" fmla="*/ 300 h 300"/>
              </a:gdLst>
              <a:ahLst/>
              <a:cxnLst>
                <a:cxn ang="0">
                  <a:pos x="T0" y="T1"/>
                </a:cxn>
                <a:cxn ang="0">
                  <a:pos x="T2" y="T3"/>
                </a:cxn>
              </a:cxnLst>
              <a:rect l="0" t="0" r="r" b="b"/>
              <a:pathLst>
                <a:path w="498" h="300">
                  <a:moveTo>
                    <a:pt x="498" y="0"/>
                  </a:moveTo>
                  <a:cubicBezTo>
                    <a:pt x="415" y="50"/>
                    <a:pt x="104" y="238"/>
                    <a:pt x="0" y="30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9" name="Text Box 97"/>
            <p:cNvSpPr txBox="1">
              <a:spLocks noChangeArrowheads="1"/>
            </p:cNvSpPr>
            <p:nvPr/>
          </p:nvSpPr>
          <p:spPr bwMode="auto">
            <a:xfrm>
              <a:off x="3851275" y="58054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100" name="Freeform 98"/>
            <p:cNvSpPr>
              <a:spLocks/>
            </p:cNvSpPr>
            <p:nvPr/>
          </p:nvSpPr>
          <p:spPr bwMode="auto">
            <a:xfrm>
              <a:off x="673100" y="4038600"/>
              <a:ext cx="48580" cy="665163"/>
            </a:xfrm>
            <a:custGeom>
              <a:avLst/>
              <a:gdLst>
                <a:gd name="T0" fmla="*/ 1 w 1"/>
                <a:gd name="T1" fmla="*/ 402 h 402"/>
                <a:gd name="T2" fmla="*/ 1 w 1"/>
                <a:gd name="T3" fmla="*/ 0 h 402"/>
              </a:gdLst>
              <a:ahLst/>
              <a:cxnLst>
                <a:cxn ang="0">
                  <a:pos x="T0" y="T1"/>
                </a:cxn>
                <a:cxn ang="0">
                  <a:pos x="T2" y="T3"/>
                </a:cxn>
              </a:cxnLst>
              <a:rect l="0" t="0" r="r" b="b"/>
              <a:pathLst>
                <a:path w="1" h="402">
                  <a:moveTo>
                    <a:pt x="1" y="402"/>
                  </a:moveTo>
                  <a:cubicBezTo>
                    <a:pt x="0" y="335"/>
                    <a:pt x="1" y="84"/>
                    <a:pt x="1"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01" name="Text Box 99"/>
            <p:cNvSpPr txBox="1">
              <a:spLocks noChangeArrowheads="1"/>
            </p:cNvSpPr>
            <p:nvPr/>
          </p:nvSpPr>
          <p:spPr bwMode="auto">
            <a:xfrm>
              <a:off x="703737" y="4097254"/>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5</a:t>
              </a:r>
              <a:endParaRPr lang="en-US" altLang="zh-CN" sz="1800" b="1" dirty="0">
                <a:latin typeface="+mn-lt"/>
                <a:ea typeface="+mn-ea"/>
              </a:endParaRPr>
            </a:p>
          </p:txBody>
        </p:sp>
        <p:sp>
          <p:nvSpPr>
            <p:cNvPr id="102" name="Text Box 100"/>
            <p:cNvSpPr txBox="1">
              <a:spLocks noChangeArrowheads="1"/>
            </p:cNvSpPr>
            <p:nvPr/>
          </p:nvSpPr>
          <p:spPr bwMode="auto">
            <a:xfrm>
              <a:off x="8626475" y="203041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103" name="Text Box 101"/>
            <p:cNvSpPr txBox="1">
              <a:spLocks noChangeArrowheads="1"/>
            </p:cNvSpPr>
            <p:nvPr/>
          </p:nvSpPr>
          <p:spPr bwMode="auto">
            <a:xfrm>
              <a:off x="474663" y="14747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104" name="Text Box 102"/>
            <p:cNvSpPr txBox="1">
              <a:spLocks noChangeArrowheads="1"/>
            </p:cNvSpPr>
            <p:nvPr/>
          </p:nvSpPr>
          <p:spPr bwMode="auto">
            <a:xfrm>
              <a:off x="747713" y="68262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5</a:t>
              </a:r>
              <a:endParaRPr lang="en-US" altLang="zh-CN" sz="1800" b="1">
                <a:latin typeface="+mn-lt"/>
                <a:ea typeface="+mn-ea"/>
              </a:endParaRPr>
            </a:p>
          </p:txBody>
        </p:sp>
        <p:sp>
          <p:nvSpPr>
            <p:cNvPr id="105" name="Text Box 103"/>
            <p:cNvSpPr txBox="1">
              <a:spLocks noChangeArrowheads="1"/>
            </p:cNvSpPr>
            <p:nvPr/>
          </p:nvSpPr>
          <p:spPr bwMode="auto">
            <a:xfrm>
              <a:off x="8626475" y="1158875"/>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106" name="Text Box 104"/>
            <p:cNvSpPr txBox="1">
              <a:spLocks noChangeArrowheads="1"/>
            </p:cNvSpPr>
            <p:nvPr/>
          </p:nvSpPr>
          <p:spPr bwMode="auto">
            <a:xfrm>
              <a:off x="2138363" y="955487"/>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107" name="Text Box 105"/>
            <p:cNvSpPr txBox="1">
              <a:spLocks noChangeArrowheads="1"/>
            </p:cNvSpPr>
            <p:nvPr/>
          </p:nvSpPr>
          <p:spPr bwMode="auto">
            <a:xfrm>
              <a:off x="6745288" y="20828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108" name="Text Box 106"/>
            <p:cNvSpPr txBox="1">
              <a:spLocks noChangeArrowheads="1"/>
            </p:cNvSpPr>
            <p:nvPr/>
          </p:nvSpPr>
          <p:spPr bwMode="auto">
            <a:xfrm>
              <a:off x="7700963" y="203041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109" name="Text Box 107"/>
            <p:cNvSpPr txBox="1">
              <a:spLocks noChangeArrowheads="1"/>
            </p:cNvSpPr>
            <p:nvPr/>
          </p:nvSpPr>
          <p:spPr bwMode="auto">
            <a:xfrm>
              <a:off x="1547813" y="14747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110" name="Text Box 108"/>
            <p:cNvSpPr txBox="1">
              <a:spLocks noChangeArrowheads="1"/>
            </p:cNvSpPr>
            <p:nvPr/>
          </p:nvSpPr>
          <p:spPr bwMode="auto">
            <a:xfrm>
              <a:off x="2054225" y="1871663"/>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2</a:t>
              </a:r>
              <a:endParaRPr lang="en-US" altLang="zh-CN" sz="1800" b="1">
                <a:latin typeface="+mn-lt"/>
                <a:ea typeface="+mn-ea"/>
              </a:endParaRPr>
            </a:p>
          </p:txBody>
        </p:sp>
        <p:sp>
          <p:nvSpPr>
            <p:cNvPr id="111" name="Text Box 109"/>
            <p:cNvSpPr txBox="1">
              <a:spLocks noChangeArrowheads="1"/>
            </p:cNvSpPr>
            <p:nvPr/>
          </p:nvSpPr>
          <p:spPr bwMode="auto">
            <a:xfrm>
              <a:off x="5340350" y="955487"/>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8</a:t>
              </a:r>
              <a:endParaRPr lang="en-US" altLang="zh-CN" sz="1800" b="1" dirty="0">
                <a:latin typeface="+mn-lt"/>
                <a:ea typeface="+mn-ea"/>
              </a:endParaRPr>
            </a:p>
          </p:txBody>
        </p:sp>
        <p:sp>
          <p:nvSpPr>
            <p:cNvPr id="112" name="Text Box 110"/>
            <p:cNvSpPr txBox="1">
              <a:spLocks noChangeArrowheads="1"/>
            </p:cNvSpPr>
            <p:nvPr/>
          </p:nvSpPr>
          <p:spPr bwMode="auto">
            <a:xfrm>
              <a:off x="3711575" y="147478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113" name="Text Box 111"/>
            <p:cNvSpPr txBox="1">
              <a:spLocks noChangeArrowheads="1"/>
            </p:cNvSpPr>
            <p:nvPr/>
          </p:nvSpPr>
          <p:spPr bwMode="auto">
            <a:xfrm>
              <a:off x="6408737" y="1606550"/>
              <a:ext cx="547936"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13</a:t>
              </a:r>
              <a:endParaRPr lang="en-US" altLang="zh-CN" sz="1800" b="1" dirty="0">
                <a:latin typeface="+mn-lt"/>
                <a:ea typeface="+mn-ea"/>
              </a:endParaRPr>
            </a:p>
          </p:txBody>
        </p:sp>
        <p:sp>
          <p:nvSpPr>
            <p:cNvPr id="114" name="Text Box 112"/>
            <p:cNvSpPr txBox="1">
              <a:spLocks noChangeArrowheads="1"/>
            </p:cNvSpPr>
            <p:nvPr/>
          </p:nvSpPr>
          <p:spPr bwMode="auto">
            <a:xfrm>
              <a:off x="2814948" y="592256"/>
              <a:ext cx="49527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115" name="Text Box 113"/>
            <p:cNvSpPr txBox="1">
              <a:spLocks noChangeArrowheads="1"/>
            </p:cNvSpPr>
            <p:nvPr/>
          </p:nvSpPr>
          <p:spPr bwMode="auto">
            <a:xfrm>
              <a:off x="6394450" y="2281238"/>
              <a:ext cx="562223"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116" name="Text Box 114"/>
            <p:cNvSpPr txBox="1">
              <a:spLocks noChangeArrowheads="1"/>
            </p:cNvSpPr>
            <p:nvPr/>
          </p:nvSpPr>
          <p:spPr bwMode="auto">
            <a:xfrm>
              <a:off x="4413250" y="668337"/>
              <a:ext cx="551735"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10</a:t>
              </a:r>
              <a:endParaRPr lang="en-US" altLang="zh-CN" sz="1800" b="1" dirty="0">
                <a:latin typeface="+mn-lt"/>
                <a:ea typeface="+mn-ea"/>
              </a:endParaRPr>
            </a:p>
          </p:txBody>
        </p:sp>
        <p:sp>
          <p:nvSpPr>
            <p:cNvPr id="117" name="Text Box 115"/>
            <p:cNvSpPr txBox="1">
              <a:spLocks noChangeArrowheads="1"/>
            </p:cNvSpPr>
            <p:nvPr/>
          </p:nvSpPr>
          <p:spPr bwMode="auto">
            <a:xfrm>
              <a:off x="3725863" y="985838"/>
              <a:ext cx="32363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118" name="Text Box 116"/>
            <p:cNvSpPr txBox="1">
              <a:spLocks noChangeArrowheads="1"/>
            </p:cNvSpPr>
            <p:nvPr/>
          </p:nvSpPr>
          <p:spPr bwMode="auto">
            <a:xfrm>
              <a:off x="4030663" y="2387600"/>
              <a:ext cx="323631"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119" name="Text Box 117"/>
            <p:cNvSpPr txBox="1">
              <a:spLocks noChangeArrowheads="1"/>
            </p:cNvSpPr>
            <p:nvPr/>
          </p:nvSpPr>
          <p:spPr bwMode="auto">
            <a:xfrm>
              <a:off x="4983162" y="2052143"/>
              <a:ext cx="530112" cy="467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16</a:t>
              </a:r>
              <a:endParaRPr lang="en-US" altLang="zh-CN" sz="1800" b="1" dirty="0">
                <a:latin typeface="+mn-lt"/>
                <a:ea typeface="+mn-ea"/>
              </a:endParaRPr>
            </a:p>
          </p:txBody>
        </p:sp>
        <p:pic>
          <p:nvPicPr>
            <p:cNvPr id="120" name="Picture 11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80424" y="5238750"/>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1" name="Picture 11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8774" y="4573588"/>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2" name="Picture 1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01811" y="5981700"/>
              <a:ext cx="60639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3" name="Picture 12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89922" y="1568450"/>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4" name="Picture 12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2822" y="1568450"/>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5" name="Picture 12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13461" y="1938338"/>
              <a:ext cx="60639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6" name="Picture 124"/>
            <p:cNvPicPr>
              <a:picLocks noChangeArrowheads="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60835" y="1965325"/>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7" name="Picture 12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97385" y="1093788"/>
              <a:ext cx="60803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8" name="Picture 12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17674" y="2282825"/>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9" name="Picture 12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28911" y="1093788"/>
              <a:ext cx="606399"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0" name="Picture 12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5397" y="1093788"/>
              <a:ext cx="60803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1" name="Picture 12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6572" y="1093788"/>
              <a:ext cx="60803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32" name="Text Box 130"/>
            <p:cNvSpPr txBox="1">
              <a:spLocks noChangeArrowheads="1"/>
            </p:cNvSpPr>
            <p:nvPr/>
          </p:nvSpPr>
          <p:spPr bwMode="auto">
            <a:xfrm>
              <a:off x="211138" y="1063625"/>
              <a:ext cx="3465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A</a:t>
              </a:r>
            </a:p>
          </p:txBody>
        </p:sp>
        <p:sp>
          <p:nvSpPr>
            <p:cNvPr id="133" name="Text Box 131"/>
            <p:cNvSpPr txBox="1">
              <a:spLocks noChangeArrowheads="1"/>
            </p:cNvSpPr>
            <p:nvPr/>
          </p:nvSpPr>
          <p:spPr bwMode="auto">
            <a:xfrm>
              <a:off x="1816100" y="946150"/>
              <a:ext cx="32853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B</a:t>
              </a:r>
            </a:p>
          </p:txBody>
        </p:sp>
        <p:sp>
          <p:nvSpPr>
            <p:cNvPr id="134" name="Text Box 132"/>
            <p:cNvSpPr txBox="1">
              <a:spLocks noChangeArrowheads="1"/>
            </p:cNvSpPr>
            <p:nvPr/>
          </p:nvSpPr>
          <p:spPr bwMode="auto">
            <a:xfrm>
              <a:off x="7405689" y="1198563"/>
              <a:ext cx="375934"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H</a:t>
              </a:r>
            </a:p>
          </p:txBody>
        </p:sp>
        <p:sp>
          <p:nvSpPr>
            <p:cNvPr id="135" name="Text Box 133"/>
            <p:cNvSpPr txBox="1">
              <a:spLocks noChangeArrowheads="1"/>
            </p:cNvSpPr>
            <p:nvPr/>
          </p:nvSpPr>
          <p:spPr bwMode="auto">
            <a:xfrm>
              <a:off x="5762625" y="1871663"/>
              <a:ext cx="362859"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G</a:t>
              </a:r>
            </a:p>
          </p:txBody>
        </p:sp>
        <p:sp>
          <p:nvSpPr>
            <p:cNvPr id="136" name="Text Box 134"/>
            <p:cNvSpPr txBox="1">
              <a:spLocks noChangeArrowheads="1"/>
            </p:cNvSpPr>
            <p:nvPr/>
          </p:nvSpPr>
          <p:spPr bwMode="auto">
            <a:xfrm>
              <a:off x="4690528" y="1685431"/>
              <a:ext cx="313824"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F</a:t>
              </a:r>
            </a:p>
          </p:txBody>
        </p:sp>
        <p:sp>
          <p:nvSpPr>
            <p:cNvPr id="137" name="Text Box 135"/>
            <p:cNvSpPr txBox="1">
              <a:spLocks noChangeArrowheads="1"/>
            </p:cNvSpPr>
            <p:nvPr/>
          </p:nvSpPr>
          <p:spPr bwMode="auto">
            <a:xfrm>
              <a:off x="4928377" y="774742"/>
              <a:ext cx="310555" cy="366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E</a:t>
              </a:r>
            </a:p>
          </p:txBody>
        </p:sp>
        <p:sp>
          <p:nvSpPr>
            <p:cNvPr id="138" name="Text Box 136"/>
            <p:cNvSpPr txBox="1">
              <a:spLocks noChangeArrowheads="1"/>
            </p:cNvSpPr>
            <p:nvPr/>
          </p:nvSpPr>
          <p:spPr bwMode="auto">
            <a:xfrm>
              <a:off x="2222500" y="2189163"/>
              <a:ext cx="344881"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C</a:t>
              </a:r>
            </a:p>
          </p:txBody>
        </p:sp>
        <p:sp>
          <p:nvSpPr>
            <p:cNvPr id="139" name="Text Box 137"/>
            <p:cNvSpPr txBox="1">
              <a:spLocks noChangeArrowheads="1"/>
            </p:cNvSpPr>
            <p:nvPr/>
          </p:nvSpPr>
          <p:spPr bwMode="auto">
            <a:xfrm>
              <a:off x="2517774" y="774742"/>
              <a:ext cx="36122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D</a:t>
              </a:r>
            </a:p>
          </p:txBody>
        </p:sp>
        <p:sp>
          <p:nvSpPr>
            <p:cNvPr id="140" name="Text Box 138"/>
            <p:cNvSpPr txBox="1">
              <a:spLocks noChangeArrowheads="1"/>
            </p:cNvSpPr>
            <p:nvPr/>
          </p:nvSpPr>
          <p:spPr bwMode="auto">
            <a:xfrm>
              <a:off x="8205788" y="1236663"/>
              <a:ext cx="25825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I</a:t>
              </a:r>
            </a:p>
          </p:txBody>
        </p:sp>
        <p:pic>
          <p:nvPicPr>
            <p:cNvPr id="141" name="Picture 13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3672" y="4316413"/>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2" name="Picture 14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28911" y="4316413"/>
              <a:ext cx="60639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3" name="Picture 14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03749" y="4365625"/>
              <a:ext cx="60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4" name="Picture 14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2822" y="4316413"/>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5" name="Picture 14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46761" y="5189538"/>
              <a:ext cx="606399"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6" name="Picture 144"/>
            <p:cNvPicPr>
              <a:picLocks noChangeArrowheads="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160835" y="5346700"/>
              <a:ext cx="60803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7" name="Picture 145"/>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8846" y="222250"/>
              <a:ext cx="13550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146"/>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9596" y="222250"/>
              <a:ext cx="13550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9" name="Picture 14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85096" y="458788"/>
              <a:ext cx="13550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 name="Picture 14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08646" y="935038"/>
              <a:ext cx="135663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1" name="Picture 149"/>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24484" y="2520950"/>
              <a:ext cx="135663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2" name="Picture 15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8909" y="2362200"/>
              <a:ext cx="1354999"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 name="Text Box 151"/>
            <p:cNvSpPr txBox="1">
              <a:spLocks noChangeArrowheads="1"/>
            </p:cNvSpPr>
            <p:nvPr/>
          </p:nvSpPr>
          <p:spPr bwMode="auto">
            <a:xfrm>
              <a:off x="2885776" y="2356760"/>
              <a:ext cx="1142885"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5</a:t>
              </a:r>
              <a:endParaRPr lang="en-US" altLang="zh-CN" sz="1800" b="1" dirty="0">
                <a:solidFill>
                  <a:srgbClr val="000000"/>
                </a:solidFill>
                <a:latin typeface="+mn-lt"/>
                <a:ea typeface="+mn-ea"/>
              </a:endParaRPr>
            </a:p>
          </p:txBody>
        </p:sp>
        <p:sp>
          <p:nvSpPr>
            <p:cNvPr id="154" name="Text Box 152"/>
            <p:cNvSpPr txBox="1">
              <a:spLocks noChangeArrowheads="1"/>
            </p:cNvSpPr>
            <p:nvPr/>
          </p:nvSpPr>
          <p:spPr bwMode="auto">
            <a:xfrm>
              <a:off x="5472743" y="2528211"/>
              <a:ext cx="120163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3</a:t>
              </a:r>
              <a:endParaRPr lang="en-US" altLang="zh-CN" sz="1800" b="1" dirty="0">
                <a:solidFill>
                  <a:srgbClr val="000000"/>
                </a:solidFill>
                <a:latin typeface="+mn-lt"/>
                <a:ea typeface="+mn-ea"/>
              </a:endParaRPr>
            </a:p>
          </p:txBody>
        </p:sp>
        <p:sp>
          <p:nvSpPr>
            <p:cNvPr id="155" name="Text Box 153"/>
            <p:cNvSpPr txBox="1">
              <a:spLocks noChangeArrowheads="1"/>
            </p:cNvSpPr>
            <p:nvPr/>
          </p:nvSpPr>
          <p:spPr bwMode="auto">
            <a:xfrm>
              <a:off x="5863564" y="915310"/>
              <a:ext cx="1093109"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2</a:t>
              </a:r>
              <a:endParaRPr lang="en-US" altLang="zh-CN" sz="1800" b="1" dirty="0">
                <a:solidFill>
                  <a:srgbClr val="000000"/>
                </a:solidFill>
                <a:latin typeface="+mn-lt"/>
                <a:ea typeface="+mn-ea"/>
              </a:endParaRPr>
            </a:p>
          </p:txBody>
        </p:sp>
        <p:sp>
          <p:nvSpPr>
            <p:cNvPr id="156" name="Text Box 154"/>
            <p:cNvSpPr txBox="1">
              <a:spLocks noChangeArrowheads="1"/>
            </p:cNvSpPr>
            <p:nvPr/>
          </p:nvSpPr>
          <p:spPr bwMode="auto">
            <a:xfrm>
              <a:off x="7944417" y="466386"/>
              <a:ext cx="1102587"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a:solidFill>
                    <a:srgbClr val="000000"/>
                  </a:solidFill>
                  <a:latin typeface="+mn-lt"/>
                  <a:ea typeface="+mn-ea"/>
                </a:rPr>
                <a:t>广域网</a:t>
              </a:r>
            </a:p>
            <a:p>
              <a:pPr algn="ctr">
                <a:spcBef>
                  <a:spcPct val="0"/>
                </a:spcBef>
                <a:buSzTx/>
                <a:buFontTx/>
                <a:buNone/>
              </a:pPr>
              <a:r>
                <a:rPr lang="zh-CN" altLang="en-US" sz="1800" b="1">
                  <a:solidFill>
                    <a:srgbClr val="000000"/>
                  </a:solidFill>
                  <a:latin typeface="+mn-lt"/>
                  <a:ea typeface="+mn-ea"/>
                </a:rPr>
                <a:t>   </a:t>
              </a:r>
              <a:r>
                <a:rPr lang="en-US" altLang="zh-CN" sz="1800" b="1">
                  <a:solidFill>
                    <a:srgbClr val="000000"/>
                  </a:solidFill>
                  <a:latin typeface="+mn-lt"/>
                  <a:ea typeface="+mn-ea"/>
                </a:rPr>
                <a:t>W</a:t>
              </a:r>
              <a:r>
                <a:rPr lang="en-US" altLang="zh-CN" sz="1800" b="1" baseline="-25000">
                  <a:solidFill>
                    <a:srgbClr val="000000"/>
                  </a:solidFill>
                  <a:latin typeface="+mn-lt"/>
                  <a:ea typeface="+mn-ea"/>
                </a:rPr>
                <a:t>6</a:t>
              </a:r>
              <a:endParaRPr lang="en-US" altLang="zh-CN" sz="1800" b="1">
                <a:solidFill>
                  <a:srgbClr val="000000"/>
                </a:solidFill>
                <a:latin typeface="+mn-lt"/>
                <a:ea typeface="+mn-ea"/>
              </a:endParaRPr>
            </a:p>
          </p:txBody>
        </p:sp>
        <p:sp>
          <p:nvSpPr>
            <p:cNvPr id="157" name="Text Box 155"/>
            <p:cNvSpPr txBox="1">
              <a:spLocks noChangeArrowheads="1"/>
            </p:cNvSpPr>
            <p:nvPr/>
          </p:nvSpPr>
          <p:spPr bwMode="auto">
            <a:xfrm>
              <a:off x="3288978" y="224445"/>
              <a:ext cx="1089831"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1</a:t>
              </a:r>
              <a:endParaRPr lang="en-US" altLang="zh-CN" sz="1800" b="1" dirty="0">
                <a:solidFill>
                  <a:srgbClr val="000000"/>
                </a:solidFill>
                <a:latin typeface="+mn-lt"/>
                <a:ea typeface="+mn-ea"/>
              </a:endParaRPr>
            </a:p>
          </p:txBody>
        </p:sp>
        <p:sp>
          <p:nvSpPr>
            <p:cNvPr id="158" name="Text Box 156"/>
            <p:cNvSpPr txBox="1">
              <a:spLocks noChangeArrowheads="1"/>
            </p:cNvSpPr>
            <p:nvPr/>
          </p:nvSpPr>
          <p:spPr bwMode="auto">
            <a:xfrm>
              <a:off x="1211260" y="227284"/>
              <a:ext cx="1011240" cy="818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1800" b="1" dirty="0">
                  <a:solidFill>
                    <a:srgbClr val="000000"/>
                  </a:solidFill>
                  <a:latin typeface="+mn-lt"/>
                  <a:ea typeface="+mn-ea"/>
                </a:rPr>
                <a:t>广域网</a:t>
              </a:r>
            </a:p>
            <a:p>
              <a:pPr algn="ctr">
                <a:spcBef>
                  <a:spcPct val="0"/>
                </a:spcBef>
                <a:buSzTx/>
                <a:buFontTx/>
                <a:buNone/>
              </a:pPr>
              <a:r>
                <a:rPr lang="zh-CN" altLang="en-US" sz="1800" b="1" dirty="0">
                  <a:solidFill>
                    <a:srgbClr val="000000"/>
                  </a:solidFill>
                  <a:latin typeface="+mn-lt"/>
                  <a:ea typeface="+mn-ea"/>
                </a:rPr>
                <a:t>   </a:t>
              </a:r>
              <a:r>
                <a:rPr lang="en-US" altLang="zh-CN" sz="1800" b="1" dirty="0">
                  <a:solidFill>
                    <a:srgbClr val="000000"/>
                  </a:solidFill>
                  <a:latin typeface="+mn-lt"/>
                  <a:ea typeface="+mn-ea"/>
                </a:rPr>
                <a:t>W</a:t>
              </a:r>
              <a:r>
                <a:rPr lang="en-US" altLang="zh-CN" sz="1800" b="1" baseline="-25000" dirty="0">
                  <a:solidFill>
                    <a:srgbClr val="000000"/>
                  </a:solidFill>
                  <a:latin typeface="+mn-lt"/>
                  <a:ea typeface="+mn-ea"/>
                </a:rPr>
                <a:t>4</a:t>
              </a:r>
              <a:endParaRPr lang="en-US" altLang="zh-CN" sz="1800" b="1" dirty="0">
                <a:solidFill>
                  <a:srgbClr val="000000"/>
                </a:solidFill>
                <a:latin typeface="+mn-lt"/>
                <a:ea typeface="+mn-ea"/>
              </a:endParaRPr>
            </a:p>
          </p:txBody>
        </p:sp>
        <p:sp>
          <p:nvSpPr>
            <p:cNvPr id="159" name="Freeform 157"/>
            <p:cNvSpPr>
              <a:spLocks/>
            </p:cNvSpPr>
            <p:nvPr/>
          </p:nvSpPr>
          <p:spPr bwMode="auto">
            <a:xfrm>
              <a:off x="2025648" y="4581525"/>
              <a:ext cx="694664" cy="100013"/>
            </a:xfrm>
            <a:custGeom>
              <a:avLst/>
              <a:gdLst>
                <a:gd name="T0" fmla="*/ 500 w 500"/>
                <a:gd name="T1" fmla="*/ 0 h 69"/>
                <a:gd name="T2" fmla="*/ 236 w 500"/>
                <a:gd name="T3" fmla="*/ 68 h 69"/>
                <a:gd name="T4" fmla="*/ 0 w 500"/>
                <a:gd name="T5" fmla="*/ 8 h 69"/>
              </a:gdLst>
              <a:ahLst/>
              <a:cxnLst>
                <a:cxn ang="0">
                  <a:pos x="T0" y="T1"/>
                </a:cxn>
                <a:cxn ang="0">
                  <a:pos x="T2" y="T3"/>
                </a:cxn>
                <a:cxn ang="0">
                  <a:pos x="T4" y="T5"/>
                </a:cxn>
              </a:cxnLst>
              <a:rect l="0" t="0" r="r" b="b"/>
              <a:pathLst>
                <a:path w="500" h="69">
                  <a:moveTo>
                    <a:pt x="500" y="0"/>
                  </a:moveTo>
                  <a:cubicBezTo>
                    <a:pt x="457" y="11"/>
                    <a:pt x="319" y="67"/>
                    <a:pt x="236" y="68"/>
                  </a:cubicBezTo>
                  <a:cubicBezTo>
                    <a:pt x="146" y="69"/>
                    <a:pt x="49" y="20"/>
                    <a:pt x="0" y="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60" name="Freeform 158"/>
            <p:cNvSpPr>
              <a:spLocks/>
            </p:cNvSpPr>
            <p:nvPr/>
          </p:nvSpPr>
          <p:spPr bwMode="auto">
            <a:xfrm>
              <a:off x="6394447" y="5495925"/>
              <a:ext cx="1268372" cy="119063"/>
            </a:xfrm>
            <a:custGeom>
              <a:avLst/>
              <a:gdLst>
                <a:gd name="T0" fmla="*/ 702 w 702"/>
                <a:gd name="T1" fmla="*/ 0 h 72"/>
                <a:gd name="T2" fmla="*/ 342 w 702"/>
                <a:gd name="T3" fmla="*/ 72 h 72"/>
                <a:gd name="T4" fmla="*/ 0 w 702"/>
                <a:gd name="T5" fmla="*/ 6 h 72"/>
              </a:gdLst>
              <a:ahLst/>
              <a:cxnLst>
                <a:cxn ang="0">
                  <a:pos x="T0" y="T1"/>
                </a:cxn>
                <a:cxn ang="0">
                  <a:pos x="T2" y="T3"/>
                </a:cxn>
                <a:cxn ang="0">
                  <a:pos x="T4" y="T5"/>
                </a:cxn>
              </a:cxnLst>
              <a:rect l="0" t="0" r="r" b="b"/>
              <a:pathLst>
                <a:path w="702" h="72">
                  <a:moveTo>
                    <a:pt x="702" y="0"/>
                  </a:moveTo>
                  <a:cubicBezTo>
                    <a:pt x="642" y="12"/>
                    <a:pt x="459" y="71"/>
                    <a:pt x="342" y="72"/>
                  </a:cubicBezTo>
                  <a:cubicBezTo>
                    <a:pt x="190" y="72"/>
                    <a:pt x="71" y="20"/>
                    <a:pt x="0" y="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31" name="Text Box 21"/>
            <p:cNvSpPr txBox="1">
              <a:spLocks noChangeArrowheads="1"/>
            </p:cNvSpPr>
            <p:nvPr/>
          </p:nvSpPr>
          <p:spPr bwMode="auto">
            <a:xfrm>
              <a:off x="4613387" y="3420787"/>
              <a:ext cx="4405739" cy="50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pPr>
              <a:r>
                <a:rPr lang="en-US" altLang="zh-CN" sz="2000" b="1" dirty="0">
                  <a:solidFill>
                    <a:srgbClr val="FF0000"/>
                  </a:solidFill>
                  <a:latin typeface="+mn-lt"/>
                  <a:ea typeface="+mn-ea"/>
                </a:rPr>
                <a:t>(a)  </a:t>
              </a:r>
              <a:r>
                <a:rPr lang="zh-CN" altLang="en-US" sz="2000" b="1" dirty="0">
                  <a:solidFill>
                    <a:srgbClr val="FF0000"/>
                  </a:solidFill>
                  <a:latin typeface="+mn-lt"/>
                  <a:ea typeface="+mn-ea"/>
                </a:rPr>
                <a:t>一</a:t>
              </a:r>
              <a:r>
                <a:rPr lang="zh-CN" altLang="en-US" sz="2000" b="1" dirty="0" smtClean="0">
                  <a:solidFill>
                    <a:srgbClr val="FF0000"/>
                  </a:solidFill>
                  <a:latin typeface="+mn-lt"/>
                  <a:ea typeface="+mn-ea"/>
                </a:rPr>
                <a:t>个</a:t>
              </a:r>
              <a:r>
                <a:rPr lang="en-US" altLang="zh-CN" sz="2000" b="1" dirty="0" smtClean="0">
                  <a:solidFill>
                    <a:srgbClr val="FF0000"/>
                  </a:solidFill>
                  <a:latin typeface="+mn-lt"/>
                  <a:ea typeface="+mn-ea"/>
                </a:rPr>
                <a:t>AS</a:t>
              </a:r>
              <a:r>
                <a:rPr lang="zh-CN" altLang="en-US" sz="2000" b="1" dirty="0">
                  <a:solidFill>
                    <a:srgbClr val="FF0000"/>
                  </a:solidFill>
                  <a:latin typeface="+mn-lt"/>
                  <a:ea typeface="+mn-ea"/>
                </a:rPr>
                <a:t>的网络拓扑有向图表示</a:t>
              </a:r>
            </a:p>
          </p:txBody>
        </p:sp>
      </p:grpSp>
      <p:sp>
        <p:nvSpPr>
          <p:cNvPr id="23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34536365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路由器</a:t>
            </a:r>
            <a:r>
              <a:rPr lang="zh-CN" altLang="en-US" dirty="0" smtClean="0">
                <a:latin typeface="华文新魏" pitchFamily="2" charset="-122"/>
              </a:rPr>
              <a:t>链路通知</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511746"/>
          </a:xfrm>
        </p:spPr>
        <p:txBody>
          <a:bodyPr/>
          <a:lstStyle/>
          <a:p>
            <a:pPr marL="0" indent="0">
              <a:buNone/>
            </a:pPr>
            <a:r>
              <a:rPr lang="zh-CN" altLang="en-US" sz="2400" dirty="0" smtClean="0">
                <a:solidFill>
                  <a:srgbClr val="FC0404"/>
                </a:solidFill>
                <a:latin typeface="华文新魏" pitchFamily="2" charset="-122"/>
              </a:rPr>
              <a:t>        真</a:t>
            </a:r>
            <a:r>
              <a:rPr lang="zh-CN" altLang="en-US" sz="2400" dirty="0">
                <a:solidFill>
                  <a:srgbClr val="FC0404"/>
                </a:solidFill>
                <a:latin typeface="华文新魏" pitchFamily="2" charset="-122"/>
              </a:rPr>
              <a:t>路由器</a:t>
            </a:r>
            <a:r>
              <a:rPr lang="zh-CN" altLang="en-US" sz="2400" dirty="0">
                <a:latin typeface="华文新魏" pitchFamily="2" charset="-122"/>
              </a:rPr>
              <a:t>使用</a:t>
            </a:r>
            <a:r>
              <a:rPr lang="zh-CN" altLang="en-US" sz="2400" dirty="0">
                <a:solidFill>
                  <a:srgbClr val="0000FF"/>
                </a:solidFill>
                <a:latin typeface="华文新魏" pitchFamily="2" charset="-122"/>
              </a:rPr>
              <a:t>路由器链路通知</a:t>
            </a:r>
            <a:r>
              <a:rPr lang="zh-CN" altLang="en-US" sz="2400" dirty="0">
                <a:latin typeface="华文新魏" pitchFamily="2" charset="-122"/>
              </a:rPr>
              <a:t>来宣布关于它的所有链路的信息，以及在链路的另一端情况（邻站）</a:t>
            </a:r>
            <a:r>
              <a:rPr lang="zh-CN" altLang="en-US" sz="2400" dirty="0" smtClean="0">
                <a:latin typeface="华文新魏" pitchFamily="2" charset="-122"/>
              </a:rPr>
              <a:t>。</a:t>
            </a:r>
            <a:endParaRPr lang="zh-CN" altLang="en-US" sz="2400" dirty="0">
              <a:latin typeface="华文新魏" pitchFamily="2" charset="-122"/>
            </a:endParaRPr>
          </a:p>
        </p:txBody>
      </p:sp>
      <p:pic>
        <p:nvPicPr>
          <p:cNvPr id="5" name="Picture 5"/>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2852936"/>
            <a:ext cx="7381875" cy="345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6142974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网络</a:t>
            </a:r>
            <a:r>
              <a:rPr lang="zh-CN" altLang="en-US" dirty="0" smtClean="0">
                <a:latin typeface="华文新魏" pitchFamily="2" charset="-122"/>
              </a:rPr>
              <a:t>链路通知</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799778"/>
          </a:xfrm>
        </p:spPr>
        <p:txBody>
          <a:bodyPr/>
          <a:lstStyle/>
          <a:p>
            <a:pPr marL="0" indent="0">
              <a:buNone/>
            </a:pPr>
            <a:r>
              <a:rPr lang="zh-CN" altLang="en-US" dirty="0" smtClean="0">
                <a:solidFill>
                  <a:srgbClr val="FC0404"/>
                </a:solidFill>
                <a:latin typeface="华文新魏" pitchFamily="2" charset="-122"/>
              </a:rPr>
              <a:t>        指定</a:t>
            </a:r>
            <a:r>
              <a:rPr lang="zh-CN" altLang="en-US" dirty="0">
                <a:solidFill>
                  <a:srgbClr val="FC0404"/>
                </a:solidFill>
                <a:latin typeface="华文新魏" pitchFamily="2" charset="-122"/>
              </a:rPr>
              <a:t>路由器</a:t>
            </a:r>
            <a:r>
              <a:rPr lang="zh-CN" altLang="en-US" dirty="0">
                <a:latin typeface="华文新魏" pitchFamily="2" charset="-122"/>
              </a:rPr>
              <a:t>代表一个过渡网络发布网络链路通知，</a:t>
            </a:r>
            <a:r>
              <a:rPr lang="zh-CN" altLang="en-US" dirty="0" smtClean="0">
                <a:latin typeface="华文新魏" pitchFamily="2" charset="-122"/>
              </a:rPr>
              <a:t>该通知宣布</a:t>
            </a:r>
            <a:r>
              <a:rPr lang="zh-CN" altLang="en-US" dirty="0">
                <a:latin typeface="华文新魏" pitchFamily="2" charset="-122"/>
              </a:rPr>
              <a:t>连接到本网络上的所有路由器的存在</a:t>
            </a:r>
            <a:r>
              <a:rPr lang="zh-CN" altLang="en-US" dirty="0" smtClean="0">
                <a:latin typeface="华文新魏" pitchFamily="2" charset="-122"/>
              </a:rPr>
              <a:t>。</a:t>
            </a:r>
            <a:endParaRPr lang="zh-CN" altLang="en-US" dirty="0">
              <a:latin typeface="华文新魏" pitchFamily="2" charset="-122"/>
            </a:endParaRPr>
          </a:p>
        </p:txBody>
      </p:sp>
      <p:pic>
        <p:nvPicPr>
          <p:cNvPr id="5" name="Picture 5"/>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6375" y="3573463"/>
            <a:ext cx="6697663" cy="252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517870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距离矢量算法</a:t>
            </a:r>
          </a:p>
        </p:txBody>
      </p:sp>
      <p:sp>
        <p:nvSpPr>
          <p:cNvPr id="5123" name="内容占位符 3"/>
          <p:cNvSpPr>
            <a:spLocks noGrp="1"/>
          </p:cNvSpPr>
          <p:nvPr>
            <p:ph idx="1"/>
          </p:nvPr>
        </p:nvSpPr>
        <p:spPr/>
        <p:txBody>
          <a:bodyPr/>
          <a:lstStyle/>
          <a:p>
            <a:pPr>
              <a:lnSpc>
                <a:spcPct val="150000"/>
              </a:lnSpc>
            </a:pPr>
            <a:r>
              <a:rPr lang="zh-CN" altLang="en-US" dirty="0" smtClean="0">
                <a:solidFill>
                  <a:srgbClr val="FF0000"/>
                </a:solidFill>
              </a:rPr>
              <a:t>动态路由算法</a:t>
            </a:r>
            <a:r>
              <a:rPr lang="zh-CN" altLang="en-US" dirty="0" smtClean="0"/>
              <a:t>；</a:t>
            </a:r>
            <a:endParaRPr lang="en-US" altLang="zh-CN" dirty="0" smtClean="0"/>
          </a:p>
          <a:p>
            <a:pPr>
              <a:lnSpc>
                <a:spcPct val="150000"/>
              </a:lnSpc>
            </a:pPr>
            <a:r>
              <a:rPr lang="zh-CN" altLang="en-US" dirty="0" smtClean="0"/>
              <a:t>也称分布式</a:t>
            </a:r>
            <a:r>
              <a:rPr lang="en-US" altLang="zh-CN" dirty="0" smtClean="0">
                <a:solidFill>
                  <a:srgbClr val="0000FF"/>
                </a:solidFill>
              </a:rPr>
              <a:t>Bellman-Ford</a:t>
            </a:r>
            <a:r>
              <a:rPr lang="zh-CN" altLang="en-US" dirty="0" smtClean="0">
                <a:solidFill>
                  <a:srgbClr val="0000FF"/>
                </a:solidFill>
              </a:rPr>
              <a:t>路由算法</a:t>
            </a:r>
            <a:r>
              <a:rPr lang="zh-CN" altLang="en-US" dirty="0" smtClean="0"/>
              <a:t>和</a:t>
            </a:r>
            <a:r>
              <a:rPr lang="en-US" altLang="zh-CN" dirty="0" smtClean="0">
                <a:solidFill>
                  <a:srgbClr val="0000FF"/>
                </a:solidFill>
              </a:rPr>
              <a:t>Ford-Fulkerson</a:t>
            </a:r>
            <a:r>
              <a:rPr lang="zh-CN" altLang="en-US" dirty="0" smtClean="0">
                <a:solidFill>
                  <a:srgbClr val="0000FF"/>
                </a:solidFill>
              </a:rPr>
              <a:t>算法</a:t>
            </a:r>
            <a:r>
              <a:rPr lang="zh-CN" altLang="en-US" dirty="0" smtClean="0"/>
              <a:t>；</a:t>
            </a:r>
            <a:endParaRPr lang="en-US" altLang="zh-CN" dirty="0" smtClean="0"/>
          </a:p>
          <a:p>
            <a:pPr>
              <a:lnSpc>
                <a:spcPct val="150000"/>
              </a:lnSpc>
            </a:pPr>
            <a:r>
              <a:rPr lang="zh-CN" altLang="en-US" dirty="0" smtClean="0"/>
              <a:t>应用于</a:t>
            </a:r>
            <a:r>
              <a:rPr lang="en-US" altLang="zh-CN" dirty="0" smtClean="0">
                <a:solidFill>
                  <a:srgbClr val="0000FF"/>
                </a:solidFill>
              </a:rPr>
              <a:t>RIP</a:t>
            </a:r>
            <a:r>
              <a:rPr lang="zh-CN" altLang="en-US" dirty="0" smtClean="0">
                <a:solidFill>
                  <a:srgbClr val="0000FF"/>
                </a:solidFill>
              </a:rPr>
              <a:t>协议</a:t>
            </a:r>
            <a:r>
              <a:rPr lang="zh-CN" altLang="en-US" dirty="0" smtClean="0"/>
              <a:t>（</a:t>
            </a:r>
            <a:r>
              <a:rPr lang="en-US" altLang="zh-CN" dirty="0" smtClean="0"/>
              <a:t>Internet</a:t>
            </a:r>
            <a:r>
              <a:rPr lang="zh-CN" altLang="en-US" dirty="0" smtClean="0"/>
              <a:t>的早期路由协议）。</a:t>
            </a:r>
            <a:endParaRPr lang="en-US" altLang="zh-CN" dirty="0" smtClean="0"/>
          </a:p>
          <a:p>
            <a:pPr>
              <a:lnSpc>
                <a:spcPct val="150000"/>
              </a:lnSpc>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69390549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链路</a:t>
            </a:r>
            <a:r>
              <a:rPr lang="zh-CN" altLang="en-US" dirty="0">
                <a:latin typeface="华文新魏" pitchFamily="2" charset="-122"/>
              </a:rPr>
              <a:t>状态</a:t>
            </a:r>
            <a:r>
              <a:rPr lang="zh-CN" altLang="en-US" dirty="0" smtClean="0">
                <a:latin typeface="华文新魏" pitchFamily="2" charset="-122"/>
              </a:rPr>
              <a:t>数据库</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20000"/>
              </a:lnSpc>
            </a:pPr>
            <a:r>
              <a:rPr lang="en-US" altLang="zh-CN" sz="2800" dirty="0" smtClean="0">
                <a:latin typeface="华文新魏" pitchFamily="2" charset="-122"/>
              </a:rPr>
              <a:t>AS</a:t>
            </a:r>
            <a:r>
              <a:rPr lang="zh-CN" altLang="en-US" sz="2800" dirty="0" smtClean="0">
                <a:latin typeface="华文新魏" pitchFamily="2" charset="-122"/>
              </a:rPr>
              <a:t>内</a:t>
            </a:r>
            <a:r>
              <a:rPr lang="zh-CN" altLang="en-US" sz="2800" dirty="0">
                <a:latin typeface="华文新魏" pitchFamily="2" charset="-122"/>
              </a:rPr>
              <a:t>每一个路由器从每一个其他路由器接收</a:t>
            </a:r>
            <a:r>
              <a:rPr lang="zh-CN" altLang="en-US" sz="2800" dirty="0">
                <a:solidFill>
                  <a:srgbClr val="FF0000"/>
                </a:solidFill>
                <a:latin typeface="华文新魏" pitchFamily="2" charset="-122"/>
              </a:rPr>
              <a:t>路由器链路通知</a:t>
            </a:r>
            <a:r>
              <a:rPr lang="zh-CN" altLang="en-US" sz="2800" dirty="0">
                <a:latin typeface="华文新魏" pitchFamily="2" charset="-122"/>
              </a:rPr>
              <a:t>和</a:t>
            </a:r>
            <a:r>
              <a:rPr lang="zh-CN" altLang="en-US" sz="2800" dirty="0">
                <a:solidFill>
                  <a:srgbClr val="FF0000"/>
                </a:solidFill>
                <a:latin typeface="华文新魏" pitchFamily="2" charset="-122"/>
              </a:rPr>
              <a:t>网络链路通知</a:t>
            </a:r>
            <a:r>
              <a:rPr lang="zh-CN" altLang="en-US" sz="2800" dirty="0">
                <a:latin typeface="华文新魏" pitchFamily="2" charset="-122"/>
              </a:rPr>
              <a:t>，并形成</a:t>
            </a:r>
            <a:r>
              <a:rPr lang="zh-CN" altLang="en-US" sz="2800" dirty="0">
                <a:solidFill>
                  <a:srgbClr val="FF0000"/>
                </a:solidFill>
                <a:latin typeface="华文新魏" pitchFamily="2" charset="-122"/>
              </a:rPr>
              <a:t>链路状态数据库</a:t>
            </a:r>
            <a:r>
              <a:rPr lang="zh-CN" altLang="en-US" sz="2800" dirty="0">
                <a:latin typeface="华文新魏" pitchFamily="2" charset="-122"/>
              </a:rPr>
              <a:t>。</a:t>
            </a:r>
          </a:p>
          <a:p>
            <a:pPr>
              <a:lnSpc>
                <a:spcPct val="120000"/>
              </a:lnSpc>
            </a:pPr>
            <a:r>
              <a:rPr lang="zh-CN" altLang="en-US" sz="2800" dirty="0">
                <a:latin typeface="华文新魏" pitchFamily="2" charset="-122"/>
              </a:rPr>
              <a:t>链路状态数据库是一</a:t>
            </a:r>
            <a:r>
              <a:rPr lang="zh-CN" altLang="en-US" sz="2800" dirty="0" smtClean="0">
                <a:latin typeface="华文新魏" pitchFamily="2" charset="-122"/>
              </a:rPr>
              <a:t>个</a:t>
            </a:r>
            <a:r>
              <a:rPr lang="en-US" altLang="zh-CN" sz="2800" dirty="0" smtClean="0">
                <a:latin typeface="华文新魏" pitchFamily="2" charset="-122"/>
              </a:rPr>
              <a:t>AS</a:t>
            </a:r>
            <a:r>
              <a:rPr lang="zh-CN" altLang="en-US" sz="2800" dirty="0" smtClean="0">
                <a:latin typeface="华文新魏" pitchFamily="2" charset="-122"/>
              </a:rPr>
              <a:t>内</a:t>
            </a:r>
            <a:r>
              <a:rPr lang="zh-CN" altLang="en-US" sz="2800" dirty="0">
                <a:latin typeface="华文新魏" pitchFamily="2" charset="-122"/>
              </a:rPr>
              <a:t>的互联网拓扑的表格表示，它给出了每一个路由器与其邻站的包括度量在内的关系。</a:t>
            </a:r>
          </a:p>
          <a:p>
            <a:pPr>
              <a:lnSpc>
                <a:spcPct val="120000"/>
              </a:lnSpc>
            </a:pPr>
            <a:r>
              <a:rPr lang="zh-CN" altLang="en-US" sz="2800" dirty="0">
                <a:latin typeface="华文新魏" pitchFamily="2" charset="-122"/>
              </a:rPr>
              <a:t>同</a:t>
            </a:r>
            <a:r>
              <a:rPr lang="zh-CN" altLang="en-US" sz="2800" dirty="0" smtClean="0">
                <a:latin typeface="华文新魏" pitchFamily="2" charset="-122"/>
              </a:rPr>
              <a:t>一</a:t>
            </a:r>
            <a:r>
              <a:rPr lang="en-US" altLang="zh-CN" sz="2800" dirty="0" smtClean="0">
                <a:latin typeface="华文新魏" pitchFamily="2" charset="-122"/>
              </a:rPr>
              <a:t>AS</a:t>
            </a:r>
            <a:r>
              <a:rPr lang="zh-CN" altLang="en-US" sz="2800" dirty="0" smtClean="0">
                <a:latin typeface="华文新魏" pitchFamily="2" charset="-122"/>
              </a:rPr>
              <a:t>内</a:t>
            </a:r>
            <a:r>
              <a:rPr lang="zh-CN" altLang="en-US" sz="2800" dirty="0">
                <a:latin typeface="华文新魏" pitchFamily="2" charset="-122"/>
              </a:rPr>
              <a:t>的每一个路由器具有同样的链路状态数据库</a:t>
            </a:r>
            <a:r>
              <a:rPr lang="zh-CN" altLang="en-US" sz="2800" dirty="0" smtClean="0">
                <a:latin typeface="华文新魏" pitchFamily="2" charset="-122"/>
              </a:rPr>
              <a:t>。</a:t>
            </a:r>
            <a:endParaRPr lang="zh-CN" altLang="en-US" sz="28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7811082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zh-CN" altLang="en-US" dirty="0">
                <a:latin typeface="华文新魏" pitchFamily="2" charset="-122"/>
              </a:rPr>
              <a:t>链路状态数据库</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grpSp>
        <p:nvGrpSpPr>
          <p:cNvPr id="3" name="组合 2"/>
          <p:cNvGrpSpPr/>
          <p:nvPr/>
        </p:nvGrpSpPr>
        <p:grpSpPr>
          <a:xfrm>
            <a:off x="611560" y="2906360"/>
            <a:ext cx="8415860" cy="2394848"/>
            <a:chOff x="611560" y="2906360"/>
            <a:chExt cx="8415860" cy="2394848"/>
          </a:xfrm>
        </p:grpSpPr>
        <p:sp>
          <p:nvSpPr>
            <p:cNvPr id="25" name="Oval 23"/>
            <p:cNvSpPr>
              <a:spLocks noChangeArrowheads="1"/>
            </p:cNvSpPr>
            <p:nvPr/>
          </p:nvSpPr>
          <p:spPr bwMode="auto">
            <a:xfrm>
              <a:off x="1727013" y="444934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6" name="Oval 24"/>
            <p:cNvSpPr>
              <a:spLocks noChangeArrowheads="1"/>
            </p:cNvSpPr>
            <p:nvPr/>
          </p:nvSpPr>
          <p:spPr bwMode="auto">
            <a:xfrm>
              <a:off x="4133350" y="3246619"/>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7" name="Oval 25"/>
            <p:cNvSpPr>
              <a:spLocks noChangeArrowheads="1"/>
            </p:cNvSpPr>
            <p:nvPr/>
          </p:nvSpPr>
          <p:spPr bwMode="auto">
            <a:xfrm>
              <a:off x="6150813" y="374775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8" name="Oval 26"/>
            <p:cNvSpPr>
              <a:spLocks noChangeArrowheads="1"/>
            </p:cNvSpPr>
            <p:nvPr/>
          </p:nvSpPr>
          <p:spPr bwMode="auto">
            <a:xfrm>
              <a:off x="6150813" y="5061982"/>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29" name="Oval 27"/>
            <p:cNvSpPr>
              <a:spLocks noChangeArrowheads="1"/>
            </p:cNvSpPr>
            <p:nvPr/>
          </p:nvSpPr>
          <p:spPr bwMode="auto">
            <a:xfrm>
              <a:off x="7624438" y="4449345"/>
              <a:ext cx="161057"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30" name="Text Box 28"/>
            <p:cNvSpPr txBox="1">
              <a:spLocks noChangeArrowheads="1"/>
            </p:cNvSpPr>
            <p:nvPr/>
          </p:nvSpPr>
          <p:spPr bwMode="auto">
            <a:xfrm>
              <a:off x="1521666" y="4490536"/>
              <a:ext cx="5300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1</a:t>
              </a:r>
              <a:endParaRPr lang="en-US" altLang="zh-CN" sz="1800" b="1" dirty="0">
                <a:latin typeface="+mn-lt"/>
                <a:ea typeface="+mn-ea"/>
              </a:endParaRPr>
            </a:p>
          </p:txBody>
        </p:sp>
        <p:sp>
          <p:nvSpPr>
            <p:cNvPr id="31" name="Text Box 29"/>
            <p:cNvSpPr txBox="1">
              <a:spLocks noChangeArrowheads="1"/>
            </p:cNvSpPr>
            <p:nvPr/>
          </p:nvSpPr>
          <p:spPr bwMode="auto">
            <a:xfrm>
              <a:off x="7545495" y="4580892"/>
              <a:ext cx="5524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L</a:t>
              </a:r>
              <a:r>
                <a:rPr lang="en-US" altLang="zh-CN" sz="1800" b="1" baseline="-25000" dirty="0">
                  <a:latin typeface="+mn-lt"/>
                  <a:ea typeface="+mn-ea"/>
                </a:rPr>
                <a:t>2</a:t>
              </a:r>
              <a:endParaRPr lang="en-US" altLang="zh-CN" sz="1800" b="1" dirty="0">
                <a:latin typeface="+mn-lt"/>
                <a:ea typeface="+mn-ea"/>
              </a:endParaRPr>
            </a:p>
          </p:txBody>
        </p:sp>
        <p:sp>
          <p:nvSpPr>
            <p:cNvPr id="32" name="Text Box 30"/>
            <p:cNvSpPr txBox="1">
              <a:spLocks noChangeArrowheads="1"/>
            </p:cNvSpPr>
            <p:nvPr/>
          </p:nvSpPr>
          <p:spPr bwMode="auto">
            <a:xfrm>
              <a:off x="3992115" y="2906360"/>
              <a:ext cx="5046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1</a:t>
              </a:r>
              <a:endParaRPr lang="en-US" altLang="zh-CN" sz="1800" b="1" dirty="0">
                <a:latin typeface="+mn-lt"/>
                <a:ea typeface="+mn-ea"/>
              </a:endParaRPr>
            </a:p>
          </p:txBody>
        </p:sp>
        <p:sp>
          <p:nvSpPr>
            <p:cNvPr id="33" name="Text Box 31"/>
            <p:cNvSpPr txBox="1">
              <a:spLocks noChangeArrowheads="1"/>
            </p:cNvSpPr>
            <p:nvPr/>
          </p:nvSpPr>
          <p:spPr bwMode="auto">
            <a:xfrm>
              <a:off x="6305775" y="4931876"/>
              <a:ext cx="6665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3</a:t>
              </a:r>
              <a:endParaRPr lang="en-US" altLang="zh-CN" sz="1800" b="1" dirty="0">
                <a:latin typeface="+mn-lt"/>
                <a:ea typeface="+mn-ea"/>
              </a:endParaRPr>
            </a:p>
          </p:txBody>
        </p:sp>
        <p:sp>
          <p:nvSpPr>
            <p:cNvPr id="34" name="Text Box 32"/>
            <p:cNvSpPr txBox="1">
              <a:spLocks noChangeArrowheads="1"/>
            </p:cNvSpPr>
            <p:nvPr/>
          </p:nvSpPr>
          <p:spPr bwMode="auto">
            <a:xfrm>
              <a:off x="5995845" y="3419708"/>
              <a:ext cx="6198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2</a:t>
              </a:r>
              <a:endParaRPr lang="en-US" altLang="zh-CN" sz="1800" b="1" dirty="0">
                <a:latin typeface="+mn-lt"/>
                <a:ea typeface="+mn-ea"/>
              </a:endParaRPr>
            </a:p>
          </p:txBody>
        </p:sp>
        <p:sp>
          <p:nvSpPr>
            <p:cNvPr id="35" name="Text Box 33"/>
            <p:cNvSpPr txBox="1">
              <a:spLocks noChangeArrowheads="1"/>
            </p:cNvSpPr>
            <p:nvPr/>
          </p:nvSpPr>
          <p:spPr bwMode="auto">
            <a:xfrm>
              <a:off x="3047134" y="3360627"/>
              <a:ext cx="332651"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D</a:t>
              </a:r>
            </a:p>
          </p:txBody>
        </p:sp>
        <p:sp>
          <p:nvSpPr>
            <p:cNvPr id="36" name="Text Box 34"/>
            <p:cNvSpPr txBox="1">
              <a:spLocks noChangeArrowheads="1"/>
            </p:cNvSpPr>
            <p:nvPr/>
          </p:nvSpPr>
          <p:spPr bwMode="auto">
            <a:xfrm>
              <a:off x="2088109" y="3353110"/>
              <a:ext cx="302548"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B</a:t>
              </a:r>
            </a:p>
          </p:txBody>
        </p:sp>
        <p:sp>
          <p:nvSpPr>
            <p:cNvPr id="37" name="Text Box 35"/>
            <p:cNvSpPr txBox="1">
              <a:spLocks noChangeArrowheads="1"/>
            </p:cNvSpPr>
            <p:nvPr/>
          </p:nvSpPr>
          <p:spPr bwMode="auto">
            <a:xfrm>
              <a:off x="2699792" y="4715852"/>
              <a:ext cx="317601"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C</a:t>
              </a:r>
            </a:p>
          </p:txBody>
        </p:sp>
        <p:sp>
          <p:nvSpPr>
            <p:cNvPr id="38" name="Text Box 36"/>
            <p:cNvSpPr txBox="1">
              <a:spLocks noChangeArrowheads="1"/>
            </p:cNvSpPr>
            <p:nvPr/>
          </p:nvSpPr>
          <p:spPr bwMode="auto">
            <a:xfrm>
              <a:off x="611560" y="3814155"/>
              <a:ext cx="319104"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A</a:t>
              </a:r>
            </a:p>
          </p:txBody>
        </p:sp>
        <p:sp>
          <p:nvSpPr>
            <p:cNvPr id="39" name="Text Box 37"/>
            <p:cNvSpPr txBox="1">
              <a:spLocks noChangeArrowheads="1"/>
            </p:cNvSpPr>
            <p:nvPr/>
          </p:nvSpPr>
          <p:spPr bwMode="auto">
            <a:xfrm>
              <a:off x="8789596" y="4112331"/>
              <a:ext cx="237824"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a:latin typeface="+mn-lt"/>
                  <a:ea typeface="+mn-ea"/>
                </a:rPr>
                <a:t>I</a:t>
              </a:r>
            </a:p>
          </p:txBody>
        </p:sp>
        <p:sp>
          <p:nvSpPr>
            <p:cNvPr id="40" name="Text Box 38"/>
            <p:cNvSpPr txBox="1">
              <a:spLocks noChangeArrowheads="1"/>
            </p:cNvSpPr>
            <p:nvPr/>
          </p:nvSpPr>
          <p:spPr bwMode="auto">
            <a:xfrm>
              <a:off x="7470937" y="3275692"/>
              <a:ext cx="346198"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H</a:t>
              </a:r>
            </a:p>
          </p:txBody>
        </p:sp>
        <p:sp>
          <p:nvSpPr>
            <p:cNvPr id="41" name="Text Box 39"/>
            <p:cNvSpPr txBox="1">
              <a:spLocks noChangeArrowheads="1"/>
            </p:cNvSpPr>
            <p:nvPr/>
          </p:nvSpPr>
          <p:spPr bwMode="auto">
            <a:xfrm>
              <a:off x="5685920" y="4362898"/>
              <a:ext cx="334157"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G</a:t>
              </a:r>
            </a:p>
          </p:txBody>
        </p:sp>
        <p:sp>
          <p:nvSpPr>
            <p:cNvPr id="42" name="Text Box 40"/>
            <p:cNvSpPr txBox="1">
              <a:spLocks noChangeArrowheads="1"/>
            </p:cNvSpPr>
            <p:nvPr/>
          </p:nvSpPr>
          <p:spPr bwMode="auto">
            <a:xfrm>
              <a:off x="4859063" y="4139788"/>
              <a:ext cx="289001"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F</a:t>
              </a:r>
            </a:p>
          </p:txBody>
        </p:sp>
        <p:sp>
          <p:nvSpPr>
            <p:cNvPr id="43" name="Text Box 41"/>
            <p:cNvSpPr txBox="1">
              <a:spLocks noChangeArrowheads="1"/>
            </p:cNvSpPr>
            <p:nvPr/>
          </p:nvSpPr>
          <p:spPr bwMode="auto">
            <a:xfrm>
              <a:off x="5064599" y="3347700"/>
              <a:ext cx="285990"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E</a:t>
              </a:r>
            </a:p>
          </p:txBody>
        </p:sp>
        <p:sp>
          <p:nvSpPr>
            <p:cNvPr id="44" name="Freeform 42"/>
            <p:cNvSpPr>
              <a:spLocks/>
            </p:cNvSpPr>
            <p:nvPr/>
          </p:nvSpPr>
          <p:spPr bwMode="auto">
            <a:xfrm>
              <a:off x="6279459" y="4396725"/>
              <a:ext cx="1414900" cy="101480"/>
            </a:xfrm>
            <a:custGeom>
              <a:avLst/>
              <a:gdLst>
                <a:gd name="T0" fmla="*/ 0 w 850"/>
                <a:gd name="T1" fmla="*/ 78 h 78"/>
                <a:gd name="T2" fmla="*/ 430 w 850"/>
                <a:gd name="T3" fmla="*/ 0 h 78"/>
                <a:gd name="T4" fmla="*/ 850 w 850"/>
                <a:gd name="T5" fmla="*/ 78 h 78"/>
              </a:gdLst>
              <a:ahLst/>
              <a:cxnLst>
                <a:cxn ang="0">
                  <a:pos x="T0" y="T1"/>
                </a:cxn>
                <a:cxn ang="0">
                  <a:pos x="T2" y="T3"/>
                </a:cxn>
                <a:cxn ang="0">
                  <a:pos x="T4" y="T5"/>
                </a:cxn>
              </a:cxnLst>
              <a:rect l="0" t="0" r="r" b="b"/>
              <a:pathLst>
                <a:path w="850" h="78">
                  <a:moveTo>
                    <a:pt x="0" y="78"/>
                  </a:moveTo>
                  <a:cubicBezTo>
                    <a:pt x="72" y="65"/>
                    <a:pt x="288" y="0"/>
                    <a:pt x="430" y="0"/>
                  </a:cubicBezTo>
                  <a:cubicBezTo>
                    <a:pt x="582" y="0"/>
                    <a:pt x="782" y="61"/>
                    <a:pt x="850" y="7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5" name="Freeform 43"/>
            <p:cNvSpPr>
              <a:spLocks/>
            </p:cNvSpPr>
            <p:nvPr/>
          </p:nvSpPr>
          <p:spPr bwMode="auto">
            <a:xfrm>
              <a:off x="3677225" y="3757778"/>
              <a:ext cx="1327596" cy="42597"/>
            </a:xfrm>
            <a:custGeom>
              <a:avLst/>
              <a:gdLst>
                <a:gd name="T0" fmla="*/ 798 w 798"/>
                <a:gd name="T1" fmla="*/ 32 h 32"/>
                <a:gd name="T2" fmla="*/ 346 w 798"/>
                <a:gd name="T3" fmla="*/ 0 h 32"/>
                <a:gd name="T4" fmla="*/ 0 w 798"/>
                <a:gd name="T5" fmla="*/ 4 h 32"/>
              </a:gdLst>
              <a:ahLst/>
              <a:cxnLst>
                <a:cxn ang="0">
                  <a:pos x="T0" y="T1"/>
                </a:cxn>
                <a:cxn ang="0">
                  <a:pos x="T2" y="T3"/>
                </a:cxn>
                <a:cxn ang="0">
                  <a:pos x="T4" y="T5"/>
                </a:cxn>
              </a:cxnLst>
              <a:rect l="0" t="0" r="r" b="b"/>
              <a:pathLst>
                <a:path w="798" h="32">
                  <a:moveTo>
                    <a:pt x="798" y="32"/>
                  </a:moveTo>
                  <a:cubicBezTo>
                    <a:pt x="723" y="27"/>
                    <a:pt x="479" y="5"/>
                    <a:pt x="346" y="0"/>
                  </a:cubicBezTo>
                  <a:cubicBezTo>
                    <a:pt x="194" y="0"/>
                    <a:pt x="72" y="3"/>
                    <a:pt x="0" y="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6" name="Freeform 44"/>
            <p:cNvSpPr>
              <a:spLocks/>
            </p:cNvSpPr>
            <p:nvPr/>
          </p:nvSpPr>
          <p:spPr bwMode="auto">
            <a:xfrm>
              <a:off x="3493020" y="3825431"/>
              <a:ext cx="1377269" cy="98974"/>
            </a:xfrm>
            <a:custGeom>
              <a:avLst/>
              <a:gdLst>
                <a:gd name="T0" fmla="*/ 0 w 828"/>
                <a:gd name="T1" fmla="*/ 0 h 76"/>
                <a:gd name="T2" fmla="*/ 456 w 828"/>
                <a:gd name="T3" fmla="*/ 76 h 76"/>
                <a:gd name="T4" fmla="*/ 828 w 828"/>
                <a:gd name="T5" fmla="*/ 24 h 76"/>
              </a:gdLst>
              <a:ahLst/>
              <a:cxnLst>
                <a:cxn ang="0">
                  <a:pos x="T0" y="T1"/>
                </a:cxn>
                <a:cxn ang="0">
                  <a:pos x="T2" y="T3"/>
                </a:cxn>
                <a:cxn ang="0">
                  <a:pos x="T4" y="T5"/>
                </a:cxn>
              </a:cxnLst>
              <a:rect l="0" t="0" r="r" b="b"/>
              <a:pathLst>
                <a:path w="828" h="76">
                  <a:moveTo>
                    <a:pt x="0" y="0"/>
                  </a:moveTo>
                  <a:cubicBezTo>
                    <a:pt x="76" y="13"/>
                    <a:pt x="318" y="72"/>
                    <a:pt x="456" y="76"/>
                  </a:cubicBezTo>
                  <a:cubicBezTo>
                    <a:pt x="608" y="76"/>
                    <a:pt x="751" y="35"/>
                    <a:pt x="828" y="2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7" name="Freeform 45"/>
            <p:cNvSpPr>
              <a:spLocks/>
            </p:cNvSpPr>
            <p:nvPr/>
          </p:nvSpPr>
          <p:spPr bwMode="auto">
            <a:xfrm>
              <a:off x="6108416" y="4598432"/>
              <a:ext cx="79777" cy="486101"/>
            </a:xfrm>
            <a:custGeom>
              <a:avLst/>
              <a:gdLst>
                <a:gd name="T0" fmla="*/ 38 w 48"/>
                <a:gd name="T1" fmla="*/ 0 h 373"/>
                <a:gd name="T2" fmla="*/ 2 w 48"/>
                <a:gd name="T3" fmla="*/ 172 h 373"/>
                <a:gd name="T4" fmla="*/ 48 w 48"/>
                <a:gd name="T5" fmla="*/ 373 h 373"/>
              </a:gdLst>
              <a:ahLst/>
              <a:cxnLst>
                <a:cxn ang="0">
                  <a:pos x="T0" y="T1"/>
                </a:cxn>
                <a:cxn ang="0">
                  <a:pos x="T2" y="T3"/>
                </a:cxn>
                <a:cxn ang="0">
                  <a:pos x="T4" y="T5"/>
                </a:cxn>
              </a:cxnLst>
              <a:rect l="0" t="0" r="r" b="b"/>
              <a:pathLst>
                <a:path w="48" h="373">
                  <a:moveTo>
                    <a:pt x="38" y="0"/>
                  </a:moveTo>
                  <a:cubicBezTo>
                    <a:pt x="31" y="29"/>
                    <a:pt x="0" y="110"/>
                    <a:pt x="2" y="172"/>
                  </a:cubicBezTo>
                  <a:cubicBezTo>
                    <a:pt x="2" y="234"/>
                    <a:pt x="39" y="331"/>
                    <a:pt x="48" y="373"/>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8" name="Freeform 46"/>
            <p:cNvSpPr>
              <a:spLocks/>
            </p:cNvSpPr>
            <p:nvPr/>
          </p:nvSpPr>
          <p:spPr bwMode="auto">
            <a:xfrm>
              <a:off x="6261920" y="4623489"/>
              <a:ext cx="64723" cy="451022"/>
            </a:xfrm>
            <a:custGeom>
              <a:avLst/>
              <a:gdLst>
                <a:gd name="T0" fmla="*/ 0 w 39"/>
                <a:gd name="T1" fmla="*/ 346 h 346"/>
                <a:gd name="T2" fmla="*/ 39 w 39"/>
                <a:gd name="T3" fmla="*/ 184 h 346"/>
                <a:gd name="T4" fmla="*/ 3 w 39"/>
                <a:gd name="T5" fmla="*/ 0 h 346"/>
              </a:gdLst>
              <a:ahLst/>
              <a:cxnLst>
                <a:cxn ang="0">
                  <a:pos x="T0" y="T1"/>
                </a:cxn>
                <a:cxn ang="0">
                  <a:pos x="T2" y="T3"/>
                </a:cxn>
                <a:cxn ang="0">
                  <a:pos x="T4" y="T5"/>
                </a:cxn>
              </a:cxnLst>
              <a:rect l="0" t="0" r="r" b="b"/>
              <a:pathLst>
                <a:path w="39" h="346">
                  <a:moveTo>
                    <a:pt x="0" y="346"/>
                  </a:moveTo>
                  <a:cubicBezTo>
                    <a:pt x="7" y="319"/>
                    <a:pt x="39" y="242"/>
                    <a:pt x="39" y="184"/>
                  </a:cubicBezTo>
                  <a:cubicBezTo>
                    <a:pt x="39" y="122"/>
                    <a:pt x="11" y="38"/>
                    <a:pt x="3"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49" name="Freeform 47"/>
            <p:cNvSpPr>
              <a:spLocks/>
            </p:cNvSpPr>
            <p:nvPr/>
          </p:nvSpPr>
          <p:spPr bwMode="auto">
            <a:xfrm>
              <a:off x="6260458" y="3868027"/>
              <a:ext cx="73756" cy="532456"/>
            </a:xfrm>
            <a:custGeom>
              <a:avLst/>
              <a:gdLst>
                <a:gd name="T0" fmla="*/ 1 w 44"/>
                <a:gd name="T1" fmla="*/ 409 h 409"/>
                <a:gd name="T2" fmla="*/ 44 w 44"/>
                <a:gd name="T3" fmla="*/ 224 h 409"/>
                <a:gd name="T4" fmla="*/ 0 w 44"/>
                <a:gd name="T5" fmla="*/ 0 h 409"/>
              </a:gdLst>
              <a:ahLst/>
              <a:cxnLst>
                <a:cxn ang="0">
                  <a:pos x="T0" y="T1"/>
                </a:cxn>
                <a:cxn ang="0">
                  <a:pos x="T2" y="T3"/>
                </a:cxn>
                <a:cxn ang="0">
                  <a:pos x="T4" y="T5"/>
                </a:cxn>
              </a:cxnLst>
              <a:rect l="0" t="0" r="r" b="b"/>
              <a:pathLst>
                <a:path w="44" h="409">
                  <a:moveTo>
                    <a:pt x="1" y="409"/>
                  </a:moveTo>
                  <a:cubicBezTo>
                    <a:pt x="8" y="378"/>
                    <a:pt x="44" y="292"/>
                    <a:pt x="44" y="224"/>
                  </a:cubicBezTo>
                  <a:cubicBezTo>
                    <a:pt x="44" y="156"/>
                    <a:pt x="9" y="47"/>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0" name="Freeform 48"/>
            <p:cNvSpPr>
              <a:spLocks/>
            </p:cNvSpPr>
            <p:nvPr/>
          </p:nvSpPr>
          <p:spPr bwMode="auto">
            <a:xfrm>
              <a:off x="6111340" y="3851740"/>
              <a:ext cx="67735" cy="459792"/>
            </a:xfrm>
            <a:custGeom>
              <a:avLst/>
              <a:gdLst>
                <a:gd name="T0" fmla="*/ 40 w 40"/>
                <a:gd name="T1" fmla="*/ 0 h 352"/>
                <a:gd name="T2" fmla="*/ 0 w 40"/>
                <a:gd name="T3" fmla="*/ 232 h 352"/>
                <a:gd name="T4" fmla="*/ 12 w 40"/>
                <a:gd name="T5" fmla="*/ 352 h 352"/>
              </a:gdLst>
              <a:ahLst/>
              <a:cxnLst>
                <a:cxn ang="0">
                  <a:pos x="T0" y="T1"/>
                </a:cxn>
                <a:cxn ang="0">
                  <a:pos x="T2" y="T3"/>
                </a:cxn>
                <a:cxn ang="0">
                  <a:pos x="T4" y="T5"/>
                </a:cxn>
              </a:cxnLst>
              <a:rect l="0" t="0" r="r" b="b"/>
              <a:pathLst>
                <a:path w="40" h="352">
                  <a:moveTo>
                    <a:pt x="40" y="0"/>
                  </a:moveTo>
                  <a:cubicBezTo>
                    <a:pt x="33" y="38"/>
                    <a:pt x="5" y="173"/>
                    <a:pt x="0" y="232"/>
                  </a:cubicBezTo>
                  <a:cubicBezTo>
                    <a:pt x="0" y="294"/>
                    <a:pt x="10" y="327"/>
                    <a:pt x="12" y="35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1" name="Freeform 49"/>
            <p:cNvSpPr>
              <a:spLocks/>
            </p:cNvSpPr>
            <p:nvPr/>
          </p:nvSpPr>
          <p:spPr bwMode="auto">
            <a:xfrm>
              <a:off x="5209329" y="3700147"/>
              <a:ext cx="958820" cy="87699"/>
            </a:xfrm>
            <a:custGeom>
              <a:avLst/>
              <a:gdLst>
                <a:gd name="T0" fmla="*/ 0 w 576"/>
                <a:gd name="T1" fmla="*/ 66 h 67"/>
                <a:gd name="T2" fmla="*/ 278 w 576"/>
                <a:gd name="T3" fmla="*/ 0 h 67"/>
                <a:gd name="T4" fmla="*/ 576 w 576"/>
                <a:gd name="T5" fmla="*/ 67 h 67"/>
              </a:gdLst>
              <a:ahLst/>
              <a:cxnLst>
                <a:cxn ang="0">
                  <a:pos x="T0" y="T1"/>
                </a:cxn>
                <a:cxn ang="0">
                  <a:pos x="T2" y="T3"/>
                </a:cxn>
                <a:cxn ang="0">
                  <a:pos x="T4" y="T5"/>
                </a:cxn>
              </a:cxnLst>
              <a:rect l="0" t="0" r="r" b="b"/>
              <a:pathLst>
                <a:path w="576" h="67">
                  <a:moveTo>
                    <a:pt x="0" y="66"/>
                  </a:moveTo>
                  <a:cubicBezTo>
                    <a:pt x="46" y="55"/>
                    <a:pt x="182" y="0"/>
                    <a:pt x="278" y="0"/>
                  </a:cubicBezTo>
                  <a:cubicBezTo>
                    <a:pt x="374" y="0"/>
                    <a:pt x="512" y="57"/>
                    <a:pt x="576" y="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2" name="Freeform 50"/>
            <p:cNvSpPr>
              <a:spLocks/>
            </p:cNvSpPr>
            <p:nvPr/>
          </p:nvSpPr>
          <p:spPr bwMode="auto">
            <a:xfrm>
              <a:off x="5384760" y="3825431"/>
              <a:ext cx="827868" cy="98974"/>
            </a:xfrm>
            <a:custGeom>
              <a:avLst/>
              <a:gdLst>
                <a:gd name="T0" fmla="*/ 498 w 498"/>
                <a:gd name="T1" fmla="*/ 0 h 76"/>
                <a:gd name="T2" fmla="*/ 190 w 498"/>
                <a:gd name="T3" fmla="*/ 76 h 76"/>
                <a:gd name="T4" fmla="*/ 0 w 498"/>
                <a:gd name="T5" fmla="*/ 54 h 76"/>
              </a:gdLst>
              <a:ahLst/>
              <a:cxnLst>
                <a:cxn ang="0">
                  <a:pos x="T0" y="T1"/>
                </a:cxn>
                <a:cxn ang="0">
                  <a:pos x="T2" y="T3"/>
                </a:cxn>
                <a:cxn ang="0">
                  <a:pos x="T4" y="T5"/>
                </a:cxn>
              </a:cxnLst>
              <a:rect l="0" t="0" r="r" b="b"/>
              <a:pathLst>
                <a:path w="498" h="76">
                  <a:moveTo>
                    <a:pt x="498" y="0"/>
                  </a:moveTo>
                  <a:cubicBezTo>
                    <a:pt x="446" y="13"/>
                    <a:pt x="273" y="67"/>
                    <a:pt x="190" y="76"/>
                  </a:cubicBezTo>
                  <a:cubicBezTo>
                    <a:pt x="94" y="76"/>
                    <a:pt x="40" y="59"/>
                    <a:pt x="0" y="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3" name="Freeform 51"/>
            <p:cNvSpPr>
              <a:spLocks/>
            </p:cNvSpPr>
            <p:nvPr/>
          </p:nvSpPr>
          <p:spPr bwMode="auto">
            <a:xfrm>
              <a:off x="3434544" y="3935681"/>
              <a:ext cx="1192127" cy="607626"/>
            </a:xfrm>
            <a:custGeom>
              <a:avLst/>
              <a:gdLst>
                <a:gd name="T0" fmla="*/ 716 w 716"/>
                <a:gd name="T1" fmla="*/ 466 h 466"/>
                <a:gd name="T2" fmla="*/ 296 w 716"/>
                <a:gd name="T3" fmla="*/ 296 h 466"/>
                <a:gd name="T4" fmla="*/ 0 w 716"/>
                <a:gd name="T5" fmla="*/ 0 h 466"/>
              </a:gdLst>
              <a:ahLst/>
              <a:cxnLst>
                <a:cxn ang="0">
                  <a:pos x="T0" y="T1"/>
                </a:cxn>
                <a:cxn ang="0">
                  <a:pos x="T2" y="T3"/>
                </a:cxn>
                <a:cxn ang="0">
                  <a:pos x="T4" y="T5"/>
                </a:cxn>
              </a:cxnLst>
              <a:rect l="0" t="0" r="r" b="b"/>
              <a:pathLst>
                <a:path w="716" h="466">
                  <a:moveTo>
                    <a:pt x="716" y="466"/>
                  </a:moveTo>
                  <a:cubicBezTo>
                    <a:pt x="646" y="438"/>
                    <a:pt x="415" y="374"/>
                    <a:pt x="296" y="296"/>
                  </a:cubicBezTo>
                  <a:cubicBezTo>
                    <a:pt x="174" y="214"/>
                    <a:pt x="62" y="6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4" name="Freeform 52"/>
            <p:cNvSpPr>
              <a:spLocks/>
            </p:cNvSpPr>
            <p:nvPr/>
          </p:nvSpPr>
          <p:spPr bwMode="auto">
            <a:xfrm>
              <a:off x="3402381" y="3846729"/>
              <a:ext cx="1271903" cy="605122"/>
            </a:xfrm>
            <a:custGeom>
              <a:avLst/>
              <a:gdLst>
                <a:gd name="T0" fmla="*/ 0 w 764"/>
                <a:gd name="T1" fmla="*/ 0 h 464"/>
                <a:gd name="T2" fmla="*/ 444 w 764"/>
                <a:gd name="T3" fmla="*/ 156 h 464"/>
                <a:gd name="T4" fmla="*/ 764 w 764"/>
                <a:gd name="T5" fmla="*/ 464 h 464"/>
              </a:gdLst>
              <a:ahLst/>
              <a:cxnLst>
                <a:cxn ang="0">
                  <a:pos x="T0" y="T1"/>
                </a:cxn>
                <a:cxn ang="0">
                  <a:pos x="T2" y="T3"/>
                </a:cxn>
                <a:cxn ang="0">
                  <a:pos x="T4" y="T5"/>
                </a:cxn>
              </a:cxnLst>
              <a:rect l="0" t="0" r="r" b="b"/>
              <a:pathLst>
                <a:path w="764" h="464">
                  <a:moveTo>
                    <a:pt x="0" y="0"/>
                  </a:moveTo>
                  <a:cubicBezTo>
                    <a:pt x="73" y="26"/>
                    <a:pt x="317" y="79"/>
                    <a:pt x="444" y="156"/>
                  </a:cubicBezTo>
                  <a:cubicBezTo>
                    <a:pt x="556" y="227"/>
                    <a:pt x="697" y="400"/>
                    <a:pt x="764" y="46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5" name="Freeform 53"/>
            <p:cNvSpPr>
              <a:spLocks/>
            </p:cNvSpPr>
            <p:nvPr/>
          </p:nvSpPr>
          <p:spPr bwMode="auto">
            <a:xfrm>
              <a:off x="4976879" y="4600938"/>
              <a:ext cx="1241800" cy="513664"/>
            </a:xfrm>
            <a:custGeom>
              <a:avLst/>
              <a:gdLst>
                <a:gd name="T0" fmla="*/ 746 w 746"/>
                <a:gd name="T1" fmla="*/ 394 h 394"/>
                <a:gd name="T2" fmla="*/ 378 w 746"/>
                <a:gd name="T3" fmla="*/ 114 h 394"/>
                <a:gd name="T4" fmla="*/ 0 w 746"/>
                <a:gd name="T5" fmla="*/ 0 h 394"/>
              </a:gdLst>
              <a:ahLst/>
              <a:cxnLst>
                <a:cxn ang="0">
                  <a:pos x="T0" y="T1"/>
                </a:cxn>
                <a:cxn ang="0">
                  <a:pos x="T2" y="T3"/>
                </a:cxn>
                <a:cxn ang="0">
                  <a:pos x="T4" y="T5"/>
                </a:cxn>
              </a:cxnLst>
              <a:rect l="0" t="0" r="r" b="b"/>
              <a:pathLst>
                <a:path w="746" h="394">
                  <a:moveTo>
                    <a:pt x="746" y="394"/>
                  </a:moveTo>
                  <a:cubicBezTo>
                    <a:pt x="684" y="347"/>
                    <a:pt x="502" y="180"/>
                    <a:pt x="378" y="114"/>
                  </a:cubicBezTo>
                  <a:cubicBezTo>
                    <a:pt x="245" y="48"/>
                    <a:pt x="79"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 name="Freeform 54"/>
            <p:cNvSpPr>
              <a:spLocks/>
            </p:cNvSpPr>
            <p:nvPr/>
          </p:nvSpPr>
          <p:spPr bwMode="auto">
            <a:xfrm>
              <a:off x="4782443" y="4600938"/>
              <a:ext cx="1408879" cy="549997"/>
            </a:xfrm>
            <a:custGeom>
              <a:avLst/>
              <a:gdLst>
                <a:gd name="T0" fmla="*/ 0 w 846"/>
                <a:gd name="T1" fmla="*/ 0 h 422"/>
                <a:gd name="T2" fmla="*/ 350 w 846"/>
                <a:gd name="T3" fmla="*/ 270 h 422"/>
                <a:gd name="T4" fmla="*/ 846 w 846"/>
                <a:gd name="T5" fmla="*/ 422 h 422"/>
              </a:gdLst>
              <a:ahLst/>
              <a:cxnLst>
                <a:cxn ang="0">
                  <a:pos x="T0" y="T1"/>
                </a:cxn>
                <a:cxn ang="0">
                  <a:pos x="T2" y="T3"/>
                </a:cxn>
                <a:cxn ang="0">
                  <a:pos x="T4" y="T5"/>
                </a:cxn>
              </a:cxnLst>
              <a:rect l="0" t="0" r="r" b="b"/>
              <a:pathLst>
                <a:path w="846" h="422">
                  <a:moveTo>
                    <a:pt x="0" y="0"/>
                  </a:moveTo>
                  <a:cubicBezTo>
                    <a:pt x="58" y="45"/>
                    <a:pt x="209" y="200"/>
                    <a:pt x="350" y="270"/>
                  </a:cubicBezTo>
                  <a:cubicBezTo>
                    <a:pt x="485" y="340"/>
                    <a:pt x="743" y="390"/>
                    <a:pt x="846" y="42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7" name="Freeform 55"/>
            <p:cNvSpPr>
              <a:spLocks/>
            </p:cNvSpPr>
            <p:nvPr/>
          </p:nvSpPr>
          <p:spPr bwMode="auto">
            <a:xfrm>
              <a:off x="7541108" y="3904359"/>
              <a:ext cx="136975" cy="578812"/>
            </a:xfrm>
            <a:custGeom>
              <a:avLst/>
              <a:gdLst>
                <a:gd name="T0" fmla="*/ 82 w 82"/>
                <a:gd name="T1" fmla="*/ 444 h 444"/>
                <a:gd name="T2" fmla="*/ 4 w 82"/>
                <a:gd name="T3" fmla="*/ 240 h 444"/>
                <a:gd name="T4" fmla="*/ 44 w 82"/>
                <a:gd name="T5" fmla="*/ 0 h 444"/>
              </a:gdLst>
              <a:ahLst/>
              <a:cxnLst>
                <a:cxn ang="0">
                  <a:pos x="T0" y="T1"/>
                </a:cxn>
                <a:cxn ang="0">
                  <a:pos x="T2" y="T3"/>
                </a:cxn>
                <a:cxn ang="0">
                  <a:pos x="T4" y="T5"/>
                </a:cxn>
              </a:cxnLst>
              <a:rect l="0" t="0" r="r" b="b"/>
              <a:pathLst>
                <a:path w="82" h="444">
                  <a:moveTo>
                    <a:pt x="82" y="444"/>
                  </a:moveTo>
                  <a:cubicBezTo>
                    <a:pt x="70" y="410"/>
                    <a:pt x="10" y="314"/>
                    <a:pt x="4" y="240"/>
                  </a:cubicBezTo>
                  <a:cubicBezTo>
                    <a:pt x="0" y="162"/>
                    <a:pt x="36" y="50"/>
                    <a:pt x="44"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8" name="Freeform 56"/>
            <p:cNvSpPr>
              <a:spLocks/>
            </p:cNvSpPr>
            <p:nvPr/>
          </p:nvSpPr>
          <p:spPr bwMode="auto">
            <a:xfrm>
              <a:off x="7693149" y="3873039"/>
              <a:ext cx="106870" cy="593846"/>
            </a:xfrm>
            <a:custGeom>
              <a:avLst/>
              <a:gdLst>
                <a:gd name="T0" fmla="*/ 0 w 64"/>
                <a:gd name="T1" fmla="*/ 0 h 456"/>
                <a:gd name="T2" fmla="*/ 60 w 64"/>
                <a:gd name="T3" fmla="*/ 204 h 456"/>
                <a:gd name="T4" fmla="*/ 24 w 64"/>
                <a:gd name="T5" fmla="*/ 456 h 456"/>
              </a:gdLst>
              <a:ahLst/>
              <a:cxnLst>
                <a:cxn ang="0">
                  <a:pos x="T0" y="T1"/>
                </a:cxn>
                <a:cxn ang="0">
                  <a:pos x="T2" y="T3"/>
                </a:cxn>
                <a:cxn ang="0">
                  <a:pos x="T4" y="T5"/>
                </a:cxn>
              </a:cxnLst>
              <a:rect l="0" t="0" r="r" b="b"/>
              <a:pathLst>
                <a:path w="64" h="456">
                  <a:moveTo>
                    <a:pt x="0" y="0"/>
                  </a:moveTo>
                  <a:cubicBezTo>
                    <a:pt x="11" y="34"/>
                    <a:pt x="56" y="128"/>
                    <a:pt x="60" y="204"/>
                  </a:cubicBezTo>
                  <a:cubicBezTo>
                    <a:pt x="64" y="277"/>
                    <a:pt x="31" y="404"/>
                    <a:pt x="24" y="45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9" name="Freeform 57"/>
            <p:cNvSpPr>
              <a:spLocks/>
            </p:cNvSpPr>
            <p:nvPr/>
          </p:nvSpPr>
          <p:spPr bwMode="auto">
            <a:xfrm>
              <a:off x="7751623" y="4538296"/>
              <a:ext cx="848939" cy="77676"/>
            </a:xfrm>
            <a:custGeom>
              <a:avLst/>
              <a:gdLst>
                <a:gd name="T0" fmla="*/ 510 w 510"/>
                <a:gd name="T1" fmla="*/ 0 h 60"/>
                <a:gd name="T2" fmla="*/ 276 w 510"/>
                <a:gd name="T3" fmla="*/ 60 h 60"/>
                <a:gd name="T4" fmla="*/ 0 w 510"/>
                <a:gd name="T5" fmla="*/ 0 h 60"/>
              </a:gdLst>
              <a:ahLst/>
              <a:cxnLst>
                <a:cxn ang="0">
                  <a:pos x="T0" y="T1"/>
                </a:cxn>
                <a:cxn ang="0">
                  <a:pos x="T2" y="T3"/>
                </a:cxn>
                <a:cxn ang="0">
                  <a:pos x="T4" y="T5"/>
                </a:cxn>
              </a:cxnLst>
              <a:rect l="0" t="0" r="r" b="b"/>
              <a:pathLst>
                <a:path w="510" h="60">
                  <a:moveTo>
                    <a:pt x="510" y="0"/>
                  </a:moveTo>
                  <a:cubicBezTo>
                    <a:pt x="471" y="10"/>
                    <a:pt x="361" y="60"/>
                    <a:pt x="276" y="60"/>
                  </a:cubicBezTo>
                  <a:cubicBezTo>
                    <a:pt x="191" y="60"/>
                    <a:pt x="57" y="1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0" name="Freeform 58"/>
            <p:cNvSpPr>
              <a:spLocks/>
            </p:cNvSpPr>
            <p:nvPr/>
          </p:nvSpPr>
          <p:spPr bwMode="auto">
            <a:xfrm>
              <a:off x="7760396" y="4401737"/>
              <a:ext cx="669820" cy="88951"/>
            </a:xfrm>
            <a:custGeom>
              <a:avLst/>
              <a:gdLst>
                <a:gd name="T0" fmla="*/ 0 w 402"/>
                <a:gd name="T1" fmla="*/ 68 h 68"/>
                <a:gd name="T2" fmla="*/ 234 w 402"/>
                <a:gd name="T3" fmla="*/ 2 h 68"/>
                <a:gd name="T4" fmla="*/ 402 w 402"/>
                <a:gd name="T5" fmla="*/ 32 h 68"/>
              </a:gdLst>
              <a:ahLst/>
              <a:cxnLst>
                <a:cxn ang="0">
                  <a:pos x="T0" y="T1"/>
                </a:cxn>
                <a:cxn ang="0">
                  <a:pos x="T2" y="T3"/>
                </a:cxn>
                <a:cxn ang="0">
                  <a:pos x="T4" y="T5"/>
                </a:cxn>
              </a:cxnLst>
              <a:rect l="0" t="0" r="r" b="b"/>
              <a:pathLst>
                <a:path w="402" h="68">
                  <a:moveTo>
                    <a:pt x="0" y="68"/>
                  </a:moveTo>
                  <a:cubicBezTo>
                    <a:pt x="39" y="57"/>
                    <a:pt x="167" y="8"/>
                    <a:pt x="234" y="2"/>
                  </a:cubicBezTo>
                  <a:cubicBezTo>
                    <a:pt x="316" y="0"/>
                    <a:pt x="367" y="26"/>
                    <a:pt x="402" y="3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 name="Freeform 59"/>
            <p:cNvSpPr>
              <a:spLocks/>
            </p:cNvSpPr>
            <p:nvPr/>
          </p:nvSpPr>
          <p:spPr bwMode="auto">
            <a:xfrm>
              <a:off x="1183172" y="4102308"/>
              <a:ext cx="576496" cy="380863"/>
            </a:xfrm>
            <a:custGeom>
              <a:avLst/>
              <a:gdLst>
                <a:gd name="T0" fmla="*/ 346 w 346"/>
                <a:gd name="T1" fmla="*/ 292 h 292"/>
                <a:gd name="T2" fmla="*/ 192 w 346"/>
                <a:gd name="T3" fmla="*/ 274 h 292"/>
                <a:gd name="T4" fmla="*/ 84 w 346"/>
                <a:gd name="T5" fmla="*/ 214 h 292"/>
                <a:gd name="T6" fmla="*/ 0 w 346"/>
                <a:gd name="T7" fmla="*/ 0 h 292"/>
              </a:gdLst>
              <a:ahLst/>
              <a:cxnLst>
                <a:cxn ang="0">
                  <a:pos x="T0" y="T1"/>
                </a:cxn>
                <a:cxn ang="0">
                  <a:pos x="T2" y="T3"/>
                </a:cxn>
                <a:cxn ang="0">
                  <a:pos x="T4" y="T5"/>
                </a:cxn>
                <a:cxn ang="0">
                  <a:pos x="T6" y="T7"/>
                </a:cxn>
              </a:cxnLst>
              <a:rect l="0" t="0" r="r" b="b"/>
              <a:pathLst>
                <a:path w="346" h="292">
                  <a:moveTo>
                    <a:pt x="346" y="292"/>
                  </a:moveTo>
                  <a:cubicBezTo>
                    <a:pt x="320" y="289"/>
                    <a:pt x="236" y="287"/>
                    <a:pt x="192" y="274"/>
                  </a:cubicBezTo>
                  <a:cubicBezTo>
                    <a:pt x="148" y="261"/>
                    <a:pt x="116" y="260"/>
                    <a:pt x="84" y="214"/>
                  </a:cubicBezTo>
                  <a:cubicBezTo>
                    <a:pt x="27" y="171"/>
                    <a:pt x="17" y="4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2" name="Freeform 60"/>
            <p:cNvSpPr>
              <a:spLocks/>
            </p:cNvSpPr>
            <p:nvPr/>
          </p:nvSpPr>
          <p:spPr bwMode="auto">
            <a:xfrm>
              <a:off x="1319133" y="4099802"/>
              <a:ext cx="466616" cy="357059"/>
            </a:xfrm>
            <a:custGeom>
              <a:avLst/>
              <a:gdLst>
                <a:gd name="T0" fmla="*/ 0 w 280"/>
                <a:gd name="T1" fmla="*/ 0 h 274"/>
                <a:gd name="T2" fmla="*/ 168 w 280"/>
                <a:gd name="T3" fmla="*/ 90 h 274"/>
                <a:gd name="T4" fmla="*/ 280 w 280"/>
                <a:gd name="T5" fmla="*/ 274 h 274"/>
              </a:gdLst>
              <a:ahLst/>
              <a:cxnLst>
                <a:cxn ang="0">
                  <a:pos x="T0" y="T1"/>
                </a:cxn>
                <a:cxn ang="0">
                  <a:pos x="T2" y="T3"/>
                </a:cxn>
                <a:cxn ang="0">
                  <a:pos x="T4" y="T5"/>
                </a:cxn>
              </a:cxnLst>
              <a:rect l="0" t="0" r="r" b="b"/>
              <a:pathLst>
                <a:path w="280" h="274">
                  <a:moveTo>
                    <a:pt x="0" y="0"/>
                  </a:moveTo>
                  <a:cubicBezTo>
                    <a:pt x="28" y="15"/>
                    <a:pt x="121" y="44"/>
                    <a:pt x="168" y="90"/>
                  </a:cubicBezTo>
                  <a:cubicBezTo>
                    <a:pt x="215" y="136"/>
                    <a:pt x="257" y="236"/>
                    <a:pt x="280" y="27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3" name="Freeform 61"/>
            <p:cNvSpPr>
              <a:spLocks/>
            </p:cNvSpPr>
            <p:nvPr/>
          </p:nvSpPr>
          <p:spPr bwMode="auto">
            <a:xfrm>
              <a:off x="1873204" y="4545813"/>
              <a:ext cx="529835" cy="452275"/>
            </a:xfrm>
            <a:custGeom>
              <a:avLst/>
              <a:gdLst>
                <a:gd name="T0" fmla="*/ 319 w 319"/>
                <a:gd name="T1" fmla="*/ 347 h 347"/>
                <a:gd name="T2" fmla="*/ 202 w 319"/>
                <a:gd name="T3" fmla="*/ 140 h 347"/>
                <a:gd name="T4" fmla="*/ 0 w 319"/>
                <a:gd name="T5" fmla="*/ 0 h 347"/>
              </a:gdLst>
              <a:ahLst/>
              <a:cxnLst>
                <a:cxn ang="0">
                  <a:pos x="T0" y="T1"/>
                </a:cxn>
                <a:cxn ang="0">
                  <a:pos x="T2" y="T3"/>
                </a:cxn>
                <a:cxn ang="0">
                  <a:pos x="T4" y="T5"/>
                </a:cxn>
              </a:cxnLst>
              <a:rect l="0" t="0" r="r" b="b"/>
              <a:pathLst>
                <a:path w="319" h="347">
                  <a:moveTo>
                    <a:pt x="319" y="347"/>
                  </a:moveTo>
                  <a:cubicBezTo>
                    <a:pt x="300" y="313"/>
                    <a:pt x="255" y="198"/>
                    <a:pt x="202" y="140"/>
                  </a:cubicBezTo>
                  <a:cubicBezTo>
                    <a:pt x="149" y="82"/>
                    <a:pt x="42" y="29"/>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4" name="Freeform 62"/>
            <p:cNvSpPr>
              <a:spLocks/>
            </p:cNvSpPr>
            <p:nvPr/>
          </p:nvSpPr>
          <p:spPr bwMode="auto">
            <a:xfrm>
              <a:off x="1791337" y="4545813"/>
              <a:ext cx="493710" cy="443505"/>
            </a:xfrm>
            <a:custGeom>
              <a:avLst/>
              <a:gdLst>
                <a:gd name="T0" fmla="*/ 0 w 296"/>
                <a:gd name="T1" fmla="*/ 0 h 340"/>
                <a:gd name="T2" fmla="*/ 124 w 296"/>
                <a:gd name="T3" fmla="*/ 220 h 340"/>
                <a:gd name="T4" fmla="*/ 296 w 296"/>
                <a:gd name="T5" fmla="*/ 340 h 340"/>
              </a:gdLst>
              <a:ahLst/>
              <a:cxnLst>
                <a:cxn ang="0">
                  <a:pos x="T0" y="T1"/>
                </a:cxn>
                <a:cxn ang="0">
                  <a:pos x="T2" y="T3"/>
                </a:cxn>
                <a:cxn ang="0">
                  <a:pos x="T4" y="T5"/>
                </a:cxn>
              </a:cxnLst>
              <a:rect l="0" t="0" r="r" b="b"/>
              <a:pathLst>
                <a:path w="296" h="340">
                  <a:moveTo>
                    <a:pt x="0" y="0"/>
                  </a:moveTo>
                  <a:cubicBezTo>
                    <a:pt x="20" y="37"/>
                    <a:pt x="75" y="163"/>
                    <a:pt x="124" y="220"/>
                  </a:cubicBezTo>
                  <a:cubicBezTo>
                    <a:pt x="177" y="278"/>
                    <a:pt x="260" y="315"/>
                    <a:pt x="296" y="34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5" name="Freeform 63"/>
            <p:cNvSpPr>
              <a:spLocks/>
            </p:cNvSpPr>
            <p:nvPr/>
          </p:nvSpPr>
          <p:spPr bwMode="auto">
            <a:xfrm>
              <a:off x="1876130" y="3851740"/>
              <a:ext cx="352219" cy="615144"/>
            </a:xfrm>
            <a:custGeom>
              <a:avLst/>
              <a:gdLst>
                <a:gd name="T0" fmla="*/ 212 w 212"/>
                <a:gd name="T1" fmla="*/ 0 h 472"/>
                <a:gd name="T2" fmla="*/ 156 w 212"/>
                <a:gd name="T3" fmla="*/ 268 h 472"/>
                <a:gd name="T4" fmla="*/ 0 w 212"/>
                <a:gd name="T5" fmla="*/ 472 h 472"/>
              </a:gdLst>
              <a:ahLst/>
              <a:cxnLst>
                <a:cxn ang="0">
                  <a:pos x="T0" y="T1"/>
                </a:cxn>
                <a:cxn ang="0">
                  <a:pos x="T2" y="T3"/>
                </a:cxn>
                <a:cxn ang="0">
                  <a:pos x="T4" y="T5"/>
                </a:cxn>
              </a:cxnLst>
              <a:rect l="0" t="0" r="r" b="b"/>
              <a:pathLst>
                <a:path w="212" h="472">
                  <a:moveTo>
                    <a:pt x="212" y="0"/>
                  </a:moveTo>
                  <a:cubicBezTo>
                    <a:pt x="202" y="44"/>
                    <a:pt x="191" y="189"/>
                    <a:pt x="156" y="268"/>
                  </a:cubicBezTo>
                  <a:cubicBezTo>
                    <a:pt x="120" y="346"/>
                    <a:pt x="30" y="426"/>
                    <a:pt x="0" y="47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6" name="Freeform 64"/>
            <p:cNvSpPr>
              <a:spLocks/>
            </p:cNvSpPr>
            <p:nvPr/>
          </p:nvSpPr>
          <p:spPr bwMode="auto">
            <a:xfrm>
              <a:off x="1811805" y="3928164"/>
              <a:ext cx="261907" cy="555007"/>
            </a:xfrm>
            <a:custGeom>
              <a:avLst/>
              <a:gdLst>
                <a:gd name="T0" fmla="*/ 0 w 158"/>
                <a:gd name="T1" fmla="*/ 426 h 426"/>
                <a:gd name="T2" fmla="*/ 64 w 158"/>
                <a:gd name="T3" fmla="*/ 166 h 426"/>
                <a:gd name="T4" fmla="*/ 158 w 158"/>
                <a:gd name="T5" fmla="*/ 0 h 426"/>
              </a:gdLst>
              <a:ahLst/>
              <a:cxnLst>
                <a:cxn ang="0">
                  <a:pos x="T0" y="T1"/>
                </a:cxn>
                <a:cxn ang="0">
                  <a:pos x="T2" y="T3"/>
                </a:cxn>
                <a:cxn ang="0">
                  <a:pos x="T4" y="T5"/>
                </a:cxn>
              </a:cxnLst>
              <a:rect l="0" t="0" r="r" b="b"/>
              <a:pathLst>
                <a:path w="158" h="426">
                  <a:moveTo>
                    <a:pt x="0" y="426"/>
                  </a:moveTo>
                  <a:cubicBezTo>
                    <a:pt x="10" y="383"/>
                    <a:pt x="38" y="237"/>
                    <a:pt x="64" y="166"/>
                  </a:cubicBezTo>
                  <a:cubicBezTo>
                    <a:pt x="97" y="92"/>
                    <a:pt x="139" y="35"/>
                    <a:pt x="158"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7" name="Freeform 65"/>
            <p:cNvSpPr>
              <a:spLocks/>
            </p:cNvSpPr>
            <p:nvPr/>
          </p:nvSpPr>
          <p:spPr bwMode="auto">
            <a:xfrm>
              <a:off x="2284006" y="3690124"/>
              <a:ext cx="835392" cy="88951"/>
            </a:xfrm>
            <a:custGeom>
              <a:avLst/>
              <a:gdLst>
                <a:gd name="T0" fmla="*/ 0 w 502"/>
                <a:gd name="T1" fmla="*/ 68 h 68"/>
                <a:gd name="T2" fmla="*/ 324 w 502"/>
                <a:gd name="T3" fmla="*/ 0 h 68"/>
                <a:gd name="T4" fmla="*/ 502 w 502"/>
                <a:gd name="T5" fmla="*/ 26 h 68"/>
              </a:gdLst>
              <a:ahLst/>
              <a:cxnLst>
                <a:cxn ang="0">
                  <a:pos x="T0" y="T1"/>
                </a:cxn>
                <a:cxn ang="0">
                  <a:pos x="T2" y="T3"/>
                </a:cxn>
                <a:cxn ang="0">
                  <a:pos x="T4" y="T5"/>
                </a:cxn>
              </a:cxnLst>
              <a:rect l="0" t="0" r="r" b="b"/>
              <a:pathLst>
                <a:path w="502" h="68">
                  <a:moveTo>
                    <a:pt x="0" y="68"/>
                  </a:moveTo>
                  <a:cubicBezTo>
                    <a:pt x="54" y="57"/>
                    <a:pt x="240" y="7"/>
                    <a:pt x="324" y="0"/>
                  </a:cubicBezTo>
                  <a:cubicBezTo>
                    <a:pt x="428" y="0"/>
                    <a:pt x="465" y="21"/>
                    <a:pt x="502" y="2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8" name="Freeform 66"/>
            <p:cNvSpPr>
              <a:spLocks/>
            </p:cNvSpPr>
            <p:nvPr/>
          </p:nvSpPr>
          <p:spPr bwMode="auto">
            <a:xfrm>
              <a:off x="4244455" y="3383178"/>
              <a:ext cx="633695" cy="348289"/>
            </a:xfrm>
            <a:custGeom>
              <a:avLst/>
              <a:gdLst>
                <a:gd name="T0" fmla="*/ 0 w 381"/>
                <a:gd name="T1" fmla="*/ 0 h 267"/>
                <a:gd name="T2" fmla="*/ 159 w 381"/>
                <a:gd name="T3" fmla="*/ 163 h 267"/>
                <a:gd name="T4" fmla="*/ 381 w 381"/>
                <a:gd name="T5" fmla="*/ 267 h 267"/>
              </a:gdLst>
              <a:ahLst/>
              <a:cxnLst>
                <a:cxn ang="0">
                  <a:pos x="T0" y="T1"/>
                </a:cxn>
                <a:cxn ang="0">
                  <a:pos x="T2" y="T3"/>
                </a:cxn>
                <a:cxn ang="0">
                  <a:pos x="T4" y="T5"/>
                </a:cxn>
              </a:cxnLst>
              <a:rect l="0" t="0" r="r" b="b"/>
              <a:pathLst>
                <a:path w="381" h="267">
                  <a:moveTo>
                    <a:pt x="0" y="0"/>
                  </a:moveTo>
                  <a:cubicBezTo>
                    <a:pt x="26" y="27"/>
                    <a:pt x="96" y="119"/>
                    <a:pt x="159" y="163"/>
                  </a:cubicBezTo>
                  <a:cubicBezTo>
                    <a:pt x="232" y="211"/>
                    <a:pt x="335" y="245"/>
                    <a:pt x="381" y="2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9" name="Freeform 67"/>
            <p:cNvSpPr>
              <a:spLocks/>
            </p:cNvSpPr>
            <p:nvPr/>
          </p:nvSpPr>
          <p:spPr bwMode="auto">
            <a:xfrm>
              <a:off x="4281002" y="3339329"/>
              <a:ext cx="754113" cy="388380"/>
            </a:xfrm>
            <a:custGeom>
              <a:avLst/>
              <a:gdLst>
                <a:gd name="T0" fmla="*/ 453 w 453"/>
                <a:gd name="T1" fmla="*/ 298 h 298"/>
                <a:gd name="T2" fmla="*/ 268 w 453"/>
                <a:gd name="T3" fmla="*/ 113 h 298"/>
                <a:gd name="T4" fmla="*/ 0 w 453"/>
                <a:gd name="T5" fmla="*/ 0 h 298"/>
              </a:gdLst>
              <a:ahLst/>
              <a:cxnLst>
                <a:cxn ang="0">
                  <a:pos x="T0" y="T1"/>
                </a:cxn>
                <a:cxn ang="0">
                  <a:pos x="T2" y="T3"/>
                </a:cxn>
                <a:cxn ang="0">
                  <a:pos x="T4" y="T5"/>
                </a:cxn>
              </a:cxnLst>
              <a:rect l="0" t="0" r="r" b="b"/>
              <a:pathLst>
                <a:path w="453" h="298">
                  <a:moveTo>
                    <a:pt x="453" y="298"/>
                  </a:moveTo>
                  <a:cubicBezTo>
                    <a:pt x="422" y="267"/>
                    <a:pt x="343" y="163"/>
                    <a:pt x="268" y="113"/>
                  </a:cubicBezTo>
                  <a:cubicBezTo>
                    <a:pt x="193" y="63"/>
                    <a:pt x="56"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0" name="Freeform 68"/>
            <p:cNvSpPr>
              <a:spLocks/>
            </p:cNvSpPr>
            <p:nvPr/>
          </p:nvSpPr>
          <p:spPr bwMode="auto">
            <a:xfrm>
              <a:off x="3472555" y="3291721"/>
              <a:ext cx="672829" cy="330749"/>
            </a:xfrm>
            <a:custGeom>
              <a:avLst/>
              <a:gdLst>
                <a:gd name="T0" fmla="*/ 404 w 404"/>
                <a:gd name="T1" fmla="*/ 22 h 254"/>
                <a:gd name="T2" fmla="*/ 258 w 404"/>
                <a:gd name="T3" fmla="*/ 14 h 254"/>
                <a:gd name="T4" fmla="*/ 90 w 404"/>
                <a:gd name="T5" fmla="*/ 104 h 254"/>
                <a:gd name="T6" fmla="*/ 0 w 404"/>
                <a:gd name="T7" fmla="*/ 254 h 254"/>
              </a:gdLst>
              <a:ahLst/>
              <a:cxnLst>
                <a:cxn ang="0">
                  <a:pos x="T0" y="T1"/>
                </a:cxn>
                <a:cxn ang="0">
                  <a:pos x="T2" y="T3"/>
                </a:cxn>
                <a:cxn ang="0">
                  <a:pos x="T4" y="T5"/>
                </a:cxn>
                <a:cxn ang="0">
                  <a:pos x="T6" y="T7"/>
                </a:cxn>
              </a:cxnLst>
              <a:rect l="0" t="0" r="r" b="b"/>
              <a:pathLst>
                <a:path w="404" h="254">
                  <a:moveTo>
                    <a:pt x="404" y="22"/>
                  </a:moveTo>
                  <a:cubicBezTo>
                    <a:pt x="380" y="21"/>
                    <a:pt x="310" y="0"/>
                    <a:pt x="258" y="14"/>
                  </a:cubicBezTo>
                  <a:cubicBezTo>
                    <a:pt x="206" y="28"/>
                    <a:pt x="133" y="64"/>
                    <a:pt x="90" y="104"/>
                  </a:cubicBezTo>
                  <a:cubicBezTo>
                    <a:pt x="16" y="152"/>
                    <a:pt x="19" y="223"/>
                    <a:pt x="0" y="2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1" name="Freeform 69"/>
            <p:cNvSpPr>
              <a:spLocks/>
            </p:cNvSpPr>
            <p:nvPr/>
          </p:nvSpPr>
          <p:spPr bwMode="auto">
            <a:xfrm>
              <a:off x="3491561" y="3366892"/>
              <a:ext cx="707449" cy="388380"/>
            </a:xfrm>
            <a:custGeom>
              <a:avLst/>
              <a:gdLst>
                <a:gd name="T0" fmla="*/ 0 w 425"/>
                <a:gd name="T1" fmla="*/ 298 h 298"/>
                <a:gd name="T2" fmla="*/ 249 w 425"/>
                <a:gd name="T3" fmla="*/ 192 h 298"/>
                <a:gd name="T4" fmla="*/ 425 w 425"/>
                <a:gd name="T5" fmla="*/ 0 h 298"/>
              </a:gdLst>
              <a:ahLst/>
              <a:cxnLst>
                <a:cxn ang="0">
                  <a:pos x="T0" y="T1"/>
                </a:cxn>
                <a:cxn ang="0">
                  <a:pos x="T2" y="T3"/>
                </a:cxn>
                <a:cxn ang="0">
                  <a:pos x="T4" y="T5"/>
                </a:cxn>
              </a:cxnLst>
              <a:rect l="0" t="0" r="r" b="b"/>
              <a:pathLst>
                <a:path w="425" h="298">
                  <a:moveTo>
                    <a:pt x="0" y="298"/>
                  </a:moveTo>
                  <a:cubicBezTo>
                    <a:pt x="41" y="280"/>
                    <a:pt x="178" y="242"/>
                    <a:pt x="249" y="192"/>
                  </a:cubicBezTo>
                  <a:cubicBezTo>
                    <a:pt x="325" y="141"/>
                    <a:pt x="388" y="40"/>
                    <a:pt x="425"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72" name="Text Box 70"/>
            <p:cNvSpPr txBox="1">
              <a:spLocks noChangeArrowheads="1"/>
            </p:cNvSpPr>
            <p:nvPr/>
          </p:nvSpPr>
          <p:spPr bwMode="auto">
            <a:xfrm>
              <a:off x="5744289" y="4634552"/>
              <a:ext cx="4838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73" name="Text Box 71"/>
            <p:cNvSpPr txBox="1">
              <a:spLocks noChangeArrowheads="1"/>
            </p:cNvSpPr>
            <p:nvPr/>
          </p:nvSpPr>
          <p:spPr bwMode="auto">
            <a:xfrm>
              <a:off x="2633410" y="3888073"/>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74" name="Text Box 72"/>
            <p:cNvSpPr txBox="1">
              <a:spLocks noChangeArrowheads="1"/>
            </p:cNvSpPr>
            <p:nvPr/>
          </p:nvSpPr>
          <p:spPr bwMode="auto">
            <a:xfrm>
              <a:off x="8028384" y="4570462"/>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5" name="Text Box 73"/>
            <p:cNvSpPr txBox="1">
              <a:spLocks noChangeArrowheads="1"/>
            </p:cNvSpPr>
            <p:nvPr/>
          </p:nvSpPr>
          <p:spPr bwMode="auto">
            <a:xfrm>
              <a:off x="2164194" y="4449973"/>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6" name="Text Box 74"/>
            <p:cNvSpPr txBox="1">
              <a:spLocks noChangeArrowheads="1"/>
            </p:cNvSpPr>
            <p:nvPr/>
          </p:nvSpPr>
          <p:spPr bwMode="auto">
            <a:xfrm>
              <a:off x="1465656" y="3924405"/>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2</a:t>
              </a:r>
              <a:endParaRPr lang="en-US" altLang="zh-CN" sz="1800" b="1" dirty="0">
                <a:latin typeface="+mn-lt"/>
                <a:ea typeface="+mn-ea"/>
              </a:endParaRPr>
            </a:p>
          </p:txBody>
        </p:sp>
        <p:sp>
          <p:nvSpPr>
            <p:cNvPr id="77" name="Text Box 75"/>
            <p:cNvSpPr txBox="1">
              <a:spLocks noChangeArrowheads="1"/>
            </p:cNvSpPr>
            <p:nvPr/>
          </p:nvSpPr>
          <p:spPr bwMode="auto">
            <a:xfrm>
              <a:off x="2121734" y="3964496"/>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8" name="Text Box 76"/>
            <p:cNvSpPr txBox="1">
              <a:spLocks noChangeArrowheads="1"/>
            </p:cNvSpPr>
            <p:nvPr/>
          </p:nvSpPr>
          <p:spPr bwMode="auto">
            <a:xfrm>
              <a:off x="7799870" y="3987047"/>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3</a:t>
              </a:r>
              <a:endParaRPr lang="en-US" altLang="zh-CN" sz="1800" b="1">
                <a:latin typeface="+mn-lt"/>
                <a:ea typeface="+mn-ea"/>
              </a:endParaRPr>
            </a:p>
          </p:txBody>
        </p:sp>
        <p:sp>
          <p:nvSpPr>
            <p:cNvPr id="79" name="Text Box 77"/>
            <p:cNvSpPr txBox="1">
              <a:spLocks noChangeArrowheads="1"/>
            </p:cNvSpPr>
            <p:nvPr/>
          </p:nvSpPr>
          <p:spPr bwMode="auto">
            <a:xfrm>
              <a:off x="6927098" y="4067780"/>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3</a:t>
              </a:r>
              <a:endParaRPr lang="en-US" altLang="zh-CN" sz="1800" b="1" dirty="0">
                <a:latin typeface="+mn-lt"/>
                <a:ea typeface="+mn-ea"/>
              </a:endParaRPr>
            </a:p>
          </p:txBody>
        </p:sp>
        <p:sp>
          <p:nvSpPr>
            <p:cNvPr id="80" name="Text Box 78"/>
            <p:cNvSpPr txBox="1">
              <a:spLocks noChangeArrowheads="1"/>
            </p:cNvSpPr>
            <p:nvPr/>
          </p:nvSpPr>
          <p:spPr bwMode="auto">
            <a:xfrm>
              <a:off x="2633410" y="3347700"/>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4</a:t>
              </a:r>
              <a:endParaRPr lang="en-US" altLang="zh-CN" sz="1800" b="1" dirty="0">
                <a:latin typeface="+mn-lt"/>
                <a:ea typeface="+mn-ea"/>
              </a:endParaRPr>
            </a:p>
          </p:txBody>
        </p:sp>
        <p:sp>
          <p:nvSpPr>
            <p:cNvPr id="81" name="Text Box 79"/>
            <p:cNvSpPr txBox="1">
              <a:spLocks noChangeArrowheads="1"/>
            </p:cNvSpPr>
            <p:nvPr/>
          </p:nvSpPr>
          <p:spPr bwMode="auto">
            <a:xfrm>
              <a:off x="6305777" y="3943198"/>
              <a:ext cx="5505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13</a:t>
              </a:r>
              <a:endParaRPr lang="en-US" altLang="zh-CN" sz="1800" b="1" dirty="0">
                <a:latin typeface="+mn-lt"/>
                <a:ea typeface="+mn-ea"/>
              </a:endParaRPr>
            </a:p>
          </p:txBody>
        </p:sp>
        <p:sp>
          <p:nvSpPr>
            <p:cNvPr id="82" name="Text Box 80"/>
            <p:cNvSpPr txBox="1">
              <a:spLocks noChangeArrowheads="1"/>
            </p:cNvSpPr>
            <p:nvPr/>
          </p:nvSpPr>
          <p:spPr bwMode="auto">
            <a:xfrm>
              <a:off x="3640679" y="3275691"/>
              <a:ext cx="5015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12</a:t>
              </a:r>
              <a:endParaRPr lang="en-US" altLang="zh-CN" sz="1800" b="1" dirty="0">
                <a:latin typeface="+mn-lt"/>
                <a:ea typeface="+mn-ea"/>
              </a:endParaRPr>
            </a:p>
          </p:txBody>
        </p:sp>
        <p:sp>
          <p:nvSpPr>
            <p:cNvPr id="83" name="Text Box 81"/>
            <p:cNvSpPr txBox="1">
              <a:spLocks noChangeArrowheads="1"/>
            </p:cNvSpPr>
            <p:nvPr/>
          </p:nvSpPr>
          <p:spPr bwMode="auto">
            <a:xfrm>
              <a:off x="4996158" y="4850576"/>
              <a:ext cx="439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16</a:t>
              </a:r>
              <a:endParaRPr lang="en-US" altLang="zh-CN" sz="1800" b="1" dirty="0">
                <a:latin typeface="+mn-lt"/>
                <a:ea typeface="+mn-ea"/>
              </a:endParaRPr>
            </a:p>
          </p:txBody>
        </p:sp>
        <p:sp>
          <p:nvSpPr>
            <p:cNvPr id="84" name="Text Box 82"/>
            <p:cNvSpPr txBox="1">
              <a:spLocks noChangeArrowheads="1"/>
            </p:cNvSpPr>
            <p:nvPr/>
          </p:nvSpPr>
          <p:spPr bwMode="auto">
            <a:xfrm>
              <a:off x="4067563" y="3491716"/>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7</a:t>
              </a:r>
              <a:endParaRPr lang="en-US" altLang="zh-CN" sz="1800" b="1" dirty="0">
                <a:latin typeface="+mn-lt"/>
                <a:ea typeface="+mn-ea"/>
              </a:endParaRPr>
            </a:p>
          </p:txBody>
        </p:sp>
        <p:sp>
          <p:nvSpPr>
            <p:cNvPr id="85" name="Text Box 83"/>
            <p:cNvSpPr txBox="1">
              <a:spLocks noChangeArrowheads="1"/>
            </p:cNvSpPr>
            <p:nvPr/>
          </p:nvSpPr>
          <p:spPr bwMode="auto">
            <a:xfrm>
              <a:off x="4365796" y="3861763"/>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7</a:t>
              </a:r>
              <a:endParaRPr lang="en-US" altLang="zh-CN" sz="1800" b="1">
                <a:latin typeface="+mn-lt"/>
                <a:ea typeface="+mn-ea"/>
              </a:endParaRPr>
            </a:p>
          </p:txBody>
        </p:sp>
        <p:sp>
          <p:nvSpPr>
            <p:cNvPr id="86" name="Text Box 84"/>
            <p:cNvSpPr txBox="1">
              <a:spLocks noChangeArrowheads="1"/>
            </p:cNvSpPr>
            <p:nvPr/>
          </p:nvSpPr>
          <p:spPr bwMode="auto">
            <a:xfrm>
              <a:off x="5523645" y="3418334"/>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8</a:t>
              </a:r>
              <a:endParaRPr lang="en-US" altLang="zh-CN" sz="1800" b="1" dirty="0">
                <a:latin typeface="+mn-lt"/>
                <a:ea typeface="+mn-ea"/>
              </a:endParaRPr>
            </a:p>
          </p:txBody>
        </p:sp>
        <p:sp>
          <p:nvSpPr>
            <p:cNvPr id="87" name="Text Box 85"/>
            <p:cNvSpPr txBox="1">
              <a:spLocks noChangeArrowheads="1"/>
            </p:cNvSpPr>
            <p:nvPr/>
          </p:nvSpPr>
          <p:spPr bwMode="auto">
            <a:xfrm>
              <a:off x="3959380" y="4058459"/>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8" name="Text Box 86"/>
            <p:cNvSpPr txBox="1">
              <a:spLocks noChangeArrowheads="1"/>
            </p:cNvSpPr>
            <p:nvPr/>
          </p:nvSpPr>
          <p:spPr bwMode="auto">
            <a:xfrm>
              <a:off x="3628984" y="4228845"/>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8</a:t>
              </a:r>
              <a:endParaRPr lang="en-US" altLang="zh-CN" sz="1800" b="1">
                <a:latin typeface="+mn-lt"/>
                <a:ea typeface="+mn-ea"/>
              </a:endParaRPr>
            </a:p>
          </p:txBody>
        </p:sp>
        <p:sp>
          <p:nvSpPr>
            <p:cNvPr id="89" name="Text Box 87"/>
            <p:cNvSpPr txBox="1">
              <a:spLocks noChangeArrowheads="1"/>
            </p:cNvSpPr>
            <p:nvPr/>
          </p:nvSpPr>
          <p:spPr bwMode="auto">
            <a:xfrm>
              <a:off x="4644008" y="3203683"/>
              <a:ext cx="5959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10</a:t>
              </a:r>
              <a:endParaRPr lang="en-US" altLang="zh-CN" sz="1800" b="1" dirty="0">
                <a:latin typeface="+mn-lt"/>
                <a:ea typeface="+mn-ea"/>
              </a:endParaRPr>
            </a:p>
          </p:txBody>
        </p:sp>
        <p:sp>
          <p:nvSpPr>
            <p:cNvPr id="90" name="Text Box 88"/>
            <p:cNvSpPr txBox="1">
              <a:spLocks noChangeArrowheads="1"/>
            </p:cNvSpPr>
            <p:nvPr/>
          </p:nvSpPr>
          <p:spPr bwMode="auto">
            <a:xfrm>
              <a:off x="1241649" y="3130105"/>
              <a:ext cx="5628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smtClean="0">
                  <a:latin typeface="+mn-lt"/>
                  <a:ea typeface="+mn-ea"/>
                </a:rPr>
                <a:t>W</a:t>
              </a:r>
              <a:r>
                <a:rPr lang="en-US" altLang="zh-CN" sz="1800" b="1" baseline="-25000" dirty="0" smtClean="0">
                  <a:latin typeface="+mn-lt"/>
                  <a:ea typeface="+mn-ea"/>
                </a:rPr>
                <a:t>4</a:t>
              </a:r>
              <a:endParaRPr lang="en-US" altLang="zh-CN" sz="1800" b="1" dirty="0">
                <a:latin typeface="+mn-lt"/>
                <a:ea typeface="+mn-ea"/>
              </a:endParaRPr>
            </a:p>
          </p:txBody>
        </p:sp>
        <p:sp>
          <p:nvSpPr>
            <p:cNvPr id="91" name="Oval 89"/>
            <p:cNvSpPr>
              <a:spLocks noChangeArrowheads="1"/>
            </p:cNvSpPr>
            <p:nvPr/>
          </p:nvSpPr>
          <p:spPr bwMode="auto">
            <a:xfrm>
              <a:off x="1164170" y="329798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2" name="Oval 90"/>
            <p:cNvSpPr>
              <a:spLocks noChangeArrowheads="1"/>
            </p:cNvSpPr>
            <p:nvPr/>
          </p:nvSpPr>
          <p:spPr bwMode="auto">
            <a:xfrm>
              <a:off x="3744476" y="4999341"/>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3" name="Oval 91"/>
            <p:cNvSpPr>
              <a:spLocks noChangeArrowheads="1"/>
            </p:cNvSpPr>
            <p:nvPr/>
          </p:nvSpPr>
          <p:spPr bwMode="auto">
            <a:xfrm>
              <a:off x="8478205" y="3685113"/>
              <a:ext cx="161057"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4" name="Text Box 92"/>
            <p:cNvSpPr txBox="1">
              <a:spLocks noChangeArrowheads="1"/>
            </p:cNvSpPr>
            <p:nvPr/>
          </p:nvSpPr>
          <p:spPr bwMode="auto">
            <a:xfrm>
              <a:off x="8324699" y="3347699"/>
              <a:ext cx="61825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6</a:t>
              </a:r>
              <a:endParaRPr lang="en-US" altLang="zh-CN" sz="1800" b="1" dirty="0">
                <a:latin typeface="+mn-lt"/>
                <a:ea typeface="+mn-ea"/>
              </a:endParaRPr>
            </a:p>
          </p:txBody>
        </p:sp>
        <p:sp>
          <p:nvSpPr>
            <p:cNvPr id="95" name="Freeform 93"/>
            <p:cNvSpPr>
              <a:spLocks/>
            </p:cNvSpPr>
            <p:nvPr/>
          </p:nvSpPr>
          <p:spPr bwMode="auto">
            <a:xfrm>
              <a:off x="8565922" y="3802880"/>
              <a:ext cx="79776" cy="593846"/>
            </a:xfrm>
            <a:custGeom>
              <a:avLst/>
              <a:gdLst>
                <a:gd name="T0" fmla="*/ 48 w 48"/>
                <a:gd name="T1" fmla="*/ 456 h 456"/>
                <a:gd name="T2" fmla="*/ 0 w 48"/>
                <a:gd name="T3" fmla="*/ 0 h 456"/>
              </a:gdLst>
              <a:ahLst/>
              <a:cxnLst>
                <a:cxn ang="0">
                  <a:pos x="T0" y="T1"/>
                </a:cxn>
                <a:cxn ang="0">
                  <a:pos x="T2" y="T3"/>
                </a:cxn>
              </a:cxnLst>
              <a:rect l="0" t="0" r="r" b="b"/>
              <a:pathLst>
                <a:path w="48" h="456">
                  <a:moveTo>
                    <a:pt x="48" y="456"/>
                  </a:moveTo>
                  <a:cubicBezTo>
                    <a:pt x="40" y="380"/>
                    <a:pt x="10" y="9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6" name="Text Box 94"/>
            <p:cNvSpPr txBox="1">
              <a:spLocks noChangeArrowheads="1"/>
            </p:cNvSpPr>
            <p:nvPr/>
          </p:nvSpPr>
          <p:spPr bwMode="auto">
            <a:xfrm>
              <a:off x="8333474" y="3955726"/>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4</a:t>
              </a:r>
              <a:endParaRPr lang="en-US" altLang="zh-CN" sz="1800" b="1">
                <a:latin typeface="+mn-lt"/>
                <a:ea typeface="+mn-ea"/>
              </a:endParaRPr>
            </a:p>
          </p:txBody>
        </p:sp>
        <p:sp>
          <p:nvSpPr>
            <p:cNvPr id="97" name="Text Box 95"/>
            <p:cNvSpPr txBox="1">
              <a:spLocks noChangeArrowheads="1"/>
            </p:cNvSpPr>
            <p:nvPr/>
          </p:nvSpPr>
          <p:spPr bwMode="auto">
            <a:xfrm>
              <a:off x="3297122" y="4772576"/>
              <a:ext cx="629893" cy="381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800" b="1" dirty="0">
                  <a:latin typeface="+mn-lt"/>
                  <a:ea typeface="+mn-ea"/>
                </a:rPr>
                <a:t>W</a:t>
              </a:r>
              <a:r>
                <a:rPr lang="en-US" altLang="zh-CN" sz="1800" b="1" baseline="-25000" dirty="0">
                  <a:latin typeface="+mn-lt"/>
                  <a:ea typeface="+mn-ea"/>
                </a:rPr>
                <a:t>5</a:t>
              </a:r>
              <a:endParaRPr lang="en-US" altLang="zh-CN" sz="1800" b="1" dirty="0">
                <a:latin typeface="+mn-lt"/>
                <a:ea typeface="+mn-ea"/>
              </a:endParaRPr>
            </a:p>
          </p:txBody>
        </p:sp>
        <p:sp>
          <p:nvSpPr>
            <p:cNvPr id="98" name="Freeform 96"/>
            <p:cNvSpPr>
              <a:spLocks/>
            </p:cNvSpPr>
            <p:nvPr/>
          </p:nvSpPr>
          <p:spPr bwMode="auto">
            <a:xfrm>
              <a:off x="3880433" y="4632259"/>
              <a:ext cx="829372" cy="390886"/>
            </a:xfrm>
            <a:custGeom>
              <a:avLst/>
              <a:gdLst>
                <a:gd name="T0" fmla="*/ 498 w 498"/>
                <a:gd name="T1" fmla="*/ 0 h 300"/>
                <a:gd name="T2" fmla="*/ 0 w 498"/>
                <a:gd name="T3" fmla="*/ 300 h 300"/>
              </a:gdLst>
              <a:ahLst/>
              <a:cxnLst>
                <a:cxn ang="0">
                  <a:pos x="T0" y="T1"/>
                </a:cxn>
                <a:cxn ang="0">
                  <a:pos x="T2" y="T3"/>
                </a:cxn>
              </a:cxnLst>
              <a:rect l="0" t="0" r="r" b="b"/>
              <a:pathLst>
                <a:path w="498" h="300">
                  <a:moveTo>
                    <a:pt x="498" y="0"/>
                  </a:moveTo>
                  <a:cubicBezTo>
                    <a:pt x="415" y="50"/>
                    <a:pt x="104" y="238"/>
                    <a:pt x="0" y="30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99" name="Text Box 97"/>
            <p:cNvSpPr txBox="1">
              <a:spLocks noChangeArrowheads="1"/>
            </p:cNvSpPr>
            <p:nvPr/>
          </p:nvSpPr>
          <p:spPr bwMode="auto">
            <a:xfrm>
              <a:off x="4158202" y="4797634"/>
              <a:ext cx="298032" cy="2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a:latin typeface="+mn-lt"/>
                  <a:ea typeface="+mn-ea"/>
                </a:rPr>
                <a:t>6</a:t>
              </a:r>
              <a:endParaRPr lang="en-US" altLang="zh-CN" sz="1800" b="1">
                <a:latin typeface="+mn-lt"/>
                <a:ea typeface="+mn-ea"/>
              </a:endParaRPr>
            </a:p>
          </p:txBody>
        </p:sp>
        <p:sp>
          <p:nvSpPr>
            <p:cNvPr id="100" name="Freeform 98"/>
            <p:cNvSpPr>
              <a:spLocks/>
            </p:cNvSpPr>
            <p:nvPr/>
          </p:nvSpPr>
          <p:spPr bwMode="auto">
            <a:xfrm>
              <a:off x="1231418" y="3403224"/>
              <a:ext cx="44737" cy="524940"/>
            </a:xfrm>
            <a:custGeom>
              <a:avLst/>
              <a:gdLst>
                <a:gd name="T0" fmla="*/ 1 w 1"/>
                <a:gd name="T1" fmla="*/ 402 h 402"/>
                <a:gd name="T2" fmla="*/ 1 w 1"/>
                <a:gd name="T3" fmla="*/ 0 h 402"/>
              </a:gdLst>
              <a:ahLst/>
              <a:cxnLst>
                <a:cxn ang="0">
                  <a:pos x="T0" y="T1"/>
                </a:cxn>
                <a:cxn ang="0">
                  <a:pos x="T2" y="T3"/>
                </a:cxn>
              </a:cxnLst>
              <a:rect l="0" t="0" r="r" b="b"/>
              <a:pathLst>
                <a:path w="1" h="402">
                  <a:moveTo>
                    <a:pt x="1" y="402"/>
                  </a:moveTo>
                  <a:cubicBezTo>
                    <a:pt x="0" y="335"/>
                    <a:pt x="1" y="84"/>
                    <a:pt x="1"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01" name="Text Box 99"/>
            <p:cNvSpPr txBox="1">
              <a:spLocks noChangeArrowheads="1"/>
            </p:cNvSpPr>
            <p:nvPr/>
          </p:nvSpPr>
          <p:spPr bwMode="auto">
            <a:xfrm>
              <a:off x="1259632" y="3449513"/>
              <a:ext cx="298032" cy="289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800" b="1" dirty="0">
                  <a:latin typeface="+mn-lt"/>
                  <a:ea typeface="+mn-ea"/>
                </a:rPr>
                <a:t>5</a:t>
              </a:r>
              <a:endParaRPr lang="en-US" altLang="zh-CN" sz="1800" b="1" dirty="0">
                <a:latin typeface="+mn-lt"/>
                <a:ea typeface="+mn-ea"/>
              </a:endParaRPr>
            </a:p>
          </p:txBody>
        </p:sp>
        <p:pic>
          <p:nvPicPr>
            <p:cNvPr id="120" name="Picture 11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21189" y="4350370"/>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1" name="Picture 11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1955" y="3825431"/>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2" name="Picture 1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70849" y="4936699"/>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1" name="Picture 13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59457"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2" name="Picture 14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24616" y="3622471"/>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3" name="Picture 14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51156" y="3661309"/>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4" name="Picture 14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91989"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5" name="Picture 14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95847" y="4311532"/>
              <a:ext cx="558433" cy="31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6" name="Picture 144"/>
            <p:cNvPicPr>
              <a:picLocks noChangeArrowheads="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443276" y="4435563"/>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9" name="Freeform 157"/>
            <p:cNvSpPr>
              <a:spLocks/>
            </p:cNvSpPr>
            <p:nvPr/>
          </p:nvSpPr>
          <p:spPr bwMode="auto">
            <a:xfrm>
              <a:off x="2476981" y="3831695"/>
              <a:ext cx="639717" cy="78929"/>
            </a:xfrm>
            <a:custGeom>
              <a:avLst/>
              <a:gdLst>
                <a:gd name="T0" fmla="*/ 500 w 500"/>
                <a:gd name="T1" fmla="*/ 0 h 69"/>
                <a:gd name="T2" fmla="*/ 236 w 500"/>
                <a:gd name="T3" fmla="*/ 68 h 69"/>
                <a:gd name="T4" fmla="*/ 0 w 500"/>
                <a:gd name="T5" fmla="*/ 8 h 69"/>
              </a:gdLst>
              <a:ahLst/>
              <a:cxnLst>
                <a:cxn ang="0">
                  <a:pos x="T0" y="T1"/>
                </a:cxn>
                <a:cxn ang="0">
                  <a:pos x="T2" y="T3"/>
                </a:cxn>
                <a:cxn ang="0">
                  <a:pos x="T4" y="T5"/>
                </a:cxn>
              </a:cxnLst>
              <a:rect l="0" t="0" r="r" b="b"/>
              <a:pathLst>
                <a:path w="500" h="69">
                  <a:moveTo>
                    <a:pt x="500" y="0"/>
                  </a:moveTo>
                  <a:cubicBezTo>
                    <a:pt x="457" y="11"/>
                    <a:pt x="319" y="67"/>
                    <a:pt x="236" y="68"/>
                  </a:cubicBezTo>
                  <a:cubicBezTo>
                    <a:pt x="146" y="69"/>
                    <a:pt x="49" y="20"/>
                    <a:pt x="0" y="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60" name="Freeform 158"/>
            <p:cNvSpPr>
              <a:spLocks/>
            </p:cNvSpPr>
            <p:nvPr/>
          </p:nvSpPr>
          <p:spPr bwMode="auto">
            <a:xfrm>
              <a:off x="6500211" y="4553330"/>
              <a:ext cx="1168045" cy="93963"/>
            </a:xfrm>
            <a:custGeom>
              <a:avLst/>
              <a:gdLst>
                <a:gd name="T0" fmla="*/ 702 w 702"/>
                <a:gd name="T1" fmla="*/ 0 h 72"/>
                <a:gd name="T2" fmla="*/ 342 w 702"/>
                <a:gd name="T3" fmla="*/ 72 h 72"/>
                <a:gd name="T4" fmla="*/ 0 w 702"/>
                <a:gd name="T5" fmla="*/ 6 h 72"/>
              </a:gdLst>
              <a:ahLst/>
              <a:cxnLst>
                <a:cxn ang="0">
                  <a:pos x="T0" y="T1"/>
                </a:cxn>
                <a:cxn ang="0">
                  <a:pos x="T2" y="T3"/>
                </a:cxn>
                <a:cxn ang="0">
                  <a:pos x="T4" y="T5"/>
                </a:cxn>
              </a:cxnLst>
              <a:rect l="0" t="0" r="r" b="b"/>
              <a:pathLst>
                <a:path w="702" h="72">
                  <a:moveTo>
                    <a:pt x="702" y="0"/>
                  </a:moveTo>
                  <a:cubicBezTo>
                    <a:pt x="642" y="12"/>
                    <a:pt x="459" y="71"/>
                    <a:pt x="342" y="72"/>
                  </a:cubicBezTo>
                  <a:cubicBezTo>
                    <a:pt x="190" y="72"/>
                    <a:pt x="71" y="20"/>
                    <a:pt x="0" y="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161" name="Text Box 21"/>
          <p:cNvSpPr txBox="1">
            <a:spLocks noChangeArrowheads="1"/>
          </p:cNvSpPr>
          <p:nvPr/>
        </p:nvSpPr>
        <p:spPr bwMode="auto">
          <a:xfrm>
            <a:off x="1930617" y="1916832"/>
            <a:ext cx="502531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pPr>
            <a:r>
              <a:rPr lang="zh-CN" altLang="en-US" sz="2400" b="1" dirty="0" smtClean="0">
                <a:solidFill>
                  <a:srgbClr val="FF0000"/>
                </a:solidFill>
                <a:latin typeface="+mn-lt"/>
                <a:ea typeface="+mn-ea"/>
              </a:rPr>
              <a:t>一个</a:t>
            </a:r>
            <a:r>
              <a:rPr lang="en-US" altLang="zh-CN" sz="2400" b="1" dirty="0" smtClean="0">
                <a:solidFill>
                  <a:srgbClr val="FF0000"/>
                </a:solidFill>
                <a:latin typeface="+mn-lt"/>
                <a:ea typeface="+mn-ea"/>
              </a:rPr>
              <a:t>AS</a:t>
            </a:r>
            <a:r>
              <a:rPr lang="zh-CN" altLang="en-US" sz="2400" b="1" dirty="0">
                <a:solidFill>
                  <a:srgbClr val="FF0000"/>
                </a:solidFill>
                <a:latin typeface="+mn-lt"/>
                <a:ea typeface="+mn-ea"/>
              </a:rPr>
              <a:t>的网络拓扑有向图</a:t>
            </a:r>
            <a:r>
              <a:rPr lang="zh-CN" altLang="en-US" sz="2400" b="1" dirty="0" smtClean="0">
                <a:solidFill>
                  <a:srgbClr val="FF0000"/>
                </a:solidFill>
                <a:latin typeface="+mn-lt"/>
                <a:ea typeface="+mn-ea"/>
              </a:rPr>
              <a:t>表示</a:t>
            </a:r>
            <a:endParaRPr lang="en-US" altLang="zh-CN" sz="2400" b="1" dirty="0" smtClean="0">
              <a:solidFill>
                <a:srgbClr val="FF0000"/>
              </a:solidFill>
              <a:latin typeface="+mn-lt"/>
              <a:ea typeface="+mn-ea"/>
            </a:endParaRPr>
          </a:p>
          <a:p>
            <a:pPr algn="ctr">
              <a:spcBef>
                <a:spcPct val="0"/>
              </a:spcBef>
            </a:pPr>
            <a:r>
              <a:rPr lang="zh-CN" altLang="en-US" sz="2400" b="1" dirty="0" smtClean="0">
                <a:solidFill>
                  <a:srgbClr val="000000"/>
                </a:solidFill>
                <a:latin typeface="+mn-lt"/>
                <a:ea typeface="+mn-ea"/>
              </a:rPr>
              <a:t>（以</a:t>
            </a:r>
            <a:r>
              <a:rPr lang="zh-CN" altLang="en-US" sz="2400" b="1" dirty="0" smtClean="0">
                <a:solidFill>
                  <a:srgbClr val="0000FF"/>
                </a:solidFill>
                <a:latin typeface="+mn-lt"/>
                <a:ea typeface="+mn-ea"/>
              </a:rPr>
              <a:t>数据库</a:t>
            </a:r>
            <a:r>
              <a:rPr lang="zh-CN" altLang="en-US" sz="2400" b="1" dirty="0" smtClean="0">
                <a:solidFill>
                  <a:srgbClr val="000000"/>
                </a:solidFill>
                <a:latin typeface="+mn-lt"/>
                <a:ea typeface="+mn-ea"/>
              </a:rPr>
              <a:t>进行存储）</a:t>
            </a:r>
            <a:endParaRPr lang="zh-CN" altLang="en-US" sz="2400" b="1" dirty="0">
              <a:solidFill>
                <a:srgbClr val="000000"/>
              </a:solidFill>
              <a:latin typeface="+mn-lt"/>
              <a:ea typeface="+mn-ea"/>
            </a:endParaRPr>
          </a:p>
        </p:txBody>
      </p:sp>
      <p:sp>
        <p:nvSpPr>
          <p:cNvPr id="16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5805065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Dijkstra</a:t>
            </a:r>
            <a:r>
              <a:rPr lang="zh-CN" altLang="en-US" dirty="0">
                <a:latin typeface="华文新魏" pitchFamily="2" charset="-122"/>
              </a:rPr>
              <a:t>算法</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p:txBody>
          <a:bodyPr/>
          <a:lstStyle/>
          <a:p>
            <a:pPr>
              <a:lnSpc>
                <a:spcPct val="125000"/>
              </a:lnSpc>
            </a:pPr>
            <a:r>
              <a:rPr lang="zh-CN" altLang="en-US" sz="2800" dirty="0" smtClean="0"/>
              <a:t>每个路由器基于</a:t>
            </a:r>
            <a:r>
              <a:rPr lang="zh-CN" altLang="en-US" sz="2800" dirty="0" smtClean="0">
                <a:solidFill>
                  <a:srgbClr val="0000FF"/>
                </a:solidFill>
              </a:rPr>
              <a:t>链路状态数据库</a:t>
            </a:r>
            <a:r>
              <a:rPr lang="zh-CN" altLang="en-US" sz="2800" dirty="0" smtClean="0"/>
              <a:t>，利用</a:t>
            </a:r>
            <a:r>
              <a:rPr lang="en-US" altLang="zh-CN" sz="2800" dirty="0">
                <a:solidFill>
                  <a:srgbClr val="FF0000"/>
                </a:solidFill>
                <a:latin typeface="华文新魏" pitchFamily="2" charset="-122"/>
              </a:rPr>
              <a:t>Dijkstra</a:t>
            </a:r>
            <a:r>
              <a:rPr lang="zh-CN" altLang="en-US" sz="2800" dirty="0" smtClean="0">
                <a:solidFill>
                  <a:srgbClr val="FF0000"/>
                </a:solidFill>
                <a:latin typeface="华文新魏" pitchFamily="2" charset="-122"/>
              </a:rPr>
              <a:t>算法</a:t>
            </a:r>
            <a:r>
              <a:rPr lang="zh-CN" altLang="en-US" sz="2800" dirty="0" smtClean="0">
                <a:latin typeface="华文新魏" pitchFamily="2" charset="-122"/>
              </a:rPr>
              <a:t>（前已介绍）计算从自身出发到所有其他节点的最短路径；</a:t>
            </a:r>
            <a:endParaRPr lang="en-US" altLang="zh-CN" sz="2800" dirty="0" smtClean="0">
              <a:latin typeface="华文新魏" pitchFamily="2" charset="-122"/>
            </a:endParaRPr>
          </a:p>
          <a:p>
            <a:pPr>
              <a:lnSpc>
                <a:spcPct val="125000"/>
              </a:lnSpc>
            </a:pPr>
            <a:r>
              <a:rPr lang="zh-CN" altLang="en-US" sz="2800" dirty="0">
                <a:latin typeface="华文新魏" pitchFamily="2" charset="-122"/>
              </a:rPr>
              <a:t>计算</a:t>
            </a:r>
            <a:r>
              <a:rPr lang="zh-CN" altLang="en-US" sz="2800" dirty="0" smtClean="0">
                <a:latin typeface="华文新魏" pitchFamily="2" charset="-122"/>
              </a:rPr>
              <a:t>时算法会发现多个同样短的路径，</a:t>
            </a:r>
            <a:r>
              <a:rPr lang="en-US" altLang="zh-CN" sz="2800" dirty="0" smtClean="0">
                <a:latin typeface="华文新魏" pitchFamily="2" charset="-122"/>
              </a:rPr>
              <a:t>OSPF</a:t>
            </a:r>
            <a:r>
              <a:rPr lang="zh-CN" altLang="en-US" sz="2800" dirty="0" smtClean="0">
                <a:latin typeface="华文新魏" pitchFamily="2" charset="-122"/>
              </a:rPr>
              <a:t>记住这些最短路径集合，并在</a:t>
            </a:r>
            <a:r>
              <a:rPr lang="en-US" altLang="zh-CN" sz="2800" dirty="0" smtClean="0">
                <a:latin typeface="华文新魏" pitchFamily="2" charset="-122"/>
              </a:rPr>
              <a:t>IP</a:t>
            </a:r>
            <a:r>
              <a:rPr lang="zh-CN" altLang="en-US" sz="2800" dirty="0" smtClean="0">
                <a:latin typeface="华文新魏" pitchFamily="2" charset="-122"/>
              </a:rPr>
              <a:t>数据报转发期间把流量分摊到这些路径上，该方法称为</a:t>
            </a:r>
            <a:r>
              <a:rPr lang="zh-CN" altLang="en-US" sz="2800" dirty="0" smtClean="0">
                <a:solidFill>
                  <a:srgbClr val="FF0000"/>
                </a:solidFill>
                <a:latin typeface="华文新魏" pitchFamily="2" charset="-122"/>
              </a:rPr>
              <a:t>等价成本多路径</a:t>
            </a:r>
            <a:r>
              <a:rPr lang="zh-CN" altLang="en-US" sz="2800" dirty="0" smtClean="0">
                <a:latin typeface="华文新魏" pitchFamily="2" charset="-122"/>
              </a:rPr>
              <a:t>（</a:t>
            </a:r>
            <a:r>
              <a:rPr lang="en-US" altLang="zh-CN" sz="2800" dirty="0" smtClean="0">
                <a:latin typeface="华文新魏" pitchFamily="2" charset="-122"/>
              </a:rPr>
              <a:t>ECMP</a:t>
            </a:r>
            <a:r>
              <a:rPr lang="zh-CN" altLang="en-US" sz="2800" dirty="0" smtClean="0">
                <a:latin typeface="华文新魏" pitchFamily="2" charset="-122"/>
              </a:rPr>
              <a:t>），有助于</a:t>
            </a:r>
            <a:r>
              <a:rPr lang="zh-CN" altLang="en-US" sz="2800" dirty="0" smtClean="0">
                <a:solidFill>
                  <a:srgbClr val="0000FF"/>
                </a:solidFill>
                <a:latin typeface="华文新魏" pitchFamily="2" charset="-122"/>
              </a:rPr>
              <a:t>负载均衡</a:t>
            </a:r>
            <a:r>
              <a:rPr lang="zh-CN" altLang="en-US" sz="2800" dirty="0" smtClean="0">
                <a:latin typeface="华文新魏" pitchFamily="2" charset="-122"/>
              </a:rPr>
              <a:t>；</a:t>
            </a:r>
            <a:endParaRPr lang="en-US" altLang="zh-CN" sz="2800" dirty="0" smtClean="0">
              <a:latin typeface="华文新魏" pitchFamily="2" charset="-122"/>
            </a:endParaRPr>
          </a:p>
          <a:p>
            <a:pPr>
              <a:lnSpc>
                <a:spcPct val="125000"/>
              </a:lnSpc>
            </a:pPr>
            <a:r>
              <a:rPr lang="zh-CN" altLang="en-US" sz="2800" dirty="0" smtClean="0">
                <a:latin typeface="华文新魏" pitchFamily="2" charset="-122"/>
              </a:rPr>
              <a:t>由这些最短路径就构成了路由器的路由表。</a:t>
            </a:r>
            <a:endParaRPr lang="zh-CN" altLang="en-US" sz="2800" dirty="0"/>
          </a:p>
        </p:txBody>
      </p:sp>
    </p:spTree>
    <p:extLst>
      <p:ext uri="{BB962C8B-B14F-4D97-AF65-F5344CB8AC3E}">
        <p14:creationId xmlns:p14="http://schemas.microsoft.com/office/powerpoint/2010/main" val="290591697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en-US" altLang="zh-CN" dirty="0">
                <a:latin typeface="华文新魏" pitchFamily="2" charset="-122"/>
              </a:rPr>
              <a:t>Dijkstra</a:t>
            </a:r>
            <a:r>
              <a:rPr lang="zh-CN" altLang="en-US" dirty="0">
                <a:latin typeface="华文新魏" pitchFamily="2" charset="-122"/>
              </a:rPr>
              <a:t>算法</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grpSp>
        <p:nvGrpSpPr>
          <p:cNvPr id="5" name="组合 4"/>
          <p:cNvGrpSpPr/>
          <p:nvPr/>
        </p:nvGrpSpPr>
        <p:grpSpPr>
          <a:xfrm>
            <a:off x="611560" y="1628800"/>
            <a:ext cx="8415860" cy="2364070"/>
            <a:chOff x="611560" y="2906360"/>
            <a:chExt cx="8415860" cy="2364070"/>
          </a:xfrm>
        </p:grpSpPr>
        <p:sp>
          <p:nvSpPr>
            <p:cNvPr id="6" name="Oval 23"/>
            <p:cNvSpPr>
              <a:spLocks noChangeArrowheads="1"/>
            </p:cNvSpPr>
            <p:nvPr/>
          </p:nvSpPr>
          <p:spPr bwMode="auto">
            <a:xfrm>
              <a:off x="1727013" y="444934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 name="Oval 24"/>
            <p:cNvSpPr>
              <a:spLocks noChangeArrowheads="1"/>
            </p:cNvSpPr>
            <p:nvPr/>
          </p:nvSpPr>
          <p:spPr bwMode="auto">
            <a:xfrm>
              <a:off x="4133350" y="3246619"/>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8" name="Oval 25"/>
            <p:cNvSpPr>
              <a:spLocks noChangeArrowheads="1"/>
            </p:cNvSpPr>
            <p:nvPr/>
          </p:nvSpPr>
          <p:spPr bwMode="auto">
            <a:xfrm>
              <a:off x="6150813" y="374775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9" name="Oval 26"/>
            <p:cNvSpPr>
              <a:spLocks noChangeArrowheads="1"/>
            </p:cNvSpPr>
            <p:nvPr/>
          </p:nvSpPr>
          <p:spPr bwMode="auto">
            <a:xfrm>
              <a:off x="6150813" y="5061982"/>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10" name="Oval 27"/>
            <p:cNvSpPr>
              <a:spLocks noChangeArrowheads="1"/>
            </p:cNvSpPr>
            <p:nvPr/>
          </p:nvSpPr>
          <p:spPr bwMode="auto">
            <a:xfrm>
              <a:off x="7624438" y="4449345"/>
              <a:ext cx="161057"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11" name="Text Box 28"/>
            <p:cNvSpPr txBox="1">
              <a:spLocks noChangeArrowheads="1"/>
            </p:cNvSpPr>
            <p:nvPr/>
          </p:nvSpPr>
          <p:spPr bwMode="auto">
            <a:xfrm>
              <a:off x="1521666" y="4490536"/>
              <a:ext cx="5300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L</a:t>
              </a:r>
              <a:r>
                <a:rPr lang="en-US" altLang="zh-CN" sz="1600" b="1" baseline="-25000" dirty="0">
                  <a:latin typeface="+mn-lt"/>
                  <a:ea typeface="+mn-ea"/>
                </a:rPr>
                <a:t>1</a:t>
              </a:r>
              <a:endParaRPr lang="en-US" altLang="zh-CN" sz="1600" b="1" dirty="0">
                <a:latin typeface="+mn-lt"/>
                <a:ea typeface="+mn-ea"/>
              </a:endParaRPr>
            </a:p>
          </p:txBody>
        </p:sp>
        <p:sp>
          <p:nvSpPr>
            <p:cNvPr id="12" name="Text Box 29"/>
            <p:cNvSpPr txBox="1">
              <a:spLocks noChangeArrowheads="1"/>
            </p:cNvSpPr>
            <p:nvPr/>
          </p:nvSpPr>
          <p:spPr bwMode="auto">
            <a:xfrm>
              <a:off x="7545495" y="4580892"/>
              <a:ext cx="55240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L</a:t>
              </a:r>
              <a:r>
                <a:rPr lang="en-US" altLang="zh-CN" sz="1600" b="1" baseline="-25000" dirty="0">
                  <a:latin typeface="+mn-lt"/>
                  <a:ea typeface="+mn-ea"/>
                </a:rPr>
                <a:t>2</a:t>
              </a:r>
              <a:endParaRPr lang="en-US" altLang="zh-CN" sz="1600" b="1" dirty="0">
                <a:latin typeface="+mn-lt"/>
                <a:ea typeface="+mn-ea"/>
              </a:endParaRPr>
            </a:p>
          </p:txBody>
        </p:sp>
        <p:sp>
          <p:nvSpPr>
            <p:cNvPr id="13" name="Text Box 30"/>
            <p:cNvSpPr txBox="1">
              <a:spLocks noChangeArrowheads="1"/>
            </p:cNvSpPr>
            <p:nvPr/>
          </p:nvSpPr>
          <p:spPr bwMode="auto">
            <a:xfrm>
              <a:off x="3992115" y="2906360"/>
              <a:ext cx="5046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1</a:t>
              </a:r>
              <a:endParaRPr lang="en-US" altLang="zh-CN" sz="1600" b="1" dirty="0">
                <a:latin typeface="+mn-lt"/>
                <a:ea typeface="+mn-ea"/>
              </a:endParaRPr>
            </a:p>
          </p:txBody>
        </p:sp>
        <p:sp>
          <p:nvSpPr>
            <p:cNvPr id="14" name="Text Box 31"/>
            <p:cNvSpPr txBox="1">
              <a:spLocks noChangeArrowheads="1"/>
            </p:cNvSpPr>
            <p:nvPr/>
          </p:nvSpPr>
          <p:spPr bwMode="auto">
            <a:xfrm>
              <a:off x="6305775" y="4931876"/>
              <a:ext cx="6665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3</a:t>
              </a:r>
              <a:endParaRPr lang="en-US" altLang="zh-CN" sz="1600" b="1" dirty="0">
                <a:latin typeface="+mn-lt"/>
                <a:ea typeface="+mn-ea"/>
              </a:endParaRPr>
            </a:p>
          </p:txBody>
        </p:sp>
        <p:sp>
          <p:nvSpPr>
            <p:cNvPr id="15" name="Text Box 32"/>
            <p:cNvSpPr txBox="1">
              <a:spLocks noChangeArrowheads="1"/>
            </p:cNvSpPr>
            <p:nvPr/>
          </p:nvSpPr>
          <p:spPr bwMode="auto">
            <a:xfrm>
              <a:off x="5995845" y="3419708"/>
              <a:ext cx="61985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2</a:t>
              </a:r>
              <a:endParaRPr lang="en-US" altLang="zh-CN" sz="1600" b="1" dirty="0">
                <a:latin typeface="+mn-lt"/>
                <a:ea typeface="+mn-ea"/>
              </a:endParaRPr>
            </a:p>
          </p:txBody>
        </p:sp>
        <p:sp>
          <p:nvSpPr>
            <p:cNvPr id="16" name="Text Box 33"/>
            <p:cNvSpPr txBox="1">
              <a:spLocks noChangeArrowheads="1"/>
            </p:cNvSpPr>
            <p:nvPr/>
          </p:nvSpPr>
          <p:spPr bwMode="auto">
            <a:xfrm>
              <a:off x="3047134" y="3360627"/>
              <a:ext cx="3326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D</a:t>
              </a:r>
            </a:p>
          </p:txBody>
        </p:sp>
        <p:sp>
          <p:nvSpPr>
            <p:cNvPr id="17" name="Text Box 34"/>
            <p:cNvSpPr txBox="1">
              <a:spLocks noChangeArrowheads="1"/>
            </p:cNvSpPr>
            <p:nvPr/>
          </p:nvSpPr>
          <p:spPr bwMode="auto">
            <a:xfrm>
              <a:off x="2088109" y="3353110"/>
              <a:ext cx="3025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B</a:t>
              </a:r>
            </a:p>
          </p:txBody>
        </p:sp>
        <p:sp>
          <p:nvSpPr>
            <p:cNvPr id="18" name="Text Box 35"/>
            <p:cNvSpPr txBox="1">
              <a:spLocks noChangeArrowheads="1"/>
            </p:cNvSpPr>
            <p:nvPr/>
          </p:nvSpPr>
          <p:spPr bwMode="auto">
            <a:xfrm>
              <a:off x="2699792" y="4715852"/>
              <a:ext cx="3176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C</a:t>
              </a:r>
            </a:p>
          </p:txBody>
        </p:sp>
        <p:sp>
          <p:nvSpPr>
            <p:cNvPr id="19" name="Text Box 36"/>
            <p:cNvSpPr txBox="1">
              <a:spLocks noChangeArrowheads="1"/>
            </p:cNvSpPr>
            <p:nvPr/>
          </p:nvSpPr>
          <p:spPr bwMode="auto">
            <a:xfrm>
              <a:off x="611560" y="3814155"/>
              <a:ext cx="3191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A</a:t>
              </a:r>
            </a:p>
          </p:txBody>
        </p:sp>
        <p:sp>
          <p:nvSpPr>
            <p:cNvPr id="20" name="Text Box 37"/>
            <p:cNvSpPr txBox="1">
              <a:spLocks noChangeArrowheads="1"/>
            </p:cNvSpPr>
            <p:nvPr/>
          </p:nvSpPr>
          <p:spPr bwMode="auto">
            <a:xfrm>
              <a:off x="8789596" y="4112331"/>
              <a:ext cx="2378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a:latin typeface="+mn-lt"/>
                  <a:ea typeface="+mn-ea"/>
                </a:rPr>
                <a:t>I</a:t>
              </a:r>
            </a:p>
          </p:txBody>
        </p:sp>
        <p:sp>
          <p:nvSpPr>
            <p:cNvPr id="21" name="Text Box 38"/>
            <p:cNvSpPr txBox="1">
              <a:spLocks noChangeArrowheads="1"/>
            </p:cNvSpPr>
            <p:nvPr/>
          </p:nvSpPr>
          <p:spPr bwMode="auto">
            <a:xfrm>
              <a:off x="7470937" y="3275692"/>
              <a:ext cx="3461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H</a:t>
              </a:r>
            </a:p>
          </p:txBody>
        </p:sp>
        <p:sp>
          <p:nvSpPr>
            <p:cNvPr id="22" name="Text Box 39"/>
            <p:cNvSpPr txBox="1">
              <a:spLocks noChangeArrowheads="1"/>
            </p:cNvSpPr>
            <p:nvPr/>
          </p:nvSpPr>
          <p:spPr bwMode="auto">
            <a:xfrm>
              <a:off x="5685920" y="4362898"/>
              <a:ext cx="3341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G</a:t>
              </a:r>
            </a:p>
          </p:txBody>
        </p:sp>
        <p:sp>
          <p:nvSpPr>
            <p:cNvPr id="23" name="Text Box 40"/>
            <p:cNvSpPr txBox="1">
              <a:spLocks noChangeArrowheads="1"/>
            </p:cNvSpPr>
            <p:nvPr/>
          </p:nvSpPr>
          <p:spPr bwMode="auto">
            <a:xfrm>
              <a:off x="4859063" y="4139788"/>
              <a:ext cx="28900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F</a:t>
              </a:r>
            </a:p>
          </p:txBody>
        </p:sp>
        <p:sp>
          <p:nvSpPr>
            <p:cNvPr id="24" name="Text Box 41"/>
            <p:cNvSpPr txBox="1">
              <a:spLocks noChangeArrowheads="1"/>
            </p:cNvSpPr>
            <p:nvPr/>
          </p:nvSpPr>
          <p:spPr bwMode="auto">
            <a:xfrm>
              <a:off x="5064599" y="3347700"/>
              <a:ext cx="28599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E</a:t>
              </a:r>
            </a:p>
          </p:txBody>
        </p:sp>
        <p:sp>
          <p:nvSpPr>
            <p:cNvPr id="25" name="Freeform 42"/>
            <p:cNvSpPr>
              <a:spLocks/>
            </p:cNvSpPr>
            <p:nvPr/>
          </p:nvSpPr>
          <p:spPr bwMode="auto">
            <a:xfrm>
              <a:off x="6279459" y="4396725"/>
              <a:ext cx="1414900" cy="101480"/>
            </a:xfrm>
            <a:custGeom>
              <a:avLst/>
              <a:gdLst>
                <a:gd name="T0" fmla="*/ 0 w 850"/>
                <a:gd name="T1" fmla="*/ 78 h 78"/>
                <a:gd name="T2" fmla="*/ 430 w 850"/>
                <a:gd name="T3" fmla="*/ 0 h 78"/>
                <a:gd name="T4" fmla="*/ 850 w 850"/>
                <a:gd name="T5" fmla="*/ 78 h 78"/>
              </a:gdLst>
              <a:ahLst/>
              <a:cxnLst>
                <a:cxn ang="0">
                  <a:pos x="T0" y="T1"/>
                </a:cxn>
                <a:cxn ang="0">
                  <a:pos x="T2" y="T3"/>
                </a:cxn>
                <a:cxn ang="0">
                  <a:pos x="T4" y="T5"/>
                </a:cxn>
              </a:cxnLst>
              <a:rect l="0" t="0" r="r" b="b"/>
              <a:pathLst>
                <a:path w="850" h="78">
                  <a:moveTo>
                    <a:pt x="0" y="78"/>
                  </a:moveTo>
                  <a:cubicBezTo>
                    <a:pt x="72" y="65"/>
                    <a:pt x="288" y="0"/>
                    <a:pt x="430" y="0"/>
                  </a:cubicBezTo>
                  <a:cubicBezTo>
                    <a:pt x="582" y="0"/>
                    <a:pt x="782" y="61"/>
                    <a:pt x="850" y="7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6" name="Freeform 43"/>
            <p:cNvSpPr>
              <a:spLocks/>
            </p:cNvSpPr>
            <p:nvPr/>
          </p:nvSpPr>
          <p:spPr bwMode="auto">
            <a:xfrm>
              <a:off x="3677225" y="3757778"/>
              <a:ext cx="1327596" cy="42597"/>
            </a:xfrm>
            <a:custGeom>
              <a:avLst/>
              <a:gdLst>
                <a:gd name="T0" fmla="*/ 798 w 798"/>
                <a:gd name="T1" fmla="*/ 32 h 32"/>
                <a:gd name="T2" fmla="*/ 346 w 798"/>
                <a:gd name="T3" fmla="*/ 0 h 32"/>
                <a:gd name="T4" fmla="*/ 0 w 798"/>
                <a:gd name="T5" fmla="*/ 4 h 32"/>
              </a:gdLst>
              <a:ahLst/>
              <a:cxnLst>
                <a:cxn ang="0">
                  <a:pos x="T0" y="T1"/>
                </a:cxn>
                <a:cxn ang="0">
                  <a:pos x="T2" y="T3"/>
                </a:cxn>
                <a:cxn ang="0">
                  <a:pos x="T4" y="T5"/>
                </a:cxn>
              </a:cxnLst>
              <a:rect l="0" t="0" r="r" b="b"/>
              <a:pathLst>
                <a:path w="798" h="32">
                  <a:moveTo>
                    <a:pt x="798" y="32"/>
                  </a:moveTo>
                  <a:cubicBezTo>
                    <a:pt x="723" y="27"/>
                    <a:pt x="479" y="5"/>
                    <a:pt x="346" y="0"/>
                  </a:cubicBezTo>
                  <a:cubicBezTo>
                    <a:pt x="194" y="0"/>
                    <a:pt x="72" y="3"/>
                    <a:pt x="0" y="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7" name="Freeform 44"/>
            <p:cNvSpPr>
              <a:spLocks/>
            </p:cNvSpPr>
            <p:nvPr/>
          </p:nvSpPr>
          <p:spPr bwMode="auto">
            <a:xfrm>
              <a:off x="3493020" y="3825431"/>
              <a:ext cx="1377269" cy="98974"/>
            </a:xfrm>
            <a:custGeom>
              <a:avLst/>
              <a:gdLst>
                <a:gd name="T0" fmla="*/ 0 w 828"/>
                <a:gd name="T1" fmla="*/ 0 h 76"/>
                <a:gd name="T2" fmla="*/ 456 w 828"/>
                <a:gd name="T3" fmla="*/ 76 h 76"/>
                <a:gd name="T4" fmla="*/ 828 w 828"/>
                <a:gd name="T5" fmla="*/ 24 h 76"/>
              </a:gdLst>
              <a:ahLst/>
              <a:cxnLst>
                <a:cxn ang="0">
                  <a:pos x="T0" y="T1"/>
                </a:cxn>
                <a:cxn ang="0">
                  <a:pos x="T2" y="T3"/>
                </a:cxn>
                <a:cxn ang="0">
                  <a:pos x="T4" y="T5"/>
                </a:cxn>
              </a:cxnLst>
              <a:rect l="0" t="0" r="r" b="b"/>
              <a:pathLst>
                <a:path w="828" h="76">
                  <a:moveTo>
                    <a:pt x="0" y="0"/>
                  </a:moveTo>
                  <a:cubicBezTo>
                    <a:pt x="76" y="13"/>
                    <a:pt x="318" y="72"/>
                    <a:pt x="456" y="76"/>
                  </a:cubicBezTo>
                  <a:cubicBezTo>
                    <a:pt x="608" y="76"/>
                    <a:pt x="751" y="35"/>
                    <a:pt x="828" y="2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8" name="Freeform 45"/>
            <p:cNvSpPr>
              <a:spLocks/>
            </p:cNvSpPr>
            <p:nvPr/>
          </p:nvSpPr>
          <p:spPr bwMode="auto">
            <a:xfrm>
              <a:off x="6108416" y="4598432"/>
              <a:ext cx="79777" cy="486101"/>
            </a:xfrm>
            <a:custGeom>
              <a:avLst/>
              <a:gdLst>
                <a:gd name="T0" fmla="*/ 38 w 48"/>
                <a:gd name="T1" fmla="*/ 0 h 373"/>
                <a:gd name="T2" fmla="*/ 2 w 48"/>
                <a:gd name="T3" fmla="*/ 172 h 373"/>
                <a:gd name="T4" fmla="*/ 48 w 48"/>
                <a:gd name="T5" fmla="*/ 373 h 373"/>
              </a:gdLst>
              <a:ahLst/>
              <a:cxnLst>
                <a:cxn ang="0">
                  <a:pos x="T0" y="T1"/>
                </a:cxn>
                <a:cxn ang="0">
                  <a:pos x="T2" y="T3"/>
                </a:cxn>
                <a:cxn ang="0">
                  <a:pos x="T4" y="T5"/>
                </a:cxn>
              </a:cxnLst>
              <a:rect l="0" t="0" r="r" b="b"/>
              <a:pathLst>
                <a:path w="48" h="373">
                  <a:moveTo>
                    <a:pt x="38" y="0"/>
                  </a:moveTo>
                  <a:cubicBezTo>
                    <a:pt x="31" y="29"/>
                    <a:pt x="0" y="110"/>
                    <a:pt x="2" y="172"/>
                  </a:cubicBezTo>
                  <a:cubicBezTo>
                    <a:pt x="2" y="234"/>
                    <a:pt x="39" y="331"/>
                    <a:pt x="48" y="373"/>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29" name="Freeform 46"/>
            <p:cNvSpPr>
              <a:spLocks/>
            </p:cNvSpPr>
            <p:nvPr/>
          </p:nvSpPr>
          <p:spPr bwMode="auto">
            <a:xfrm>
              <a:off x="6261920" y="4623489"/>
              <a:ext cx="64723" cy="451022"/>
            </a:xfrm>
            <a:custGeom>
              <a:avLst/>
              <a:gdLst>
                <a:gd name="T0" fmla="*/ 0 w 39"/>
                <a:gd name="T1" fmla="*/ 346 h 346"/>
                <a:gd name="T2" fmla="*/ 39 w 39"/>
                <a:gd name="T3" fmla="*/ 184 h 346"/>
                <a:gd name="T4" fmla="*/ 3 w 39"/>
                <a:gd name="T5" fmla="*/ 0 h 346"/>
              </a:gdLst>
              <a:ahLst/>
              <a:cxnLst>
                <a:cxn ang="0">
                  <a:pos x="T0" y="T1"/>
                </a:cxn>
                <a:cxn ang="0">
                  <a:pos x="T2" y="T3"/>
                </a:cxn>
                <a:cxn ang="0">
                  <a:pos x="T4" y="T5"/>
                </a:cxn>
              </a:cxnLst>
              <a:rect l="0" t="0" r="r" b="b"/>
              <a:pathLst>
                <a:path w="39" h="346">
                  <a:moveTo>
                    <a:pt x="0" y="346"/>
                  </a:moveTo>
                  <a:cubicBezTo>
                    <a:pt x="7" y="319"/>
                    <a:pt x="39" y="242"/>
                    <a:pt x="39" y="184"/>
                  </a:cubicBezTo>
                  <a:cubicBezTo>
                    <a:pt x="39" y="122"/>
                    <a:pt x="11" y="38"/>
                    <a:pt x="3"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0" name="Freeform 47"/>
            <p:cNvSpPr>
              <a:spLocks/>
            </p:cNvSpPr>
            <p:nvPr/>
          </p:nvSpPr>
          <p:spPr bwMode="auto">
            <a:xfrm>
              <a:off x="6260458" y="3868027"/>
              <a:ext cx="73756" cy="532456"/>
            </a:xfrm>
            <a:custGeom>
              <a:avLst/>
              <a:gdLst>
                <a:gd name="T0" fmla="*/ 1 w 44"/>
                <a:gd name="T1" fmla="*/ 409 h 409"/>
                <a:gd name="T2" fmla="*/ 44 w 44"/>
                <a:gd name="T3" fmla="*/ 224 h 409"/>
                <a:gd name="T4" fmla="*/ 0 w 44"/>
                <a:gd name="T5" fmla="*/ 0 h 409"/>
              </a:gdLst>
              <a:ahLst/>
              <a:cxnLst>
                <a:cxn ang="0">
                  <a:pos x="T0" y="T1"/>
                </a:cxn>
                <a:cxn ang="0">
                  <a:pos x="T2" y="T3"/>
                </a:cxn>
                <a:cxn ang="0">
                  <a:pos x="T4" y="T5"/>
                </a:cxn>
              </a:cxnLst>
              <a:rect l="0" t="0" r="r" b="b"/>
              <a:pathLst>
                <a:path w="44" h="409">
                  <a:moveTo>
                    <a:pt x="1" y="409"/>
                  </a:moveTo>
                  <a:cubicBezTo>
                    <a:pt x="8" y="378"/>
                    <a:pt x="44" y="292"/>
                    <a:pt x="44" y="224"/>
                  </a:cubicBezTo>
                  <a:cubicBezTo>
                    <a:pt x="44" y="156"/>
                    <a:pt x="9" y="47"/>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1" name="Freeform 48"/>
            <p:cNvSpPr>
              <a:spLocks/>
            </p:cNvSpPr>
            <p:nvPr/>
          </p:nvSpPr>
          <p:spPr bwMode="auto">
            <a:xfrm>
              <a:off x="6111340" y="3851740"/>
              <a:ext cx="67735" cy="459792"/>
            </a:xfrm>
            <a:custGeom>
              <a:avLst/>
              <a:gdLst>
                <a:gd name="T0" fmla="*/ 40 w 40"/>
                <a:gd name="T1" fmla="*/ 0 h 352"/>
                <a:gd name="T2" fmla="*/ 0 w 40"/>
                <a:gd name="T3" fmla="*/ 232 h 352"/>
                <a:gd name="T4" fmla="*/ 12 w 40"/>
                <a:gd name="T5" fmla="*/ 352 h 352"/>
              </a:gdLst>
              <a:ahLst/>
              <a:cxnLst>
                <a:cxn ang="0">
                  <a:pos x="T0" y="T1"/>
                </a:cxn>
                <a:cxn ang="0">
                  <a:pos x="T2" y="T3"/>
                </a:cxn>
                <a:cxn ang="0">
                  <a:pos x="T4" y="T5"/>
                </a:cxn>
              </a:cxnLst>
              <a:rect l="0" t="0" r="r" b="b"/>
              <a:pathLst>
                <a:path w="40" h="352">
                  <a:moveTo>
                    <a:pt x="40" y="0"/>
                  </a:moveTo>
                  <a:cubicBezTo>
                    <a:pt x="33" y="38"/>
                    <a:pt x="5" y="173"/>
                    <a:pt x="0" y="232"/>
                  </a:cubicBezTo>
                  <a:cubicBezTo>
                    <a:pt x="0" y="294"/>
                    <a:pt x="10" y="327"/>
                    <a:pt x="12" y="35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2" name="Freeform 49"/>
            <p:cNvSpPr>
              <a:spLocks/>
            </p:cNvSpPr>
            <p:nvPr/>
          </p:nvSpPr>
          <p:spPr bwMode="auto">
            <a:xfrm>
              <a:off x="5209329" y="3700147"/>
              <a:ext cx="958820" cy="87699"/>
            </a:xfrm>
            <a:custGeom>
              <a:avLst/>
              <a:gdLst>
                <a:gd name="T0" fmla="*/ 0 w 576"/>
                <a:gd name="T1" fmla="*/ 66 h 67"/>
                <a:gd name="T2" fmla="*/ 278 w 576"/>
                <a:gd name="T3" fmla="*/ 0 h 67"/>
                <a:gd name="T4" fmla="*/ 576 w 576"/>
                <a:gd name="T5" fmla="*/ 67 h 67"/>
              </a:gdLst>
              <a:ahLst/>
              <a:cxnLst>
                <a:cxn ang="0">
                  <a:pos x="T0" y="T1"/>
                </a:cxn>
                <a:cxn ang="0">
                  <a:pos x="T2" y="T3"/>
                </a:cxn>
                <a:cxn ang="0">
                  <a:pos x="T4" y="T5"/>
                </a:cxn>
              </a:cxnLst>
              <a:rect l="0" t="0" r="r" b="b"/>
              <a:pathLst>
                <a:path w="576" h="67">
                  <a:moveTo>
                    <a:pt x="0" y="66"/>
                  </a:moveTo>
                  <a:cubicBezTo>
                    <a:pt x="46" y="55"/>
                    <a:pt x="182" y="0"/>
                    <a:pt x="278" y="0"/>
                  </a:cubicBezTo>
                  <a:cubicBezTo>
                    <a:pt x="374" y="0"/>
                    <a:pt x="512" y="57"/>
                    <a:pt x="576" y="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3" name="Freeform 50"/>
            <p:cNvSpPr>
              <a:spLocks/>
            </p:cNvSpPr>
            <p:nvPr/>
          </p:nvSpPr>
          <p:spPr bwMode="auto">
            <a:xfrm>
              <a:off x="5384760" y="3825431"/>
              <a:ext cx="827868" cy="98974"/>
            </a:xfrm>
            <a:custGeom>
              <a:avLst/>
              <a:gdLst>
                <a:gd name="T0" fmla="*/ 498 w 498"/>
                <a:gd name="T1" fmla="*/ 0 h 76"/>
                <a:gd name="T2" fmla="*/ 190 w 498"/>
                <a:gd name="T3" fmla="*/ 76 h 76"/>
                <a:gd name="T4" fmla="*/ 0 w 498"/>
                <a:gd name="T5" fmla="*/ 54 h 76"/>
              </a:gdLst>
              <a:ahLst/>
              <a:cxnLst>
                <a:cxn ang="0">
                  <a:pos x="T0" y="T1"/>
                </a:cxn>
                <a:cxn ang="0">
                  <a:pos x="T2" y="T3"/>
                </a:cxn>
                <a:cxn ang="0">
                  <a:pos x="T4" y="T5"/>
                </a:cxn>
              </a:cxnLst>
              <a:rect l="0" t="0" r="r" b="b"/>
              <a:pathLst>
                <a:path w="498" h="76">
                  <a:moveTo>
                    <a:pt x="498" y="0"/>
                  </a:moveTo>
                  <a:cubicBezTo>
                    <a:pt x="446" y="13"/>
                    <a:pt x="273" y="67"/>
                    <a:pt x="190" y="76"/>
                  </a:cubicBezTo>
                  <a:cubicBezTo>
                    <a:pt x="94" y="76"/>
                    <a:pt x="40" y="59"/>
                    <a:pt x="0" y="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4" name="Freeform 51"/>
            <p:cNvSpPr>
              <a:spLocks/>
            </p:cNvSpPr>
            <p:nvPr/>
          </p:nvSpPr>
          <p:spPr bwMode="auto">
            <a:xfrm>
              <a:off x="3434544" y="3935681"/>
              <a:ext cx="1192127" cy="607626"/>
            </a:xfrm>
            <a:custGeom>
              <a:avLst/>
              <a:gdLst>
                <a:gd name="T0" fmla="*/ 716 w 716"/>
                <a:gd name="T1" fmla="*/ 466 h 466"/>
                <a:gd name="T2" fmla="*/ 296 w 716"/>
                <a:gd name="T3" fmla="*/ 296 h 466"/>
                <a:gd name="T4" fmla="*/ 0 w 716"/>
                <a:gd name="T5" fmla="*/ 0 h 466"/>
              </a:gdLst>
              <a:ahLst/>
              <a:cxnLst>
                <a:cxn ang="0">
                  <a:pos x="T0" y="T1"/>
                </a:cxn>
                <a:cxn ang="0">
                  <a:pos x="T2" y="T3"/>
                </a:cxn>
                <a:cxn ang="0">
                  <a:pos x="T4" y="T5"/>
                </a:cxn>
              </a:cxnLst>
              <a:rect l="0" t="0" r="r" b="b"/>
              <a:pathLst>
                <a:path w="716" h="466">
                  <a:moveTo>
                    <a:pt x="716" y="466"/>
                  </a:moveTo>
                  <a:cubicBezTo>
                    <a:pt x="646" y="438"/>
                    <a:pt x="415" y="374"/>
                    <a:pt x="296" y="296"/>
                  </a:cubicBezTo>
                  <a:cubicBezTo>
                    <a:pt x="174" y="214"/>
                    <a:pt x="62" y="6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5" name="Freeform 52"/>
            <p:cNvSpPr>
              <a:spLocks/>
            </p:cNvSpPr>
            <p:nvPr/>
          </p:nvSpPr>
          <p:spPr bwMode="auto">
            <a:xfrm>
              <a:off x="3402381" y="3846729"/>
              <a:ext cx="1271903" cy="605122"/>
            </a:xfrm>
            <a:custGeom>
              <a:avLst/>
              <a:gdLst>
                <a:gd name="T0" fmla="*/ 0 w 764"/>
                <a:gd name="T1" fmla="*/ 0 h 464"/>
                <a:gd name="T2" fmla="*/ 444 w 764"/>
                <a:gd name="T3" fmla="*/ 156 h 464"/>
                <a:gd name="T4" fmla="*/ 764 w 764"/>
                <a:gd name="T5" fmla="*/ 464 h 464"/>
              </a:gdLst>
              <a:ahLst/>
              <a:cxnLst>
                <a:cxn ang="0">
                  <a:pos x="T0" y="T1"/>
                </a:cxn>
                <a:cxn ang="0">
                  <a:pos x="T2" y="T3"/>
                </a:cxn>
                <a:cxn ang="0">
                  <a:pos x="T4" y="T5"/>
                </a:cxn>
              </a:cxnLst>
              <a:rect l="0" t="0" r="r" b="b"/>
              <a:pathLst>
                <a:path w="764" h="464">
                  <a:moveTo>
                    <a:pt x="0" y="0"/>
                  </a:moveTo>
                  <a:cubicBezTo>
                    <a:pt x="73" y="26"/>
                    <a:pt x="317" y="79"/>
                    <a:pt x="444" y="156"/>
                  </a:cubicBezTo>
                  <a:cubicBezTo>
                    <a:pt x="556" y="227"/>
                    <a:pt x="697" y="400"/>
                    <a:pt x="764" y="46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6" name="Freeform 53"/>
            <p:cNvSpPr>
              <a:spLocks/>
            </p:cNvSpPr>
            <p:nvPr/>
          </p:nvSpPr>
          <p:spPr bwMode="auto">
            <a:xfrm>
              <a:off x="4976879" y="4600938"/>
              <a:ext cx="1241800" cy="513664"/>
            </a:xfrm>
            <a:custGeom>
              <a:avLst/>
              <a:gdLst>
                <a:gd name="T0" fmla="*/ 746 w 746"/>
                <a:gd name="T1" fmla="*/ 394 h 394"/>
                <a:gd name="T2" fmla="*/ 378 w 746"/>
                <a:gd name="T3" fmla="*/ 114 h 394"/>
                <a:gd name="T4" fmla="*/ 0 w 746"/>
                <a:gd name="T5" fmla="*/ 0 h 394"/>
              </a:gdLst>
              <a:ahLst/>
              <a:cxnLst>
                <a:cxn ang="0">
                  <a:pos x="T0" y="T1"/>
                </a:cxn>
                <a:cxn ang="0">
                  <a:pos x="T2" y="T3"/>
                </a:cxn>
                <a:cxn ang="0">
                  <a:pos x="T4" y="T5"/>
                </a:cxn>
              </a:cxnLst>
              <a:rect l="0" t="0" r="r" b="b"/>
              <a:pathLst>
                <a:path w="746" h="394">
                  <a:moveTo>
                    <a:pt x="746" y="394"/>
                  </a:moveTo>
                  <a:cubicBezTo>
                    <a:pt x="684" y="347"/>
                    <a:pt x="502" y="180"/>
                    <a:pt x="378" y="114"/>
                  </a:cubicBezTo>
                  <a:cubicBezTo>
                    <a:pt x="245" y="48"/>
                    <a:pt x="79"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7" name="Freeform 54"/>
            <p:cNvSpPr>
              <a:spLocks/>
            </p:cNvSpPr>
            <p:nvPr/>
          </p:nvSpPr>
          <p:spPr bwMode="auto">
            <a:xfrm>
              <a:off x="4782443" y="4600938"/>
              <a:ext cx="1408879" cy="549997"/>
            </a:xfrm>
            <a:custGeom>
              <a:avLst/>
              <a:gdLst>
                <a:gd name="T0" fmla="*/ 0 w 846"/>
                <a:gd name="T1" fmla="*/ 0 h 422"/>
                <a:gd name="T2" fmla="*/ 350 w 846"/>
                <a:gd name="T3" fmla="*/ 270 h 422"/>
                <a:gd name="T4" fmla="*/ 846 w 846"/>
                <a:gd name="T5" fmla="*/ 422 h 422"/>
              </a:gdLst>
              <a:ahLst/>
              <a:cxnLst>
                <a:cxn ang="0">
                  <a:pos x="T0" y="T1"/>
                </a:cxn>
                <a:cxn ang="0">
                  <a:pos x="T2" y="T3"/>
                </a:cxn>
                <a:cxn ang="0">
                  <a:pos x="T4" y="T5"/>
                </a:cxn>
              </a:cxnLst>
              <a:rect l="0" t="0" r="r" b="b"/>
              <a:pathLst>
                <a:path w="846" h="422">
                  <a:moveTo>
                    <a:pt x="0" y="0"/>
                  </a:moveTo>
                  <a:cubicBezTo>
                    <a:pt x="58" y="45"/>
                    <a:pt x="209" y="200"/>
                    <a:pt x="350" y="270"/>
                  </a:cubicBezTo>
                  <a:cubicBezTo>
                    <a:pt x="485" y="340"/>
                    <a:pt x="743" y="390"/>
                    <a:pt x="846" y="42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8" name="Freeform 55"/>
            <p:cNvSpPr>
              <a:spLocks/>
            </p:cNvSpPr>
            <p:nvPr/>
          </p:nvSpPr>
          <p:spPr bwMode="auto">
            <a:xfrm>
              <a:off x="7541108" y="3904359"/>
              <a:ext cx="136975" cy="578812"/>
            </a:xfrm>
            <a:custGeom>
              <a:avLst/>
              <a:gdLst>
                <a:gd name="T0" fmla="*/ 82 w 82"/>
                <a:gd name="T1" fmla="*/ 444 h 444"/>
                <a:gd name="T2" fmla="*/ 4 w 82"/>
                <a:gd name="T3" fmla="*/ 240 h 444"/>
                <a:gd name="T4" fmla="*/ 44 w 82"/>
                <a:gd name="T5" fmla="*/ 0 h 444"/>
              </a:gdLst>
              <a:ahLst/>
              <a:cxnLst>
                <a:cxn ang="0">
                  <a:pos x="T0" y="T1"/>
                </a:cxn>
                <a:cxn ang="0">
                  <a:pos x="T2" y="T3"/>
                </a:cxn>
                <a:cxn ang="0">
                  <a:pos x="T4" y="T5"/>
                </a:cxn>
              </a:cxnLst>
              <a:rect l="0" t="0" r="r" b="b"/>
              <a:pathLst>
                <a:path w="82" h="444">
                  <a:moveTo>
                    <a:pt x="82" y="444"/>
                  </a:moveTo>
                  <a:cubicBezTo>
                    <a:pt x="70" y="410"/>
                    <a:pt x="10" y="314"/>
                    <a:pt x="4" y="240"/>
                  </a:cubicBezTo>
                  <a:cubicBezTo>
                    <a:pt x="0" y="162"/>
                    <a:pt x="36" y="50"/>
                    <a:pt x="44"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39" name="Freeform 56"/>
            <p:cNvSpPr>
              <a:spLocks/>
            </p:cNvSpPr>
            <p:nvPr/>
          </p:nvSpPr>
          <p:spPr bwMode="auto">
            <a:xfrm>
              <a:off x="7693149" y="3873039"/>
              <a:ext cx="106870" cy="593846"/>
            </a:xfrm>
            <a:custGeom>
              <a:avLst/>
              <a:gdLst>
                <a:gd name="T0" fmla="*/ 0 w 64"/>
                <a:gd name="T1" fmla="*/ 0 h 456"/>
                <a:gd name="T2" fmla="*/ 60 w 64"/>
                <a:gd name="T3" fmla="*/ 204 h 456"/>
                <a:gd name="T4" fmla="*/ 24 w 64"/>
                <a:gd name="T5" fmla="*/ 456 h 456"/>
              </a:gdLst>
              <a:ahLst/>
              <a:cxnLst>
                <a:cxn ang="0">
                  <a:pos x="T0" y="T1"/>
                </a:cxn>
                <a:cxn ang="0">
                  <a:pos x="T2" y="T3"/>
                </a:cxn>
                <a:cxn ang="0">
                  <a:pos x="T4" y="T5"/>
                </a:cxn>
              </a:cxnLst>
              <a:rect l="0" t="0" r="r" b="b"/>
              <a:pathLst>
                <a:path w="64" h="456">
                  <a:moveTo>
                    <a:pt x="0" y="0"/>
                  </a:moveTo>
                  <a:cubicBezTo>
                    <a:pt x="11" y="34"/>
                    <a:pt x="56" y="128"/>
                    <a:pt x="60" y="204"/>
                  </a:cubicBezTo>
                  <a:cubicBezTo>
                    <a:pt x="64" y="277"/>
                    <a:pt x="31" y="404"/>
                    <a:pt x="24" y="45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0" name="Freeform 57"/>
            <p:cNvSpPr>
              <a:spLocks/>
            </p:cNvSpPr>
            <p:nvPr/>
          </p:nvSpPr>
          <p:spPr bwMode="auto">
            <a:xfrm>
              <a:off x="7751623" y="4538296"/>
              <a:ext cx="848939" cy="77676"/>
            </a:xfrm>
            <a:custGeom>
              <a:avLst/>
              <a:gdLst>
                <a:gd name="T0" fmla="*/ 510 w 510"/>
                <a:gd name="T1" fmla="*/ 0 h 60"/>
                <a:gd name="T2" fmla="*/ 276 w 510"/>
                <a:gd name="T3" fmla="*/ 60 h 60"/>
                <a:gd name="T4" fmla="*/ 0 w 510"/>
                <a:gd name="T5" fmla="*/ 0 h 60"/>
              </a:gdLst>
              <a:ahLst/>
              <a:cxnLst>
                <a:cxn ang="0">
                  <a:pos x="T0" y="T1"/>
                </a:cxn>
                <a:cxn ang="0">
                  <a:pos x="T2" y="T3"/>
                </a:cxn>
                <a:cxn ang="0">
                  <a:pos x="T4" y="T5"/>
                </a:cxn>
              </a:cxnLst>
              <a:rect l="0" t="0" r="r" b="b"/>
              <a:pathLst>
                <a:path w="510" h="60">
                  <a:moveTo>
                    <a:pt x="510" y="0"/>
                  </a:moveTo>
                  <a:cubicBezTo>
                    <a:pt x="471" y="10"/>
                    <a:pt x="361" y="60"/>
                    <a:pt x="276" y="60"/>
                  </a:cubicBezTo>
                  <a:cubicBezTo>
                    <a:pt x="191" y="60"/>
                    <a:pt x="57" y="12"/>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1" name="Freeform 58"/>
            <p:cNvSpPr>
              <a:spLocks/>
            </p:cNvSpPr>
            <p:nvPr/>
          </p:nvSpPr>
          <p:spPr bwMode="auto">
            <a:xfrm>
              <a:off x="7760396" y="4401737"/>
              <a:ext cx="669820" cy="88951"/>
            </a:xfrm>
            <a:custGeom>
              <a:avLst/>
              <a:gdLst>
                <a:gd name="T0" fmla="*/ 0 w 402"/>
                <a:gd name="T1" fmla="*/ 68 h 68"/>
                <a:gd name="T2" fmla="*/ 234 w 402"/>
                <a:gd name="T3" fmla="*/ 2 h 68"/>
                <a:gd name="T4" fmla="*/ 402 w 402"/>
                <a:gd name="T5" fmla="*/ 32 h 68"/>
              </a:gdLst>
              <a:ahLst/>
              <a:cxnLst>
                <a:cxn ang="0">
                  <a:pos x="T0" y="T1"/>
                </a:cxn>
                <a:cxn ang="0">
                  <a:pos x="T2" y="T3"/>
                </a:cxn>
                <a:cxn ang="0">
                  <a:pos x="T4" y="T5"/>
                </a:cxn>
              </a:cxnLst>
              <a:rect l="0" t="0" r="r" b="b"/>
              <a:pathLst>
                <a:path w="402" h="68">
                  <a:moveTo>
                    <a:pt x="0" y="68"/>
                  </a:moveTo>
                  <a:cubicBezTo>
                    <a:pt x="39" y="57"/>
                    <a:pt x="167" y="8"/>
                    <a:pt x="234" y="2"/>
                  </a:cubicBezTo>
                  <a:cubicBezTo>
                    <a:pt x="316" y="0"/>
                    <a:pt x="367" y="26"/>
                    <a:pt x="402" y="3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2" name="Freeform 59"/>
            <p:cNvSpPr>
              <a:spLocks/>
            </p:cNvSpPr>
            <p:nvPr/>
          </p:nvSpPr>
          <p:spPr bwMode="auto">
            <a:xfrm>
              <a:off x="1183172" y="4102308"/>
              <a:ext cx="576496" cy="380863"/>
            </a:xfrm>
            <a:custGeom>
              <a:avLst/>
              <a:gdLst>
                <a:gd name="T0" fmla="*/ 346 w 346"/>
                <a:gd name="T1" fmla="*/ 292 h 292"/>
                <a:gd name="T2" fmla="*/ 192 w 346"/>
                <a:gd name="T3" fmla="*/ 274 h 292"/>
                <a:gd name="T4" fmla="*/ 84 w 346"/>
                <a:gd name="T5" fmla="*/ 214 h 292"/>
                <a:gd name="T6" fmla="*/ 0 w 346"/>
                <a:gd name="T7" fmla="*/ 0 h 292"/>
              </a:gdLst>
              <a:ahLst/>
              <a:cxnLst>
                <a:cxn ang="0">
                  <a:pos x="T0" y="T1"/>
                </a:cxn>
                <a:cxn ang="0">
                  <a:pos x="T2" y="T3"/>
                </a:cxn>
                <a:cxn ang="0">
                  <a:pos x="T4" y="T5"/>
                </a:cxn>
                <a:cxn ang="0">
                  <a:pos x="T6" y="T7"/>
                </a:cxn>
              </a:cxnLst>
              <a:rect l="0" t="0" r="r" b="b"/>
              <a:pathLst>
                <a:path w="346" h="292">
                  <a:moveTo>
                    <a:pt x="346" y="292"/>
                  </a:moveTo>
                  <a:cubicBezTo>
                    <a:pt x="320" y="289"/>
                    <a:pt x="236" y="287"/>
                    <a:pt x="192" y="274"/>
                  </a:cubicBezTo>
                  <a:cubicBezTo>
                    <a:pt x="148" y="261"/>
                    <a:pt x="116" y="260"/>
                    <a:pt x="84" y="214"/>
                  </a:cubicBezTo>
                  <a:cubicBezTo>
                    <a:pt x="27" y="171"/>
                    <a:pt x="17" y="4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3" name="Freeform 60"/>
            <p:cNvSpPr>
              <a:spLocks/>
            </p:cNvSpPr>
            <p:nvPr/>
          </p:nvSpPr>
          <p:spPr bwMode="auto">
            <a:xfrm>
              <a:off x="1319133" y="4099802"/>
              <a:ext cx="466616" cy="357059"/>
            </a:xfrm>
            <a:custGeom>
              <a:avLst/>
              <a:gdLst>
                <a:gd name="T0" fmla="*/ 0 w 280"/>
                <a:gd name="T1" fmla="*/ 0 h 274"/>
                <a:gd name="T2" fmla="*/ 168 w 280"/>
                <a:gd name="T3" fmla="*/ 90 h 274"/>
                <a:gd name="T4" fmla="*/ 280 w 280"/>
                <a:gd name="T5" fmla="*/ 274 h 274"/>
              </a:gdLst>
              <a:ahLst/>
              <a:cxnLst>
                <a:cxn ang="0">
                  <a:pos x="T0" y="T1"/>
                </a:cxn>
                <a:cxn ang="0">
                  <a:pos x="T2" y="T3"/>
                </a:cxn>
                <a:cxn ang="0">
                  <a:pos x="T4" y="T5"/>
                </a:cxn>
              </a:cxnLst>
              <a:rect l="0" t="0" r="r" b="b"/>
              <a:pathLst>
                <a:path w="280" h="274">
                  <a:moveTo>
                    <a:pt x="0" y="0"/>
                  </a:moveTo>
                  <a:cubicBezTo>
                    <a:pt x="28" y="15"/>
                    <a:pt x="121" y="44"/>
                    <a:pt x="168" y="90"/>
                  </a:cubicBezTo>
                  <a:cubicBezTo>
                    <a:pt x="215" y="136"/>
                    <a:pt x="257" y="236"/>
                    <a:pt x="280" y="27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4" name="Freeform 61"/>
            <p:cNvSpPr>
              <a:spLocks/>
            </p:cNvSpPr>
            <p:nvPr/>
          </p:nvSpPr>
          <p:spPr bwMode="auto">
            <a:xfrm>
              <a:off x="1873204" y="4545813"/>
              <a:ext cx="529835" cy="452275"/>
            </a:xfrm>
            <a:custGeom>
              <a:avLst/>
              <a:gdLst>
                <a:gd name="T0" fmla="*/ 319 w 319"/>
                <a:gd name="T1" fmla="*/ 347 h 347"/>
                <a:gd name="T2" fmla="*/ 202 w 319"/>
                <a:gd name="T3" fmla="*/ 140 h 347"/>
                <a:gd name="T4" fmla="*/ 0 w 319"/>
                <a:gd name="T5" fmla="*/ 0 h 347"/>
              </a:gdLst>
              <a:ahLst/>
              <a:cxnLst>
                <a:cxn ang="0">
                  <a:pos x="T0" y="T1"/>
                </a:cxn>
                <a:cxn ang="0">
                  <a:pos x="T2" y="T3"/>
                </a:cxn>
                <a:cxn ang="0">
                  <a:pos x="T4" y="T5"/>
                </a:cxn>
              </a:cxnLst>
              <a:rect l="0" t="0" r="r" b="b"/>
              <a:pathLst>
                <a:path w="319" h="347">
                  <a:moveTo>
                    <a:pt x="319" y="347"/>
                  </a:moveTo>
                  <a:cubicBezTo>
                    <a:pt x="300" y="313"/>
                    <a:pt x="255" y="198"/>
                    <a:pt x="202" y="140"/>
                  </a:cubicBezTo>
                  <a:cubicBezTo>
                    <a:pt x="149" y="82"/>
                    <a:pt x="42" y="29"/>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5" name="Freeform 62"/>
            <p:cNvSpPr>
              <a:spLocks/>
            </p:cNvSpPr>
            <p:nvPr/>
          </p:nvSpPr>
          <p:spPr bwMode="auto">
            <a:xfrm>
              <a:off x="1791337" y="4545813"/>
              <a:ext cx="493710" cy="443505"/>
            </a:xfrm>
            <a:custGeom>
              <a:avLst/>
              <a:gdLst>
                <a:gd name="T0" fmla="*/ 0 w 296"/>
                <a:gd name="T1" fmla="*/ 0 h 340"/>
                <a:gd name="T2" fmla="*/ 124 w 296"/>
                <a:gd name="T3" fmla="*/ 220 h 340"/>
                <a:gd name="T4" fmla="*/ 296 w 296"/>
                <a:gd name="T5" fmla="*/ 340 h 340"/>
              </a:gdLst>
              <a:ahLst/>
              <a:cxnLst>
                <a:cxn ang="0">
                  <a:pos x="T0" y="T1"/>
                </a:cxn>
                <a:cxn ang="0">
                  <a:pos x="T2" y="T3"/>
                </a:cxn>
                <a:cxn ang="0">
                  <a:pos x="T4" y="T5"/>
                </a:cxn>
              </a:cxnLst>
              <a:rect l="0" t="0" r="r" b="b"/>
              <a:pathLst>
                <a:path w="296" h="340">
                  <a:moveTo>
                    <a:pt x="0" y="0"/>
                  </a:moveTo>
                  <a:cubicBezTo>
                    <a:pt x="20" y="37"/>
                    <a:pt x="75" y="163"/>
                    <a:pt x="124" y="220"/>
                  </a:cubicBezTo>
                  <a:cubicBezTo>
                    <a:pt x="177" y="278"/>
                    <a:pt x="260" y="315"/>
                    <a:pt x="296" y="34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6" name="Freeform 63"/>
            <p:cNvSpPr>
              <a:spLocks/>
            </p:cNvSpPr>
            <p:nvPr/>
          </p:nvSpPr>
          <p:spPr bwMode="auto">
            <a:xfrm>
              <a:off x="1876130" y="3851740"/>
              <a:ext cx="352219" cy="615144"/>
            </a:xfrm>
            <a:custGeom>
              <a:avLst/>
              <a:gdLst>
                <a:gd name="T0" fmla="*/ 212 w 212"/>
                <a:gd name="T1" fmla="*/ 0 h 472"/>
                <a:gd name="T2" fmla="*/ 156 w 212"/>
                <a:gd name="T3" fmla="*/ 268 h 472"/>
                <a:gd name="T4" fmla="*/ 0 w 212"/>
                <a:gd name="T5" fmla="*/ 472 h 472"/>
              </a:gdLst>
              <a:ahLst/>
              <a:cxnLst>
                <a:cxn ang="0">
                  <a:pos x="T0" y="T1"/>
                </a:cxn>
                <a:cxn ang="0">
                  <a:pos x="T2" y="T3"/>
                </a:cxn>
                <a:cxn ang="0">
                  <a:pos x="T4" y="T5"/>
                </a:cxn>
              </a:cxnLst>
              <a:rect l="0" t="0" r="r" b="b"/>
              <a:pathLst>
                <a:path w="212" h="472">
                  <a:moveTo>
                    <a:pt x="212" y="0"/>
                  </a:moveTo>
                  <a:cubicBezTo>
                    <a:pt x="202" y="44"/>
                    <a:pt x="191" y="189"/>
                    <a:pt x="156" y="268"/>
                  </a:cubicBezTo>
                  <a:cubicBezTo>
                    <a:pt x="120" y="346"/>
                    <a:pt x="30" y="426"/>
                    <a:pt x="0" y="472"/>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7" name="Freeform 64"/>
            <p:cNvSpPr>
              <a:spLocks/>
            </p:cNvSpPr>
            <p:nvPr/>
          </p:nvSpPr>
          <p:spPr bwMode="auto">
            <a:xfrm>
              <a:off x="1811805" y="3928164"/>
              <a:ext cx="261907" cy="555007"/>
            </a:xfrm>
            <a:custGeom>
              <a:avLst/>
              <a:gdLst>
                <a:gd name="T0" fmla="*/ 0 w 158"/>
                <a:gd name="T1" fmla="*/ 426 h 426"/>
                <a:gd name="T2" fmla="*/ 64 w 158"/>
                <a:gd name="T3" fmla="*/ 166 h 426"/>
                <a:gd name="T4" fmla="*/ 158 w 158"/>
                <a:gd name="T5" fmla="*/ 0 h 426"/>
              </a:gdLst>
              <a:ahLst/>
              <a:cxnLst>
                <a:cxn ang="0">
                  <a:pos x="T0" y="T1"/>
                </a:cxn>
                <a:cxn ang="0">
                  <a:pos x="T2" y="T3"/>
                </a:cxn>
                <a:cxn ang="0">
                  <a:pos x="T4" y="T5"/>
                </a:cxn>
              </a:cxnLst>
              <a:rect l="0" t="0" r="r" b="b"/>
              <a:pathLst>
                <a:path w="158" h="426">
                  <a:moveTo>
                    <a:pt x="0" y="426"/>
                  </a:moveTo>
                  <a:cubicBezTo>
                    <a:pt x="10" y="383"/>
                    <a:pt x="38" y="237"/>
                    <a:pt x="64" y="166"/>
                  </a:cubicBezTo>
                  <a:cubicBezTo>
                    <a:pt x="97" y="92"/>
                    <a:pt x="139" y="35"/>
                    <a:pt x="158"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8" name="Freeform 65"/>
            <p:cNvSpPr>
              <a:spLocks/>
            </p:cNvSpPr>
            <p:nvPr/>
          </p:nvSpPr>
          <p:spPr bwMode="auto">
            <a:xfrm>
              <a:off x="2284006" y="3690124"/>
              <a:ext cx="835392" cy="88951"/>
            </a:xfrm>
            <a:custGeom>
              <a:avLst/>
              <a:gdLst>
                <a:gd name="T0" fmla="*/ 0 w 502"/>
                <a:gd name="T1" fmla="*/ 68 h 68"/>
                <a:gd name="T2" fmla="*/ 324 w 502"/>
                <a:gd name="T3" fmla="*/ 0 h 68"/>
                <a:gd name="T4" fmla="*/ 502 w 502"/>
                <a:gd name="T5" fmla="*/ 26 h 68"/>
              </a:gdLst>
              <a:ahLst/>
              <a:cxnLst>
                <a:cxn ang="0">
                  <a:pos x="T0" y="T1"/>
                </a:cxn>
                <a:cxn ang="0">
                  <a:pos x="T2" y="T3"/>
                </a:cxn>
                <a:cxn ang="0">
                  <a:pos x="T4" y="T5"/>
                </a:cxn>
              </a:cxnLst>
              <a:rect l="0" t="0" r="r" b="b"/>
              <a:pathLst>
                <a:path w="502" h="68">
                  <a:moveTo>
                    <a:pt x="0" y="68"/>
                  </a:moveTo>
                  <a:cubicBezTo>
                    <a:pt x="54" y="57"/>
                    <a:pt x="240" y="7"/>
                    <a:pt x="324" y="0"/>
                  </a:cubicBezTo>
                  <a:cubicBezTo>
                    <a:pt x="428" y="0"/>
                    <a:pt x="465" y="21"/>
                    <a:pt x="502" y="2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49" name="Freeform 66"/>
            <p:cNvSpPr>
              <a:spLocks/>
            </p:cNvSpPr>
            <p:nvPr/>
          </p:nvSpPr>
          <p:spPr bwMode="auto">
            <a:xfrm>
              <a:off x="4244455" y="3383178"/>
              <a:ext cx="633695" cy="348289"/>
            </a:xfrm>
            <a:custGeom>
              <a:avLst/>
              <a:gdLst>
                <a:gd name="T0" fmla="*/ 0 w 381"/>
                <a:gd name="T1" fmla="*/ 0 h 267"/>
                <a:gd name="T2" fmla="*/ 159 w 381"/>
                <a:gd name="T3" fmla="*/ 163 h 267"/>
                <a:gd name="T4" fmla="*/ 381 w 381"/>
                <a:gd name="T5" fmla="*/ 267 h 267"/>
              </a:gdLst>
              <a:ahLst/>
              <a:cxnLst>
                <a:cxn ang="0">
                  <a:pos x="T0" y="T1"/>
                </a:cxn>
                <a:cxn ang="0">
                  <a:pos x="T2" y="T3"/>
                </a:cxn>
                <a:cxn ang="0">
                  <a:pos x="T4" y="T5"/>
                </a:cxn>
              </a:cxnLst>
              <a:rect l="0" t="0" r="r" b="b"/>
              <a:pathLst>
                <a:path w="381" h="267">
                  <a:moveTo>
                    <a:pt x="0" y="0"/>
                  </a:moveTo>
                  <a:cubicBezTo>
                    <a:pt x="26" y="27"/>
                    <a:pt x="96" y="119"/>
                    <a:pt x="159" y="163"/>
                  </a:cubicBezTo>
                  <a:cubicBezTo>
                    <a:pt x="232" y="211"/>
                    <a:pt x="335" y="245"/>
                    <a:pt x="381" y="267"/>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0" name="Freeform 67"/>
            <p:cNvSpPr>
              <a:spLocks/>
            </p:cNvSpPr>
            <p:nvPr/>
          </p:nvSpPr>
          <p:spPr bwMode="auto">
            <a:xfrm>
              <a:off x="4281002" y="3339329"/>
              <a:ext cx="754113" cy="388380"/>
            </a:xfrm>
            <a:custGeom>
              <a:avLst/>
              <a:gdLst>
                <a:gd name="T0" fmla="*/ 453 w 453"/>
                <a:gd name="T1" fmla="*/ 298 h 298"/>
                <a:gd name="T2" fmla="*/ 268 w 453"/>
                <a:gd name="T3" fmla="*/ 113 h 298"/>
                <a:gd name="T4" fmla="*/ 0 w 453"/>
                <a:gd name="T5" fmla="*/ 0 h 298"/>
              </a:gdLst>
              <a:ahLst/>
              <a:cxnLst>
                <a:cxn ang="0">
                  <a:pos x="T0" y="T1"/>
                </a:cxn>
                <a:cxn ang="0">
                  <a:pos x="T2" y="T3"/>
                </a:cxn>
                <a:cxn ang="0">
                  <a:pos x="T4" y="T5"/>
                </a:cxn>
              </a:cxnLst>
              <a:rect l="0" t="0" r="r" b="b"/>
              <a:pathLst>
                <a:path w="453" h="298">
                  <a:moveTo>
                    <a:pt x="453" y="298"/>
                  </a:moveTo>
                  <a:cubicBezTo>
                    <a:pt x="422" y="267"/>
                    <a:pt x="343" y="163"/>
                    <a:pt x="268" y="113"/>
                  </a:cubicBezTo>
                  <a:cubicBezTo>
                    <a:pt x="193" y="63"/>
                    <a:pt x="56" y="24"/>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1" name="Freeform 68"/>
            <p:cNvSpPr>
              <a:spLocks/>
            </p:cNvSpPr>
            <p:nvPr/>
          </p:nvSpPr>
          <p:spPr bwMode="auto">
            <a:xfrm>
              <a:off x="3472555" y="3291721"/>
              <a:ext cx="672829" cy="330749"/>
            </a:xfrm>
            <a:custGeom>
              <a:avLst/>
              <a:gdLst>
                <a:gd name="T0" fmla="*/ 404 w 404"/>
                <a:gd name="T1" fmla="*/ 22 h 254"/>
                <a:gd name="T2" fmla="*/ 258 w 404"/>
                <a:gd name="T3" fmla="*/ 14 h 254"/>
                <a:gd name="T4" fmla="*/ 90 w 404"/>
                <a:gd name="T5" fmla="*/ 104 h 254"/>
                <a:gd name="T6" fmla="*/ 0 w 404"/>
                <a:gd name="T7" fmla="*/ 254 h 254"/>
              </a:gdLst>
              <a:ahLst/>
              <a:cxnLst>
                <a:cxn ang="0">
                  <a:pos x="T0" y="T1"/>
                </a:cxn>
                <a:cxn ang="0">
                  <a:pos x="T2" y="T3"/>
                </a:cxn>
                <a:cxn ang="0">
                  <a:pos x="T4" y="T5"/>
                </a:cxn>
                <a:cxn ang="0">
                  <a:pos x="T6" y="T7"/>
                </a:cxn>
              </a:cxnLst>
              <a:rect l="0" t="0" r="r" b="b"/>
              <a:pathLst>
                <a:path w="404" h="254">
                  <a:moveTo>
                    <a:pt x="404" y="22"/>
                  </a:moveTo>
                  <a:cubicBezTo>
                    <a:pt x="380" y="21"/>
                    <a:pt x="310" y="0"/>
                    <a:pt x="258" y="14"/>
                  </a:cubicBezTo>
                  <a:cubicBezTo>
                    <a:pt x="206" y="28"/>
                    <a:pt x="133" y="64"/>
                    <a:pt x="90" y="104"/>
                  </a:cubicBezTo>
                  <a:cubicBezTo>
                    <a:pt x="16" y="152"/>
                    <a:pt x="19" y="223"/>
                    <a:pt x="0" y="254"/>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2" name="Freeform 69"/>
            <p:cNvSpPr>
              <a:spLocks/>
            </p:cNvSpPr>
            <p:nvPr/>
          </p:nvSpPr>
          <p:spPr bwMode="auto">
            <a:xfrm>
              <a:off x="3491561" y="3366892"/>
              <a:ext cx="707449" cy="388380"/>
            </a:xfrm>
            <a:custGeom>
              <a:avLst/>
              <a:gdLst>
                <a:gd name="T0" fmla="*/ 0 w 425"/>
                <a:gd name="T1" fmla="*/ 298 h 298"/>
                <a:gd name="T2" fmla="*/ 249 w 425"/>
                <a:gd name="T3" fmla="*/ 192 h 298"/>
                <a:gd name="T4" fmla="*/ 425 w 425"/>
                <a:gd name="T5" fmla="*/ 0 h 298"/>
              </a:gdLst>
              <a:ahLst/>
              <a:cxnLst>
                <a:cxn ang="0">
                  <a:pos x="T0" y="T1"/>
                </a:cxn>
                <a:cxn ang="0">
                  <a:pos x="T2" y="T3"/>
                </a:cxn>
                <a:cxn ang="0">
                  <a:pos x="T4" y="T5"/>
                </a:cxn>
              </a:cxnLst>
              <a:rect l="0" t="0" r="r" b="b"/>
              <a:pathLst>
                <a:path w="425" h="298">
                  <a:moveTo>
                    <a:pt x="0" y="298"/>
                  </a:moveTo>
                  <a:cubicBezTo>
                    <a:pt x="41" y="280"/>
                    <a:pt x="178" y="242"/>
                    <a:pt x="249" y="192"/>
                  </a:cubicBezTo>
                  <a:cubicBezTo>
                    <a:pt x="325" y="141"/>
                    <a:pt x="388" y="40"/>
                    <a:pt x="425"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53" name="Text Box 70"/>
            <p:cNvSpPr txBox="1">
              <a:spLocks noChangeArrowheads="1"/>
            </p:cNvSpPr>
            <p:nvPr/>
          </p:nvSpPr>
          <p:spPr bwMode="auto">
            <a:xfrm>
              <a:off x="5744289" y="4634552"/>
              <a:ext cx="4838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12</a:t>
              </a:r>
              <a:endParaRPr lang="en-US" altLang="zh-CN" sz="1600" b="1" dirty="0">
                <a:latin typeface="+mn-lt"/>
                <a:ea typeface="+mn-ea"/>
              </a:endParaRPr>
            </a:p>
          </p:txBody>
        </p:sp>
        <p:sp>
          <p:nvSpPr>
            <p:cNvPr id="54" name="Text Box 71"/>
            <p:cNvSpPr txBox="1">
              <a:spLocks noChangeArrowheads="1"/>
            </p:cNvSpPr>
            <p:nvPr/>
          </p:nvSpPr>
          <p:spPr bwMode="auto">
            <a:xfrm>
              <a:off x="2633410" y="388807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sp>
          <p:nvSpPr>
            <p:cNvPr id="55" name="Text Box 72"/>
            <p:cNvSpPr txBox="1">
              <a:spLocks noChangeArrowheads="1"/>
            </p:cNvSpPr>
            <p:nvPr/>
          </p:nvSpPr>
          <p:spPr bwMode="auto">
            <a:xfrm>
              <a:off x="8028384" y="4570462"/>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2</a:t>
              </a:r>
              <a:endParaRPr lang="en-US" altLang="zh-CN" sz="1600" b="1" dirty="0">
                <a:latin typeface="+mn-lt"/>
                <a:ea typeface="+mn-ea"/>
              </a:endParaRPr>
            </a:p>
          </p:txBody>
        </p:sp>
        <p:sp>
          <p:nvSpPr>
            <p:cNvPr id="56" name="Text Box 73"/>
            <p:cNvSpPr txBox="1">
              <a:spLocks noChangeArrowheads="1"/>
            </p:cNvSpPr>
            <p:nvPr/>
          </p:nvSpPr>
          <p:spPr bwMode="auto">
            <a:xfrm>
              <a:off x="2164194" y="444997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2</a:t>
              </a:r>
              <a:endParaRPr lang="en-US" altLang="zh-CN" sz="1600" b="1" dirty="0">
                <a:latin typeface="+mn-lt"/>
                <a:ea typeface="+mn-ea"/>
              </a:endParaRPr>
            </a:p>
          </p:txBody>
        </p:sp>
        <p:sp>
          <p:nvSpPr>
            <p:cNvPr id="57" name="Text Box 74"/>
            <p:cNvSpPr txBox="1">
              <a:spLocks noChangeArrowheads="1"/>
            </p:cNvSpPr>
            <p:nvPr/>
          </p:nvSpPr>
          <p:spPr bwMode="auto">
            <a:xfrm>
              <a:off x="1465656" y="3924405"/>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2</a:t>
              </a:r>
              <a:endParaRPr lang="en-US" altLang="zh-CN" sz="1600" b="1" dirty="0">
                <a:latin typeface="+mn-lt"/>
                <a:ea typeface="+mn-ea"/>
              </a:endParaRPr>
            </a:p>
          </p:txBody>
        </p:sp>
        <p:sp>
          <p:nvSpPr>
            <p:cNvPr id="58" name="Text Box 75"/>
            <p:cNvSpPr txBox="1">
              <a:spLocks noChangeArrowheads="1"/>
            </p:cNvSpPr>
            <p:nvPr/>
          </p:nvSpPr>
          <p:spPr bwMode="auto">
            <a:xfrm>
              <a:off x="2121734" y="3964496"/>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59" name="Text Box 76"/>
            <p:cNvSpPr txBox="1">
              <a:spLocks noChangeArrowheads="1"/>
            </p:cNvSpPr>
            <p:nvPr/>
          </p:nvSpPr>
          <p:spPr bwMode="auto">
            <a:xfrm>
              <a:off x="7799870" y="3987047"/>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60" name="Text Box 77"/>
            <p:cNvSpPr txBox="1">
              <a:spLocks noChangeArrowheads="1"/>
            </p:cNvSpPr>
            <p:nvPr/>
          </p:nvSpPr>
          <p:spPr bwMode="auto">
            <a:xfrm>
              <a:off x="6927098" y="4067780"/>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3</a:t>
              </a:r>
              <a:endParaRPr lang="en-US" altLang="zh-CN" sz="1600" b="1" dirty="0">
                <a:latin typeface="+mn-lt"/>
                <a:ea typeface="+mn-ea"/>
              </a:endParaRPr>
            </a:p>
          </p:txBody>
        </p:sp>
        <p:sp>
          <p:nvSpPr>
            <p:cNvPr id="61" name="Text Box 78"/>
            <p:cNvSpPr txBox="1">
              <a:spLocks noChangeArrowheads="1"/>
            </p:cNvSpPr>
            <p:nvPr/>
          </p:nvSpPr>
          <p:spPr bwMode="auto">
            <a:xfrm>
              <a:off x="2633410" y="3347700"/>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4</a:t>
              </a:r>
              <a:endParaRPr lang="en-US" altLang="zh-CN" sz="1600" b="1" dirty="0">
                <a:latin typeface="+mn-lt"/>
                <a:ea typeface="+mn-ea"/>
              </a:endParaRPr>
            </a:p>
          </p:txBody>
        </p:sp>
        <p:sp>
          <p:nvSpPr>
            <p:cNvPr id="62" name="Text Box 79"/>
            <p:cNvSpPr txBox="1">
              <a:spLocks noChangeArrowheads="1"/>
            </p:cNvSpPr>
            <p:nvPr/>
          </p:nvSpPr>
          <p:spPr bwMode="auto">
            <a:xfrm>
              <a:off x="6305777" y="3943198"/>
              <a:ext cx="5505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13</a:t>
              </a:r>
              <a:endParaRPr lang="en-US" altLang="zh-CN" sz="1600" b="1" dirty="0">
                <a:latin typeface="+mn-lt"/>
                <a:ea typeface="+mn-ea"/>
              </a:endParaRPr>
            </a:p>
          </p:txBody>
        </p:sp>
        <p:sp>
          <p:nvSpPr>
            <p:cNvPr id="63" name="Text Box 80"/>
            <p:cNvSpPr txBox="1">
              <a:spLocks noChangeArrowheads="1"/>
            </p:cNvSpPr>
            <p:nvPr/>
          </p:nvSpPr>
          <p:spPr bwMode="auto">
            <a:xfrm>
              <a:off x="3640679" y="3275691"/>
              <a:ext cx="50151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12</a:t>
              </a:r>
              <a:endParaRPr lang="en-US" altLang="zh-CN" sz="1600" b="1" dirty="0">
                <a:latin typeface="+mn-lt"/>
                <a:ea typeface="+mn-ea"/>
              </a:endParaRPr>
            </a:p>
          </p:txBody>
        </p:sp>
        <p:sp>
          <p:nvSpPr>
            <p:cNvPr id="64" name="Text Box 81"/>
            <p:cNvSpPr txBox="1">
              <a:spLocks noChangeArrowheads="1"/>
            </p:cNvSpPr>
            <p:nvPr/>
          </p:nvSpPr>
          <p:spPr bwMode="auto">
            <a:xfrm>
              <a:off x="4996158" y="4850576"/>
              <a:ext cx="4399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16</a:t>
              </a:r>
              <a:endParaRPr lang="en-US" altLang="zh-CN" sz="1600" b="1" dirty="0">
                <a:latin typeface="+mn-lt"/>
                <a:ea typeface="+mn-ea"/>
              </a:endParaRPr>
            </a:p>
          </p:txBody>
        </p:sp>
        <p:sp>
          <p:nvSpPr>
            <p:cNvPr id="65" name="Text Box 82"/>
            <p:cNvSpPr txBox="1">
              <a:spLocks noChangeArrowheads="1"/>
            </p:cNvSpPr>
            <p:nvPr/>
          </p:nvSpPr>
          <p:spPr bwMode="auto">
            <a:xfrm>
              <a:off x="4067563" y="3491716"/>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7</a:t>
              </a:r>
              <a:endParaRPr lang="en-US" altLang="zh-CN" sz="1600" b="1" dirty="0">
                <a:latin typeface="+mn-lt"/>
                <a:ea typeface="+mn-ea"/>
              </a:endParaRPr>
            </a:p>
          </p:txBody>
        </p:sp>
        <p:sp>
          <p:nvSpPr>
            <p:cNvPr id="66" name="Text Box 83"/>
            <p:cNvSpPr txBox="1">
              <a:spLocks noChangeArrowheads="1"/>
            </p:cNvSpPr>
            <p:nvPr/>
          </p:nvSpPr>
          <p:spPr bwMode="auto">
            <a:xfrm>
              <a:off x="4365796" y="386176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7</a:t>
              </a:r>
              <a:endParaRPr lang="en-US" altLang="zh-CN" sz="1600" b="1">
                <a:latin typeface="+mn-lt"/>
                <a:ea typeface="+mn-ea"/>
              </a:endParaRPr>
            </a:p>
          </p:txBody>
        </p:sp>
        <p:sp>
          <p:nvSpPr>
            <p:cNvPr id="67" name="Text Box 84"/>
            <p:cNvSpPr txBox="1">
              <a:spLocks noChangeArrowheads="1"/>
            </p:cNvSpPr>
            <p:nvPr/>
          </p:nvSpPr>
          <p:spPr bwMode="auto">
            <a:xfrm>
              <a:off x="5523645" y="3418334"/>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8</a:t>
              </a:r>
              <a:endParaRPr lang="en-US" altLang="zh-CN" sz="1600" b="1" dirty="0">
                <a:latin typeface="+mn-lt"/>
                <a:ea typeface="+mn-ea"/>
              </a:endParaRPr>
            </a:p>
          </p:txBody>
        </p:sp>
        <p:sp>
          <p:nvSpPr>
            <p:cNvPr id="68" name="Text Box 85"/>
            <p:cNvSpPr txBox="1">
              <a:spLocks noChangeArrowheads="1"/>
            </p:cNvSpPr>
            <p:nvPr/>
          </p:nvSpPr>
          <p:spPr bwMode="auto">
            <a:xfrm>
              <a:off x="3959380" y="4058459"/>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69" name="Text Box 86"/>
            <p:cNvSpPr txBox="1">
              <a:spLocks noChangeArrowheads="1"/>
            </p:cNvSpPr>
            <p:nvPr/>
          </p:nvSpPr>
          <p:spPr bwMode="auto">
            <a:xfrm>
              <a:off x="3628984" y="4228845"/>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70" name="Text Box 87"/>
            <p:cNvSpPr txBox="1">
              <a:spLocks noChangeArrowheads="1"/>
            </p:cNvSpPr>
            <p:nvPr/>
          </p:nvSpPr>
          <p:spPr bwMode="auto">
            <a:xfrm>
              <a:off x="4644008" y="3203683"/>
              <a:ext cx="5959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10</a:t>
              </a:r>
              <a:endParaRPr lang="en-US" altLang="zh-CN" sz="1600" b="1" dirty="0">
                <a:latin typeface="+mn-lt"/>
                <a:ea typeface="+mn-ea"/>
              </a:endParaRPr>
            </a:p>
          </p:txBody>
        </p:sp>
        <p:sp>
          <p:nvSpPr>
            <p:cNvPr id="71" name="Text Box 88"/>
            <p:cNvSpPr txBox="1">
              <a:spLocks noChangeArrowheads="1"/>
            </p:cNvSpPr>
            <p:nvPr/>
          </p:nvSpPr>
          <p:spPr bwMode="auto">
            <a:xfrm>
              <a:off x="1241649" y="3130105"/>
              <a:ext cx="5628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smtClean="0">
                  <a:latin typeface="+mn-lt"/>
                  <a:ea typeface="+mn-ea"/>
                </a:rPr>
                <a:t>W</a:t>
              </a:r>
              <a:r>
                <a:rPr lang="en-US" altLang="zh-CN" sz="1600" b="1" baseline="-25000" dirty="0" smtClean="0">
                  <a:latin typeface="+mn-lt"/>
                  <a:ea typeface="+mn-ea"/>
                </a:rPr>
                <a:t>4</a:t>
              </a:r>
              <a:endParaRPr lang="en-US" altLang="zh-CN" sz="1600" b="1" dirty="0">
                <a:latin typeface="+mn-lt"/>
                <a:ea typeface="+mn-ea"/>
              </a:endParaRPr>
            </a:p>
          </p:txBody>
        </p:sp>
        <p:sp>
          <p:nvSpPr>
            <p:cNvPr id="72" name="Oval 89"/>
            <p:cNvSpPr>
              <a:spLocks noChangeArrowheads="1"/>
            </p:cNvSpPr>
            <p:nvPr/>
          </p:nvSpPr>
          <p:spPr bwMode="auto">
            <a:xfrm>
              <a:off x="1164170" y="3297985"/>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3" name="Oval 90"/>
            <p:cNvSpPr>
              <a:spLocks noChangeArrowheads="1"/>
            </p:cNvSpPr>
            <p:nvPr/>
          </p:nvSpPr>
          <p:spPr bwMode="auto">
            <a:xfrm>
              <a:off x="3744476" y="4999341"/>
              <a:ext cx="159553"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4" name="Oval 91"/>
            <p:cNvSpPr>
              <a:spLocks noChangeArrowheads="1"/>
            </p:cNvSpPr>
            <p:nvPr/>
          </p:nvSpPr>
          <p:spPr bwMode="auto">
            <a:xfrm>
              <a:off x="8478205" y="3685113"/>
              <a:ext cx="161057" cy="12528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5" name="Text Box 92"/>
            <p:cNvSpPr txBox="1">
              <a:spLocks noChangeArrowheads="1"/>
            </p:cNvSpPr>
            <p:nvPr/>
          </p:nvSpPr>
          <p:spPr bwMode="auto">
            <a:xfrm>
              <a:off x="8324699" y="3347699"/>
              <a:ext cx="6182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6</a:t>
              </a:r>
              <a:endParaRPr lang="en-US" altLang="zh-CN" sz="1600" b="1" dirty="0">
                <a:latin typeface="+mn-lt"/>
                <a:ea typeface="+mn-ea"/>
              </a:endParaRPr>
            </a:p>
          </p:txBody>
        </p:sp>
        <p:sp>
          <p:nvSpPr>
            <p:cNvPr id="76" name="Freeform 93"/>
            <p:cNvSpPr>
              <a:spLocks/>
            </p:cNvSpPr>
            <p:nvPr/>
          </p:nvSpPr>
          <p:spPr bwMode="auto">
            <a:xfrm>
              <a:off x="8565922" y="3802880"/>
              <a:ext cx="79776" cy="593846"/>
            </a:xfrm>
            <a:custGeom>
              <a:avLst/>
              <a:gdLst>
                <a:gd name="T0" fmla="*/ 48 w 48"/>
                <a:gd name="T1" fmla="*/ 456 h 456"/>
                <a:gd name="T2" fmla="*/ 0 w 48"/>
                <a:gd name="T3" fmla="*/ 0 h 456"/>
              </a:gdLst>
              <a:ahLst/>
              <a:cxnLst>
                <a:cxn ang="0">
                  <a:pos x="T0" y="T1"/>
                </a:cxn>
                <a:cxn ang="0">
                  <a:pos x="T2" y="T3"/>
                </a:cxn>
              </a:cxnLst>
              <a:rect l="0" t="0" r="r" b="b"/>
              <a:pathLst>
                <a:path w="48" h="456">
                  <a:moveTo>
                    <a:pt x="48" y="456"/>
                  </a:moveTo>
                  <a:cubicBezTo>
                    <a:pt x="40" y="380"/>
                    <a:pt x="10" y="95"/>
                    <a:pt x="0"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77" name="Text Box 94"/>
            <p:cNvSpPr txBox="1">
              <a:spLocks noChangeArrowheads="1"/>
            </p:cNvSpPr>
            <p:nvPr/>
          </p:nvSpPr>
          <p:spPr bwMode="auto">
            <a:xfrm>
              <a:off x="8333474" y="3955726"/>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sp>
          <p:nvSpPr>
            <p:cNvPr id="78" name="Text Box 95"/>
            <p:cNvSpPr txBox="1">
              <a:spLocks noChangeArrowheads="1"/>
            </p:cNvSpPr>
            <p:nvPr/>
          </p:nvSpPr>
          <p:spPr bwMode="auto">
            <a:xfrm>
              <a:off x="3297122" y="4772576"/>
              <a:ext cx="62989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5</a:t>
              </a:r>
              <a:endParaRPr lang="en-US" altLang="zh-CN" sz="1600" b="1" dirty="0">
                <a:latin typeface="+mn-lt"/>
                <a:ea typeface="+mn-ea"/>
              </a:endParaRPr>
            </a:p>
          </p:txBody>
        </p:sp>
        <p:sp>
          <p:nvSpPr>
            <p:cNvPr id="79" name="Freeform 96"/>
            <p:cNvSpPr>
              <a:spLocks/>
            </p:cNvSpPr>
            <p:nvPr/>
          </p:nvSpPr>
          <p:spPr bwMode="auto">
            <a:xfrm>
              <a:off x="3880433" y="4632259"/>
              <a:ext cx="829372" cy="390886"/>
            </a:xfrm>
            <a:custGeom>
              <a:avLst/>
              <a:gdLst>
                <a:gd name="T0" fmla="*/ 498 w 498"/>
                <a:gd name="T1" fmla="*/ 0 h 300"/>
                <a:gd name="T2" fmla="*/ 0 w 498"/>
                <a:gd name="T3" fmla="*/ 300 h 300"/>
              </a:gdLst>
              <a:ahLst/>
              <a:cxnLst>
                <a:cxn ang="0">
                  <a:pos x="T0" y="T1"/>
                </a:cxn>
                <a:cxn ang="0">
                  <a:pos x="T2" y="T3"/>
                </a:cxn>
              </a:cxnLst>
              <a:rect l="0" t="0" r="r" b="b"/>
              <a:pathLst>
                <a:path w="498" h="300">
                  <a:moveTo>
                    <a:pt x="498" y="0"/>
                  </a:moveTo>
                  <a:cubicBezTo>
                    <a:pt x="415" y="50"/>
                    <a:pt x="104" y="238"/>
                    <a:pt x="0" y="30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80" name="Text Box 97"/>
            <p:cNvSpPr txBox="1">
              <a:spLocks noChangeArrowheads="1"/>
            </p:cNvSpPr>
            <p:nvPr/>
          </p:nvSpPr>
          <p:spPr bwMode="auto">
            <a:xfrm>
              <a:off x="4158202" y="4797634"/>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a:latin typeface="+mn-lt"/>
                  <a:ea typeface="+mn-ea"/>
                </a:rPr>
                <a:t>6</a:t>
              </a:r>
              <a:endParaRPr lang="en-US" altLang="zh-CN" sz="1600" b="1">
                <a:latin typeface="+mn-lt"/>
                <a:ea typeface="+mn-ea"/>
              </a:endParaRPr>
            </a:p>
          </p:txBody>
        </p:sp>
        <p:sp>
          <p:nvSpPr>
            <p:cNvPr id="81" name="Freeform 98"/>
            <p:cNvSpPr>
              <a:spLocks/>
            </p:cNvSpPr>
            <p:nvPr/>
          </p:nvSpPr>
          <p:spPr bwMode="auto">
            <a:xfrm>
              <a:off x="1231418" y="3403224"/>
              <a:ext cx="44737" cy="524940"/>
            </a:xfrm>
            <a:custGeom>
              <a:avLst/>
              <a:gdLst>
                <a:gd name="T0" fmla="*/ 1 w 1"/>
                <a:gd name="T1" fmla="*/ 402 h 402"/>
                <a:gd name="T2" fmla="*/ 1 w 1"/>
                <a:gd name="T3" fmla="*/ 0 h 402"/>
              </a:gdLst>
              <a:ahLst/>
              <a:cxnLst>
                <a:cxn ang="0">
                  <a:pos x="T0" y="T1"/>
                </a:cxn>
                <a:cxn ang="0">
                  <a:pos x="T2" y="T3"/>
                </a:cxn>
              </a:cxnLst>
              <a:rect l="0" t="0" r="r" b="b"/>
              <a:pathLst>
                <a:path w="1" h="402">
                  <a:moveTo>
                    <a:pt x="1" y="402"/>
                  </a:moveTo>
                  <a:cubicBezTo>
                    <a:pt x="0" y="335"/>
                    <a:pt x="1" y="84"/>
                    <a:pt x="1" y="0"/>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82" name="Text Box 99"/>
            <p:cNvSpPr txBox="1">
              <a:spLocks noChangeArrowheads="1"/>
            </p:cNvSpPr>
            <p:nvPr/>
          </p:nvSpPr>
          <p:spPr bwMode="auto">
            <a:xfrm>
              <a:off x="1259632" y="3449513"/>
              <a:ext cx="2980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SzTx/>
                <a:buFontTx/>
                <a:buNone/>
              </a:pPr>
              <a:r>
                <a:rPr lang="en-US" altLang="en-US" sz="1600" b="1" dirty="0">
                  <a:latin typeface="+mn-lt"/>
                  <a:ea typeface="+mn-ea"/>
                </a:rPr>
                <a:t>5</a:t>
              </a:r>
              <a:endParaRPr lang="en-US" altLang="zh-CN" sz="1600" b="1" dirty="0">
                <a:latin typeface="+mn-lt"/>
                <a:ea typeface="+mn-ea"/>
              </a:endParaRPr>
            </a:p>
          </p:txBody>
        </p:sp>
        <p:pic>
          <p:nvPicPr>
            <p:cNvPr id="83" name="Picture 11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21189" y="4350370"/>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4" name="Picture 11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41955" y="3825431"/>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5" name="Picture 1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70849" y="4936699"/>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6" name="Picture 13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59457"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7" name="Picture 14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24616" y="3622471"/>
              <a:ext cx="558433"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8" name="Picture 14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51156" y="3661309"/>
              <a:ext cx="558434"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9" name="Picture 14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91989" y="3622471"/>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0" name="Picture 14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95847" y="4311532"/>
              <a:ext cx="558433" cy="31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1" name="Picture 144"/>
            <p:cNvPicPr>
              <a:picLocks noChangeArrowheads="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4443276" y="4435563"/>
              <a:ext cx="559940" cy="313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2" name="Freeform 157"/>
            <p:cNvSpPr>
              <a:spLocks/>
            </p:cNvSpPr>
            <p:nvPr/>
          </p:nvSpPr>
          <p:spPr bwMode="auto">
            <a:xfrm>
              <a:off x="2476981" y="3831695"/>
              <a:ext cx="639717" cy="78929"/>
            </a:xfrm>
            <a:custGeom>
              <a:avLst/>
              <a:gdLst>
                <a:gd name="T0" fmla="*/ 500 w 500"/>
                <a:gd name="T1" fmla="*/ 0 h 69"/>
                <a:gd name="T2" fmla="*/ 236 w 500"/>
                <a:gd name="T3" fmla="*/ 68 h 69"/>
                <a:gd name="T4" fmla="*/ 0 w 500"/>
                <a:gd name="T5" fmla="*/ 8 h 69"/>
              </a:gdLst>
              <a:ahLst/>
              <a:cxnLst>
                <a:cxn ang="0">
                  <a:pos x="T0" y="T1"/>
                </a:cxn>
                <a:cxn ang="0">
                  <a:pos x="T2" y="T3"/>
                </a:cxn>
                <a:cxn ang="0">
                  <a:pos x="T4" y="T5"/>
                </a:cxn>
              </a:cxnLst>
              <a:rect l="0" t="0" r="r" b="b"/>
              <a:pathLst>
                <a:path w="500" h="69">
                  <a:moveTo>
                    <a:pt x="500" y="0"/>
                  </a:moveTo>
                  <a:cubicBezTo>
                    <a:pt x="457" y="11"/>
                    <a:pt x="319" y="67"/>
                    <a:pt x="236" y="68"/>
                  </a:cubicBezTo>
                  <a:cubicBezTo>
                    <a:pt x="146" y="69"/>
                    <a:pt x="49" y="20"/>
                    <a:pt x="0" y="8"/>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sp>
          <p:nvSpPr>
            <p:cNvPr id="93" name="Freeform 158"/>
            <p:cNvSpPr>
              <a:spLocks/>
            </p:cNvSpPr>
            <p:nvPr/>
          </p:nvSpPr>
          <p:spPr bwMode="auto">
            <a:xfrm>
              <a:off x="6500211" y="4553330"/>
              <a:ext cx="1168045" cy="93963"/>
            </a:xfrm>
            <a:custGeom>
              <a:avLst/>
              <a:gdLst>
                <a:gd name="T0" fmla="*/ 702 w 702"/>
                <a:gd name="T1" fmla="*/ 0 h 72"/>
                <a:gd name="T2" fmla="*/ 342 w 702"/>
                <a:gd name="T3" fmla="*/ 72 h 72"/>
                <a:gd name="T4" fmla="*/ 0 w 702"/>
                <a:gd name="T5" fmla="*/ 6 h 72"/>
              </a:gdLst>
              <a:ahLst/>
              <a:cxnLst>
                <a:cxn ang="0">
                  <a:pos x="T0" y="T1"/>
                </a:cxn>
                <a:cxn ang="0">
                  <a:pos x="T2" y="T3"/>
                </a:cxn>
                <a:cxn ang="0">
                  <a:pos x="T4" y="T5"/>
                </a:cxn>
              </a:cxnLst>
              <a:rect l="0" t="0" r="r" b="b"/>
              <a:pathLst>
                <a:path w="702" h="72">
                  <a:moveTo>
                    <a:pt x="702" y="0"/>
                  </a:moveTo>
                  <a:cubicBezTo>
                    <a:pt x="642" y="12"/>
                    <a:pt x="459" y="71"/>
                    <a:pt x="342" y="72"/>
                  </a:cubicBezTo>
                  <a:cubicBezTo>
                    <a:pt x="190" y="72"/>
                    <a:pt x="71" y="20"/>
                    <a:pt x="0" y="6"/>
                  </a:cubicBezTo>
                </a:path>
              </a:pathLst>
            </a:custGeom>
            <a:noFill/>
            <a:ln w="19050">
              <a:solidFill>
                <a:schemeClr val="tx1"/>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mn-ea"/>
              </a:endParaRPr>
            </a:p>
          </p:txBody>
        </p:sp>
      </p:grpSp>
      <p:grpSp>
        <p:nvGrpSpPr>
          <p:cNvPr id="3" name="组合 2"/>
          <p:cNvGrpSpPr/>
          <p:nvPr/>
        </p:nvGrpSpPr>
        <p:grpSpPr>
          <a:xfrm>
            <a:off x="715963" y="3968211"/>
            <a:ext cx="8297862" cy="2495577"/>
            <a:chOff x="-39688" y="3282950"/>
            <a:chExt cx="9053513" cy="3051454"/>
          </a:xfrm>
        </p:grpSpPr>
        <p:sp>
          <p:nvSpPr>
            <p:cNvPr id="94" name="Oval 2"/>
            <p:cNvSpPr>
              <a:spLocks noChangeArrowheads="1"/>
            </p:cNvSpPr>
            <p:nvPr/>
          </p:nvSpPr>
          <p:spPr bwMode="auto">
            <a:xfrm>
              <a:off x="4033838" y="4897438"/>
              <a:ext cx="911225" cy="936625"/>
            </a:xfrm>
            <a:prstGeom prst="ellipse">
              <a:avLst/>
            </a:prstGeom>
            <a:solidFill>
              <a:srgbClr val="FFCCFF"/>
            </a:solidFill>
            <a:ln w="28575">
              <a:solidFill>
                <a:srgbClr val="FF000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endParaRPr lang="zh-CN" altLang="en-US" sz="1600" b="1">
                <a:latin typeface="+mn-lt"/>
                <a:ea typeface="+mn-ea"/>
              </a:endParaRPr>
            </a:p>
          </p:txBody>
        </p:sp>
        <p:sp>
          <p:nvSpPr>
            <p:cNvPr id="95" name="Oval 92"/>
            <p:cNvSpPr>
              <a:spLocks noChangeArrowheads="1"/>
            </p:cNvSpPr>
            <p:nvPr/>
          </p:nvSpPr>
          <p:spPr bwMode="auto">
            <a:xfrm>
              <a:off x="1173163" y="5187950"/>
              <a:ext cx="169862" cy="1762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6" name="Oval 93"/>
            <p:cNvSpPr>
              <a:spLocks noChangeArrowheads="1"/>
            </p:cNvSpPr>
            <p:nvPr/>
          </p:nvSpPr>
          <p:spPr bwMode="auto">
            <a:xfrm>
              <a:off x="3810000" y="3508375"/>
              <a:ext cx="169863" cy="1746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7" name="Oval 94"/>
            <p:cNvSpPr>
              <a:spLocks noChangeArrowheads="1"/>
            </p:cNvSpPr>
            <p:nvPr/>
          </p:nvSpPr>
          <p:spPr bwMode="auto">
            <a:xfrm>
              <a:off x="6021388" y="4208463"/>
              <a:ext cx="171450" cy="1746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8" name="Oval 95"/>
            <p:cNvSpPr>
              <a:spLocks noChangeArrowheads="1"/>
            </p:cNvSpPr>
            <p:nvPr/>
          </p:nvSpPr>
          <p:spPr bwMode="auto">
            <a:xfrm>
              <a:off x="6000750" y="6076950"/>
              <a:ext cx="169863" cy="1762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9" name="Oval 96"/>
            <p:cNvSpPr>
              <a:spLocks noChangeArrowheads="1"/>
            </p:cNvSpPr>
            <p:nvPr/>
          </p:nvSpPr>
          <p:spPr bwMode="auto">
            <a:xfrm>
              <a:off x="7639050" y="5187950"/>
              <a:ext cx="169863" cy="17621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0" name="Text Box 97"/>
            <p:cNvSpPr txBox="1">
              <a:spLocks noChangeArrowheads="1"/>
            </p:cNvSpPr>
            <p:nvPr/>
          </p:nvSpPr>
          <p:spPr bwMode="auto">
            <a:xfrm>
              <a:off x="896938" y="5229225"/>
              <a:ext cx="420106"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L</a:t>
              </a:r>
              <a:r>
                <a:rPr lang="en-US" altLang="zh-CN" sz="1600" b="1" baseline="-25000">
                  <a:latin typeface="+mn-lt"/>
                  <a:ea typeface="+mn-ea"/>
                </a:rPr>
                <a:t>1</a:t>
              </a:r>
              <a:endParaRPr lang="en-US" altLang="zh-CN" sz="1600" b="1">
                <a:latin typeface="+mn-lt"/>
                <a:ea typeface="+mn-ea"/>
              </a:endParaRPr>
            </a:p>
          </p:txBody>
        </p:sp>
        <p:sp>
          <p:nvSpPr>
            <p:cNvPr id="101" name="Text Box 98"/>
            <p:cNvSpPr txBox="1">
              <a:spLocks noChangeArrowheads="1"/>
            </p:cNvSpPr>
            <p:nvPr/>
          </p:nvSpPr>
          <p:spPr bwMode="auto">
            <a:xfrm>
              <a:off x="7510463" y="4814888"/>
              <a:ext cx="420106"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L</a:t>
              </a:r>
              <a:r>
                <a:rPr lang="en-US" altLang="zh-CN" sz="1600" b="1" baseline="-25000">
                  <a:latin typeface="+mn-lt"/>
                  <a:ea typeface="+mn-ea"/>
                </a:rPr>
                <a:t>2</a:t>
              </a:r>
              <a:endParaRPr lang="en-US" altLang="zh-CN" sz="1600" b="1">
                <a:latin typeface="+mn-lt"/>
                <a:ea typeface="+mn-ea"/>
              </a:endParaRPr>
            </a:p>
          </p:txBody>
        </p:sp>
        <p:sp>
          <p:nvSpPr>
            <p:cNvPr id="102" name="Text Box 99"/>
            <p:cNvSpPr txBox="1">
              <a:spLocks noChangeArrowheads="1"/>
            </p:cNvSpPr>
            <p:nvPr/>
          </p:nvSpPr>
          <p:spPr bwMode="auto">
            <a:xfrm>
              <a:off x="3895725" y="3282950"/>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1</a:t>
              </a:r>
              <a:endParaRPr lang="en-US" altLang="zh-CN" sz="1600" b="1">
                <a:latin typeface="+mn-lt"/>
                <a:ea typeface="+mn-ea"/>
              </a:endParaRPr>
            </a:p>
          </p:txBody>
        </p:sp>
        <p:sp>
          <p:nvSpPr>
            <p:cNvPr id="103" name="Text Box 100"/>
            <p:cNvSpPr txBox="1">
              <a:spLocks noChangeArrowheads="1"/>
            </p:cNvSpPr>
            <p:nvPr/>
          </p:nvSpPr>
          <p:spPr bwMode="auto">
            <a:xfrm>
              <a:off x="6164263" y="5920439"/>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3</a:t>
              </a:r>
              <a:endParaRPr lang="en-US" altLang="zh-CN" sz="1600" b="1" dirty="0">
                <a:latin typeface="+mn-lt"/>
                <a:ea typeface="+mn-ea"/>
              </a:endParaRPr>
            </a:p>
          </p:txBody>
        </p:sp>
        <p:sp>
          <p:nvSpPr>
            <p:cNvPr id="104" name="Text Box 101"/>
            <p:cNvSpPr txBox="1">
              <a:spLocks noChangeArrowheads="1"/>
            </p:cNvSpPr>
            <p:nvPr/>
          </p:nvSpPr>
          <p:spPr bwMode="auto">
            <a:xfrm>
              <a:off x="5894388" y="3865563"/>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W</a:t>
              </a:r>
              <a:r>
                <a:rPr lang="en-US" altLang="zh-CN" sz="1600" b="1" baseline="-25000" dirty="0">
                  <a:latin typeface="+mn-lt"/>
                  <a:ea typeface="+mn-ea"/>
                </a:rPr>
                <a:t>2</a:t>
              </a:r>
              <a:endParaRPr lang="en-US" altLang="zh-CN" sz="1600" b="1" dirty="0">
                <a:latin typeface="+mn-lt"/>
                <a:ea typeface="+mn-ea"/>
              </a:endParaRPr>
            </a:p>
          </p:txBody>
        </p:sp>
        <p:sp>
          <p:nvSpPr>
            <p:cNvPr id="105" name="Text Box 102"/>
            <p:cNvSpPr txBox="1">
              <a:spLocks noChangeArrowheads="1"/>
            </p:cNvSpPr>
            <p:nvPr/>
          </p:nvSpPr>
          <p:spPr bwMode="auto">
            <a:xfrm>
              <a:off x="2624138" y="3781425"/>
              <a:ext cx="374633"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D</a:t>
              </a:r>
            </a:p>
          </p:txBody>
        </p:sp>
        <p:sp>
          <p:nvSpPr>
            <p:cNvPr id="106" name="Text Box 103"/>
            <p:cNvSpPr txBox="1">
              <a:spLocks noChangeArrowheads="1"/>
            </p:cNvSpPr>
            <p:nvPr/>
          </p:nvSpPr>
          <p:spPr bwMode="auto">
            <a:xfrm>
              <a:off x="1577975" y="3767137"/>
              <a:ext cx="362389"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B</a:t>
              </a:r>
            </a:p>
          </p:txBody>
        </p:sp>
        <p:sp>
          <p:nvSpPr>
            <p:cNvPr id="107" name="Text Box 104"/>
            <p:cNvSpPr txBox="1">
              <a:spLocks noChangeArrowheads="1"/>
            </p:cNvSpPr>
            <p:nvPr/>
          </p:nvSpPr>
          <p:spPr bwMode="auto">
            <a:xfrm>
              <a:off x="-39688" y="4383088"/>
              <a:ext cx="362389"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A</a:t>
              </a:r>
            </a:p>
          </p:txBody>
        </p:sp>
        <p:sp>
          <p:nvSpPr>
            <p:cNvPr id="108" name="Text Box 105"/>
            <p:cNvSpPr txBox="1">
              <a:spLocks noChangeArrowheads="1"/>
            </p:cNvSpPr>
            <p:nvPr/>
          </p:nvSpPr>
          <p:spPr bwMode="auto">
            <a:xfrm>
              <a:off x="8234363" y="4741863"/>
              <a:ext cx="264446"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a:t>
              </a:r>
            </a:p>
          </p:txBody>
        </p:sp>
        <p:sp>
          <p:nvSpPr>
            <p:cNvPr id="109" name="Text Box 106"/>
            <p:cNvSpPr txBox="1">
              <a:spLocks noChangeArrowheads="1"/>
            </p:cNvSpPr>
            <p:nvPr/>
          </p:nvSpPr>
          <p:spPr bwMode="auto">
            <a:xfrm>
              <a:off x="5454650" y="4960938"/>
              <a:ext cx="374633"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G</a:t>
              </a:r>
            </a:p>
          </p:txBody>
        </p:sp>
        <p:sp>
          <p:nvSpPr>
            <p:cNvPr id="110" name="Text Box 107"/>
            <p:cNvSpPr txBox="1">
              <a:spLocks noChangeArrowheads="1"/>
            </p:cNvSpPr>
            <p:nvPr/>
          </p:nvSpPr>
          <p:spPr bwMode="auto">
            <a:xfrm>
              <a:off x="4286250" y="4856163"/>
              <a:ext cx="337903"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F</a:t>
              </a:r>
            </a:p>
          </p:txBody>
        </p:sp>
        <p:sp>
          <p:nvSpPr>
            <p:cNvPr id="111" name="Text Box 108"/>
            <p:cNvSpPr txBox="1">
              <a:spLocks noChangeArrowheads="1"/>
            </p:cNvSpPr>
            <p:nvPr/>
          </p:nvSpPr>
          <p:spPr bwMode="auto">
            <a:xfrm>
              <a:off x="4695825" y="3751263"/>
              <a:ext cx="348397"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E</a:t>
              </a:r>
            </a:p>
          </p:txBody>
        </p:sp>
        <p:sp>
          <p:nvSpPr>
            <p:cNvPr id="112" name="Freeform 109"/>
            <p:cNvSpPr>
              <a:spLocks/>
            </p:cNvSpPr>
            <p:nvPr/>
          </p:nvSpPr>
          <p:spPr bwMode="auto">
            <a:xfrm>
              <a:off x="6164263" y="5257800"/>
              <a:ext cx="1506537" cy="1588"/>
            </a:xfrm>
            <a:custGeom>
              <a:avLst/>
              <a:gdLst>
                <a:gd name="T0" fmla="*/ 0 w 850"/>
                <a:gd name="T1" fmla="*/ 0 h 1"/>
                <a:gd name="T2" fmla="*/ 850 w 850"/>
                <a:gd name="T3" fmla="*/ 0 h 1"/>
              </a:gdLst>
              <a:ahLst/>
              <a:cxnLst>
                <a:cxn ang="0">
                  <a:pos x="T0" y="T1"/>
                </a:cxn>
                <a:cxn ang="0">
                  <a:pos x="T2" y="T3"/>
                </a:cxn>
              </a:cxnLst>
              <a:rect l="0" t="0" r="r" b="b"/>
              <a:pathLst>
                <a:path w="850" h="1">
                  <a:moveTo>
                    <a:pt x="0" y="0"/>
                  </a:moveTo>
                  <a:cubicBezTo>
                    <a:pt x="142" y="0"/>
                    <a:pt x="708" y="0"/>
                    <a:pt x="850"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3" name="Freeform 110"/>
            <p:cNvSpPr>
              <a:spLocks/>
            </p:cNvSpPr>
            <p:nvPr/>
          </p:nvSpPr>
          <p:spPr bwMode="auto">
            <a:xfrm>
              <a:off x="3097213" y="4318000"/>
              <a:ext cx="1393825" cy="11113"/>
            </a:xfrm>
            <a:custGeom>
              <a:avLst/>
              <a:gdLst>
                <a:gd name="T0" fmla="*/ 0 w 786"/>
                <a:gd name="T1" fmla="*/ 0 h 6"/>
                <a:gd name="T2" fmla="*/ 786 w 786"/>
                <a:gd name="T3" fmla="*/ 6 h 6"/>
              </a:gdLst>
              <a:ahLst/>
              <a:cxnLst>
                <a:cxn ang="0">
                  <a:pos x="T0" y="T1"/>
                </a:cxn>
                <a:cxn ang="0">
                  <a:pos x="T2" y="T3"/>
                </a:cxn>
              </a:cxnLst>
              <a:rect l="0" t="0" r="r" b="b"/>
              <a:pathLst>
                <a:path w="786" h="6">
                  <a:moveTo>
                    <a:pt x="0" y="0"/>
                  </a:moveTo>
                  <a:cubicBezTo>
                    <a:pt x="131" y="1"/>
                    <a:pt x="622" y="5"/>
                    <a:pt x="786" y="6"/>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4" name="Freeform 111"/>
            <p:cNvSpPr>
              <a:spLocks/>
            </p:cNvSpPr>
            <p:nvPr/>
          </p:nvSpPr>
          <p:spPr bwMode="auto">
            <a:xfrm>
              <a:off x="6092825" y="5505450"/>
              <a:ext cx="3175" cy="571500"/>
            </a:xfrm>
            <a:custGeom>
              <a:avLst/>
              <a:gdLst>
                <a:gd name="T0" fmla="*/ 2 w 2"/>
                <a:gd name="T1" fmla="*/ 314 h 314"/>
                <a:gd name="T2" fmla="*/ 0 w 2"/>
                <a:gd name="T3" fmla="*/ 0 h 314"/>
              </a:gdLst>
              <a:ahLst/>
              <a:cxnLst>
                <a:cxn ang="0">
                  <a:pos x="T0" y="T1"/>
                </a:cxn>
                <a:cxn ang="0">
                  <a:pos x="T2" y="T3"/>
                </a:cxn>
              </a:cxnLst>
              <a:rect l="0" t="0" r="r" b="b"/>
              <a:pathLst>
                <a:path w="2" h="314">
                  <a:moveTo>
                    <a:pt x="2" y="314"/>
                  </a:moveTo>
                  <a:cubicBezTo>
                    <a:pt x="2" y="262"/>
                    <a:pt x="0" y="65"/>
                    <a:pt x="0" y="0"/>
                  </a:cubicBezTo>
                </a:path>
              </a:pathLst>
            </a:custGeom>
            <a:noFill/>
            <a:ln w="38100" cmpd="sng">
              <a:solidFill>
                <a:schemeClr val="tx1"/>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5" name="Freeform 112"/>
            <p:cNvSpPr>
              <a:spLocks/>
            </p:cNvSpPr>
            <p:nvPr/>
          </p:nvSpPr>
          <p:spPr bwMode="auto">
            <a:xfrm>
              <a:off x="4986338" y="4281488"/>
              <a:ext cx="1063625" cy="14287"/>
            </a:xfrm>
            <a:custGeom>
              <a:avLst/>
              <a:gdLst>
                <a:gd name="T0" fmla="*/ 0 w 600"/>
                <a:gd name="T1" fmla="*/ 0 h 8"/>
                <a:gd name="T2" fmla="*/ 600 w 600"/>
                <a:gd name="T3" fmla="*/ 8 h 8"/>
              </a:gdLst>
              <a:ahLst/>
              <a:cxnLst>
                <a:cxn ang="0">
                  <a:pos x="T0" y="T1"/>
                </a:cxn>
                <a:cxn ang="0">
                  <a:pos x="T2" y="T3"/>
                </a:cxn>
              </a:cxnLst>
              <a:rect l="0" t="0" r="r" b="b"/>
              <a:pathLst>
                <a:path w="600" h="8">
                  <a:moveTo>
                    <a:pt x="0" y="0"/>
                  </a:moveTo>
                  <a:cubicBezTo>
                    <a:pt x="100" y="1"/>
                    <a:pt x="475" y="6"/>
                    <a:pt x="600" y="8"/>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6" name="Freeform 113"/>
            <p:cNvSpPr>
              <a:spLocks/>
            </p:cNvSpPr>
            <p:nvPr/>
          </p:nvSpPr>
          <p:spPr bwMode="auto">
            <a:xfrm>
              <a:off x="3151188" y="4514850"/>
              <a:ext cx="1162050" cy="804863"/>
            </a:xfrm>
            <a:custGeom>
              <a:avLst/>
              <a:gdLst>
                <a:gd name="T0" fmla="*/ 656 w 656"/>
                <a:gd name="T1" fmla="*/ 442 h 442"/>
                <a:gd name="T2" fmla="*/ 0 w 656"/>
                <a:gd name="T3" fmla="*/ 0 h 442"/>
              </a:gdLst>
              <a:ahLst/>
              <a:cxnLst>
                <a:cxn ang="0">
                  <a:pos x="T0" y="T1"/>
                </a:cxn>
                <a:cxn ang="0">
                  <a:pos x="T2" y="T3"/>
                </a:cxn>
              </a:cxnLst>
              <a:rect l="0" t="0" r="r" b="b"/>
              <a:pathLst>
                <a:path w="656" h="442">
                  <a:moveTo>
                    <a:pt x="656" y="442"/>
                  </a:moveTo>
                  <a:cubicBezTo>
                    <a:pt x="547" y="368"/>
                    <a:pt x="137" y="92"/>
                    <a:pt x="0"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7" name="Freeform 114"/>
            <p:cNvSpPr>
              <a:spLocks/>
            </p:cNvSpPr>
            <p:nvPr/>
          </p:nvSpPr>
          <p:spPr bwMode="auto">
            <a:xfrm>
              <a:off x="4522788" y="5400675"/>
              <a:ext cx="1471612" cy="731838"/>
            </a:xfrm>
            <a:custGeom>
              <a:avLst/>
              <a:gdLst>
                <a:gd name="T0" fmla="*/ 0 w 830"/>
                <a:gd name="T1" fmla="*/ 0 h 402"/>
                <a:gd name="T2" fmla="*/ 830 w 830"/>
                <a:gd name="T3" fmla="*/ 402 h 402"/>
              </a:gdLst>
              <a:ahLst/>
              <a:cxnLst>
                <a:cxn ang="0">
                  <a:pos x="T0" y="T1"/>
                </a:cxn>
                <a:cxn ang="0">
                  <a:pos x="T2" y="T3"/>
                </a:cxn>
              </a:cxnLst>
              <a:rect l="0" t="0" r="r" b="b"/>
              <a:pathLst>
                <a:path w="830" h="402">
                  <a:moveTo>
                    <a:pt x="0" y="0"/>
                  </a:moveTo>
                  <a:cubicBezTo>
                    <a:pt x="138" y="67"/>
                    <a:pt x="657" y="318"/>
                    <a:pt x="830" y="402"/>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8" name="Freeform 115"/>
            <p:cNvSpPr>
              <a:spLocks/>
            </p:cNvSpPr>
            <p:nvPr/>
          </p:nvSpPr>
          <p:spPr bwMode="auto">
            <a:xfrm>
              <a:off x="715963" y="4821238"/>
              <a:ext cx="474662" cy="414337"/>
            </a:xfrm>
            <a:custGeom>
              <a:avLst/>
              <a:gdLst>
                <a:gd name="T0" fmla="*/ 268 w 268"/>
                <a:gd name="T1" fmla="*/ 228 h 228"/>
                <a:gd name="T2" fmla="*/ 0 w 268"/>
                <a:gd name="T3" fmla="*/ 0 h 228"/>
              </a:gdLst>
              <a:ahLst/>
              <a:cxnLst>
                <a:cxn ang="0">
                  <a:pos x="T0" y="T1"/>
                </a:cxn>
                <a:cxn ang="0">
                  <a:pos x="T2" y="T3"/>
                </a:cxn>
              </a:cxnLst>
              <a:rect l="0" t="0" r="r" b="b"/>
              <a:pathLst>
                <a:path w="268" h="228">
                  <a:moveTo>
                    <a:pt x="268" y="228"/>
                  </a:moveTo>
                  <a:cubicBezTo>
                    <a:pt x="223" y="190"/>
                    <a:pt x="56" y="47"/>
                    <a:pt x="0"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9" name="Freeform 116"/>
            <p:cNvSpPr>
              <a:spLocks/>
            </p:cNvSpPr>
            <p:nvPr/>
          </p:nvSpPr>
          <p:spPr bwMode="auto">
            <a:xfrm>
              <a:off x="1314450" y="4354513"/>
              <a:ext cx="396875" cy="858837"/>
            </a:xfrm>
            <a:custGeom>
              <a:avLst/>
              <a:gdLst>
                <a:gd name="T0" fmla="*/ 224 w 224"/>
                <a:gd name="T1" fmla="*/ 0 h 472"/>
                <a:gd name="T2" fmla="*/ 0 w 224"/>
                <a:gd name="T3" fmla="*/ 472 h 472"/>
              </a:gdLst>
              <a:ahLst/>
              <a:cxnLst>
                <a:cxn ang="0">
                  <a:pos x="T0" y="T1"/>
                </a:cxn>
                <a:cxn ang="0">
                  <a:pos x="T2" y="T3"/>
                </a:cxn>
              </a:cxnLst>
              <a:rect l="0" t="0" r="r" b="b"/>
              <a:pathLst>
                <a:path w="224" h="472">
                  <a:moveTo>
                    <a:pt x="224" y="0"/>
                  </a:moveTo>
                  <a:cubicBezTo>
                    <a:pt x="187" y="79"/>
                    <a:pt x="47" y="374"/>
                    <a:pt x="0" y="472"/>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0" name="Freeform 117"/>
            <p:cNvSpPr>
              <a:spLocks/>
            </p:cNvSpPr>
            <p:nvPr/>
          </p:nvSpPr>
          <p:spPr bwMode="auto">
            <a:xfrm>
              <a:off x="2044700" y="4306888"/>
              <a:ext cx="836613" cy="3175"/>
            </a:xfrm>
            <a:custGeom>
              <a:avLst/>
              <a:gdLst>
                <a:gd name="T0" fmla="*/ 472 w 472"/>
                <a:gd name="T1" fmla="*/ 2 h 2"/>
                <a:gd name="T2" fmla="*/ 0 w 472"/>
                <a:gd name="T3" fmla="*/ 0 h 2"/>
              </a:gdLst>
              <a:ahLst/>
              <a:cxnLst>
                <a:cxn ang="0">
                  <a:pos x="T0" y="T1"/>
                </a:cxn>
                <a:cxn ang="0">
                  <a:pos x="T2" y="T3"/>
                </a:cxn>
              </a:cxnLst>
              <a:rect l="0" t="0" r="r" b="b"/>
              <a:pathLst>
                <a:path w="472" h="2">
                  <a:moveTo>
                    <a:pt x="472" y="2"/>
                  </a:moveTo>
                  <a:cubicBezTo>
                    <a:pt x="393" y="2"/>
                    <a:pt x="98" y="0"/>
                    <a:pt x="0"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1" name="Freeform 118"/>
            <p:cNvSpPr>
              <a:spLocks/>
            </p:cNvSpPr>
            <p:nvPr/>
          </p:nvSpPr>
          <p:spPr bwMode="auto">
            <a:xfrm>
              <a:off x="3106738" y="3654425"/>
              <a:ext cx="731837" cy="565150"/>
            </a:xfrm>
            <a:custGeom>
              <a:avLst/>
              <a:gdLst>
                <a:gd name="T0" fmla="*/ 0 w 413"/>
                <a:gd name="T1" fmla="*/ 310 h 310"/>
                <a:gd name="T2" fmla="*/ 413 w 413"/>
                <a:gd name="T3" fmla="*/ 0 h 310"/>
              </a:gdLst>
              <a:ahLst/>
              <a:cxnLst>
                <a:cxn ang="0">
                  <a:pos x="T0" y="T1"/>
                </a:cxn>
                <a:cxn ang="0">
                  <a:pos x="T2" y="T3"/>
                </a:cxn>
              </a:cxnLst>
              <a:rect l="0" t="0" r="r" b="b"/>
              <a:pathLst>
                <a:path w="413" h="310">
                  <a:moveTo>
                    <a:pt x="0" y="310"/>
                  </a:moveTo>
                  <a:cubicBezTo>
                    <a:pt x="69" y="258"/>
                    <a:pt x="327" y="65"/>
                    <a:pt x="413"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2" name="Text Box 119"/>
            <p:cNvSpPr txBox="1">
              <a:spLocks noChangeArrowheads="1"/>
            </p:cNvSpPr>
            <p:nvPr/>
          </p:nvSpPr>
          <p:spPr bwMode="auto">
            <a:xfrm>
              <a:off x="2278063"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sp>
          <p:nvSpPr>
            <p:cNvPr id="123" name="Text Box 120"/>
            <p:cNvSpPr txBox="1">
              <a:spLocks noChangeArrowheads="1"/>
            </p:cNvSpPr>
            <p:nvPr/>
          </p:nvSpPr>
          <p:spPr bwMode="auto">
            <a:xfrm>
              <a:off x="1512888" y="4567238"/>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124" name="Text Box 121"/>
            <p:cNvSpPr txBox="1">
              <a:spLocks noChangeArrowheads="1"/>
            </p:cNvSpPr>
            <p:nvPr/>
          </p:nvSpPr>
          <p:spPr bwMode="auto">
            <a:xfrm>
              <a:off x="6788150" y="4918075"/>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3</a:t>
              </a:r>
              <a:endParaRPr lang="en-US" altLang="zh-CN" sz="1600" b="1">
                <a:latin typeface="+mn-lt"/>
                <a:ea typeface="+mn-ea"/>
              </a:endParaRPr>
            </a:p>
          </p:txBody>
        </p:sp>
        <p:sp>
          <p:nvSpPr>
            <p:cNvPr id="125" name="Text Box 122"/>
            <p:cNvSpPr txBox="1">
              <a:spLocks noChangeArrowheads="1"/>
            </p:cNvSpPr>
            <p:nvPr/>
          </p:nvSpPr>
          <p:spPr bwMode="auto">
            <a:xfrm>
              <a:off x="3128963" y="3605213"/>
              <a:ext cx="449838"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12</a:t>
              </a:r>
              <a:endParaRPr lang="en-US" altLang="zh-CN" sz="1600" b="1">
                <a:latin typeface="+mn-lt"/>
                <a:ea typeface="+mn-ea"/>
              </a:endParaRPr>
            </a:p>
          </p:txBody>
        </p:sp>
        <p:sp>
          <p:nvSpPr>
            <p:cNvPr id="126" name="Text Box 123"/>
            <p:cNvSpPr txBox="1">
              <a:spLocks noChangeArrowheads="1"/>
            </p:cNvSpPr>
            <p:nvPr/>
          </p:nvSpPr>
          <p:spPr bwMode="auto">
            <a:xfrm>
              <a:off x="5086351" y="5376862"/>
              <a:ext cx="449838"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dirty="0">
                  <a:latin typeface="+mn-lt"/>
                  <a:ea typeface="+mn-ea"/>
                </a:rPr>
                <a:t>16</a:t>
              </a:r>
              <a:endParaRPr lang="en-US" altLang="zh-CN" sz="1600" b="1" dirty="0">
                <a:latin typeface="+mn-lt"/>
                <a:ea typeface="+mn-ea"/>
              </a:endParaRPr>
            </a:p>
          </p:txBody>
        </p:sp>
        <p:sp>
          <p:nvSpPr>
            <p:cNvPr id="127" name="Text Box 124"/>
            <p:cNvSpPr txBox="1">
              <a:spLocks noChangeArrowheads="1"/>
            </p:cNvSpPr>
            <p:nvPr/>
          </p:nvSpPr>
          <p:spPr bwMode="auto">
            <a:xfrm>
              <a:off x="3979863"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7</a:t>
              </a:r>
              <a:endParaRPr lang="en-US" altLang="zh-CN" sz="1600" b="1">
                <a:latin typeface="+mn-lt"/>
                <a:ea typeface="+mn-ea"/>
              </a:endParaRPr>
            </a:p>
          </p:txBody>
        </p:sp>
        <p:sp>
          <p:nvSpPr>
            <p:cNvPr id="128" name="Text Box 125"/>
            <p:cNvSpPr txBox="1">
              <a:spLocks noChangeArrowheads="1"/>
            </p:cNvSpPr>
            <p:nvPr/>
          </p:nvSpPr>
          <p:spPr bwMode="auto">
            <a:xfrm>
              <a:off x="5341938"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129" name="Text Box 126"/>
            <p:cNvSpPr txBox="1">
              <a:spLocks noChangeArrowheads="1"/>
            </p:cNvSpPr>
            <p:nvPr/>
          </p:nvSpPr>
          <p:spPr bwMode="auto">
            <a:xfrm>
              <a:off x="3697287" y="4597401"/>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8</a:t>
              </a:r>
              <a:endParaRPr lang="en-US" altLang="zh-CN" sz="1600" b="1">
                <a:latin typeface="+mn-lt"/>
                <a:ea typeface="+mn-ea"/>
              </a:endParaRPr>
            </a:p>
          </p:txBody>
        </p:sp>
        <p:sp>
          <p:nvSpPr>
            <p:cNvPr id="130" name="Text Box 127"/>
            <p:cNvSpPr txBox="1">
              <a:spLocks noChangeArrowheads="1"/>
            </p:cNvSpPr>
            <p:nvPr/>
          </p:nvSpPr>
          <p:spPr bwMode="auto">
            <a:xfrm>
              <a:off x="650875" y="3446463"/>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4</a:t>
              </a:r>
              <a:endParaRPr lang="en-US" altLang="zh-CN" sz="1600" b="1">
                <a:latin typeface="+mn-lt"/>
                <a:ea typeface="+mn-ea"/>
              </a:endParaRPr>
            </a:p>
          </p:txBody>
        </p:sp>
        <p:sp>
          <p:nvSpPr>
            <p:cNvPr id="131" name="Oval 128"/>
            <p:cNvSpPr>
              <a:spLocks noChangeArrowheads="1"/>
            </p:cNvSpPr>
            <p:nvPr/>
          </p:nvSpPr>
          <p:spPr bwMode="auto">
            <a:xfrm>
              <a:off x="534988" y="3579813"/>
              <a:ext cx="169862" cy="1746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2" name="Oval 129"/>
            <p:cNvSpPr>
              <a:spLocks noChangeArrowheads="1"/>
            </p:cNvSpPr>
            <p:nvPr/>
          </p:nvSpPr>
          <p:spPr bwMode="auto">
            <a:xfrm>
              <a:off x="3384550" y="5957888"/>
              <a:ext cx="169863" cy="1746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3" name="Oval 130"/>
            <p:cNvSpPr>
              <a:spLocks noChangeArrowheads="1"/>
            </p:cNvSpPr>
            <p:nvPr/>
          </p:nvSpPr>
          <p:spPr bwMode="auto">
            <a:xfrm>
              <a:off x="8574088" y="4121150"/>
              <a:ext cx="169862" cy="174625"/>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4" name="Text Box 131"/>
            <p:cNvSpPr txBox="1">
              <a:spLocks noChangeArrowheads="1"/>
            </p:cNvSpPr>
            <p:nvPr/>
          </p:nvSpPr>
          <p:spPr bwMode="auto">
            <a:xfrm>
              <a:off x="8404225" y="3808412"/>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6</a:t>
              </a:r>
              <a:endParaRPr lang="en-US" altLang="zh-CN" sz="1600" b="1">
                <a:latin typeface="+mn-lt"/>
                <a:ea typeface="+mn-ea"/>
              </a:endParaRPr>
            </a:p>
          </p:txBody>
        </p:sp>
        <p:sp>
          <p:nvSpPr>
            <p:cNvPr id="135" name="Freeform 132"/>
            <p:cNvSpPr>
              <a:spLocks/>
            </p:cNvSpPr>
            <p:nvPr/>
          </p:nvSpPr>
          <p:spPr bwMode="auto">
            <a:xfrm>
              <a:off x="8658225" y="4295775"/>
              <a:ext cx="1588" cy="765175"/>
            </a:xfrm>
            <a:custGeom>
              <a:avLst/>
              <a:gdLst>
                <a:gd name="T0" fmla="*/ 1 w 1"/>
                <a:gd name="T1" fmla="*/ 420 h 420"/>
                <a:gd name="T2" fmla="*/ 1 w 1"/>
                <a:gd name="T3" fmla="*/ 0 h 420"/>
              </a:gdLst>
              <a:ahLst/>
              <a:cxnLst>
                <a:cxn ang="0">
                  <a:pos x="T0" y="T1"/>
                </a:cxn>
                <a:cxn ang="0">
                  <a:pos x="T2" y="T3"/>
                </a:cxn>
              </a:cxnLst>
              <a:rect l="0" t="0" r="r" b="b"/>
              <a:pathLst>
                <a:path w="1" h="420">
                  <a:moveTo>
                    <a:pt x="1" y="420"/>
                  </a:moveTo>
                  <a:cubicBezTo>
                    <a:pt x="0" y="350"/>
                    <a:pt x="1" y="87"/>
                    <a:pt x="1"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6" name="Text Box 133"/>
            <p:cNvSpPr txBox="1">
              <a:spLocks noChangeArrowheads="1"/>
            </p:cNvSpPr>
            <p:nvPr/>
          </p:nvSpPr>
          <p:spPr bwMode="auto">
            <a:xfrm>
              <a:off x="2947988" y="5743575"/>
              <a:ext cx="49531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W</a:t>
              </a:r>
              <a:r>
                <a:rPr lang="en-US" altLang="zh-CN" sz="1600" b="1" baseline="-25000">
                  <a:latin typeface="+mn-lt"/>
                  <a:ea typeface="+mn-ea"/>
                </a:rPr>
                <a:t>5</a:t>
              </a:r>
              <a:endParaRPr lang="en-US" altLang="zh-CN" sz="1600" b="1">
                <a:latin typeface="+mn-lt"/>
                <a:ea typeface="+mn-ea"/>
              </a:endParaRPr>
            </a:p>
          </p:txBody>
        </p:sp>
        <p:sp>
          <p:nvSpPr>
            <p:cNvPr id="137" name="Freeform 134"/>
            <p:cNvSpPr>
              <a:spLocks/>
            </p:cNvSpPr>
            <p:nvPr/>
          </p:nvSpPr>
          <p:spPr bwMode="auto">
            <a:xfrm>
              <a:off x="3525838" y="5446713"/>
              <a:ext cx="850900" cy="554037"/>
            </a:xfrm>
            <a:custGeom>
              <a:avLst/>
              <a:gdLst>
                <a:gd name="T0" fmla="*/ 480 w 480"/>
                <a:gd name="T1" fmla="*/ 0 h 304"/>
                <a:gd name="T2" fmla="*/ 0 w 480"/>
                <a:gd name="T3" fmla="*/ 304 h 304"/>
              </a:gdLst>
              <a:ahLst/>
              <a:cxnLst>
                <a:cxn ang="0">
                  <a:pos x="T0" y="T1"/>
                </a:cxn>
                <a:cxn ang="0">
                  <a:pos x="T2" y="T3"/>
                </a:cxn>
              </a:cxnLst>
              <a:rect l="0" t="0" r="r" b="b"/>
              <a:pathLst>
                <a:path w="480" h="304">
                  <a:moveTo>
                    <a:pt x="480" y="0"/>
                  </a:moveTo>
                  <a:cubicBezTo>
                    <a:pt x="400" y="51"/>
                    <a:pt x="100" y="241"/>
                    <a:pt x="0" y="304"/>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8" name="Text Box 135"/>
            <p:cNvSpPr txBox="1">
              <a:spLocks noChangeArrowheads="1"/>
            </p:cNvSpPr>
            <p:nvPr/>
          </p:nvSpPr>
          <p:spPr bwMode="auto">
            <a:xfrm>
              <a:off x="3554413" y="54419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6</a:t>
              </a:r>
              <a:endParaRPr lang="en-US" altLang="zh-CN" sz="1600" b="1">
                <a:latin typeface="+mn-lt"/>
                <a:ea typeface="+mn-ea"/>
              </a:endParaRPr>
            </a:p>
          </p:txBody>
        </p:sp>
        <p:sp>
          <p:nvSpPr>
            <p:cNvPr id="139" name="Freeform 136"/>
            <p:cNvSpPr>
              <a:spLocks/>
            </p:cNvSpPr>
            <p:nvPr/>
          </p:nvSpPr>
          <p:spPr bwMode="auto">
            <a:xfrm>
              <a:off x="630238" y="3749675"/>
              <a:ext cx="3175" cy="720725"/>
            </a:xfrm>
            <a:custGeom>
              <a:avLst/>
              <a:gdLst>
                <a:gd name="T0" fmla="*/ 2 w 2"/>
                <a:gd name="T1" fmla="*/ 396 h 396"/>
                <a:gd name="T2" fmla="*/ 0 w 2"/>
                <a:gd name="T3" fmla="*/ 0 h 396"/>
              </a:gdLst>
              <a:ahLst/>
              <a:cxnLst>
                <a:cxn ang="0">
                  <a:pos x="T0" y="T1"/>
                </a:cxn>
                <a:cxn ang="0">
                  <a:pos x="T2" y="T3"/>
                </a:cxn>
              </a:cxnLst>
              <a:rect l="0" t="0" r="r" b="b"/>
              <a:pathLst>
                <a:path w="2" h="396">
                  <a:moveTo>
                    <a:pt x="2" y="396"/>
                  </a:moveTo>
                  <a:cubicBezTo>
                    <a:pt x="2" y="330"/>
                    <a:pt x="0" y="82"/>
                    <a:pt x="0"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0" name="Text Box 137"/>
            <p:cNvSpPr txBox="1">
              <a:spLocks noChangeArrowheads="1"/>
            </p:cNvSpPr>
            <p:nvPr/>
          </p:nvSpPr>
          <p:spPr bwMode="auto">
            <a:xfrm>
              <a:off x="630238" y="3956050"/>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5</a:t>
              </a:r>
              <a:endParaRPr lang="en-US" altLang="zh-CN" sz="1600" b="1">
                <a:latin typeface="+mn-lt"/>
                <a:ea typeface="+mn-ea"/>
              </a:endParaRPr>
            </a:p>
          </p:txBody>
        </p:sp>
        <p:sp>
          <p:nvSpPr>
            <p:cNvPr id="141" name="Text Box 138"/>
            <p:cNvSpPr txBox="1">
              <a:spLocks noChangeArrowheads="1"/>
            </p:cNvSpPr>
            <p:nvPr/>
          </p:nvSpPr>
          <p:spPr bwMode="auto">
            <a:xfrm>
              <a:off x="8648700" y="4538662"/>
              <a:ext cx="325661" cy="41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en-US" sz="1600" b="1">
                  <a:latin typeface="+mn-lt"/>
                  <a:ea typeface="+mn-ea"/>
                </a:rPr>
                <a:t>4</a:t>
              </a:r>
              <a:endParaRPr lang="en-US" altLang="zh-CN" sz="1600" b="1">
                <a:latin typeface="+mn-lt"/>
                <a:ea typeface="+mn-ea"/>
              </a:endParaRPr>
            </a:p>
          </p:txBody>
        </p:sp>
        <p:pic>
          <p:nvPicPr>
            <p:cNvPr id="142" name="Picture 13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49725" y="5170488"/>
              <a:ext cx="681038"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3" name="Picture 14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93988" y="4076700"/>
              <a:ext cx="6794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4" name="Picture 14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74775" y="4098925"/>
              <a:ext cx="681038" cy="43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5" name="Picture 14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0513" y="4383088"/>
              <a:ext cx="67945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6" name="Picture 14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00563" y="4076700"/>
              <a:ext cx="68103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7" name="Picture 144"/>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32788" y="5024438"/>
              <a:ext cx="68103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8" name="Picture 14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67388" y="5068888"/>
              <a:ext cx="679450" cy="43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9" name="Freeform 146"/>
            <p:cNvSpPr>
              <a:spLocks/>
            </p:cNvSpPr>
            <p:nvPr/>
          </p:nvSpPr>
          <p:spPr bwMode="auto">
            <a:xfrm>
              <a:off x="7808913" y="5257800"/>
              <a:ext cx="520700" cy="1588"/>
            </a:xfrm>
            <a:custGeom>
              <a:avLst/>
              <a:gdLst>
                <a:gd name="T0" fmla="*/ 0 w 294"/>
                <a:gd name="T1" fmla="*/ 0 h 1"/>
                <a:gd name="T2" fmla="*/ 294 w 294"/>
                <a:gd name="T3" fmla="*/ 0 h 1"/>
              </a:gdLst>
              <a:ahLst/>
              <a:cxnLst>
                <a:cxn ang="0">
                  <a:pos x="T0" y="T1"/>
                </a:cxn>
                <a:cxn ang="0">
                  <a:pos x="T2" y="T3"/>
                </a:cxn>
              </a:cxnLst>
              <a:rect l="0" t="0" r="r" b="b"/>
              <a:pathLst>
                <a:path w="294" h="1">
                  <a:moveTo>
                    <a:pt x="0" y="0"/>
                  </a:moveTo>
                  <a:cubicBezTo>
                    <a:pt x="49" y="0"/>
                    <a:pt x="233" y="0"/>
                    <a:pt x="294" y="0"/>
                  </a:cubicBezTo>
                </a:path>
              </a:pathLst>
            </a:custGeom>
            <a:noFill/>
            <a:ln w="38100" cmpd="sng">
              <a:solidFill>
                <a:schemeClr val="tx1"/>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0" name="Text Box 147"/>
            <p:cNvSpPr txBox="1">
              <a:spLocks noChangeArrowheads="1"/>
            </p:cNvSpPr>
            <p:nvPr/>
          </p:nvSpPr>
          <p:spPr bwMode="auto">
            <a:xfrm>
              <a:off x="4571160" y="3299824"/>
              <a:ext cx="4318585" cy="48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kumimoji="0" lang="en-US" altLang="zh-CN" sz="2000" b="1" dirty="0">
                  <a:solidFill>
                    <a:srgbClr val="FF0000"/>
                  </a:solidFill>
                  <a:latin typeface="+mn-lt"/>
                  <a:ea typeface="+mn-ea"/>
                </a:rPr>
                <a:t>(b)  </a:t>
              </a:r>
              <a:r>
                <a:rPr kumimoji="0" lang="zh-CN" altLang="en-US" sz="2000" b="1" dirty="0">
                  <a:solidFill>
                    <a:srgbClr val="FF0000"/>
                  </a:solidFill>
                  <a:latin typeface="+mn-lt"/>
                  <a:ea typeface="+mn-ea"/>
                </a:rPr>
                <a:t>以路由器</a:t>
              </a:r>
              <a:r>
                <a:rPr kumimoji="0" lang="en-US" altLang="zh-CN" sz="2000" b="1" dirty="0">
                  <a:solidFill>
                    <a:srgbClr val="FF0000"/>
                  </a:solidFill>
                  <a:latin typeface="+mn-lt"/>
                  <a:ea typeface="+mn-ea"/>
                </a:rPr>
                <a:t>F</a:t>
              </a:r>
              <a:r>
                <a:rPr kumimoji="0" lang="zh-CN" altLang="en-US" sz="2000" b="1" dirty="0">
                  <a:solidFill>
                    <a:srgbClr val="FF0000"/>
                  </a:solidFill>
                  <a:latin typeface="+mn-lt"/>
                  <a:ea typeface="+mn-ea"/>
                </a:rPr>
                <a:t>为根的最短路径树 </a:t>
              </a:r>
            </a:p>
          </p:txBody>
        </p:sp>
      </p:grpSp>
      <p:sp>
        <p:nvSpPr>
          <p:cNvPr id="153" name="Text Box 147"/>
          <p:cNvSpPr txBox="1">
            <a:spLocks noChangeArrowheads="1"/>
          </p:cNvSpPr>
          <p:nvPr/>
        </p:nvSpPr>
        <p:spPr bwMode="auto">
          <a:xfrm>
            <a:off x="5003216" y="1726068"/>
            <a:ext cx="34195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kumimoji="0" lang="en-US" altLang="zh-CN" sz="2000" b="1" dirty="0" smtClean="0">
                <a:solidFill>
                  <a:srgbClr val="FF0000"/>
                </a:solidFill>
                <a:latin typeface="+mn-lt"/>
                <a:ea typeface="+mn-ea"/>
              </a:rPr>
              <a:t>(a)</a:t>
            </a:r>
            <a:r>
              <a:rPr kumimoji="0" lang="zh-CN" altLang="en-US" sz="2000" b="1" dirty="0">
                <a:solidFill>
                  <a:srgbClr val="FF0000"/>
                </a:solidFill>
                <a:latin typeface="+mn-lt"/>
                <a:ea typeface="+mn-ea"/>
              </a:rPr>
              <a:t>一个</a:t>
            </a:r>
            <a:r>
              <a:rPr kumimoji="0" lang="en-US" altLang="zh-CN" sz="2000" b="1" dirty="0">
                <a:solidFill>
                  <a:srgbClr val="FF0000"/>
                </a:solidFill>
                <a:latin typeface="+mn-lt"/>
                <a:ea typeface="+mn-ea"/>
              </a:rPr>
              <a:t>AS</a:t>
            </a:r>
            <a:r>
              <a:rPr kumimoji="0" lang="zh-CN" altLang="en-US" sz="2000" b="1" dirty="0">
                <a:solidFill>
                  <a:srgbClr val="FF0000"/>
                </a:solidFill>
                <a:latin typeface="+mn-lt"/>
                <a:ea typeface="+mn-ea"/>
              </a:rPr>
              <a:t>的链路状态数据库</a:t>
            </a:r>
          </a:p>
        </p:txBody>
      </p:sp>
      <p:sp>
        <p:nvSpPr>
          <p:cNvPr id="15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02878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zh-CN" altLang="en-US" dirty="0">
                <a:latin typeface="华文新魏" pitchFamily="2" charset="-122"/>
              </a:rPr>
              <a:t>路由表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9" action="ppaction://hlinksldjump"/>
              </a:rPr>
              <a:t>链路状态算法</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791666"/>
          </a:xfrm>
        </p:spPr>
        <p:txBody>
          <a:bodyPr/>
          <a:lstStyle/>
          <a:p>
            <a:pPr marL="0" indent="0">
              <a:buNone/>
            </a:pPr>
            <a:r>
              <a:rPr lang="zh-CN" altLang="en-US" sz="2400" dirty="0" smtClean="0"/>
              <a:t>        每</a:t>
            </a:r>
            <a:r>
              <a:rPr lang="zh-CN" altLang="en-US" sz="2400" dirty="0"/>
              <a:t>一个路由器使用最短路径树来构造自己的路由表，路由器</a:t>
            </a:r>
            <a:r>
              <a:rPr lang="en-US" altLang="zh-CN" sz="2400" dirty="0"/>
              <a:t>F</a:t>
            </a:r>
            <a:r>
              <a:rPr lang="zh-CN" altLang="en-US" sz="2400" dirty="0"/>
              <a:t>的路由表如下</a:t>
            </a:r>
            <a:r>
              <a:rPr lang="zh-CN" altLang="en-US" sz="2400" dirty="0" smtClean="0"/>
              <a:t>：</a:t>
            </a:r>
            <a:endParaRPr lang="zh-CN" altLang="en-US" sz="2400" dirty="0"/>
          </a:p>
        </p:txBody>
      </p:sp>
      <p:graphicFrame>
        <p:nvGraphicFramePr>
          <p:cNvPr id="5" name="Group 5"/>
          <p:cNvGraphicFramePr>
            <a:graphicFrameLocks/>
          </p:cNvGraphicFramePr>
          <p:nvPr>
            <p:extLst>
              <p:ext uri="{D42A27DB-BD31-4B8C-83A1-F6EECF244321}">
                <p14:modId xmlns:p14="http://schemas.microsoft.com/office/powerpoint/2010/main" val="2903996102"/>
              </p:ext>
            </p:extLst>
          </p:nvPr>
        </p:nvGraphicFramePr>
        <p:xfrm>
          <a:off x="899591" y="2578944"/>
          <a:ext cx="7849121" cy="3730376"/>
        </p:xfrm>
        <a:graphic>
          <a:graphicData uri="http://schemas.openxmlformats.org/drawingml/2006/table">
            <a:tbl>
              <a:tblPr/>
              <a:tblGrid>
                <a:gridCol w="1962280"/>
                <a:gridCol w="1416032"/>
                <a:gridCol w="2508529"/>
                <a:gridCol w="1962280"/>
              </a:tblGrid>
              <a:tr h="38100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dirty="0" smtClean="0">
                          <a:ln>
                            <a:noFill/>
                          </a:ln>
                          <a:solidFill>
                            <a:srgbClr val="000000"/>
                          </a:solidFill>
                          <a:effectLst/>
                          <a:latin typeface="+mn-lt"/>
                          <a:ea typeface="+mn-ea"/>
                        </a:rPr>
                        <a:t>目的网络</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代价</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下一跳路由器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000" b="1" i="0" u="none" strike="noStrike" cap="none" normalizeH="0" baseline="0" smtClean="0">
                          <a:ln>
                            <a:noFill/>
                          </a:ln>
                          <a:solidFill>
                            <a:srgbClr val="000000"/>
                          </a:solidFill>
                          <a:effectLst/>
                          <a:latin typeface="+mn-lt"/>
                          <a:ea typeface="+mn-ea"/>
                        </a:rPr>
                        <a:t>其他信息</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r>
              <a:tr h="3254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54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41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481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W4</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16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W5</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35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W6</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23</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G</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635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L1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15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D</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32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L2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chemeClr val="tx1"/>
                          </a:solidFill>
                          <a:effectLst/>
                          <a:latin typeface="+mn-lt"/>
                          <a:ea typeface="+mn-ea"/>
                        </a:rPr>
                        <a:t>19</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smtClean="0">
                          <a:ln>
                            <a:noFill/>
                          </a:ln>
                          <a:solidFill>
                            <a:schemeClr val="tx1"/>
                          </a:solidFill>
                          <a:effectLst/>
                          <a:latin typeface="+mn-lt"/>
                          <a:ea typeface="+mn-ea"/>
                        </a:rPr>
                        <a:t>G</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0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03865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区  域</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5000"/>
              </a:lnSpc>
            </a:pPr>
            <a:r>
              <a:rPr lang="en-US" altLang="zh-CN" sz="2400" dirty="0">
                <a:latin typeface="华文新魏" pitchFamily="2" charset="-122"/>
              </a:rPr>
              <a:t>OSPF</a:t>
            </a:r>
            <a:r>
              <a:rPr lang="zh-CN" altLang="en-US" sz="2400" dirty="0">
                <a:latin typeface="华文新魏" pitchFamily="2" charset="-122"/>
              </a:rPr>
              <a:t>的工作</a:t>
            </a:r>
            <a:r>
              <a:rPr lang="zh-CN" altLang="en-US" sz="2400" dirty="0" smtClean="0">
                <a:latin typeface="华文新魏" pitchFamily="2" charset="-122"/>
              </a:rPr>
              <a:t>范围是</a:t>
            </a:r>
            <a:r>
              <a:rPr lang="zh-CN" altLang="en-US" sz="2400" dirty="0">
                <a:latin typeface="华文新魏" pitchFamily="2" charset="-122"/>
              </a:rPr>
              <a:t>一个</a:t>
            </a:r>
            <a:r>
              <a:rPr lang="en-US" altLang="zh-CN" sz="2400" dirty="0">
                <a:latin typeface="华文新魏" pitchFamily="2" charset="-122"/>
              </a:rPr>
              <a:t>AS</a:t>
            </a:r>
            <a:r>
              <a:rPr lang="zh-CN" altLang="en-US" sz="2400" dirty="0">
                <a:latin typeface="华文新魏" pitchFamily="2" charset="-122"/>
              </a:rPr>
              <a:t>。为了使</a:t>
            </a:r>
            <a:r>
              <a:rPr lang="en-US" altLang="zh-CN" sz="2400" dirty="0">
                <a:latin typeface="华文新魏" pitchFamily="2" charset="-122"/>
              </a:rPr>
              <a:t>OSPF</a:t>
            </a:r>
            <a:r>
              <a:rPr lang="zh-CN" altLang="en-US" sz="2400" dirty="0">
                <a:latin typeface="华文新魏" pitchFamily="2" charset="-122"/>
              </a:rPr>
              <a:t>能够用于规模很大的网络，</a:t>
            </a:r>
            <a:r>
              <a:rPr lang="en-US" altLang="zh-CN" sz="2400" dirty="0">
                <a:latin typeface="华文新魏" pitchFamily="2" charset="-122"/>
              </a:rPr>
              <a:t>OSPF</a:t>
            </a:r>
            <a:r>
              <a:rPr lang="zh-CN" altLang="en-US" sz="2400" dirty="0">
                <a:latin typeface="华文新魏" pitchFamily="2" charset="-122"/>
              </a:rPr>
              <a:t>将一个</a:t>
            </a:r>
            <a:r>
              <a:rPr lang="en-US" altLang="zh-CN" sz="2400" dirty="0">
                <a:latin typeface="华文新魏" pitchFamily="2" charset="-122"/>
              </a:rPr>
              <a:t>AS</a:t>
            </a:r>
            <a:r>
              <a:rPr lang="zh-CN" altLang="en-US" sz="2400" dirty="0">
                <a:latin typeface="华文新魏" pitchFamily="2" charset="-122"/>
              </a:rPr>
              <a:t>再划分为若干个更小的范围，叫作</a:t>
            </a:r>
            <a:r>
              <a:rPr lang="zh-CN" altLang="en-US" sz="2400" dirty="0" smtClean="0">
                <a:solidFill>
                  <a:srgbClr val="FF0000"/>
                </a:solidFill>
                <a:latin typeface="华文新魏" pitchFamily="2" charset="-122"/>
              </a:rPr>
              <a:t>区域</a:t>
            </a:r>
            <a:r>
              <a:rPr lang="zh-CN" altLang="en-US" sz="2400" dirty="0" smtClean="0">
                <a:latin typeface="华文新魏" pitchFamily="2" charset="-122"/>
              </a:rPr>
              <a:t>；</a:t>
            </a:r>
            <a:endParaRPr lang="zh-CN" altLang="en-US" sz="2400" dirty="0">
              <a:latin typeface="华文新魏" pitchFamily="2" charset="-122"/>
            </a:endParaRPr>
          </a:p>
          <a:p>
            <a:pPr lvl="1">
              <a:lnSpc>
                <a:spcPct val="115000"/>
              </a:lnSpc>
            </a:pPr>
            <a:r>
              <a:rPr lang="zh-CN" altLang="en-US" sz="2400" dirty="0">
                <a:latin typeface="华文新魏" pitchFamily="2" charset="-122"/>
              </a:rPr>
              <a:t>每一个区域都有一个</a:t>
            </a:r>
            <a:r>
              <a:rPr lang="en-US" altLang="zh-CN" sz="2400" dirty="0">
                <a:latin typeface="华文新魏" pitchFamily="2" charset="-122"/>
              </a:rPr>
              <a:t>32bit</a:t>
            </a:r>
            <a:r>
              <a:rPr lang="zh-CN" altLang="en-US" sz="2400" dirty="0">
                <a:latin typeface="华文新魏" pitchFamily="2" charset="-122"/>
              </a:rPr>
              <a:t>的</a:t>
            </a:r>
            <a:r>
              <a:rPr lang="zh-CN" altLang="en-US" sz="2400" dirty="0">
                <a:solidFill>
                  <a:srgbClr val="FF0000"/>
                </a:solidFill>
                <a:latin typeface="华文新魏" pitchFamily="2" charset="-122"/>
              </a:rPr>
              <a:t>区域标识符</a:t>
            </a:r>
            <a:r>
              <a:rPr lang="zh-CN" altLang="en-US" sz="2400" dirty="0">
                <a:latin typeface="华文新魏" pitchFamily="2" charset="-122"/>
              </a:rPr>
              <a:t>（用点分十进制表示）。</a:t>
            </a:r>
          </a:p>
          <a:p>
            <a:pPr lvl="1">
              <a:lnSpc>
                <a:spcPct val="115000"/>
              </a:lnSpc>
            </a:pPr>
            <a:r>
              <a:rPr lang="zh-CN" altLang="en-US" sz="2400" dirty="0">
                <a:latin typeface="华文新魏" pitchFamily="2" charset="-122"/>
              </a:rPr>
              <a:t>区域也不能太大，在一个区域内的路由器最好不超过</a:t>
            </a:r>
            <a:r>
              <a:rPr lang="en-US" altLang="zh-CN" sz="2400" dirty="0">
                <a:latin typeface="华文新魏" pitchFamily="2" charset="-122"/>
              </a:rPr>
              <a:t>200 </a:t>
            </a:r>
            <a:r>
              <a:rPr lang="zh-CN" altLang="en-US" sz="2400" dirty="0">
                <a:latin typeface="华文新魏" pitchFamily="2" charset="-122"/>
              </a:rPr>
              <a:t>个。</a:t>
            </a:r>
          </a:p>
          <a:p>
            <a:pPr>
              <a:lnSpc>
                <a:spcPct val="115000"/>
              </a:lnSpc>
            </a:pPr>
            <a:r>
              <a:rPr lang="en-US" altLang="zh-CN" sz="2400" dirty="0">
                <a:latin typeface="华文新魏" pitchFamily="2" charset="-122"/>
              </a:rPr>
              <a:t>OSPF</a:t>
            </a:r>
            <a:r>
              <a:rPr lang="zh-CN" altLang="en-US" sz="2400" dirty="0">
                <a:latin typeface="华文新魏" pitchFamily="2" charset="-122"/>
              </a:rPr>
              <a:t>使用</a:t>
            </a:r>
            <a:r>
              <a:rPr lang="zh-CN" altLang="en-US" sz="2400" dirty="0">
                <a:solidFill>
                  <a:srgbClr val="FF0000"/>
                </a:solidFill>
                <a:latin typeface="华文新魏" pitchFamily="2" charset="-122"/>
              </a:rPr>
              <a:t>层次结构的区域划分</a:t>
            </a:r>
            <a:r>
              <a:rPr lang="zh-CN" altLang="en-US" sz="2400" dirty="0">
                <a:latin typeface="华文新魏" pitchFamily="2" charset="-122"/>
              </a:rPr>
              <a:t>。在上层的区域叫作</a:t>
            </a:r>
            <a:r>
              <a:rPr lang="zh-CN" altLang="en-US" sz="2400" dirty="0">
                <a:solidFill>
                  <a:srgbClr val="FF0000"/>
                </a:solidFill>
                <a:effectLst>
                  <a:outerShdw blurRad="38100" dist="38100" dir="2700000" algn="tl">
                    <a:srgbClr val="000000"/>
                  </a:outerShdw>
                </a:effectLst>
                <a:latin typeface="华文新魏" pitchFamily="2" charset="-122"/>
              </a:rPr>
              <a:t>主干区域</a:t>
            </a:r>
            <a:r>
              <a:rPr lang="en-US" altLang="zh-CN" sz="2400" dirty="0">
                <a:latin typeface="华文新魏" pitchFamily="2" charset="-122"/>
              </a:rPr>
              <a:t>(backbone area)</a:t>
            </a:r>
            <a:r>
              <a:rPr lang="zh-CN" altLang="en-US" sz="2400" dirty="0">
                <a:latin typeface="华文新魏" pitchFamily="2" charset="-122"/>
              </a:rPr>
              <a:t>，标识符规定为</a:t>
            </a:r>
            <a:r>
              <a:rPr lang="en-US" altLang="zh-CN" sz="2400" dirty="0">
                <a:latin typeface="华文新魏" pitchFamily="2" charset="-122"/>
              </a:rPr>
              <a:t>0.0.0.0</a:t>
            </a:r>
            <a:r>
              <a:rPr lang="zh-CN" altLang="en-US" sz="2400" dirty="0">
                <a:latin typeface="华文新魏" pitchFamily="2" charset="-122"/>
              </a:rPr>
              <a:t>，作用是用来连通其他在下层的</a:t>
            </a:r>
            <a:r>
              <a:rPr lang="zh-CN" altLang="en-US" sz="2400" dirty="0" smtClean="0">
                <a:latin typeface="华文新魏" pitchFamily="2" charset="-122"/>
              </a:rPr>
              <a:t>区域（</a:t>
            </a:r>
            <a:r>
              <a:rPr lang="zh-CN" altLang="en-US" sz="2400" dirty="0" smtClean="0">
                <a:solidFill>
                  <a:srgbClr val="0000FF"/>
                </a:solidFill>
                <a:latin typeface="华文新魏" pitchFamily="2" charset="-122"/>
              </a:rPr>
              <a:t>星型结构</a:t>
            </a:r>
            <a:r>
              <a:rPr lang="zh-CN" altLang="en-US" sz="2400" dirty="0" smtClean="0">
                <a:latin typeface="华文新魏" pitchFamily="2" charset="-122"/>
              </a:rPr>
              <a:t>）。  </a:t>
            </a:r>
            <a:endParaRPr lang="zh-CN" altLang="en-US" sz="24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00428284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图  示</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grpSp>
        <p:nvGrpSpPr>
          <p:cNvPr id="6" name="Group 4"/>
          <p:cNvGrpSpPr>
            <a:grpSpLocks/>
          </p:cNvGrpSpPr>
          <p:nvPr/>
        </p:nvGrpSpPr>
        <p:grpSpPr bwMode="auto">
          <a:xfrm>
            <a:off x="696218" y="2371179"/>
            <a:ext cx="8196262" cy="3794125"/>
            <a:chOff x="79" y="1569"/>
            <a:chExt cx="5582" cy="2360"/>
          </a:xfrm>
        </p:grpSpPr>
        <p:sp>
          <p:nvSpPr>
            <p:cNvPr id="7" name="AutoShape 5"/>
            <p:cNvSpPr>
              <a:spLocks noChangeArrowheads="1"/>
            </p:cNvSpPr>
            <p:nvPr/>
          </p:nvSpPr>
          <p:spPr bwMode="auto">
            <a:xfrm>
              <a:off x="79" y="1570"/>
              <a:ext cx="5582" cy="2359"/>
            </a:xfrm>
            <a:prstGeom prst="roundRect">
              <a:avLst>
                <a:gd name="adj" fmla="val 16667"/>
              </a:avLst>
            </a:prstGeom>
            <a:solidFill>
              <a:srgbClr val="6C1500"/>
            </a:solidFill>
            <a:ln w="19050">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 name="Text Box 6"/>
            <p:cNvSpPr txBox="1">
              <a:spLocks noChangeArrowheads="1"/>
            </p:cNvSpPr>
            <p:nvPr/>
          </p:nvSpPr>
          <p:spPr bwMode="auto">
            <a:xfrm>
              <a:off x="247" y="1569"/>
              <a:ext cx="1306" cy="287"/>
            </a:xfrm>
            <a:prstGeom prst="rect">
              <a:avLst/>
            </a:prstGeom>
            <a:noFill/>
            <a:ln>
              <a:noFill/>
            </a:ln>
            <a:effectLst/>
            <a:extLst>
              <a:ext uri="{909E8E84-426E-40DD-AFC4-6F175D3DCCD1}">
                <a14:hiddenFill xmlns:a14="http://schemas.microsoft.com/office/drawing/2010/main">
                  <a:solidFill>
                    <a:srgbClr val="6C15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自治系统 </a:t>
              </a:r>
              <a:r>
                <a:rPr lang="en-US" altLang="zh-CN" sz="2400" b="1" dirty="0">
                  <a:solidFill>
                    <a:schemeClr val="bg1"/>
                  </a:solidFill>
                  <a:latin typeface="+mn-lt"/>
                  <a:ea typeface="+mn-ea"/>
                </a:rPr>
                <a:t>AS</a:t>
              </a:r>
            </a:p>
          </p:txBody>
        </p:sp>
      </p:grpSp>
      <p:sp>
        <p:nvSpPr>
          <p:cNvPr id="9" name="Oval 7"/>
          <p:cNvSpPr>
            <a:spLocks noChangeArrowheads="1"/>
          </p:cNvSpPr>
          <p:nvPr/>
        </p:nvSpPr>
        <p:spPr bwMode="auto">
          <a:xfrm>
            <a:off x="3820418" y="3006179"/>
            <a:ext cx="2676525" cy="1511300"/>
          </a:xfrm>
          <a:prstGeom prst="ellipse">
            <a:avLst/>
          </a:prstGeom>
          <a:solidFill>
            <a:srgbClr val="FFFF00"/>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 name="Oval 8"/>
          <p:cNvSpPr>
            <a:spLocks noChangeArrowheads="1"/>
          </p:cNvSpPr>
          <p:nvPr/>
        </p:nvSpPr>
        <p:spPr bwMode="auto">
          <a:xfrm>
            <a:off x="791468" y="2936329"/>
            <a:ext cx="2928937" cy="240665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1" name="Oval 9"/>
          <p:cNvSpPr>
            <a:spLocks noChangeArrowheads="1"/>
          </p:cNvSpPr>
          <p:nvPr/>
        </p:nvSpPr>
        <p:spPr bwMode="auto">
          <a:xfrm>
            <a:off x="6568380" y="2936329"/>
            <a:ext cx="2224088" cy="240665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 name="Text Box 10"/>
          <p:cNvSpPr txBox="1">
            <a:spLocks noChangeArrowheads="1"/>
          </p:cNvSpPr>
          <p:nvPr/>
        </p:nvSpPr>
        <p:spPr bwMode="auto">
          <a:xfrm>
            <a:off x="1412180" y="5330279"/>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0.0.0.1</a:t>
            </a:r>
          </a:p>
        </p:txBody>
      </p:sp>
      <p:sp>
        <p:nvSpPr>
          <p:cNvPr id="13" name="Text Box 11"/>
          <p:cNvSpPr txBox="1">
            <a:spLocks noChangeArrowheads="1"/>
          </p:cNvSpPr>
          <p:nvPr/>
        </p:nvSpPr>
        <p:spPr bwMode="auto">
          <a:xfrm>
            <a:off x="7006530" y="5401717"/>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0.0.0.3</a:t>
            </a:r>
          </a:p>
        </p:txBody>
      </p:sp>
      <p:sp>
        <p:nvSpPr>
          <p:cNvPr id="14" name="Text Box 12"/>
          <p:cNvSpPr txBox="1">
            <a:spLocks noChangeArrowheads="1"/>
          </p:cNvSpPr>
          <p:nvPr/>
        </p:nvSpPr>
        <p:spPr bwMode="auto">
          <a:xfrm>
            <a:off x="3647380" y="2587079"/>
            <a:ext cx="2560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2400" b="1" dirty="0">
                <a:solidFill>
                  <a:schemeClr val="bg1"/>
                </a:solidFill>
                <a:latin typeface="+mn-lt"/>
                <a:ea typeface="+mn-ea"/>
              </a:rPr>
              <a:t>主干区域 </a:t>
            </a:r>
            <a:r>
              <a:rPr lang="en-US" altLang="zh-CN" sz="2400" b="1" dirty="0">
                <a:solidFill>
                  <a:schemeClr val="bg1"/>
                </a:solidFill>
                <a:latin typeface="+mn-lt"/>
                <a:ea typeface="+mn-ea"/>
              </a:rPr>
              <a:t>0.0.0.0</a:t>
            </a:r>
          </a:p>
        </p:txBody>
      </p:sp>
      <p:sp>
        <p:nvSpPr>
          <p:cNvPr id="15" name="Line 13"/>
          <p:cNvSpPr>
            <a:spLocks noChangeShapeType="1"/>
          </p:cNvSpPr>
          <p:nvPr/>
        </p:nvSpPr>
        <p:spPr bwMode="auto">
          <a:xfrm flipV="1">
            <a:off x="5160267" y="2060847"/>
            <a:ext cx="1265237" cy="1219969"/>
          </a:xfrm>
          <a:prstGeom prst="line">
            <a:avLst/>
          </a:prstGeom>
          <a:noFill/>
          <a:ln w="3810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Text Box 14"/>
          <p:cNvSpPr txBox="1">
            <a:spLocks noChangeArrowheads="1"/>
          </p:cNvSpPr>
          <p:nvPr/>
        </p:nvSpPr>
        <p:spPr bwMode="auto">
          <a:xfrm>
            <a:off x="5465068" y="1700808"/>
            <a:ext cx="27671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latin typeface="+mn-lt"/>
                <a:ea typeface="+mn-ea"/>
              </a:rPr>
              <a:t>至其他</a:t>
            </a:r>
            <a:r>
              <a:rPr lang="zh-CN" altLang="en-US" sz="2400" b="1" dirty="0" smtClean="0">
                <a:latin typeface="+mn-lt"/>
                <a:ea typeface="+mn-ea"/>
              </a:rPr>
              <a:t>自治系统</a:t>
            </a:r>
            <a:r>
              <a:rPr lang="en-US" altLang="zh-CN" sz="2400" b="1" dirty="0" smtClean="0">
                <a:latin typeface="+mn-lt"/>
                <a:ea typeface="+mn-ea"/>
              </a:rPr>
              <a:t>AS</a:t>
            </a:r>
            <a:endParaRPr lang="zh-CN" altLang="en-US" sz="2400" b="1" dirty="0">
              <a:latin typeface="+mn-lt"/>
              <a:ea typeface="+mn-ea"/>
            </a:endParaRPr>
          </a:p>
        </p:txBody>
      </p:sp>
      <p:sp>
        <p:nvSpPr>
          <p:cNvPr id="17" name="Line 15"/>
          <p:cNvSpPr>
            <a:spLocks noChangeShapeType="1"/>
          </p:cNvSpPr>
          <p:nvPr/>
        </p:nvSpPr>
        <p:spPr bwMode="auto">
          <a:xfrm>
            <a:off x="6568380" y="3830092"/>
            <a:ext cx="774700" cy="2730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 name="Line 16"/>
          <p:cNvSpPr>
            <a:spLocks noChangeShapeType="1"/>
          </p:cNvSpPr>
          <p:nvPr/>
        </p:nvSpPr>
        <p:spPr bwMode="auto">
          <a:xfrm flipV="1">
            <a:off x="7484368" y="4036467"/>
            <a:ext cx="703262" cy="1365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9" name="Line 17"/>
          <p:cNvSpPr>
            <a:spLocks noChangeShapeType="1"/>
          </p:cNvSpPr>
          <p:nvPr/>
        </p:nvSpPr>
        <p:spPr bwMode="auto">
          <a:xfrm>
            <a:off x="7836793" y="3349079"/>
            <a:ext cx="350837" cy="68738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Line 18"/>
          <p:cNvSpPr>
            <a:spLocks noChangeShapeType="1"/>
          </p:cNvSpPr>
          <p:nvPr/>
        </p:nvSpPr>
        <p:spPr bwMode="auto">
          <a:xfrm flipH="1">
            <a:off x="7765355" y="4103142"/>
            <a:ext cx="422275" cy="75723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19"/>
          <p:cNvSpPr>
            <a:spLocks noChangeShapeType="1"/>
          </p:cNvSpPr>
          <p:nvPr/>
        </p:nvSpPr>
        <p:spPr bwMode="auto">
          <a:xfrm flipV="1">
            <a:off x="5511105" y="3830092"/>
            <a:ext cx="914400" cy="13811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0"/>
          <p:cNvSpPr>
            <a:spLocks noChangeShapeType="1"/>
          </p:cNvSpPr>
          <p:nvPr/>
        </p:nvSpPr>
        <p:spPr bwMode="auto">
          <a:xfrm>
            <a:off x="5230118" y="3280817"/>
            <a:ext cx="139700" cy="61753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1"/>
          <p:cNvSpPr>
            <a:spLocks noChangeShapeType="1"/>
          </p:cNvSpPr>
          <p:nvPr/>
        </p:nvSpPr>
        <p:spPr bwMode="auto">
          <a:xfrm flipH="1">
            <a:off x="5160268" y="4036467"/>
            <a:ext cx="209550" cy="48101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2"/>
          <p:cNvSpPr>
            <a:spLocks noChangeShapeType="1"/>
          </p:cNvSpPr>
          <p:nvPr/>
        </p:nvSpPr>
        <p:spPr bwMode="auto">
          <a:xfrm>
            <a:off x="3679130" y="3693567"/>
            <a:ext cx="1481138" cy="27463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3"/>
          <p:cNvSpPr>
            <a:spLocks noChangeShapeType="1"/>
          </p:cNvSpPr>
          <p:nvPr/>
        </p:nvSpPr>
        <p:spPr bwMode="auto">
          <a:xfrm flipV="1">
            <a:off x="3750568" y="3349079"/>
            <a:ext cx="1338262" cy="34448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4"/>
          <p:cNvSpPr>
            <a:spLocks noChangeShapeType="1"/>
          </p:cNvSpPr>
          <p:nvPr/>
        </p:nvSpPr>
        <p:spPr bwMode="auto">
          <a:xfrm flipH="1">
            <a:off x="1496318" y="3349079"/>
            <a:ext cx="1055687" cy="34448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2552005" y="3415754"/>
            <a:ext cx="423863" cy="757238"/>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flipV="1">
            <a:off x="3045718" y="3760242"/>
            <a:ext cx="633412" cy="4127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flipH="1">
            <a:off x="1988443" y="4242842"/>
            <a:ext cx="917575" cy="13811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Line 28"/>
          <p:cNvSpPr>
            <a:spLocks noChangeShapeType="1"/>
          </p:cNvSpPr>
          <p:nvPr/>
        </p:nvSpPr>
        <p:spPr bwMode="auto">
          <a:xfrm>
            <a:off x="1988443" y="4447629"/>
            <a:ext cx="354012" cy="4127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31" name="Group 29"/>
          <p:cNvGrpSpPr>
            <a:grpSpLocks/>
          </p:cNvGrpSpPr>
          <p:nvPr/>
        </p:nvGrpSpPr>
        <p:grpSpPr bwMode="auto">
          <a:xfrm>
            <a:off x="2693293" y="3968204"/>
            <a:ext cx="633412" cy="479425"/>
            <a:chOff x="2949" y="196"/>
            <a:chExt cx="941" cy="598"/>
          </a:xfrm>
        </p:grpSpPr>
        <p:sp>
          <p:nvSpPr>
            <p:cNvPr id="32" name="Oval 3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Oval 3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Oval 3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5" name="Oval 3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6" name="Oval 3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Oval 3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8" name="Oval 3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9" name="Oval 3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Freeform 3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Freeform 3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Freeform 4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pic>
        <p:nvPicPr>
          <p:cNvPr id="43" name="Picture 4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31255" y="4242842"/>
            <a:ext cx="4810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71018" y="3210967"/>
            <a:ext cx="4826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67993" y="3555454"/>
            <a:ext cx="48101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7543" y="3142704"/>
            <a:ext cx="481012"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60268" y="3830092"/>
            <a:ext cx="4794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978080" y="3898354"/>
            <a:ext cx="479425"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85805" y="3693567"/>
            <a:ext cx="481013"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Group 48"/>
          <p:cNvGrpSpPr>
            <a:grpSpLocks/>
          </p:cNvGrpSpPr>
          <p:nvPr/>
        </p:nvGrpSpPr>
        <p:grpSpPr bwMode="auto">
          <a:xfrm>
            <a:off x="2058293" y="4655592"/>
            <a:ext cx="635000" cy="479425"/>
            <a:chOff x="2949" y="196"/>
            <a:chExt cx="941" cy="598"/>
          </a:xfrm>
        </p:grpSpPr>
        <p:sp>
          <p:nvSpPr>
            <p:cNvPr id="51" name="Oval 49"/>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 name="Oval 50"/>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1"/>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2"/>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3"/>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Oval 54"/>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Oval 55"/>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Oval 56"/>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Freeform 5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0" name="Freeform 5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Freeform 5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62" name="Group 60"/>
          <p:cNvGrpSpPr>
            <a:grpSpLocks/>
          </p:cNvGrpSpPr>
          <p:nvPr/>
        </p:nvGrpSpPr>
        <p:grpSpPr bwMode="auto">
          <a:xfrm>
            <a:off x="1215330" y="3485604"/>
            <a:ext cx="633413" cy="482600"/>
            <a:chOff x="2949" y="196"/>
            <a:chExt cx="941" cy="598"/>
          </a:xfrm>
        </p:grpSpPr>
        <p:sp>
          <p:nvSpPr>
            <p:cNvPr id="63" name="Oval 6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Oval 6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5" name="Oval 6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6" name="Oval 6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7" name="Oval 6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Oval 6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Oval 6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Oval 6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Freeform 6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2" name="Freeform 7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Freeform 7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74" name="Group 72"/>
          <p:cNvGrpSpPr>
            <a:grpSpLocks/>
          </p:cNvGrpSpPr>
          <p:nvPr/>
        </p:nvGrpSpPr>
        <p:grpSpPr bwMode="auto">
          <a:xfrm>
            <a:off x="7484368" y="3074442"/>
            <a:ext cx="633412" cy="481012"/>
            <a:chOff x="2949" y="196"/>
            <a:chExt cx="941" cy="598"/>
          </a:xfrm>
        </p:grpSpPr>
        <p:sp>
          <p:nvSpPr>
            <p:cNvPr id="75" name="Oval 73"/>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6" name="Oval 74"/>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7" name="Oval 75"/>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8" name="Oval 76"/>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9" name="Oval 77"/>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0" name="Oval 78"/>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1" name="Oval 79"/>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2" name="Oval 80"/>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3" name="Freeform 8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4" name="Freeform 8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5" name="Freeform 8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86" name="Group 84"/>
          <p:cNvGrpSpPr>
            <a:grpSpLocks/>
          </p:cNvGrpSpPr>
          <p:nvPr/>
        </p:nvGrpSpPr>
        <p:grpSpPr bwMode="auto">
          <a:xfrm>
            <a:off x="7414518" y="4655592"/>
            <a:ext cx="633412" cy="479425"/>
            <a:chOff x="2949" y="196"/>
            <a:chExt cx="941" cy="598"/>
          </a:xfrm>
        </p:grpSpPr>
        <p:sp>
          <p:nvSpPr>
            <p:cNvPr id="87" name="Oval 8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8"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9"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0" name="Oval 8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1" name="Oval 8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2"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3" name="Oval 9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4" name="Oval 9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5"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6"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7"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98" name="Group 96"/>
          <p:cNvGrpSpPr>
            <a:grpSpLocks/>
          </p:cNvGrpSpPr>
          <p:nvPr/>
        </p:nvGrpSpPr>
        <p:grpSpPr bwMode="auto">
          <a:xfrm>
            <a:off x="7060505" y="3898354"/>
            <a:ext cx="633413" cy="482600"/>
            <a:chOff x="2949" y="196"/>
            <a:chExt cx="941" cy="598"/>
          </a:xfrm>
        </p:grpSpPr>
        <p:sp>
          <p:nvSpPr>
            <p:cNvPr id="99" name="Oval 9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0" name="Oval 9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1" name="Oval 9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2" name="Oval 10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3" name="Oval 10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4" name="Oval 10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5" name="Oval 10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6" name="Oval 10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7" name="Freeform 10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8" name="Freeform 10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9" name="Freeform 10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10" name="Text Box 108"/>
          <p:cNvSpPr txBox="1">
            <a:spLocks noChangeArrowheads="1"/>
          </p:cNvSpPr>
          <p:nvPr/>
        </p:nvSpPr>
        <p:spPr bwMode="auto">
          <a:xfrm>
            <a:off x="8184455" y="360942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9</a:t>
            </a:r>
          </a:p>
        </p:txBody>
      </p:sp>
      <p:sp>
        <p:nvSpPr>
          <p:cNvPr id="111" name="Text Box 109"/>
          <p:cNvSpPr txBox="1">
            <a:spLocks noChangeArrowheads="1"/>
          </p:cNvSpPr>
          <p:nvPr/>
        </p:nvSpPr>
        <p:spPr bwMode="auto">
          <a:xfrm>
            <a:off x="6001643" y="33633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7</a:t>
            </a:r>
          </a:p>
        </p:txBody>
      </p:sp>
      <p:sp>
        <p:nvSpPr>
          <p:cNvPr id="113" name="Text Box 111"/>
          <p:cNvSpPr txBox="1">
            <a:spLocks noChangeArrowheads="1"/>
          </p:cNvSpPr>
          <p:nvPr/>
        </p:nvSpPr>
        <p:spPr bwMode="auto">
          <a:xfrm>
            <a:off x="5399980" y="35030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5</a:t>
            </a:r>
          </a:p>
        </p:txBody>
      </p:sp>
      <p:sp>
        <p:nvSpPr>
          <p:cNvPr id="112" name="Text Box 110"/>
          <p:cNvSpPr txBox="1">
            <a:spLocks noChangeArrowheads="1"/>
          </p:cNvSpPr>
          <p:nvPr/>
        </p:nvSpPr>
        <p:spPr bwMode="auto">
          <a:xfrm>
            <a:off x="5417443" y="303316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6</a:t>
            </a:r>
          </a:p>
        </p:txBody>
      </p:sp>
      <p:sp>
        <p:nvSpPr>
          <p:cNvPr id="114" name="Text Box 112"/>
          <p:cNvSpPr txBox="1">
            <a:spLocks noChangeArrowheads="1"/>
          </p:cNvSpPr>
          <p:nvPr/>
        </p:nvSpPr>
        <p:spPr bwMode="auto">
          <a:xfrm>
            <a:off x="4644330" y="404281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4</a:t>
            </a:r>
          </a:p>
        </p:txBody>
      </p:sp>
      <p:sp>
        <p:nvSpPr>
          <p:cNvPr id="115" name="Text Box 113"/>
          <p:cNvSpPr txBox="1">
            <a:spLocks noChangeArrowheads="1"/>
          </p:cNvSpPr>
          <p:nvPr/>
        </p:nvSpPr>
        <p:spPr bwMode="auto">
          <a:xfrm>
            <a:off x="3474343" y="316810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solidFill>
                  <a:schemeClr val="bg1"/>
                </a:solidFill>
                <a:latin typeface="+mn-lt"/>
                <a:ea typeface="+mn-ea"/>
              </a:rPr>
              <a:t>R</a:t>
            </a:r>
            <a:r>
              <a:rPr lang="en-US" altLang="zh-CN" sz="2000" b="1" baseline="-25000" dirty="0">
                <a:solidFill>
                  <a:schemeClr val="bg1"/>
                </a:solidFill>
                <a:latin typeface="+mn-lt"/>
                <a:ea typeface="+mn-ea"/>
              </a:rPr>
              <a:t>3</a:t>
            </a:r>
          </a:p>
        </p:txBody>
      </p:sp>
      <p:sp>
        <p:nvSpPr>
          <p:cNvPr id="116" name="Text Box 114"/>
          <p:cNvSpPr txBox="1">
            <a:spLocks noChangeArrowheads="1"/>
          </p:cNvSpPr>
          <p:nvPr/>
        </p:nvSpPr>
        <p:spPr bwMode="auto">
          <a:xfrm>
            <a:off x="1186355" y="408445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2</a:t>
            </a:r>
          </a:p>
        </p:txBody>
      </p:sp>
      <p:sp>
        <p:nvSpPr>
          <p:cNvPr id="117" name="Text Box 115"/>
          <p:cNvSpPr txBox="1">
            <a:spLocks noChangeArrowheads="1"/>
          </p:cNvSpPr>
          <p:nvPr/>
        </p:nvSpPr>
        <p:spPr bwMode="auto">
          <a:xfrm>
            <a:off x="1920180" y="296172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dirty="0">
                <a:latin typeface="+mn-lt"/>
                <a:ea typeface="+mn-ea"/>
              </a:rPr>
              <a:t>R</a:t>
            </a:r>
            <a:r>
              <a:rPr lang="en-US" altLang="zh-CN" sz="2000" b="1" baseline="-25000" dirty="0">
                <a:latin typeface="+mn-lt"/>
                <a:ea typeface="+mn-ea"/>
              </a:rPr>
              <a:t>1</a:t>
            </a:r>
          </a:p>
        </p:txBody>
      </p:sp>
      <p:sp>
        <p:nvSpPr>
          <p:cNvPr id="118" name="Text Box 116"/>
          <p:cNvSpPr txBox="1">
            <a:spLocks noChangeArrowheads="1"/>
          </p:cNvSpPr>
          <p:nvPr/>
        </p:nvSpPr>
        <p:spPr bwMode="auto">
          <a:xfrm>
            <a:off x="7392293" y="4690517"/>
            <a:ext cx="604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700" b="1">
                <a:latin typeface="+mn-lt"/>
                <a:ea typeface="+mn-ea"/>
              </a:rPr>
              <a:t> </a:t>
            </a:r>
            <a:r>
              <a:rPr lang="en-US" altLang="zh-CN" sz="2000" b="1">
                <a:latin typeface="+mn-lt"/>
                <a:ea typeface="+mn-ea"/>
              </a:rPr>
              <a:t>8</a:t>
            </a:r>
          </a:p>
        </p:txBody>
      </p:sp>
      <p:sp>
        <p:nvSpPr>
          <p:cNvPr id="119" name="Text Box 117"/>
          <p:cNvSpPr txBox="1">
            <a:spLocks noChangeArrowheads="1"/>
          </p:cNvSpPr>
          <p:nvPr/>
        </p:nvSpPr>
        <p:spPr bwMode="auto">
          <a:xfrm>
            <a:off x="7463730" y="3106192"/>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6</a:t>
            </a:r>
          </a:p>
        </p:txBody>
      </p:sp>
      <p:sp>
        <p:nvSpPr>
          <p:cNvPr id="120" name="Text Box 118"/>
          <p:cNvSpPr txBox="1">
            <a:spLocks noChangeArrowheads="1"/>
          </p:cNvSpPr>
          <p:nvPr/>
        </p:nvSpPr>
        <p:spPr bwMode="auto">
          <a:xfrm>
            <a:off x="2063055" y="4690517"/>
            <a:ext cx="608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3</a:t>
            </a:r>
          </a:p>
        </p:txBody>
      </p:sp>
      <p:sp>
        <p:nvSpPr>
          <p:cNvPr id="121" name="Text Box 119"/>
          <p:cNvSpPr txBox="1">
            <a:spLocks noChangeArrowheads="1"/>
          </p:cNvSpPr>
          <p:nvPr/>
        </p:nvSpPr>
        <p:spPr bwMode="auto">
          <a:xfrm>
            <a:off x="2712343" y="4042817"/>
            <a:ext cx="608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2</a:t>
            </a:r>
          </a:p>
        </p:txBody>
      </p:sp>
      <p:sp>
        <p:nvSpPr>
          <p:cNvPr id="122" name="Text Box 120"/>
          <p:cNvSpPr txBox="1">
            <a:spLocks noChangeArrowheads="1"/>
          </p:cNvSpPr>
          <p:nvPr/>
        </p:nvSpPr>
        <p:spPr bwMode="auto">
          <a:xfrm>
            <a:off x="1199455" y="3537992"/>
            <a:ext cx="615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latin typeface="+mn-lt"/>
                <a:ea typeface="+mn-ea"/>
              </a:rPr>
              <a:t>网</a:t>
            </a:r>
            <a:r>
              <a:rPr lang="zh-CN" altLang="en-US" sz="900" b="1" dirty="0">
                <a:latin typeface="+mn-lt"/>
                <a:ea typeface="+mn-ea"/>
              </a:rPr>
              <a:t> </a:t>
            </a:r>
            <a:r>
              <a:rPr lang="en-US" altLang="zh-CN" sz="2000" b="1" dirty="0">
                <a:latin typeface="+mn-lt"/>
                <a:ea typeface="+mn-ea"/>
              </a:rPr>
              <a:t>1</a:t>
            </a:r>
          </a:p>
        </p:txBody>
      </p:sp>
      <p:sp>
        <p:nvSpPr>
          <p:cNvPr id="123" name="Text Box 121"/>
          <p:cNvSpPr txBox="1">
            <a:spLocks noChangeArrowheads="1"/>
          </p:cNvSpPr>
          <p:nvPr/>
        </p:nvSpPr>
        <p:spPr bwMode="auto">
          <a:xfrm>
            <a:off x="7031930" y="3969792"/>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7</a:t>
            </a:r>
          </a:p>
        </p:txBody>
      </p:sp>
      <p:sp>
        <p:nvSpPr>
          <p:cNvPr id="124" name="Oval 122"/>
          <p:cNvSpPr>
            <a:spLocks noChangeArrowheads="1"/>
          </p:cNvSpPr>
          <p:nvPr/>
        </p:nvSpPr>
        <p:spPr bwMode="auto">
          <a:xfrm>
            <a:off x="3679130" y="4603204"/>
            <a:ext cx="2889250" cy="1039813"/>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25" name="Text Box 123"/>
          <p:cNvSpPr txBox="1">
            <a:spLocks noChangeArrowheads="1"/>
          </p:cNvSpPr>
          <p:nvPr/>
        </p:nvSpPr>
        <p:spPr bwMode="auto">
          <a:xfrm>
            <a:off x="4409380" y="5617617"/>
            <a:ext cx="18261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a:solidFill>
                  <a:schemeClr val="bg1"/>
                </a:solidFill>
                <a:latin typeface="+mn-lt"/>
                <a:ea typeface="+mn-ea"/>
              </a:rPr>
              <a:t>区域 </a:t>
            </a:r>
            <a:r>
              <a:rPr lang="en-US" altLang="zh-CN" sz="2400" b="1" dirty="0">
                <a:solidFill>
                  <a:schemeClr val="bg1"/>
                </a:solidFill>
                <a:latin typeface="+mn-lt"/>
                <a:ea typeface="+mn-ea"/>
              </a:rPr>
              <a:t>0.0.0.2</a:t>
            </a:r>
          </a:p>
        </p:txBody>
      </p:sp>
      <p:sp>
        <p:nvSpPr>
          <p:cNvPr id="126" name="Line 124"/>
          <p:cNvSpPr>
            <a:spLocks noChangeShapeType="1"/>
          </p:cNvSpPr>
          <p:nvPr/>
        </p:nvSpPr>
        <p:spPr bwMode="auto">
          <a:xfrm>
            <a:off x="5088830" y="4517479"/>
            <a:ext cx="844550" cy="52070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7" name="Line 125"/>
          <p:cNvSpPr>
            <a:spLocks noChangeShapeType="1"/>
          </p:cNvSpPr>
          <p:nvPr/>
        </p:nvSpPr>
        <p:spPr bwMode="auto">
          <a:xfrm flipV="1">
            <a:off x="5230118" y="5123904"/>
            <a:ext cx="774700" cy="260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28" name="Group 126"/>
          <p:cNvGrpSpPr>
            <a:grpSpLocks/>
          </p:cNvGrpSpPr>
          <p:nvPr/>
        </p:nvGrpSpPr>
        <p:grpSpPr bwMode="auto">
          <a:xfrm>
            <a:off x="5723830" y="4776242"/>
            <a:ext cx="633413" cy="608012"/>
            <a:chOff x="2949" y="196"/>
            <a:chExt cx="941" cy="598"/>
          </a:xfrm>
        </p:grpSpPr>
        <p:sp>
          <p:nvSpPr>
            <p:cNvPr id="129" name="Oval 12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0" name="Oval 12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1" name="Oval 12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2" name="Oval 13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3" name="Oval 13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4" name="Oval 13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5" name="Oval 13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6" name="Oval 13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7" name="Freeform 13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8" name="Freeform 13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9" name="Freeform 13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40" name="Text Box 138"/>
          <p:cNvSpPr txBox="1">
            <a:spLocks noChangeArrowheads="1"/>
          </p:cNvSpPr>
          <p:nvPr/>
        </p:nvSpPr>
        <p:spPr bwMode="auto">
          <a:xfrm>
            <a:off x="5736530" y="4906417"/>
            <a:ext cx="582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en-US" altLang="zh-CN" sz="2000" b="1">
                <a:latin typeface="+mn-lt"/>
                <a:ea typeface="+mn-ea"/>
              </a:rPr>
              <a:t>4</a:t>
            </a:r>
          </a:p>
        </p:txBody>
      </p:sp>
      <p:sp>
        <p:nvSpPr>
          <p:cNvPr id="141" name="Line 139"/>
          <p:cNvSpPr>
            <a:spLocks noChangeShapeType="1"/>
          </p:cNvSpPr>
          <p:nvPr/>
        </p:nvSpPr>
        <p:spPr bwMode="auto">
          <a:xfrm>
            <a:off x="4242693" y="5208042"/>
            <a:ext cx="846137" cy="17621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142" name="Group 140"/>
          <p:cNvGrpSpPr>
            <a:grpSpLocks/>
          </p:cNvGrpSpPr>
          <p:nvPr/>
        </p:nvGrpSpPr>
        <p:grpSpPr bwMode="auto">
          <a:xfrm>
            <a:off x="3961705" y="4861967"/>
            <a:ext cx="635000" cy="608012"/>
            <a:chOff x="2949" y="196"/>
            <a:chExt cx="941" cy="598"/>
          </a:xfrm>
        </p:grpSpPr>
        <p:sp>
          <p:nvSpPr>
            <p:cNvPr id="143" name="Oval 14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4" name="Oval 14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5" name="Oval 14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6" name="Oval 14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7" name="Oval 14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8" name="Oval 14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9" name="Oval 14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0" name="Oval 14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1" name="Freeform 14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2" name="Freeform 15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53" name="Freeform 15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154" name="Text Box 152"/>
          <p:cNvSpPr txBox="1">
            <a:spLocks noChangeArrowheads="1"/>
          </p:cNvSpPr>
          <p:nvPr/>
        </p:nvSpPr>
        <p:spPr bwMode="auto">
          <a:xfrm>
            <a:off x="3953768" y="4988967"/>
            <a:ext cx="608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网</a:t>
            </a:r>
            <a:r>
              <a:rPr lang="zh-CN" altLang="en-US" sz="800" b="1">
                <a:latin typeface="+mn-lt"/>
                <a:ea typeface="+mn-ea"/>
              </a:rPr>
              <a:t> </a:t>
            </a:r>
            <a:r>
              <a:rPr lang="en-US" altLang="zh-CN" sz="2000" b="1">
                <a:latin typeface="+mn-lt"/>
                <a:ea typeface="+mn-ea"/>
              </a:rPr>
              <a:t>5</a:t>
            </a:r>
          </a:p>
        </p:txBody>
      </p:sp>
      <p:pic>
        <p:nvPicPr>
          <p:cNvPr id="155" name="Picture 15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7543" y="5160417"/>
            <a:ext cx="48101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6" name="Text Box 154"/>
          <p:cNvSpPr txBox="1">
            <a:spLocks noChangeArrowheads="1"/>
          </p:cNvSpPr>
          <p:nvPr/>
        </p:nvSpPr>
        <p:spPr bwMode="auto">
          <a:xfrm>
            <a:off x="4655443" y="4834979"/>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r>
              <a:rPr lang="en-US" altLang="zh-CN" sz="2000" b="1" baseline="-25000">
                <a:latin typeface="+mn-lt"/>
                <a:ea typeface="+mn-ea"/>
              </a:rPr>
              <a:t>8</a:t>
            </a:r>
          </a:p>
        </p:txBody>
      </p:sp>
      <p:pic>
        <p:nvPicPr>
          <p:cNvPr id="157" name="Picture 15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88805" y="4384129"/>
            <a:ext cx="4810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3780715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nodeType="clickEffect">
                                  <p:stCondLst>
                                    <p:cond delay="0"/>
                                  </p:stCondLst>
                                  <p:endCondLst>
                                    <p:cond evt="onNext" delay="0">
                                      <p:tgtEl>
                                        <p:sldTgt/>
                                      </p:tgtEl>
                                    </p:cond>
                                  </p:end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indefinite" fill="hold" grpId="0" nodeType="clickEffect">
                                  <p:stCondLst>
                                    <p:cond delay="0"/>
                                  </p:stCondLst>
                                  <p:endCondLst>
                                    <p:cond evt="onNext" delay="0">
                                      <p:tgtEl>
                                        <p:sldTgt/>
                                      </p:tgtEl>
                                    </p:cond>
                                  </p:end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路由器类型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4" y="1773238"/>
            <a:ext cx="8105775" cy="4464050"/>
          </a:xfrm>
        </p:spPr>
        <p:txBody>
          <a:bodyPr/>
          <a:lstStyle/>
          <a:p>
            <a:r>
              <a:rPr lang="zh-CN" altLang="en-US" sz="2400" dirty="0">
                <a:solidFill>
                  <a:srgbClr val="FF0000"/>
                </a:solidFill>
              </a:rPr>
              <a:t>内部路由器</a:t>
            </a:r>
          </a:p>
          <a:p>
            <a:pPr marL="0" indent="0">
              <a:buNone/>
            </a:pPr>
            <a:r>
              <a:rPr lang="zh-CN" altLang="en-US" sz="2400" dirty="0" smtClean="0"/>
              <a:t>     完全</a:t>
            </a:r>
            <a:r>
              <a:rPr lang="zh-CN" altLang="en-US" sz="2400" dirty="0"/>
              <a:t>在一个区域内部的路由器，</a:t>
            </a:r>
            <a:r>
              <a:rPr lang="zh-CN" altLang="en-US" sz="2400" dirty="0" smtClean="0"/>
              <a:t>例：</a:t>
            </a:r>
            <a:r>
              <a:rPr lang="en-US" altLang="zh-CN" sz="2400" dirty="0"/>
              <a:t>R1,R2,R8,R9</a:t>
            </a:r>
            <a:r>
              <a:rPr lang="zh-CN" altLang="en-US" sz="2400" dirty="0"/>
              <a:t>。维护自己区域内的路由信息。</a:t>
            </a:r>
          </a:p>
          <a:p>
            <a:r>
              <a:rPr lang="zh-CN" altLang="en-US" sz="2400" dirty="0">
                <a:solidFill>
                  <a:srgbClr val="FF0000"/>
                </a:solidFill>
              </a:rPr>
              <a:t>区域边界路由器</a:t>
            </a:r>
          </a:p>
          <a:p>
            <a:pPr marL="0" indent="0">
              <a:buNone/>
            </a:pPr>
            <a:r>
              <a:rPr lang="zh-CN" altLang="en-US" sz="2400" dirty="0"/>
              <a:t>     </a:t>
            </a:r>
            <a:r>
              <a:rPr lang="zh-CN" altLang="en-US" sz="2400" dirty="0" smtClean="0"/>
              <a:t>连接</a:t>
            </a:r>
            <a:r>
              <a:rPr lang="zh-CN" altLang="en-US" sz="2400" dirty="0"/>
              <a:t>两个或多个区域的路由器，</a:t>
            </a:r>
            <a:r>
              <a:rPr lang="zh-CN" altLang="en-US" sz="2400" dirty="0" smtClean="0"/>
              <a:t>例：</a:t>
            </a:r>
            <a:r>
              <a:rPr lang="en-US" altLang="zh-CN" sz="2400" dirty="0"/>
              <a:t>R3,R4,R7</a:t>
            </a:r>
            <a:r>
              <a:rPr lang="zh-CN" altLang="en-US" sz="2400" dirty="0"/>
              <a:t>。每个区域都有一个路由器负责将所连接区域的路由摘要信息发送到主干区域。</a:t>
            </a:r>
          </a:p>
          <a:p>
            <a:r>
              <a:rPr lang="zh-CN" altLang="en-US" sz="2400" dirty="0">
                <a:solidFill>
                  <a:srgbClr val="FF0000"/>
                </a:solidFill>
              </a:rPr>
              <a:t>主干路由器</a:t>
            </a:r>
          </a:p>
          <a:p>
            <a:pPr marL="0" indent="0">
              <a:buNone/>
            </a:pPr>
            <a:r>
              <a:rPr lang="zh-CN" altLang="en-US" sz="2400" dirty="0"/>
              <a:t>      </a:t>
            </a:r>
            <a:r>
              <a:rPr lang="zh-CN" altLang="en-US" sz="2400" dirty="0" smtClean="0"/>
              <a:t>位于</a:t>
            </a:r>
            <a:r>
              <a:rPr lang="zh-CN" altLang="en-US" sz="2400" dirty="0"/>
              <a:t>主干区域中的路由器，收集其他区域的路由信息，将其发送给各个区域，</a:t>
            </a:r>
            <a:r>
              <a:rPr lang="zh-CN" altLang="en-US" sz="2400" dirty="0" smtClean="0"/>
              <a:t>例： </a:t>
            </a:r>
            <a:r>
              <a:rPr lang="en-US" altLang="zh-CN" sz="2400" dirty="0"/>
              <a:t>R3,R4,R5,R6,R7</a:t>
            </a:r>
            <a:r>
              <a:rPr lang="zh-CN" altLang="en-US" sz="2400" dirty="0"/>
              <a:t>。</a:t>
            </a:r>
          </a:p>
          <a:p>
            <a:r>
              <a:rPr lang="en-US" altLang="zh-CN" sz="2400" dirty="0">
                <a:solidFill>
                  <a:srgbClr val="FF0000"/>
                </a:solidFill>
              </a:rPr>
              <a:t>AS</a:t>
            </a:r>
            <a:r>
              <a:rPr lang="zh-CN" altLang="en-US" sz="2400" dirty="0">
                <a:solidFill>
                  <a:srgbClr val="FF0000"/>
                </a:solidFill>
              </a:rPr>
              <a:t>边界</a:t>
            </a:r>
            <a:r>
              <a:rPr lang="zh-CN" altLang="en-US" sz="2400" dirty="0" smtClean="0">
                <a:solidFill>
                  <a:srgbClr val="FF0000"/>
                </a:solidFill>
              </a:rPr>
              <a:t>路由器</a:t>
            </a:r>
            <a:r>
              <a:rPr lang="en-US" altLang="zh-CN" sz="2400" dirty="0" smtClean="0"/>
              <a:t>:</a:t>
            </a:r>
            <a:r>
              <a:rPr lang="zh-CN" altLang="en-US" sz="2400" dirty="0" smtClean="0"/>
              <a:t>连接</a:t>
            </a:r>
            <a:r>
              <a:rPr lang="zh-CN" altLang="en-US" sz="2400" dirty="0"/>
              <a:t>两个或多个</a:t>
            </a:r>
            <a:r>
              <a:rPr lang="en-US" altLang="zh-CN" sz="2400" dirty="0"/>
              <a:t>AS</a:t>
            </a:r>
            <a:r>
              <a:rPr lang="zh-CN" altLang="en-US" sz="2400" dirty="0"/>
              <a:t>的路由器，</a:t>
            </a:r>
            <a:r>
              <a:rPr lang="zh-CN" altLang="en-US" sz="2400" dirty="0" smtClean="0"/>
              <a:t>例：</a:t>
            </a:r>
            <a:r>
              <a:rPr lang="en-US" altLang="zh-CN" sz="2400" dirty="0"/>
              <a:t>R6</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539391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内部路由器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4608090"/>
          </a:xfrm>
        </p:spPr>
        <p:txBody>
          <a:bodyPr/>
          <a:lstStyle/>
          <a:p>
            <a:r>
              <a:rPr lang="zh-CN" altLang="en-US" sz="2800" dirty="0" smtClean="0">
                <a:solidFill>
                  <a:srgbClr val="FF0000"/>
                </a:solidFill>
              </a:rPr>
              <a:t>区域</a:t>
            </a:r>
            <a:r>
              <a:rPr lang="zh-CN" altLang="en-US" sz="2800" dirty="0" smtClean="0"/>
              <a:t>是单个网络的一种泛化形式，在区域外部能见到的是它的目的地而不是拓扑结构，主干网络也不例外；</a:t>
            </a:r>
            <a:endParaRPr lang="en-US" altLang="zh-CN" sz="2800" dirty="0" smtClean="0"/>
          </a:p>
          <a:p>
            <a:r>
              <a:rPr lang="zh-CN" altLang="en-US" sz="2800" dirty="0" smtClean="0"/>
              <a:t>每个区域内的路由器有相同的</a:t>
            </a:r>
            <a:r>
              <a:rPr lang="zh-CN" altLang="en-US" sz="2800" dirty="0" smtClean="0">
                <a:solidFill>
                  <a:srgbClr val="0000FF"/>
                </a:solidFill>
              </a:rPr>
              <a:t>链路状态数据库</a:t>
            </a:r>
            <a:r>
              <a:rPr lang="zh-CN" altLang="en-US" sz="2800" dirty="0" smtClean="0"/>
              <a:t>，并运行相同的</a:t>
            </a:r>
            <a:r>
              <a:rPr lang="en-US" altLang="zh-CN" sz="2800" dirty="0">
                <a:solidFill>
                  <a:srgbClr val="0000FF"/>
                </a:solidFill>
                <a:latin typeface="华文新魏" pitchFamily="2" charset="-122"/>
              </a:rPr>
              <a:t>Dijkstra</a:t>
            </a:r>
            <a:r>
              <a:rPr lang="zh-CN" altLang="en-US" sz="2800" dirty="0" smtClean="0">
                <a:solidFill>
                  <a:srgbClr val="0000FF"/>
                </a:solidFill>
                <a:latin typeface="华文新魏" pitchFamily="2" charset="-122"/>
              </a:rPr>
              <a:t>算法</a:t>
            </a:r>
            <a:r>
              <a:rPr lang="zh-CN" altLang="en-US" sz="2800" dirty="0" smtClean="0">
                <a:latin typeface="华文新魏" pitchFamily="2" charset="-122"/>
              </a:rPr>
              <a:t>；</a:t>
            </a:r>
            <a:endParaRPr lang="en-US" altLang="zh-CN" sz="2800" dirty="0" smtClean="0">
              <a:latin typeface="华文新魏" pitchFamily="2" charset="-122"/>
            </a:endParaRPr>
          </a:p>
          <a:p>
            <a:r>
              <a:rPr lang="zh-CN" altLang="en-US" sz="2800" dirty="0">
                <a:solidFill>
                  <a:srgbClr val="FF0000"/>
                </a:solidFill>
              </a:rPr>
              <a:t>区域边界路由器</a:t>
            </a:r>
            <a:r>
              <a:rPr lang="zh-CN" altLang="en-US" sz="2800" dirty="0"/>
              <a:t>需要所有与之连接区域的链路状态数据库，并且为每个区域分别运行</a:t>
            </a:r>
            <a:r>
              <a:rPr lang="en-US" altLang="zh-CN" sz="2800" dirty="0">
                <a:latin typeface="华文新魏" pitchFamily="2" charset="-122"/>
              </a:rPr>
              <a:t>Dijkstra</a:t>
            </a:r>
            <a:r>
              <a:rPr lang="zh-CN" altLang="en-US" sz="2800" dirty="0">
                <a:latin typeface="华文新魏" pitchFamily="2" charset="-122"/>
              </a:rPr>
              <a:t>算法；</a:t>
            </a:r>
            <a:endParaRPr lang="en-US" altLang="zh-CN" sz="2800" dirty="0">
              <a:latin typeface="华文新魏" pitchFamily="2" charset="-122"/>
            </a:endParaRPr>
          </a:p>
          <a:p>
            <a:r>
              <a:rPr lang="zh-CN" altLang="en-US" sz="2800" dirty="0" smtClean="0">
                <a:latin typeface="华文新魏" pitchFamily="2" charset="-122"/>
              </a:rPr>
              <a:t>链路状态算法的作用范围就是整个区域，而非整个</a:t>
            </a:r>
            <a:r>
              <a:rPr lang="en-US" altLang="zh-CN" sz="2800" dirty="0" smtClean="0">
                <a:latin typeface="华文新魏" pitchFamily="2" charset="-122"/>
              </a:rPr>
              <a:t>AS</a:t>
            </a:r>
            <a:r>
              <a:rPr lang="zh-CN" altLang="en-US" sz="2800" dirty="0" smtClean="0">
                <a:latin typeface="华文新魏" pitchFamily="2" charset="-122"/>
              </a:rPr>
              <a:t>。</a:t>
            </a:r>
            <a:endParaRPr lang="en-US" altLang="zh-CN" sz="2800" dirty="0" smtClean="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263173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区域边界路由器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871786"/>
          </a:xfrm>
        </p:spPr>
        <p:txBody>
          <a:bodyPr/>
          <a:lstStyle/>
          <a:p>
            <a:pPr marL="0" indent="0">
              <a:buNone/>
            </a:pPr>
            <a:r>
              <a:rPr lang="zh-CN" altLang="en-US" sz="2400" dirty="0" smtClean="0"/>
              <a:t>       区域</a:t>
            </a:r>
            <a:r>
              <a:rPr lang="zh-CN" altLang="en-US" sz="2400" dirty="0"/>
              <a:t>边界</a:t>
            </a:r>
            <a:r>
              <a:rPr lang="zh-CN" altLang="en-US" sz="2400" dirty="0" smtClean="0"/>
              <a:t>路由器将</a:t>
            </a:r>
            <a:r>
              <a:rPr lang="zh-CN" altLang="en-US" sz="2400" dirty="0"/>
              <a:t>一个区域内的路由</a:t>
            </a:r>
            <a:r>
              <a:rPr lang="zh-CN" altLang="en-US" sz="2400" dirty="0" smtClean="0"/>
              <a:t>信息概括（包括成本信息，但不包括区域的详细拓扑信息）通过“</a:t>
            </a:r>
            <a:r>
              <a:rPr lang="zh-CN" altLang="en-US" sz="2400" dirty="0" smtClean="0">
                <a:solidFill>
                  <a:srgbClr val="FF0000"/>
                </a:solidFill>
              </a:rPr>
              <a:t>概括</a:t>
            </a:r>
            <a:r>
              <a:rPr lang="zh-CN" altLang="en-US" sz="2400" dirty="0">
                <a:solidFill>
                  <a:srgbClr val="FF0000"/>
                </a:solidFill>
              </a:rPr>
              <a:t>链路到</a:t>
            </a:r>
            <a:r>
              <a:rPr lang="zh-CN" altLang="en-US" sz="2400" dirty="0" smtClean="0">
                <a:solidFill>
                  <a:srgbClr val="FF0000"/>
                </a:solidFill>
              </a:rPr>
              <a:t>网络</a:t>
            </a:r>
            <a:r>
              <a:rPr lang="zh-CN" altLang="en-US" sz="2400" dirty="0" smtClean="0"/>
              <a:t>”分组</a:t>
            </a:r>
            <a:r>
              <a:rPr lang="zh-CN" altLang="en-US" sz="2400" dirty="0"/>
              <a:t>向另一</a:t>
            </a:r>
            <a:r>
              <a:rPr lang="zh-CN" altLang="en-US" sz="2400" dirty="0" smtClean="0"/>
              <a:t>个与之连接的其他区域进行广播，以减少流量和简化计算。</a:t>
            </a:r>
            <a:endParaRPr lang="zh-CN" altLang="en-US" sz="2400" dirty="0"/>
          </a:p>
          <a:p>
            <a:endParaRPr lang="zh-CN" altLang="en-US" sz="2400" dirty="0"/>
          </a:p>
          <a:p>
            <a:endParaRPr lang="zh-CN" altLang="en-US" sz="2400" dirty="0"/>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0463" y="3419624"/>
            <a:ext cx="8074025" cy="303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943323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路由表</a:t>
            </a:r>
            <a:endParaRPr lang="zh-CN" altLang="en-US" dirty="0"/>
          </a:p>
        </p:txBody>
      </p:sp>
      <p:sp>
        <p:nvSpPr>
          <p:cNvPr id="5123" name="内容占位符 3"/>
          <p:cNvSpPr>
            <a:spLocks noGrp="1"/>
          </p:cNvSpPr>
          <p:nvPr>
            <p:ph idx="1"/>
          </p:nvPr>
        </p:nvSpPr>
        <p:spPr>
          <a:xfrm>
            <a:off x="798239" y="4365104"/>
            <a:ext cx="7958138" cy="2160240"/>
          </a:xfrm>
        </p:spPr>
        <p:txBody>
          <a:bodyPr/>
          <a:lstStyle/>
          <a:p>
            <a:pPr marL="0" indent="0">
              <a:buNone/>
            </a:pPr>
            <a:r>
              <a:rPr lang="zh-CN" altLang="en-US" sz="2400" dirty="0" smtClean="0"/>
              <a:t>    每</a:t>
            </a:r>
            <a:r>
              <a:rPr lang="zh-CN" altLang="en-US" sz="2400" dirty="0"/>
              <a:t>台路由器都有一张以子网其它路由器为索引的</a:t>
            </a:r>
            <a:r>
              <a:rPr lang="zh-CN" altLang="en-US" sz="2400" dirty="0">
                <a:solidFill>
                  <a:srgbClr val="FF0000"/>
                </a:solidFill>
              </a:rPr>
              <a:t>路由表</a:t>
            </a:r>
            <a:r>
              <a:rPr lang="zh-CN" altLang="en-US" sz="2400" dirty="0"/>
              <a:t>，每条记录对应一台路由器，</a:t>
            </a:r>
            <a:r>
              <a:rPr lang="zh-CN" altLang="en-US" sz="2400" dirty="0" smtClean="0"/>
              <a:t>至少包含：</a:t>
            </a:r>
            <a:endParaRPr lang="zh-CN" altLang="en-US" sz="2400" dirty="0"/>
          </a:p>
          <a:p>
            <a:pPr lvl="1"/>
            <a:r>
              <a:rPr lang="zh-CN" altLang="en-US" sz="2400" dirty="0" smtClean="0"/>
              <a:t>估计</a:t>
            </a:r>
            <a:r>
              <a:rPr lang="zh-CN" altLang="en-US" sz="2400" dirty="0"/>
              <a:t>目的地所需的</a:t>
            </a:r>
            <a:r>
              <a:rPr lang="zh-CN" altLang="en-US" sz="2400" dirty="0">
                <a:solidFill>
                  <a:srgbClr val="0000FF"/>
                </a:solidFill>
              </a:rPr>
              <a:t>度量值</a:t>
            </a:r>
            <a:r>
              <a:rPr lang="zh-CN" altLang="en-US" sz="2400" dirty="0"/>
              <a:t>（</a:t>
            </a:r>
            <a:r>
              <a:rPr lang="en-US" altLang="zh-CN" sz="2400" dirty="0"/>
              <a:t>cost</a:t>
            </a:r>
            <a:r>
              <a:rPr lang="zh-CN" altLang="en-US" sz="2400" dirty="0"/>
              <a:t>）：站点数、队列长度或</a:t>
            </a:r>
            <a:r>
              <a:rPr lang="zh-CN" altLang="en-US" sz="2400" dirty="0" smtClean="0"/>
              <a:t>延时</a:t>
            </a:r>
            <a:r>
              <a:rPr lang="zh-CN" altLang="en-US" sz="2400" dirty="0"/>
              <a:t>等</a:t>
            </a:r>
            <a:r>
              <a:rPr lang="zh-CN" altLang="en-US" sz="2400" dirty="0" smtClean="0"/>
              <a:t>；</a:t>
            </a:r>
            <a:endParaRPr lang="en-US" altLang="zh-CN" sz="2400" dirty="0" smtClean="0"/>
          </a:p>
          <a:p>
            <a:pPr lvl="1"/>
            <a:r>
              <a:rPr lang="zh-CN" altLang="en-US" sz="2400" dirty="0" smtClean="0"/>
              <a:t>去</a:t>
            </a:r>
            <a:r>
              <a:rPr lang="zh-CN" altLang="en-US" sz="2400" dirty="0"/>
              <a:t>目的地的输出</a:t>
            </a:r>
            <a:r>
              <a:rPr lang="zh-CN" altLang="en-US" sz="2400" dirty="0" smtClean="0"/>
              <a:t>线路：下一个路由器。</a:t>
            </a:r>
            <a:endParaRPr lang="en-US" altLang="zh-CN"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pSp>
        <p:nvGrpSpPr>
          <p:cNvPr id="6" name="组合 5"/>
          <p:cNvGrpSpPr/>
          <p:nvPr/>
        </p:nvGrpSpPr>
        <p:grpSpPr>
          <a:xfrm>
            <a:off x="1115616" y="1920764"/>
            <a:ext cx="3806254" cy="2200745"/>
            <a:chOff x="2030025" y="1853643"/>
            <a:chExt cx="4175030" cy="2489975"/>
          </a:xfrm>
        </p:grpSpPr>
        <p:sp>
          <p:nvSpPr>
            <p:cNvPr id="7" name="椭圆 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3"/>
            <p:cNvCxnSpPr>
              <a:stCxn id="7"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3"/>
            <p:cNvCxnSpPr>
              <a:stCxn id="8" idx="6"/>
              <a:endCxn id="9"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3"/>
            <p:cNvCxnSpPr>
              <a:endCxn id="12"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3"/>
            <p:cNvCxnSpPr>
              <a:stCxn id="7" idx="1"/>
              <a:endCxn id="9"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9" idx="3"/>
              <a:endCxn id="10"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endCxn id="11" idx="0"/>
            </p:cNvCxnSpPr>
            <p:nvPr/>
          </p:nvCxnSpPr>
          <p:spPr bwMode="auto">
            <a:xfrm flipH="1">
              <a:off x="4860032" y="2754001"/>
              <a:ext cx="4242" cy="103503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8"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p:cNvSpPr txBox="1"/>
            <p:nvPr/>
          </p:nvSpPr>
          <p:spPr>
            <a:xfrm>
              <a:off x="2729731" y="1853643"/>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24" name="TextBox 23"/>
            <p:cNvSpPr txBox="1"/>
            <p:nvPr/>
          </p:nvSpPr>
          <p:spPr>
            <a:xfrm>
              <a:off x="2529513" y="2599554"/>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5" name="TextBox 24"/>
            <p:cNvSpPr txBox="1"/>
            <p:nvPr/>
          </p:nvSpPr>
          <p:spPr>
            <a:xfrm>
              <a:off x="3959573" y="2246387"/>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26" name="TextBox 25"/>
            <p:cNvSpPr txBox="1"/>
            <p:nvPr/>
          </p:nvSpPr>
          <p:spPr>
            <a:xfrm>
              <a:off x="5411700" y="2538576"/>
              <a:ext cx="240463" cy="338554"/>
            </a:xfrm>
            <a:prstGeom prst="rect">
              <a:avLst/>
            </a:prstGeom>
            <a:noFill/>
          </p:spPr>
          <p:txBody>
            <a:bodyPr wrap="square" rtlCol="0">
              <a:spAutoFit/>
            </a:bodyPr>
            <a:lstStyle/>
            <a:p>
              <a:r>
                <a:rPr lang="en-US" altLang="zh-CN" sz="1600" b="1" dirty="0" smtClean="0">
                  <a:latin typeface="+mn-lt"/>
                </a:rPr>
                <a:t>5</a:t>
              </a:r>
              <a:endParaRPr lang="zh-CN" altLang="en-US" sz="1600" b="1" dirty="0">
                <a:latin typeface="+mn-lt"/>
              </a:endParaRPr>
            </a:p>
          </p:txBody>
        </p:sp>
        <p:sp>
          <p:nvSpPr>
            <p:cNvPr id="27" name="TextBox 26"/>
            <p:cNvSpPr txBox="1"/>
            <p:nvPr/>
          </p:nvSpPr>
          <p:spPr>
            <a:xfrm>
              <a:off x="5451638" y="3666510"/>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28" name="TextBox 27"/>
            <p:cNvSpPr txBox="1"/>
            <p:nvPr/>
          </p:nvSpPr>
          <p:spPr>
            <a:xfrm>
              <a:off x="3959572" y="4005064"/>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29" name="TextBox 28"/>
            <p:cNvSpPr txBox="1"/>
            <p:nvPr/>
          </p:nvSpPr>
          <p:spPr>
            <a:xfrm>
              <a:off x="4857523" y="3115707"/>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sp>
          <p:nvSpPr>
            <p:cNvPr id="30" name="TextBox 29"/>
            <p:cNvSpPr txBox="1"/>
            <p:nvPr/>
          </p:nvSpPr>
          <p:spPr>
            <a:xfrm>
              <a:off x="3779912" y="3018438"/>
              <a:ext cx="240463" cy="338554"/>
            </a:xfrm>
            <a:prstGeom prst="rect">
              <a:avLst/>
            </a:prstGeom>
            <a:noFill/>
          </p:spPr>
          <p:txBody>
            <a:bodyPr wrap="square" rtlCol="0">
              <a:spAutoFit/>
            </a:bodyPr>
            <a:lstStyle/>
            <a:p>
              <a:r>
                <a:rPr lang="en-US" altLang="zh-CN" sz="1600" b="1" dirty="0" smtClean="0">
                  <a:latin typeface="+mn-lt"/>
                </a:rPr>
                <a:t>3</a:t>
              </a:r>
              <a:endParaRPr lang="zh-CN" altLang="en-US" sz="1600" b="1" dirty="0">
                <a:latin typeface="+mn-lt"/>
              </a:endParaRPr>
            </a:p>
          </p:txBody>
        </p:sp>
        <p:sp>
          <p:nvSpPr>
            <p:cNvPr id="31" name="TextBox 30"/>
            <p:cNvSpPr txBox="1"/>
            <p:nvPr/>
          </p:nvSpPr>
          <p:spPr>
            <a:xfrm>
              <a:off x="3295339" y="3102243"/>
              <a:ext cx="240463" cy="338554"/>
            </a:xfrm>
            <a:prstGeom prst="rect">
              <a:avLst/>
            </a:prstGeom>
            <a:noFill/>
          </p:spPr>
          <p:txBody>
            <a:bodyPr wrap="square" rtlCol="0">
              <a:spAutoFit/>
            </a:bodyPr>
            <a:lstStyle/>
            <a:p>
              <a:r>
                <a:rPr lang="en-US" altLang="zh-CN" sz="1600" b="1" dirty="0" smtClean="0">
                  <a:latin typeface="+mn-lt"/>
                </a:rPr>
                <a:t>2</a:t>
              </a:r>
              <a:endParaRPr lang="zh-CN" altLang="en-US" sz="1600" b="1" dirty="0">
                <a:latin typeface="+mn-lt"/>
              </a:endParaRPr>
            </a:p>
          </p:txBody>
        </p:sp>
        <p:sp>
          <p:nvSpPr>
            <p:cNvPr id="32" name="TextBox 31"/>
            <p:cNvSpPr txBox="1"/>
            <p:nvPr/>
          </p:nvSpPr>
          <p:spPr>
            <a:xfrm>
              <a:off x="2717428" y="3454261"/>
              <a:ext cx="240463" cy="338554"/>
            </a:xfrm>
            <a:prstGeom prst="rect">
              <a:avLst/>
            </a:prstGeom>
            <a:noFill/>
          </p:spPr>
          <p:txBody>
            <a:bodyPr wrap="square" rtlCol="0">
              <a:spAutoFit/>
            </a:bodyPr>
            <a:lstStyle/>
            <a:p>
              <a:r>
                <a:rPr lang="en-US" altLang="zh-CN" sz="1600" b="1" dirty="0" smtClean="0">
                  <a:latin typeface="+mn-lt"/>
                </a:rPr>
                <a:t>1</a:t>
              </a:r>
              <a:endParaRPr lang="zh-CN" altLang="en-US" sz="1600" b="1" dirty="0">
                <a:latin typeface="+mn-lt"/>
              </a:endParaRPr>
            </a:p>
          </p:txBody>
        </p:sp>
      </p:grpSp>
      <p:graphicFrame>
        <p:nvGraphicFramePr>
          <p:cNvPr id="2" name="表格 1"/>
          <p:cNvGraphicFramePr>
            <a:graphicFrameLocks noGrp="1"/>
          </p:cNvGraphicFramePr>
          <p:nvPr>
            <p:extLst>
              <p:ext uri="{D42A27DB-BD31-4B8C-83A1-F6EECF244321}">
                <p14:modId xmlns:p14="http://schemas.microsoft.com/office/powerpoint/2010/main" val="1318157577"/>
              </p:ext>
            </p:extLst>
          </p:nvPr>
        </p:nvGraphicFramePr>
        <p:xfrm>
          <a:off x="5220072" y="1816917"/>
          <a:ext cx="3551312" cy="2346960"/>
        </p:xfrm>
        <a:graphic>
          <a:graphicData uri="http://schemas.openxmlformats.org/drawingml/2006/table">
            <a:tbl>
              <a:tblPr firstRow="1" bandRow="1">
                <a:tableStyleId>{5C22544A-7EE6-4342-B048-85BDC9FD1C3A}</a:tableStyleId>
              </a:tblPr>
              <a:tblGrid>
                <a:gridCol w="1296144"/>
                <a:gridCol w="720080"/>
                <a:gridCol w="1535088"/>
              </a:tblGrid>
              <a:tr h="257991">
                <a:tc>
                  <a:txBody>
                    <a:bodyPr/>
                    <a:lstStyle/>
                    <a:p>
                      <a:pPr algn="ctr"/>
                      <a:r>
                        <a:rPr lang="zh-CN" altLang="en-US" sz="1600" b="1" dirty="0" smtClean="0">
                          <a:solidFill>
                            <a:schemeClr val="tx1"/>
                          </a:solidFill>
                        </a:rPr>
                        <a:t>目的路由器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1600" b="1" dirty="0" smtClean="0">
                          <a:solidFill>
                            <a:schemeClr val="tx1"/>
                          </a:solidFill>
                        </a:rPr>
                        <a:t>下一个路由器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A</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1600" b="1" dirty="0" smtClean="0"/>
                        <a:t>*</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E</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6</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F</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8</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4" name="AutoShape 8"/>
          <p:cNvSpPr>
            <a:spLocks noChangeArrowheads="1"/>
          </p:cNvSpPr>
          <p:nvPr/>
        </p:nvSpPr>
        <p:spPr bwMode="auto">
          <a:xfrm>
            <a:off x="6228184" y="836712"/>
            <a:ext cx="1880705" cy="422728"/>
          </a:xfrm>
          <a:prstGeom prst="wedgeRoundRectCallout">
            <a:avLst>
              <a:gd name="adj1" fmla="val -40953"/>
              <a:gd name="adj2" fmla="val 18189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1600" b="1" dirty="0" smtClean="0">
                <a:latin typeface="+mn-lt"/>
                <a:ea typeface="+mn-ea"/>
              </a:rPr>
              <a:t>路由器</a:t>
            </a:r>
            <a:r>
              <a:rPr lang="en-US" altLang="zh-CN" sz="1600" b="1" dirty="0" smtClean="0">
                <a:latin typeface="+mn-lt"/>
                <a:ea typeface="+mn-ea"/>
              </a:rPr>
              <a:t>A</a:t>
            </a:r>
            <a:r>
              <a:rPr lang="zh-CN" altLang="en-US" sz="1600" b="1" dirty="0" smtClean="0">
                <a:latin typeface="+mn-lt"/>
                <a:ea typeface="+mn-ea"/>
              </a:rPr>
              <a:t>的路由表</a:t>
            </a:r>
            <a:endParaRPr lang="zh-CN" altLang="en-US" sz="1600" b="1" dirty="0">
              <a:latin typeface="+mn-lt"/>
              <a:ea typeface="+mn-ea"/>
            </a:endParaRPr>
          </a:p>
        </p:txBody>
      </p:sp>
    </p:spTree>
    <p:extLst>
      <p:ext uri="{BB962C8B-B14F-4D97-AF65-F5344CB8AC3E}">
        <p14:creationId xmlns:p14="http://schemas.microsoft.com/office/powerpoint/2010/main" val="110178415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AS</a:t>
            </a:r>
            <a:r>
              <a:rPr lang="zh-CN" altLang="en-US" dirty="0">
                <a:latin typeface="华文新魏" pitchFamily="2" charset="-122"/>
              </a:rPr>
              <a:t>边界路由器</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799778"/>
          </a:xfrm>
        </p:spPr>
        <p:txBody>
          <a:bodyPr/>
          <a:lstStyle/>
          <a:p>
            <a:pPr marL="0" indent="0">
              <a:buNone/>
            </a:pPr>
            <a:r>
              <a:rPr lang="en-US" altLang="zh-CN" sz="2400" dirty="0" smtClean="0"/>
              <a:t>        AS</a:t>
            </a:r>
            <a:r>
              <a:rPr lang="zh-CN" altLang="en-US" sz="2400" dirty="0"/>
              <a:t>边界</a:t>
            </a:r>
            <a:r>
              <a:rPr lang="zh-CN" altLang="en-US" sz="2400" dirty="0" smtClean="0"/>
              <a:t>路由器通过“</a:t>
            </a:r>
            <a:r>
              <a:rPr lang="zh-CN" altLang="en-US" sz="2400" dirty="0" smtClean="0">
                <a:solidFill>
                  <a:srgbClr val="FF0000"/>
                </a:solidFill>
              </a:rPr>
              <a:t>概括</a:t>
            </a:r>
            <a:r>
              <a:rPr lang="zh-CN" altLang="en-US" sz="2400" dirty="0">
                <a:solidFill>
                  <a:srgbClr val="FF0000"/>
                </a:solidFill>
              </a:rPr>
              <a:t>链路到</a:t>
            </a:r>
            <a:r>
              <a:rPr lang="en-US" altLang="zh-CN" sz="2400" dirty="0">
                <a:solidFill>
                  <a:srgbClr val="FF0000"/>
                </a:solidFill>
              </a:rPr>
              <a:t>AS</a:t>
            </a:r>
            <a:r>
              <a:rPr lang="zh-CN" altLang="en-US" sz="2400" dirty="0">
                <a:solidFill>
                  <a:srgbClr val="FF0000"/>
                </a:solidFill>
              </a:rPr>
              <a:t>边界</a:t>
            </a:r>
            <a:r>
              <a:rPr lang="zh-CN" altLang="en-US" sz="2400" dirty="0" smtClean="0">
                <a:solidFill>
                  <a:srgbClr val="FF0000"/>
                </a:solidFill>
              </a:rPr>
              <a:t>路由器</a:t>
            </a:r>
            <a:r>
              <a:rPr lang="zh-CN" altLang="en-US" sz="2400" dirty="0" smtClean="0"/>
              <a:t>”分组将通往其他</a:t>
            </a:r>
            <a:r>
              <a:rPr lang="en-US" altLang="zh-CN" sz="2400" dirty="0" smtClean="0"/>
              <a:t>AS</a:t>
            </a:r>
            <a:r>
              <a:rPr lang="zh-CN" altLang="en-US" sz="2400" dirty="0" smtClean="0"/>
              <a:t>的外部路由信息在本</a:t>
            </a:r>
            <a:r>
              <a:rPr lang="zh-CN" altLang="en-US" sz="2400" dirty="0"/>
              <a:t>区域内</a:t>
            </a:r>
            <a:r>
              <a:rPr lang="zh-CN" altLang="en-US" sz="2400" dirty="0" smtClean="0"/>
              <a:t>广播，然后外部路由就呈现为可以通过</a:t>
            </a:r>
            <a:r>
              <a:rPr lang="en-US" altLang="zh-CN" sz="2400" dirty="0" smtClean="0"/>
              <a:t>AS</a:t>
            </a:r>
            <a:r>
              <a:rPr lang="zh-CN" altLang="en-US" sz="2400" dirty="0" smtClean="0"/>
              <a:t>边界路由器可达的目的地，该路由当然会有某种成本。</a:t>
            </a:r>
            <a:endParaRPr lang="zh-CN" altLang="en-US" sz="2400" dirty="0"/>
          </a:p>
        </p:txBody>
      </p:sp>
      <p:pic>
        <p:nvPicPr>
          <p:cNvPr id="5"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363" y="3343423"/>
            <a:ext cx="8239125"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68598218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OSPF</a:t>
            </a:r>
            <a:r>
              <a:rPr lang="zh-CN" altLang="en-US" dirty="0">
                <a:latin typeface="华文新魏" pitchFamily="2" charset="-122"/>
              </a:rPr>
              <a:t>分组</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5" name="Line 5"/>
          <p:cNvSpPr>
            <a:spLocks noChangeShapeType="1"/>
          </p:cNvSpPr>
          <p:nvPr/>
        </p:nvSpPr>
        <p:spPr bwMode="auto">
          <a:xfrm>
            <a:off x="2508806" y="6238963"/>
            <a:ext cx="5316538"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Text Box 6"/>
          <p:cNvSpPr txBox="1">
            <a:spLocks noChangeArrowheads="1"/>
          </p:cNvSpPr>
          <p:nvPr/>
        </p:nvSpPr>
        <p:spPr bwMode="auto">
          <a:xfrm>
            <a:off x="4582081" y="6053226"/>
            <a:ext cx="1253869"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IP </a:t>
            </a:r>
            <a:r>
              <a:rPr lang="zh-CN" altLang="en-US" sz="2000" b="1">
                <a:latin typeface="+mn-lt"/>
                <a:ea typeface="+mn-ea"/>
              </a:rPr>
              <a:t>数据报</a:t>
            </a:r>
          </a:p>
        </p:txBody>
      </p:sp>
      <p:sp>
        <p:nvSpPr>
          <p:cNvPr id="7" name="Freeform 7"/>
          <p:cNvSpPr>
            <a:spLocks/>
          </p:cNvSpPr>
          <p:nvPr/>
        </p:nvSpPr>
        <p:spPr bwMode="auto">
          <a:xfrm>
            <a:off x="1207056" y="3905338"/>
            <a:ext cx="7504113" cy="725488"/>
          </a:xfrm>
          <a:custGeom>
            <a:avLst/>
            <a:gdLst>
              <a:gd name="T0" fmla="*/ 0 w 4727"/>
              <a:gd name="T1" fmla="*/ 0 h 457"/>
              <a:gd name="T2" fmla="*/ 4727 w 4727"/>
              <a:gd name="T3" fmla="*/ 18 h 457"/>
              <a:gd name="T4" fmla="*/ 1965 w 4727"/>
              <a:gd name="T5" fmla="*/ 457 h 457"/>
              <a:gd name="T6" fmla="*/ 621 w 4727"/>
              <a:gd name="T7" fmla="*/ 448 h 457"/>
              <a:gd name="T8" fmla="*/ 18 w 4727"/>
              <a:gd name="T9" fmla="*/ 9 h 457"/>
            </a:gdLst>
            <a:ahLst/>
            <a:cxnLst>
              <a:cxn ang="0">
                <a:pos x="T0" y="T1"/>
              </a:cxn>
              <a:cxn ang="0">
                <a:pos x="T2" y="T3"/>
              </a:cxn>
              <a:cxn ang="0">
                <a:pos x="T4" y="T5"/>
              </a:cxn>
              <a:cxn ang="0">
                <a:pos x="T6" y="T7"/>
              </a:cxn>
              <a:cxn ang="0">
                <a:pos x="T8" y="T9"/>
              </a:cxn>
            </a:cxnLst>
            <a:rect l="0" t="0" r="r" b="b"/>
            <a:pathLst>
              <a:path w="4727" h="457">
                <a:moveTo>
                  <a:pt x="0" y="0"/>
                </a:moveTo>
                <a:lnTo>
                  <a:pt x="4727" y="18"/>
                </a:lnTo>
                <a:lnTo>
                  <a:pt x="1965" y="457"/>
                </a:lnTo>
                <a:lnTo>
                  <a:pt x="621" y="448"/>
                </a:lnTo>
                <a:lnTo>
                  <a:pt x="18" y="9"/>
                </a:lnTo>
              </a:path>
            </a:pathLst>
          </a:custGeom>
          <a:gradFill rotWithShape="1">
            <a:gsLst>
              <a:gs pos="0">
                <a:srgbClr val="CCECFF">
                  <a:gamma/>
                  <a:shade val="60784"/>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Freeform 8"/>
          <p:cNvSpPr>
            <a:spLocks/>
          </p:cNvSpPr>
          <p:nvPr/>
        </p:nvSpPr>
        <p:spPr bwMode="auto">
          <a:xfrm>
            <a:off x="2183369" y="5056276"/>
            <a:ext cx="6407150" cy="517525"/>
          </a:xfrm>
          <a:custGeom>
            <a:avLst/>
            <a:gdLst>
              <a:gd name="T0" fmla="*/ 0 w 4036"/>
              <a:gd name="T1" fmla="*/ 0 h 326"/>
              <a:gd name="T2" fmla="*/ 1323 w 4036"/>
              <a:gd name="T3" fmla="*/ 326 h 326"/>
              <a:gd name="T4" fmla="*/ 3581 w 4036"/>
              <a:gd name="T5" fmla="*/ 308 h 326"/>
              <a:gd name="T6" fmla="*/ 4036 w 4036"/>
              <a:gd name="T7" fmla="*/ 8 h 326"/>
              <a:gd name="T8" fmla="*/ 0 w 4036"/>
              <a:gd name="T9" fmla="*/ 3 h 326"/>
            </a:gdLst>
            <a:ahLst/>
            <a:cxnLst>
              <a:cxn ang="0">
                <a:pos x="T0" y="T1"/>
              </a:cxn>
              <a:cxn ang="0">
                <a:pos x="T2" y="T3"/>
              </a:cxn>
              <a:cxn ang="0">
                <a:pos x="T4" y="T5"/>
              </a:cxn>
              <a:cxn ang="0">
                <a:pos x="T6" y="T7"/>
              </a:cxn>
              <a:cxn ang="0">
                <a:pos x="T8" y="T9"/>
              </a:cxn>
            </a:cxnLst>
            <a:rect l="0" t="0" r="r" b="b"/>
            <a:pathLst>
              <a:path w="4036" h="326">
                <a:moveTo>
                  <a:pt x="0" y="0"/>
                </a:moveTo>
                <a:lnTo>
                  <a:pt x="1323" y="326"/>
                </a:lnTo>
                <a:lnTo>
                  <a:pt x="3581" y="308"/>
                </a:lnTo>
                <a:lnTo>
                  <a:pt x="4036" y="8"/>
                </a:lnTo>
                <a:lnTo>
                  <a:pt x="0" y="3"/>
                </a:lnTo>
              </a:path>
            </a:pathLst>
          </a:custGeom>
          <a:gradFill rotWithShape="1">
            <a:gsLst>
              <a:gs pos="0">
                <a:srgbClr val="FFCCFF">
                  <a:gamma/>
                  <a:shade val="72549"/>
                  <a:invGamma/>
                </a:srgbClr>
              </a:gs>
              <a:gs pos="100000">
                <a:srgbClr val="FFC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Text Box 9"/>
          <p:cNvSpPr txBox="1">
            <a:spLocks noChangeArrowheads="1"/>
          </p:cNvSpPr>
          <p:nvPr/>
        </p:nvSpPr>
        <p:spPr bwMode="auto">
          <a:xfrm>
            <a:off x="2254806" y="5575388"/>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endParaRPr lang="zh-CN" altLang="en-US" sz="2000" b="1">
              <a:latin typeface="+mn-lt"/>
              <a:ea typeface="+mn-ea"/>
            </a:endParaRPr>
          </a:p>
        </p:txBody>
      </p:sp>
      <p:sp>
        <p:nvSpPr>
          <p:cNvPr id="10" name="Line 10"/>
          <p:cNvSpPr>
            <a:spLocks noChangeShapeType="1"/>
          </p:cNvSpPr>
          <p:nvPr/>
        </p:nvSpPr>
        <p:spPr bwMode="auto">
          <a:xfrm>
            <a:off x="7871381" y="5992901"/>
            <a:ext cx="0"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1"/>
          <p:cNvSpPr>
            <a:spLocks noChangeShapeType="1"/>
          </p:cNvSpPr>
          <p:nvPr/>
        </p:nvSpPr>
        <p:spPr bwMode="auto">
          <a:xfrm>
            <a:off x="4777344" y="4611776"/>
            <a:ext cx="0" cy="465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2"/>
          <p:cNvSpPr txBox="1">
            <a:spLocks noChangeArrowheads="1"/>
          </p:cNvSpPr>
          <p:nvPr/>
        </p:nvSpPr>
        <p:spPr bwMode="auto">
          <a:xfrm>
            <a:off x="2994581" y="4694326"/>
            <a:ext cx="18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endParaRPr lang="zh-CN" altLang="en-US" sz="2000" b="1">
              <a:solidFill>
                <a:srgbClr val="000000"/>
              </a:solidFill>
              <a:latin typeface="+mn-lt"/>
              <a:ea typeface="+mn-ea"/>
            </a:endParaRPr>
          </a:p>
        </p:txBody>
      </p:sp>
      <p:sp>
        <p:nvSpPr>
          <p:cNvPr id="13" name="Line 13"/>
          <p:cNvSpPr>
            <a:spLocks noChangeShapeType="1"/>
          </p:cNvSpPr>
          <p:nvPr/>
        </p:nvSpPr>
        <p:spPr bwMode="auto">
          <a:xfrm>
            <a:off x="2470706" y="6064338"/>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2183369" y="4408576"/>
            <a:ext cx="0" cy="2333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5"/>
          <p:cNvSpPr>
            <a:spLocks noChangeShapeType="1"/>
          </p:cNvSpPr>
          <p:nvPr/>
        </p:nvSpPr>
        <p:spPr bwMode="auto">
          <a:xfrm>
            <a:off x="4326494" y="4408576"/>
            <a:ext cx="0" cy="2333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6"/>
          <p:cNvSpPr>
            <a:spLocks noChangeShapeType="1"/>
          </p:cNvSpPr>
          <p:nvPr/>
        </p:nvSpPr>
        <p:spPr bwMode="auto">
          <a:xfrm flipV="1">
            <a:off x="3839131" y="4480013"/>
            <a:ext cx="465138" cy="0"/>
          </a:xfrm>
          <a:prstGeom prst="line">
            <a:avLst/>
          </a:prstGeom>
          <a:noFill/>
          <a:ln w="9525">
            <a:solidFill>
              <a:srgbClr val="000000"/>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Text Box 17"/>
          <p:cNvSpPr txBox="1">
            <a:spLocks noChangeArrowheads="1"/>
          </p:cNvSpPr>
          <p:nvPr/>
        </p:nvSpPr>
        <p:spPr bwMode="auto">
          <a:xfrm>
            <a:off x="2758044" y="4278401"/>
            <a:ext cx="1053494" cy="400110"/>
          </a:xfrm>
          <a:prstGeom prst="rect">
            <a:avLst/>
          </a:prstGeom>
          <a:noFill/>
          <a:ln>
            <a:noFill/>
          </a:ln>
          <a:effectLst/>
          <a:extLst>
            <a:ext uri="{909E8E84-426E-40DD-AFC4-6F175D3DCCD1}">
              <a14:hiddenFill xmlns:a14="http://schemas.microsoft.com/office/drawing/2010/main">
                <a:gradFill rotWithShape="0">
                  <a:gsLst>
                    <a:gs pos="0">
                      <a:srgbClr val="EAEAEA">
                        <a:gamma/>
                        <a:tint val="69804"/>
                        <a:invGamma/>
                      </a:srgbClr>
                    </a:gs>
                    <a:gs pos="100000">
                      <a:srgbClr val="EAEAEA"/>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24 </a:t>
            </a:r>
            <a:r>
              <a:rPr lang="zh-CN" altLang="en-US" sz="2000" b="1">
                <a:solidFill>
                  <a:srgbClr val="000000"/>
                </a:solidFill>
                <a:latin typeface="+mn-lt"/>
                <a:ea typeface="+mn-ea"/>
              </a:rPr>
              <a:t>字节</a:t>
            </a:r>
          </a:p>
        </p:txBody>
      </p:sp>
      <p:sp>
        <p:nvSpPr>
          <p:cNvPr id="18" name="Rectangle 18"/>
          <p:cNvSpPr>
            <a:spLocks noChangeArrowheads="1"/>
          </p:cNvSpPr>
          <p:nvPr/>
        </p:nvSpPr>
        <p:spPr bwMode="auto">
          <a:xfrm>
            <a:off x="1195944" y="2143213"/>
            <a:ext cx="7488237" cy="1773238"/>
          </a:xfrm>
          <a:prstGeom prst="rect">
            <a:avLst/>
          </a:prstGeom>
          <a:solidFill>
            <a:srgbClr val="C5E3E5"/>
          </a:solidFill>
          <a:ln w="2857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9" name="Line 19"/>
          <p:cNvSpPr>
            <a:spLocks noChangeShapeType="1"/>
          </p:cNvSpPr>
          <p:nvPr/>
        </p:nvSpPr>
        <p:spPr bwMode="auto">
          <a:xfrm>
            <a:off x="1188006" y="2446426"/>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20"/>
          <p:cNvSpPr>
            <a:spLocks noChangeShapeType="1"/>
          </p:cNvSpPr>
          <p:nvPr/>
        </p:nvSpPr>
        <p:spPr bwMode="auto">
          <a:xfrm>
            <a:off x="1188006" y="2736938"/>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1"/>
          <p:cNvSpPr>
            <a:spLocks noChangeShapeType="1"/>
          </p:cNvSpPr>
          <p:nvPr/>
        </p:nvSpPr>
        <p:spPr bwMode="auto">
          <a:xfrm>
            <a:off x="1188006" y="3029038"/>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Line 22"/>
          <p:cNvSpPr>
            <a:spLocks noChangeShapeType="1"/>
          </p:cNvSpPr>
          <p:nvPr/>
        </p:nvSpPr>
        <p:spPr bwMode="auto">
          <a:xfrm>
            <a:off x="1188006" y="3319551"/>
            <a:ext cx="7502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Line 23"/>
          <p:cNvSpPr>
            <a:spLocks noChangeShapeType="1"/>
          </p:cNvSpPr>
          <p:nvPr/>
        </p:nvSpPr>
        <p:spPr bwMode="auto">
          <a:xfrm>
            <a:off x="1188006" y="3611651"/>
            <a:ext cx="7502525" cy="0"/>
          </a:xfrm>
          <a:prstGeom prst="line">
            <a:avLst/>
          </a:prstGeom>
          <a:noFill/>
          <a:ln w="127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4"/>
          <p:cNvSpPr>
            <a:spLocks noChangeShapeType="1"/>
          </p:cNvSpPr>
          <p:nvPr/>
        </p:nvSpPr>
        <p:spPr bwMode="auto">
          <a:xfrm>
            <a:off x="3051731" y="2147976"/>
            <a:ext cx="4763"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Line 25"/>
          <p:cNvSpPr>
            <a:spLocks noChangeShapeType="1"/>
          </p:cNvSpPr>
          <p:nvPr/>
        </p:nvSpPr>
        <p:spPr bwMode="auto">
          <a:xfrm>
            <a:off x="4926569" y="2147976"/>
            <a:ext cx="6350" cy="298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Rectangle 26"/>
          <p:cNvSpPr>
            <a:spLocks noChangeArrowheads="1"/>
          </p:cNvSpPr>
          <p:nvPr/>
        </p:nvSpPr>
        <p:spPr bwMode="auto">
          <a:xfrm>
            <a:off x="1153081" y="17447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0</a:t>
            </a:r>
          </a:p>
        </p:txBody>
      </p:sp>
      <p:sp>
        <p:nvSpPr>
          <p:cNvPr id="27" name="Rectangle 27"/>
          <p:cNvSpPr>
            <a:spLocks noChangeArrowheads="1"/>
          </p:cNvSpPr>
          <p:nvPr/>
        </p:nvSpPr>
        <p:spPr bwMode="auto">
          <a:xfrm>
            <a:off x="2989819" y="1744751"/>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8</a:t>
            </a:r>
          </a:p>
        </p:txBody>
      </p:sp>
      <p:sp>
        <p:nvSpPr>
          <p:cNvPr id="28" name="Rectangle 28"/>
          <p:cNvSpPr>
            <a:spLocks noChangeArrowheads="1"/>
          </p:cNvSpPr>
          <p:nvPr/>
        </p:nvSpPr>
        <p:spPr bwMode="auto">
          <a:xfrm>
            <a:off x="4845606" y="17447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16</a:t>
            </a:r>
          </a:p>
        </p:txBody>
      </p:sp>
      <p:sp>
        <p:nvSpPr>
          <p:cNvPr id="29" name="Rectangle 29"/>
          <p:cNvSpPr>
            <a:spLocks noChangeArrowheads="1"/>
          </p:cNvSpPr>
          <p:nvPr/>
        </p:nvSpPr>
        <p:spPr bwMode="auto">
          <a:xfrm>
            <a:off x="8352394" y="1744751"/>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31</a:t>
            </a:r>
          </a:p>
        </p:txBody>
      </p:sp>
      <p:sp>
        <p:nvSpPr>
          <p:cNvPr id="30" name="Rectangle 30"/>
          <p:cNvSpPr>
            <a:spLocks noChangeArrowheads="1"/>
          </p:cNvSpPr>
          <p:nvPr/>
        </p:nvSpPr>
        <p:spPr bwMode="auto">
          <a:xfrm>
            <a:off x="1678544" y="210511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版    本</a:t>
            </a:r>
          </a:p>
        </p:txBody>
      </p:sp>
      <p:sp>
        <p:nvSpPr>
          <p:cNvPr id="31" name="Rectangle 31"/>
          <p:cNvSpPr>
            <a:spLocks noChangeArrowheads="1"/>
          </p:cNvSpPr>
          <p:nvPr/>
        </p:nvSpPr>
        <p:spPr bwMode="auto">
          <a:xfrm>
            <a:off x="3407331" y="2392451"/>
            <a:ext cx="358130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源    路    由    器    </a:t>
            </a:r>
            <a:r>
              <a:rPr lang="en-US" altLang="zh-CN" sz="2000" b="1">
                <a:solidFill>
                  <a:srgbClr val="000000"/>
                </a:solidFill>
                <a:latin typeface="+mn-lt"/>
                <a:ea typeface="+mn-ea"/>
              </a:rPr>
              <a:t>IP   </a:t>
            </a:r>
            <a:r>
              <a:rPr lang="zh-CN" altLang="en-US" sz="2000" b="1">
                <a:solidFill>
                  <a:srgbClr val="000000"/>
                </a:solidFill>
                <a:latin typeface="+mn-lt"/>
                <a:ea typeface="+mn-ea"/>
              </a:rPr>
              <a:t>地    址</a:t>
            </a:r>
          </a:p>
        </p:txBody>
      </p:sp>
      <p:sp>
        <p:nvSpPr>
          <p:cNvPr id="32" name="Rectangle 32"/>
          <p:cNvSpPr>
            <a:spLocks noChangeArrowheads="1"/>
          </p:cNvSpPr>
          <p:nvPr/>
        </p:nvSpPr>
        <p:spPr bwMode="auto">
          <a:xfrm>
            <a:off x="3550206" y="210511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类    型</a:t>
            </a:r>
          </a:p>
        </p:txBody>
      </p:sp>
      <p:sp>
        <p:nvSpPr>
          <p:cNvPr id="33" name="Rectangle 33"/>
          <p:cNvSpPr>
            <a:spLocks noChangeArrowheads="1"/>
          </p:cNvSpPr>
          <p:nvPr/>
        </p:nvSpPr>
        <p:spPr bwMode="auto">
          <a:xfrm>
            <a:off x="5926694" y="2105113"/>
            <a:ext cx="205505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分    组    长    度</a:t>
            </a:r>
          </a:p>
        </p:txBody>
      </p:sp>
      <p:sp>
        <p:nvSpPr>
          <p:cNvPr id="34" name="Rectangle 34"/>
          <p:cNvSpPr>
            <a:spLocks noChangeArrowheads="1"/>
          </p:cNvSpPr>
          <p:nvPr/>
        </p:nvSpPr>
        <p:spPr bwMode="auto">
          <a:xfrm>
            <a:off x="2470706" y="2968713"/>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检   验   和</a:t>
            </a:r>
          </a:p>
        </p:txBody>
      </p:sp>
      <p:sp>
        <p:nvSpPr>
          <p:cNvPr id="35" name="Rectangle 35"/>
          <p:cNvSpPr>
            <a:spLocks noChangeArrowheads="1"/>
          </p:cNvSpPr>
          <p:nvPr/>
        </p:nvSpPr>
        <p:spPr bwMode="auto">
          <a:xfrm>
            <a:off x="4126469" y="3256051"/>
            <a:ext cx="15420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a:t>
            </a:r>
          </a:p>
        </p:txBody>
      </p:sp>
      <p:sp>
        <p:nvSpPr>
          <p:cNvPr id="36" name="Rectangle 36"/>
          <p:cNvSpPr>
            <a:spLocks noChangeArrowheads="1"/>
          </p:cNvSpPr>
          <p:nvPr/>
        </p:nvSpPr>
        <p:spPr bwMode="auto">
          <a:xfrm>
            <a:off x="537131" y="1732051"/>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比特</a:t>
            </a:r>
          </a:p>
        </p:txBody>
      </p:sp>
      <p:sp>
        <p:nvSpPr>
          <p:cNvPr id="37" name="Rectangle 37"/>
          <p:cNvSpPr>
            <a:spLocks noChangeArrowheads="1"/>
          </p:cNvSpPr>
          <p:nvPr/>
        </p:nvSpPr>
        <p:spPr bwMode="auto">
          <a:xfrm>
            <a:off x="4126469" y="3544976"/>
            <a:ext cx="154209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a:t>
            </a:r>
          </a:p>
        </p:txBody>
      </p:sp>
      <p:sp>
        <p:nvSpPr>
          <p:cNvPr id="38" name="Rectangle 38"/>
          <p:cNvSpPr>
            <a:spLocks noChangeArrowheads="1"/>
          </p:cNvSpPr>
          <p:nvPr/>
        </p:nvSpPr>
        <p:spPr bwMode="auto">
          <a:xfrm>
            <a:off x="3839131" y="2679788"/>
            <a:ext cx="259366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区    域    标    识    符</a:t>
            </a:r>
          </a:p>
        </p:txBody>
      </p:sp>
      <p:sp>
        <p:nvSpPr>
          <p:cNvPr id="39" name="Rectangle 39"/>
          <p:cNvSpPr>
            <a:spLocks noChangeArrowheads="1"/>
          </p:cNvSpPr>
          <p:nvPr/>
        </p:nvSpPr>
        <p:spPr bwMode="auto">
          <a:xfrm>
            <a:off x="5855256" y="2968713"/>
            <a:ext cx="205505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鉴    别    类    型</a:t>
            </a:r>
          </a:p>
        </p:txBody>
      </p:sp>
      <p:sp>
        <p:nvSpPr>
          <p:cNvPr id="40" name="Line 40"/>
          <p:cNvSpPr>
            <a:spLocks noChangeShapeType="1"/>
          </p:cNvSpPr>
          <p:nvPr/>
        </p:nvSpPr>
        <p:spPr bwMode="auto">
          <a:xfrm>
            <a:off x="4932919" y="3022688"/>
            <a:ext cx="4762" cy="2968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1" name="Line 41"/>
          <p:cNvSpPr>
            <a:spLocks noChangeShapeType="1"/>
          </p:cNvSpPr>
          <p:nvPr/>
        </p:nvSpPr>
        <p:spPr bwMode="auto">
          <a:xfrm flipH="1" flipV="1">
            <a:off x="2183369" y="4480013"/>
            <a:ext cx="463550" cy="1588"/>
          </a:xfrm>
          <a:prstGeom prst="line">
            <a:avLst/>
          </a:prstGeom>
          <a:noFill/>
          <a:ln w="9525">
            <a:solidFill>
              <a:srgbClr val="000000"/>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aphicFrame>
        <p:nvGraphicFramePr>
          <p:cNvPr id="42" name="Group 42"/>
          <p:cNvGraphicFramePr>
            <a:graphicFrameLocks noGrp="1"/>
          </p:cNvGraphicFramePr>
          <p:nvPr>
            <p:extLst>
              <p:ext uri="{D42A27DB-BD31-4B8C-83A1-F6EECF244321}">
                <p14:modId xmlns:p14="http://schemas.microsoft.com/office/powerpoint/2010/main" val="635872058"/>
              </p:ext>
            </p:extLst>
          </p:nvPr>
        </p:nvGraphicFramePr>
        <p:xfrm>
          <a:off x="2470706" y="5561101"/>
          <a:ext cx="5400675" cy="447675"/>
        </p:xfrm>
        <a:graphic>
          <a:graphicData uri="http://schemas.openxmlformats.org/drawingml/2006/table">
            <a:tbl>
              <a:tblPr/>
              <a:tblGrid>
                <a:gridCol w="1800225"/>
                <a:gridCol w="3600450"/>
              </a:tblGrid>
              <a:tr h="4476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0" i="0" u="none" strike="noStrike" cap="none" normalizeH="0" baseline="0" smtClean="0">
                          <a:ln>
                            <a:noFill/>
                          </a:ln>
                          <a:solidFill>
                            <a:schemeClr val="tx1"/>
                          </a:solidFill>
                          <a:effectLst/>
                          <a:latin typeface="华文新魏" pitchFamily="2" charset="-122"/>
                          <a:ea typeface="华文新魏" pitchFamily="2" charset="-122"/>
                        </a:rPr>
                        <a:t>IP</a:t>
                      </a:r>
                      <a:r>
                        <a:rPr kumimoji="1" lang="zh-CN" altLang="zh-CN" sz="2000" b="0" i="0" u="none" strike="noStrike" cap="none" normalizeH="0" baseline="0" smtClean="0">
                          <a:ln>
                            <a:noFill/>
                          </a:ln>
                          <a:solidFill>
                            <a:schemeClr val="tx1"/>
                          </a:solidFill>
                          <a:effectLst/>
                          <a:latin typeface="华文新魏" pitchFamily="2" charset="-122"/>
                          <a:ea typeface="华文新魏" pitchFamily="2" charset="-122"/>
                        </a:rPr>
                        <a:t>数据报首部</a:t>
                      </a:r>
                      <a:endParaRPr kumimoji="1" lang="zh-CN" altLang="en-US" sz="20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0" i="0" u="none" strike="noStrike" cap="none" normalizeH="0" baseline="0" smtClean="0">
                          <a:ln>
                            <a:noFill/>
                          </a:ln>
                          <a:solidFill>
                            <a:srgbClr val="000000"/>
                          </a:solidFill>
                          <a:effectLst/>
                          <a:latin typeface="华文新魏" pitchFamily="2" charset="-122"/>
                          <a:ea typeface="华文新魏" pitchFamily="2" charset="-122"/>
                        </a:rPr>
                        <a:t>OSPF </a:t>
                      </a:r>
                      <a:r>
                        <a:rPr kumimoji="1" lang="zh-CN" altLang="en-US" sz="2000" b="0" i="0" u="none" strike="noStrike" cap="none" normalizeH="0" baseline="0" smtClean="0">
                          <a:ln>
                            <a:noFill/>
                          </a:ln>
                          <a:solidFill>
                            <a:srgbClr val="000000"/>
                          </a:solidFill>
                          <a:effectLst/>
                          <a:latin typeface="华文新魏" pitchFamily="2" charset="-122"/>
                          <a:ea typeface="华文新魏" pitchFamily="2" charset="-122"/>
                        </a:rPr>
                        <a:t>分组</a:t>
                      </a:r>
                    </a:p>
                  </a:txBody>
                  <a:tcPr marL="90000" marR="90000" marT="46800" marB="46800" anchor="ctr" anchorCtr="1"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rgbClr val="FFCCFF">
                            <a:gamma/>
                            <a:shade val="72549"/>
                            <a:invGamma/>
                          </a:srgbClr>
                        </a:gs>
                        <a:gs pos="100000">
                          <a:srgbClr val="FFCCFF"/>
                        </a:gs>
                      </a:gsLst>
                      <a:lin ang="5400000" scaled="1"/>
                    </a:gradFill>
                  </a:tcPr>
                </a:tc>
              </a:tr>
            </a:tbl>
          </a:graphicData>
        </a:graphic>
      </p:graphicFrame>
      <p:graphicFrame>
        <p:nvGraphicFramePr>
          <p:cNvPr id="43" name="Group 50"/>
          <p:cNvGraphicFramePr>
            <a:graphicFrameLocks noGrp="1"/>
          </p:cNvGraphicFramePr>
          <p:nvPr>
            <p:extLst>
              <p:ext uri="{D42A27DB-BD31-4B8C-83A1-F6EECF244321}">
                <p14:modId xmlns:p14="http://schemas.microsoft.com/office/powerpoint/2010/main" val="3179400677"/>
              </p:ext>
            </p:extLst>
          </p:nvPr>
        </p:nvGraphicFramePr>
        <p:xfrm>
          <a:off x="2183369" y="4624476"/>
          <a:ext cx="6408737" cy="447675"/>
        </p:xfrm>
        <a:graphic>
          <a:graphicData uri="http://schemas.openxmlformats.org/drawingml/2006/table">
            <a:tbl>
              <a:tblPr/>
              <a:tblGrid>
                <a:gridCol w="2136775"/>
                <a:gridCol w="4271962"/>
              </a:tblGrid>
              <a:tr h="4476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mn-lt"/>
                          <a:ea typeface="+mn-ea"/>
                        </a:rPr>
                        <a:t>OSPF</a:t>
                      </a:r>
                      <a:r>
                        <a:rPr kumimoji="1" lang="zh-CN" altLang="en-US" sz="2000" b="1" i="0" u="none" strike="noStrike" cap="none" normalizeH="0" baseline="0" dirty="0" smtClean="0">
                          <a:ln>
                            <a:noFill/>
                          </a:ln>
                          <a:solidFill>
                            <a:srgbClr val="000000"/>
                          </a:solidFill>
                          <a:effectLst/>
                          <a:latin typeface="+mn-lt"/>
                          <a:ea typeface="+mn-ea"/>
                        </a:rPr>
                        <a:t>分组首部</a:t>
                      </a:r>
                    </a:p>
                  </a:txBody>
                  <a:tcPr marL="90000" marR="90000" marT="46800" marB="46800" anchor="ctr" anchorCtr="1"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5E3E5"/>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000" b="1" i="0" u="none" strike="noStrike" cap="none" normalizeH="0" baseline="0" dirty="0" smtClean="0">
                          <a:ln>
                            <a:noFill/>
                          </a:ln>
                          <a:solidFill>
                            <a:srgbClr val="000000"/>
                          </a:solidFill>
                          <a:effectLst/>
                          <a:latin typeface="+mn-lt"/>
                          <a:ea typeface="+mn-ea"/>
                        </a:rPr>
                        <a:t>类型1</a:t>
                      </a:r>
                      <a:r>
                        <a:rPr kumimoji="1" lang="zh-CN" altLang="en-US" sz="2000" b="1" i="0" u="none" strike="noStrike" cap="none" normalizeH="0" baseline="0" dirty="0" smtClean="0">
                          <a:ln>
                            <a:noFill/>
                          </a:ln>
                          <a:solidFill>
                            <a:srgbClr val="000000"/>
                          </a:solidFill>
                          <a:effectLst/>
                          <a:latin typeface="+mn-lt"/>
                          <a:ea typeface="+mn-ea"/>
                        </a:rPr>
                        <a:t>～类型</a:t>
                      </a:r>
                      <a:r>
                        <a:rPr kumimoji="1" lang="en-US" altLang="zh-CN" sz="2000" b="1" i="0" u="none" strike="noStrike" cap="none" normalizeH="0" baseline="0" dirty="0" smtClean="0">
                          <a:ln>
                            <a:noFill/>
                          </a:ln>
                          <a:solidFill>
                            <a:srgbClr val="000000"/>
                          </a:solidFill>
                          <a:effectLst/>
                          <a:latin typeface="+mn-lt"/>
                          <a:ea typeface="+mn-ea"/>
                        </a:rPr>
                        <a:t>5的 OSPF </a:t>
                      </a:r>
                      <a:r>
                        <a:rPr kumimoji="1" lang="en-US" altLang="zh-CN" sz="2000" b="1" i="0" u="none" strike="noStrike" cap="none" normalizeH="0" baseline="0" dirty="0" err="1" smtClean="0">
                          <a:ln>
                            <a:noFill/>
                          </a:ln>
                          <a:solidFill>
                            <a:srgbClr val="000000"/>
                          </a:solidFill>
                          <a:effectLst/>
                          <a:latin typeface="+mn-lt"/>
                          <a:ea typeface="+mn-ea"/>
                        </a:rPr>
                        <a:t>分组</a:t>
                      </a:r>
                      <a:endParaRPr kumimoji="1" lang="zh-CN" altLang="en-US" sz="2000" b="1" i="0" u="none" strike="noStrike" cap="none" normalizeH="0" baseline="0" dirty="0" smtClean="0">
                        <a:ln>
                          <a:noFill/>
                        </a:ln>
                        <a:solidFill>
                          <a:srgbClr val="000000"/>
                        </a:solidFill>
                        <a:effectLst/>
                        <a:latin typeface="+mn-lt"/>
                        <a:ea typeface="+mn-ea"/>
                      </a:endParaRPr>
                    </a:p>
                  </a:txBody>
                  <a:tcPr marL="90000" marR="90000" marT="46800" marB="46800" anchor="ctr" anchorCtr="1"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4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2010493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smtClean="0">
                <a:latin typeface="华文新魏" pitchFamily="2" charset="-122"/>
              </a:rPr>
              <a:t>格式解释</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版本</a:t>
            </a:r>
            <a:r>
              <a:rPr lang="zh-CN" altLang="en-US" sz="2400" dirty="0" smtClean="0"/>
              <a:t>：定义</a:t>
            </a:r>
            <a:r>
              <a:rPr lang="en-US" altLang="zh-CN" sz="2400" dirty="0"/>
              <a:t>OSPF</a:t>
            </a:r>
            <a:r>
              <a:rPr lang="zh-CN" altLang="en-US" sz="2400" dirty="0"/>
              <a:t>协议的版本，目前是版本</a:t>
            </a:r>
            <a:r>
              <a:rPr lang="en-US" altLang="zh-CN" sz="2400" dirty="0" smtClean="0"/>
              <a:t>2</a:t>
            </a:r>
            <a:r>
              <a:rPr lang="zh-CN" altLang="en-US" sz="2400" dirty="0" smtClean="0"/>
              <a:t>；</a:t>
            </a:r>
            <a:endParaRPr lang="zh-CN" altLang="en-US" sz="2400" dirty="0"/>
          </a:p>
          <a:p>
            <a:pPr>
              <a:lnSpc>
                <a:spcPct val="120000"/>
              </a:lnSpc>
            </a:pPr>
            <a:r>
              <a:rPr lang="zh-CN" altLang="en-US" sz="2400" dirty="0" smtClean="0">
                <a:solidFill>
                  <a:srgbClr val="FF0000"/>
                </a:solidFill>
              </a:rPr>
              <a:t>类型</a:t>
            </a:r>
            <a:r>
              <a:rPr lang="zh-CN" altLang="en-US" sz="2400" dirty="0" smtClean="0"/>
              <a:t>：定义</a:t>
            </a:r>
            <a:r>
              <a:rPr lang="zh-CN" altLang="en-US" sz="2400" dirty="0"/>
              <a:t>分组类型，有</a:t>
            </a:r>
            <a:r>
              <a:rPr lang="en-US" altLang="zh-CN" sz="2400" dirty="0"/>
              <a:t>5</a:t>
            </a:r>
            <a:r>
              <a:rPr lang="zh-CN" altLang="en-US" sz="2400" dirty="0"/>
              <a:t>种</a:t>
            </a:r>
            <a:r>
              <a:rPr lang="zh-CN" altLang="en-US" sz="2400" dirty="0" smtClean="0"/>
              <a:t>类型；</a:t>
            </a:r>
            <a:endParaRPr lang="zh-CN" altLang="en-US" sz="2400" dirty="0"/>
          </a:p>
          <a:p>
            <a:pPr>
              <a:lnSpc>
                <a:spcPct val="120000"/>
              </a:lnSpc>
            </a:pPr>
            <a:r>
              <a:rPr lang="zh-CN" altLang="en-US" sz="2400" dirty="0" smtClean="0">
                <a:solidFill>
                  <a:srgbClr val="FF0000"/>
                </a:solidFill>
              </a:rPr>
              <a:t>分组长度</a:t>
            </a:r>
            <a:r>
              <a:rPr lang="zh-CN" altLang="en-US" sz="2400" dirty="0" smtClean="0"/>
              <a:t>：分组</a:t>
            </a:r>
            <a:r>
              <a:rPr lang="zh-CN" altLang="en-US" sz="2400" dirty="0"/>
              <a:t>总长度，以字节为</a:t>
            </a:r>
            <a:r>
              <a:rPr lang="zh-CN" altLang="en-US" sz="2400" dirty="0" smtClean="0"/>
              <a:t>单位；</a:t>
            </a:r>
            <a:endParaRPr lang="zh-CN" altLang="en-US" sz="2400" dirty="0"/>
          </a:p>
          <a:p>
            <a:pPr>
              <a:lnSpc>
                <a:spcPct val="120000"/>
              </a:lnSpc>
            </a:pPr>
            <a:r>
              <a:rPr lang="zh-CN" altLang="en-US" sz="2400" dirty="0">
                <a:solidFill>
                  <a:srgbClr val="FF0000"/>
                </a:solidFill>
              </a:rPr>
              <a:t>源路由器</a:t>
            </a:r>
            <a:r>
              <a:rPr lang="en-US" altLang="zh-CN" sz="2400" dirty="0">
                <a:solidFill>
                  <a:srgbClr val="FF0000"/>
                </a:solidFill>
              </a:rPr>
              <a:t>IP</a:t>
            </a:r>
            <a:r>
              <a:rPr lang="zh-CN" altLang="en-US" sz="2400" dirty="0" smtClean="0">
                <a:solidFill>
                  <a:srgbClr val="FF0000"/>
                </a:solidFill>
              </a:rPr>
              <a:t>地址</a:t>
            </a:r>
            <a:r>
              <a:rPr lang="zh-CN" altLang="en-US" sz="2400" dirty="0" smtClean="0"/>
              <a:t>：定义</a:t>
            </a:r>
            <a:r>
              <a:rPr lang="zh-CN" altLang="en-US" sz="2400" dirty="0"/>
              <a:t>发送该分组的路由器的</a:t>
            </a:r>
            <a:r>
              <a:rPr lang="en-US" altLang="zh-CN" sz="2400" dirty="0"/>
              <a:t>IP</a:t>
            </a:r>
            <a:r>
              <a:rPr lang="zh-CN" altLang="en-US" sz="2400" dirty="0" smtClean="0"/>
              <a:t>地址；</a:t>
            </a:r>
            <a:endParaRPr lang="zh-CN" altLang="en-US" sz="2400" dirty="0"/>
          </a:p>
          <a:p>
            <a:pPr>
              <a:lnSpc>
                <a:spcPct val="120000"/>
              </a:lnSpc>
            </a:pPr>
            <a:r>
              <a:rPr lang="zh-CN" altLang="en-US" sz="2400" dirty="0">
                <a:solidFill>
                  <a:srgbClr val="FF0000"/>
                </a:solidFill>
              </a:rPr>
              <a:t>区域</a:t>
            </a:r>
            <a:r>
              <a:rPr lang="zh-CN" altLang="en-US" sz="2400" dirty="0" smtClean="0">
                <a:solidFill>
                  <a:srgbClr val="FF0000"/>
                </a:solidFill>
              </a:rPr>
              <a:t>标识符</a:t>
            </a:r>
            <a:r>
              <a:rPr lang="zh-CN" altLang="en-US" sz="2400" dirty="0" smtClean="0"/>
              <a:t>：定义</a:t>
            </a:r>
            <a:r>
              <a:rPr lang="zh-CN" altLang="en-US" sz="2400" dirty="0"/>
              <a:t>发生路由选择的区域</a:t>
            </a:r>
            <a:r>
              <a:rPr lang="zh-CN" altLang="en-US" sz="2400" dirty="0" smtClean="0"/>
              <a:t>。</a:t>
            </a:r>
            <a:endParaRPr lang="en-US" altLang="zh-CN" sz="2400" dirty="0" smtClean="0"/>
          </a:p>
          <a:p>
            <a:pPr>
              <a:lnSpc>
                <a:spcPct val="120000"/>
              </a:lnSpc>
            </a:pPr>
            <a:r>
              <a:rPr lang="zh-CN" altLang="en-US" sz="2400" dirty="0" smtClean="0">
                <a:solidFill>
                  <a:srgbClr val="FF0000"/>
                </a:solidFill>
              </a:rPr>
              <a:t>校验和</a:t>
            </a:r>
            <a:r>
              <a:rPr lang="zh-CN" altLang="en-US" sz="2400" dirty="0" smtClean="0"/>
              <a:t>：用来检测分组中的差错；</a:t>
            </a:r>
            <a:endParaRPr lang="zh-CN" altLang="en-US" sz="2400" dirty="0"/>
          </a:p>
          <a:p>
            <a:pPr>
              <a:lnSpc>
                <a:spcPct val="120000"/>
              </a:lnSpc>
            </a:pPr>
            <a:r>
              <a:rPr lang="zh-CN" altLang="en-US" sz="2400" dirty="0">
                <a:solidFill>
                  <a:srgbClr val="FF0000"/>
                </a:solidFill>
              </a:rPr>
              <a:t>鉴别</a:t>
            </a:r>
            <a:r>
              <a:rPr lang="zh-CN" altLang="en-US" sz="2400" dirty="0" smtClean="0">
                <a:solidFill>
                  <a:srgbClr val="FF0000"/>
                </a:solidFill>
              </a:rPr>
              <a:t>类型</a:t>
            </a:r>
            <a:r>
              <a:rPr lang="zh-CN" altLang="en-US" sz="2400" dirty="0" smtClean="0"/>
              <a:t>：</a:t>
            </a:r>
            <a:r>
              <a:rPr lang="en-US" altLang="zh-CN" sz="2400" dirty="0" smtClean="0"/>
              <a:t>0</a:t>
            </a:r>
            <a:r>
              <a:rPr lang="zh-CN" altLang="en-US" sz="2400" dirty="0"/>
              <a:t>（不用）和</a:t>
            </a:r>
            <a:r>
              <a:rPr lang="en-US" altLang="zh-CN" sz="2400" dirty="0"/>
              <a:t>1</a:t>
            </a:r>
            <a:r>
              <a:rPr lang="zh-CN" altLang="en-US" sz="2400" dirty="0"/>
              <a:t>（口令</a:t>
            </a:r>
            <a:r>
              <a:rPr lang="zh-CN" altLang="en-US" sz="2400" dirty="0" smtClean="0"/>
              <a:t>）；</a:t>
            </a:r>
            <a:endParaRPr lang="zh-CN" altLang="en-US" sz="2400" dirty="0"/>
          </a:p>
          <a:p>
            <a:pPr>
              <a:lnSpc>
                <a:spcPct val="120000"/>
              </a:lnSpc>
            </a:pPr>
            <a:r>
              <a:rPr lang="zh-CN" altLang="en-US" sz="2400" dirty="0" smtClean="0">
                <a:solidFill>
                  <a:srgbClr val="FF0000"/>
                </a:solidFill>
              </a:rPr>
              <a:t>鉴别</a:t>
            </a:r>
            <a:r>
              <a:rPr lang="zh-CN" altLang="en-US" sz="2400" dirty="0" smtClean="0"/>
              <a:t>：鉴别</a:t>
            </a:r>
            <a:r>
              <a:rPr lang="zh-CN" altLang="en-US" sz="2400" dirty="0"/>
              <a:t>类型为</a:t>
            </a:r>
            <a:r>
              <a:rPr lang="en-US" altLang="zh-CN" sz="2400" dirty="0"/>
              <a:t>0</a:t>
            </a:r>
            <a:r>
              <a:rPr lang="zh-CN" altLang="en-US" sz="2400" dirty="0"/>
              <a:t>时就填入</a:t>
            </a:r>
            <a:r>
              <a:rPr lang="en-US" altLang="zh-CN" sz="2400" dirty="0"/>
              <a:t>0</a:t>
            </a:r>
            <a:r>
              <a:rPr lang="zh-CN" altLang="en-US" sz="2400" dirty="0"/>
              <a:t>，鉴别类型为</a:t>
            </a:r>
            <a:r>
              <a:rPr lang="en-US" altLang="zh-CN" sz="2400" dirty="0"/>
              <a:t>1</a:t>
            </a:r>
            <a:r>
              <a:rPr lang="zh-CN" altLang="en-US" sz="2400" dirty="0"/>
              <a:t>时就填入</a:t>
            </a:r>
            <a:r>
              <a:rPr lang="en-US" altLang="zh-CN" sz="2400" dirty="0"/>
              <a:t>8</a:t>
            </a:r>
            <a:r>
              <a:rPr lang="zh-CN" altLang="en-US" sz="2400" dirty="0"/>
              <a:t>个字符的口令 。</a:t>
            </a:r>
          </a:p>
          <a:p>
            <a:pPr>
              <a:lnSpc>
                <a:spcPct val="120000"/>
              </a:lnSpc>
            </a:pPr>
            <a:endParaRPr lang="zh-CN" altLang="en-US" sz="2400" dirty="0"/>
          </a:p>
          <a:p>
            <a:pPr>
              <a:lnSpc>
                <a:spcPct val="120000"/>
              </a:lnSpc>
            </a:pP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2679536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a:latin typeface="华文新魏" pitchFamily="2" charset="-122"/>
              </a:rPr>
              <a:t>OSPF</a:t>
            </a:r>
            <a:r>
              <a:rPr lang="zh-CN" altLang="en-US" dirty="0">
                <a:latin typeface="华文新魏" pitchFamily="2" charset="-122"/>
              </a:rPr>
              <a:t>分组类型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90000"/>
              </a:lnSpc>
            </a:pPr>
            <a:r>
              <a:rPr lang="zh-CN" altLang="en-US" sz="2400" dirty="0">
                <a:solidFill>
                  <a:srgbClr val="FF0000"/>
                </a:solidFill>
              </a:rPr>
              <a:t>类型</a:t>
            </a:r>
            <a:r>
              <a:rPr lang="en-US" altLang="zh-CN" sz="2400" dirty="0">
                <a:solidFill>
                  <a:srgbClr val="FF0000"/>
                </a:solidFill>
              </a:rPr>
              <a:t>1</a:t>
            </a:r>
            <a:r>
              <a:rPr lang="zh-CN" altLang="en-US" sz="2400" dirty="0"/>
              <a:t>：问候</a:t>
            </a:r>
            <a:r>
              <a:rPr lang="en-US" altLang="zh-CN" sz="2400" dirty="0"/>
              <a:t>(Hello)</a:t>
            </a:r>
            <a:r>
              <a:rPr lang="zh-CN" altLang="en-US" sz="2400" dirty="0"/>
              <a:t>分组</a:t>
            </a:r>
          </a:p>
          <a:p>
            <a:pPr marL="0" indent="0">
              <a:lnSpc>
                <a:spcPct val="90000"/>
              </a:lnSpc>
              <a:buNone/>
            </a:pPr>
            <a:r>
              <a:rPr lang="zh-CN" altLang="en-US" sz="2400" dirty="0"/>
              <a:t>     </a:t>
            </a:r>
            <a:r>
              <a:rPr lang="zh-CN" altLang="en-US" sz="2400" dirty="0" smtClean="0"/>
              <a:t>用来</a:t>
            </a:r>
            <a:r>
              <a:rPr lang="zh-CN" altLang="en-US" sz="2400" dirty="0"/>
              <a:t>发现和维持邻站的可达性。</a:t>
            </a:r>
          </a:p>
          <a:p>
            <a:pPr>
              <a:lnSpc>
                <a:spcPct val="90000"/>
              </a:lnSpc>
            </a:pPr>
            <a:r>
              <a:rPr lang="zh-CN" altLang="en-US" sz="2400" dirty="0">
                <a:solidFill>
                  <a:srgbClr val="FF0000"/>
                </a:solidFill>
              </a:rPr>
              <a:t>类型</a:t>
            </a:r>
            <a:r>
              <a:rPr lang="en-US" altLang="zh-CN" sz="2400" dirty="0">
                <a:solidFill>
                  <a:srgbClr val="FF0000"/>
                </a:solidFill>
              </a:rPr>
              <a:t>2</a:t>
            </a:r>
            <a:r>
              <a:rPr lang="zh-CN" altLang="en-US" sz="2400" dirty="0"/>
              <a:t>：数据库描述</a:t>
            </a:r>
            <a:r>
              <a:rPr lang="en-US" altLang="zh-CN" sz="2400" dirty="0"/>
              <a:t>(Database Description)</a:t>
            </a:r>
            <a:r>
              <a:rPr lang="zh-CN" altLang="en-US" sz="2400" dirty="0"/>
              <a:t>分组</a:t>
            </a:r>
          </a:p>
          <a:p>
            <a:pPr marL="0" indent="0">
              <a:lnSpc>
                <a:spcPct val="90000"/>
              </a:lnSpc>
              <a:buNone/>
            </a:pPr>
            <a:r>
              <a:rPr lang="zh-CN" altLang="en-US" sz="2400" dirty="0"/>
              <a:t>     </a:t>
            </a:r>
            <a:r>
              <a:rPr lang="zh-CN" altLang="en-US" sz="2400" dirty="0" smtClean="0"/>
              <a:t>向</a:t>
            </a:r>
            <a:r>
              <a:rPr lang="zh-CN" altLang="en-US" sz="2400" dirty="0"/>
              <a:t>邻站给出自己的链路状态数据库中的所有链路状态项目的摘要信息。</a:t>
            </a:r>
          </a:p>
          <a:p>
            <a:pPr>
              <a:lnSpc>
                <a:spcPct val="90000"/>
              </a:lnSpc>
            </a:pPr>
            <a:r>
              <a:rPr lang="zh-CN" altLang="en-US" sz="2400" dirty="0">
                <a:solidFill>
                  <a:srgbClr val="FF0000"/>
                </a:solidFill>
              </a:rPr>
              <a:t>类型</a:t>
            </a:r>
            <a:r>
              <a:rPr lang="en-US" altLang="zh-CN" sz="2400" dirty="0">
                <a:solidFill>
                  <a:srgbClr val="FF0000"/>
                </a:solidFill>
              </a:rPr>
              <a:t>3</a:t>
            </a:r>
            <a:r>
              <a:rPr lang="zh-CN" altLang="en-US" sz="2400" dirty="0"/>
              <a:t>：链路状态请求</a:t>
            </a:r>
            <a:r>
              <a:rPr lang="en-US" altLang="zh-CN" sz="2400" dirty="0"/>
              <a:t>(Link State Request)</a:t>
            </a:r>
            <a:r>
              <a:rPr lang="zh-CN" altLang="en-US" sz="2400" dirty="0"/>
              <a:t>分组</a:t>
            </a:r>
          </a:p>
          <a:p>
            <a:pPr marL="0" indent="0">
              <a:lnSpc>
                <a:spcPct val="90000"/>
              </a:lnSpc>
              <a:buNone/>
            </a:pPr>
            <a:r>
              <a:rPr lang="zh-CN" altLang="en-US" sz="2400" dirty="0"/>
              <a:t>     </a:t>
            </a:r>
            <a:r>
              <a:rPr lang="zh-CN" altLang="en-US" sz="2400" dirty="0" smtClean="0"/>
              <a:t> 向</a:t>
            </a:r>
            <a:r>
              <a:rPr lang="zh-CN" altLang="en-US" sz="2400" dirty="0"/>
              <a:t>对方请求发送某些链路状态项目的详细信息。</a:t>
            </a:r>
          </a:p>
          <a:p>
            <a:pPr>
              <a:lnSpc>
                <a:spcPct val="90000"/>
              </a:lnSpc>
            </a:pPr>
            <a:r>
              <a:rPr lang="zh-CN" altLang="en-US" sz="2400" dirty="0">
                <a:solidFill>
                  <a:srgbClr val="FF0000"/>
                </a:solidFill>
              </a:rPr>
              <a:t>类型</a:t>
            </a:r>
            <a:r>
              <a:rPr lang="en-US" altLang="zh-CN" sz="2400" dirty="0">
                <a:solidFill>
                  <a:srgbClr val="FF0000"/>
                </a:solidFill>
              </a:rPr>
              <a:t>4</a:t>
            </a:r>
            <a:r>
              <a:rPr lang="zh-CN" altLang="en-US" sz="2400" dirty="0"/>
              <a:t>：链路状态更新</a:t>
            </a:r>
            <a:r>
              <a:rPr lang="en-US" altLang="zh-CN" sz="2400" dirty="0"/>
              <a:t>(Link State Update)</a:t>
            </a:r>
            <a:r>
              <a:rPr lang="zh-CN" altLang="en-US" sz="2400" dirty="0"/>
              <a:t>分组</a:t>
            </a:r>
          </a:p>
          <a:p>
            <a:pPr marL="0" indent="0">
              <a:lnSpc>
                <a:spcPct val="90000"/>
              </a:lnSpc>
              <a:buNone/>
            </a:pPr>
            <a:r>
              <a:rPr lang="zh-CN" altLang="en-US" sz="2400" dirty="0"/>
              <a:t>      </a:t>
            </a:r>
            <a:r>
              <a:rPr lang="zh-CN" altLang="en-US" sz="2400" dirty="0" smtClean="0"/>
              <a:t>用</a:t>
            </a:r>
            <a:r>
              <a:rPr lang="zh-CN" altLang="en-US" sz="2400" dirty="0"/>
              <a:t>洪泛法对全网更新链路状态，这是</a:t>
            </a:r>
            <a:r>
              <a:rPr lang="en-US" altLang="zh-CN" sz="2400" dirty="0"/>
              <a:t>OSPF</a:t>
            </a:r>
            <a:r>
              <a:rPr lang="zh-CN" altLang="en-US" sz="2400" dirty="0"/>
              <a:t>协议最复杂、最核心的部分。</a:t>
            </a:r>
          </a:p>
          <a:p>
            <a:pPr>
              <a:lnSpc>
                <a:spcPct val="90000"/>
              </a:lnSpc>
            </a:pPr>
            <a:r>
              <a:rPr lang="zh-CN" altLang="en-US" sz="2400" dirty="0">
                <a:solidFill>
                  <a:srgbClr val="FF0000"/>
                </a:solidFill>
              </a:rPr>
              <a:t>类型</a:t>
            </a:r>
            <a:r>
              <a:rPr lang="en-US" altLang="zh-CN" sz="2400" dirty="0">
                <a:solidFill>
                  <a:srgbClr val="FF0000"/>
                </a:solidFill>
              </a:rPr>
              <a:t>5</a:t>
            </a:r>
            <a:r>
              <a:rPr lang="zh-CN" altLang="en-US" sz="2400" dirty="0"/>
              <a:t>：链路状态确认</a:t>
            </a:r>
            <a:r>
              <a:rPr lang="en-US" altLang="zh-CN" sz="2400" dirty="0"/>
              <a:t>(Link State </a:t>
            </a:r>
            <a:r>
              <a:rPr lang="en-US" altLang="zh-CN" sz="2400" dirty="0" err="1"/>
              <a:t>Ack</a:t>
            </a:r>
            <a:r>
              <a:rPr lang="en-US" altLang="zh-CN" sz="2400" dirty="0"/>
              <a:t>)</a:t>
            </a:r>
            <a:r>
              <a:rPr lang="zh-CN" altLang="en-US" sz="2400" dirty="0"/>
              <a:t>分组</a:t>
            </a:r>
          </a:p>
          <a:p>
            <a:pPr marL="0" indent="0">
              <a:lnSpc>
                <a:spcPct val="90000"/>
              </a:lnSpc>
              <a:buNone/>
            </a:pPr>
            <a:r>
              <a:rPr lang="zh-CN" altLang="en-US" sz="2400" dirty="0"/>
              <a:t>     对链路状态更新分组的确认</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155998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邻站的可达性</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988840"/>
            <a:ext cx="7958138" cy="4248448"/>
          </a:xfrm>
        </p:spPr>
        <p:txBody>
          <a:bodyPr/>
          <a:lstStyle/>
          <a:p>
            <a:pPr marL="0" indent="0">
              <a:lnSpc>
                <a:spcPct val="125000"/>
              </a:lnSpc>
              <a:buNone/>
            </a:pPr>
            <a:r>
              <a:rPr lang="zh-CN" altLang="en-US" dirty="0"/>
              <a:t> </a:t>
            </a:r>
            <a:r>
              <a:rPr lang="zh-CN" altLang="en-US" dirty="0" smtClean="0"/>
              <a:t>       </a:t>
            </a:r>
            <a:r>
              <a:rPr lang="en-US" altLang="zh-CN" dirty="0" smtClean="0"/>
              <a:t>OSPF</a:t>
            </a:r>
            <a:r>
              <a:rPr lang="zh-CN" altLang="en-US" dirty="0"/>
              <a:t>协议规定：每两个相邻路由器每隔</a:t>
            </a:r>
            <a:r>
              <a:rPr lang="en-US" altLang="zh-CN" dirty="0"/>
              <a:t>10</a:t>
            </a:r>
            <a:r>
              <a:rPr lang="zh-CN" altLang="en-US" dirty="0"/>
              <a:t>秒钟要交换一次</a:t>
            </a:r>
            <a:r>
              <a:rPr lang="en-US" altLang="zh-CN" dirty="0">
                <a:solidFill>
                  <a:srgbClr val="FF0000"/>
                </a:solidFill>
              </a:rPr>
              <a:t>Hello</a:t>
            </a:r>
            <a:r>
              <a:rPr lang="zh-CN" altLang="en-US" dirty="0">
                <a:solidFill>
                  <a:srgbClr val="FF0000"/>
                </a:solidFill>
              </a:rPr>
              <a:t>分组</a:t>
            </a:r>
            <a:r>
              <a:rPr lang="zh-CN" altLang="en-US" dirty="0"/>
              <a:t>，以便确知哪些邻站是</a:t>
            </a:r>
            <a:r>
              <a:rPr lang="zh-CN" altLang="en-US" dirty="0">
                <a:solidFill>
                  <a:srgbClr val="0000FF"/>
                </a:solidFill>
              </a:rPr>
              <a:t>可达</a:t>
            </a:r>
            <a:r>
              <a:rPr lang="zh-CN" altLang="en-US" dirty="0"/>
              <a:t>的。如有</a:t>
            </a:r>
            <a:r>
              <a:rPr lang="en-US" altLang="zh-CN" dirty="0"/>
              <a:t>40</a:t>
            </a:r>
            <a:r>
              <a:rPr lang="zh-CN" altLang="en-US" dirty="0"/>
              <a:t>秒钟没有收到某个相邻路由器发来的</a:t>
            </a:r>
            <a:r>
              <a:rPr lang="en-US" altLang="zh-CN" dirty="0"/>
              <a:t>Hello</a:t>
            </a:r>
            <a:r>
              <a:rPr lang="zh-CN" altLang="en-US" dirty="0"/>
              <a:t>分组，则可认为该相邻路由器是</a:t>
            </a:r>
            <a:r>
              <a:rPr lang="zh-CN" altLang="en-US" dirty="0">
                <a:solidFill>
                  <a:srgbClr val="0000FF"/>
                </a:solidFill>
              </a:rPr>
              <a:t>不可达</a:t>
            </a:r>
            <a:r>
              <a:rPr lang="zh-CN" altLang="en-US" dirty="0"/>
              <a:t>的，应立即修改链路状态数据库，并重新计算路由。</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6895913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同步链路状态数据库</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marL="0" indent="0">
              <a:lnSpc>
                <a:spcPct val="110000"/>
              </a:lnSpc>
              <a:buNone/>
            </a:pPr>
            <a:r>
              <a:rPr lang="zh-CN" altLang="en-US" dirty="0" smtClean="0"/>
              <a:t>       当</a:t>
            </a:r>
            <a:r>
              <a:rPr lang="zh-CN" altLang="en-US" dirty="0"/>
              <a:t>一个路由器第一次或经过了一次故障后又连接到网络中，它马上就需要有一个完整的链路状态数据库，此时可以通过</a:t>
            </a:r>
            <a:r>
              <a:rPr lang="zh-CN" altLang="en-US" dirty="0">
                <a:solidFill>
                  <a:srgbClr val="FF0000"/>
                </a:solidFill>
              </a:rPr>
              <a:t>链路状态数据库的同步</a:t>
            </a:r>
            <a:r>
              <a:rPr lang="zh-CN" altLang="en-US" dirty="0"/>
              <a:t>来实现：用</a:t>
            </a:r>
            <a:r>
              <a:rPr lang="zh-CN" altLang="en-US" dirty="0">
                <a:solidFill>
                  <a:srgbClr val="0000FF"/>
                </a:solidFill>
              </a:rPr>
              <a:t>数据库描述分组</a:t>
            </a:r>
            <a:r>
              <a:rPr lang="zh-CN" altLang="en-US" dirty="0"/>
              <a:t>与相邻路由器交换本数据库中已有的链路状态摘要信息，用</a:t>
            </a:r>
            <a:r>
              <a:rPr lang="zh-CN" altLang="en-US" dirty="0">
                <a:solidFill>
                  <a:srgbClr val="0000FF"/>
                </a:solidFill>
              </a:rPr>
              <a:t>链路状态请求</a:t>
            </a:r>
            <a:r>
              <a:rPr lang="en-US" altLang="zh-CN" dirty="0">
                <a:solidFill>
                  <a:srgbClr val="0000FF"/>
                </a:solidFill>
              </a:rPr>
              <a:t>/</a:t>
            </a:r>
            <a:r>
              <a:rPr lang="zh-CN" altLang="en-US" dirty="0">
                <a:solidFill>
                  <a:srgbClr val="0000FF"/>
                </a:solidFill>
              </a:rPr>
              <a:t>更新</a:t>
            </a:r>
            <a:r>
              <a:rPr lang="en-US" altLang="zh-CN" dirty="0">
                <a:solidFill>
                  <a:srgbClr val="0000FF"/>
                </a:solidFill>
              </a:rPr>
              <a:t>/</a:t>
            </a:r>
            <a:r>
              <a:rPr lang="zh-CN" altLang="en-US" dirty="0">
                <a:solidFill>
                  <a:srgbClr val="0000FF"/>
                </a:solidFill>
              </a:rPr>
              <a:t>确认分组</a:t>
            </a:r>
            <a:r>
              <a:rPr lang="zh-CN" altLang="en-US" dirty="0"/>
              <a:t>与相邻路由器交换自己所缺少的某些链路状态项目的详细信息</a:t>
            </a:r>
            <a:r>
              <a:rPr lang="zh-CN" altLang="en-US" dirty="0" smtClean="0"/>
              <a:t>。</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7500028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图示同步的基本操作</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5" name="Line 5"/>
          <p:cNvSpPr>
            <a:spLocks noChangeShapeType="1"/>
          </p:cNvSpPr>
          <p:nvPr/>
        </p:nvSpPr>
        <p:spPr bwMode="auto">
          <a:xfrm>
            <a:off x="2109539" y="2130450"/>
            <a:ext cx="0" cy="1027112"/>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AutoShape 6"/>
          <p:cNvSpPr>
            <a:spLocks noChangeArrowheads="1"/>
          </p:cNvSpPr>
          <p:nvPr/>
        </p:nvSpPr>
        <p:spPr bwMode="auto">
          <a:xfrm rot="16200000">
            <a:off x="5713164" y="155600"/>
            <a:ext cx="96837" cy="3887787"/>
          </a:xfrm>
          <a:prstGeom prst="can">
            <a:avLst>
              <a:gd name="adj" fmla="val 105945"/>
            </a:avLst>
          </a:prstGeom>
          <a:solidFill>
            <a:srgbClr val="FF99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7" name="Picture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6689" y="1892325"/>
            <a:ext cx="760412"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 name="Picture 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14976" y="1892325"/>
            <a:ext cx="758825"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9" name="Group 9"/>
          <p:cNvGrpSpPr>
            <a:grpSpLocks/>
          </p:cNvGrpSpPr>
          <p:nvPr/>
        </p:nvGrpSpPr>
        <p:grpSpPr bwMode="auto">
          <a:xfrm>
            <a:off x="3911351" y="2236812"/>
            <a:ext cx="3889375" cy="396875"/>
            <a:chOff x="2056" y="1500"/>
            <a:chExt cx="2450" cy="250"/>
          </a:xfrm>
        </p:grpSpPr>
        <p:sp>
          <p:nvSpPr>
            <p:cNvPr id="10" name="Text Box 10"/>
            <p:cNvSpPr txBox="1">
              <a:spLocks noChangeArrowheads="1"/>
            </p:cNvSpPr>
            <p:nvPr/>
          </p:nvSpPr>
          <p:spPr bwMode="auto">
            <a:xfrm>
              <a:off x="2991" y="1500"/>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问候</a:t>
              </a:r>
            </a:p>
          </p:txBody>
        </p:sp>
        <p:sp>
          <p:nvSpPr>
            <p:cNvPr id="11" name="Line 11"/>
            <p:cNvSpPr>
              <a:spLocks noChangeShapeType="1"/>
            </p:cNvSpPr>
            <p:nvPr/>
          </p:nvSpPr>
          <p:spPr bwMode="auto">
            <a:xfrm>
              <a:off x="2056" y="1731"/>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nvGrpSpPr>
          <p:cNvPr id="12" name="Group 12"/>
          <p:cNvGrpSpPr>
            <a:grpSpLocks/>
          </p:cNvGrpSpPr>
          <p:nvPr/>
        </p:nvGrpSpPr>
        <p:grpSpPr bwMode="auto">
          <a:xfrm>
            <a:off x="3911351" y="2619400"/>
            <a:ext cx="3889375" cy="396875"/>
            <a:chOff x="2056" y="1741"/>
            <a:chExt cx="2450" cy="250"/>
          </a:xfrm>
        </p:grpSpPr>
        <p:sp>
          <p:nvSpPr>
            <p:cNvPr id="13" name="Line 13"/>
            <p:cNvSpPr>
              <a:spLocks noChangeShapeType="1"/>
            </p:cNvSpPr>
            <p:nvPr/>
          </p:nvSpPr>
          <p:spPr bwMode="auto">
            <a:xfrm flipH="1">
              <a:off x="2056" y="1980"/>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Text Box 14"/>
            <p:cNvSpPr txBox="1">
              <a:spLocks noChangeArrowheads="1"/>
            </p:cNvSpPr>
            <p:nvPr/>
          </p:nvSpPr>
          <p:spPr bwMode="auto">
            <a:xfrm>
              <a:off x="2987" y="1741"/>
              <a:ext cx="4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问候</a:t>
              </a:r>
            </a:p>
          </p:txBody>
        </p:sp>
      </p:grpSp>
      <p:grpSp>
        <p:nvGrpSpPr>
          <p:cNvPr id="15" name="Group 15"/>
          <p:cNvGrpSpPr>
            <a:grpSpLocks/>
          </p:cNvGrpSpPr>
          <p:nvPr/>
        </p:nvGrpSpPr>
        <p:grpSpPr bwMode="auto">
          <a:xfrm>
            <a:off x="3911351" y="3182962"/>
            <a:ext cx="3889375" cy="396875"/>
            <a:chOff x="2056" y="2096"/>
            <a:chExt cx="2450" cy="250"/>
          </a:xfrm>
        </p:grpSpPr>
        <p:sp>
          <p:nvSpPr>
            <p:cNvPr id="16" name="Line 16"/>
            <p:cNvSpPr>
              <a:spLocks noChangeShapeType="1"/>
            </p:cNvSpPr>
            <p:nvPr/>
          </p:nvSpPr>
          <p:spPr bwMode="auto">
            <a:xfrm>
              <a:off x="2056" y="2328"/>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Text Box 17"/>
            <p:cNvSpPr txBox="1">
              <a:spLocks noChangeArrowheads="1"/>
            </p:cNvSpPr>
            <p:nvPr/>
          </p:nvSpPr>
          <p:spPr bwMode="auto">
            <a:xfrm>
              <a:off x="2713" y="2096"/>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18" name="Group 18"/>
          <p:cNvGrpSpPr>
            <a:grpSpLocks/>
          </p:cNvGrpSpPr>
          <p:nvPr/>
        </p:nvGrpSpPr>
        <p:grpSpPr bwMode="auto">
          <a:xfrm>
            <a:off x="3911351" y="3567137"/>
            <a:ext cx="3889375" cy="396875"/>
            <a:chOff x="2056" y="2338"/>
            <a:chExt cx="2450" cy="250"/>
          </a:xfrm>
        </p:grpSpPr>
        <p:sp>
          <p:nvSpPr>
            <p:cNvPr id="19" name="Line 19"/>
            <p:cNvSpPr>
              <a:spLocks noChangeShapeType="1"/>
            </p:cNvSpPr>
            <p:nvPr/>
          </p:nvSpPr>
          <p:spPr bwMode="auto">
            <a:xfrm flipH="1">
              <a:off x="2056" y="2577"/>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Text Box 20"/>
            <p:cNvSpPr txBox="1">
              <a:spLocks noChangeArrowheads="1"/>
            </p:cNvSpPr>
            <p:nvPr/>
          </p:nvSpPr>
          <p:spPr bwMode="auto">
            <a:xfrm>
              <a:off x="2713" y="2338"/>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21" name="Group 21"/>
          <p:cNvGrpSpPr>
            <a:grpSpLocks/>
          </p:cNvGrpSpPr>
          <p:nvPr/>
        </p:nvGrpSpPr>
        <p:grpSpPr bwMode="auto">
          <a:xfrm>
            <a:off x="3911351" y="3962425"/>
            <a:ext cx="3889375" cy="396875"/>
            <a:chOff x="2056" y="2587"/>
            <a:chExt cx="2450" cy="250"/>
          </a:xfrm>
        </p:grpSpPr>
        <p:sp>
          <p:nvSpPr>
            <p:cNvPr id="22" name="Line 22"/>
            <p:cNvSpPr>
              <a:spLocks noChangeShapeType="1"/>
            </p:cNvSpPr>
            <p:nvPr/>
          </p:nvSpPr>
          <p:spPr bwMode="auto">
            <a:xfrm>
              <a:off x="2056" y="2825"/>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Text Box 23"/>
            <p:cNvSpPr txBox="1">
              <a:spLocks noChangeArrowheads="1"/>
            </p:cNvSpPr>
            <p:nvPr/>
          </p:nvSpPr>
          <p:spPr bwMode="auto">
            <a:xfrm>
              <a:off x="2713" y="2587"/>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24" name="Group 24"/>
          <p:cNvGrpSpPr>
            <a:grpSpLocks/>
          </p:cNvGrpSpPr>
          <p:nvPr/>
        </p:nvGrpSpPr>
        <p:grpSpPr bwMode="auto">
          <a:xfrm>
            <a:off x="3911351" y="4348187"/>
            <a:ext cx="3889375" cy="396875"/>
            <a:chOff x="2056" y="2830"/>
            <a:chExt cx="2450" cy="250"/>
          </a:xfrm>
        </p:grpSpPr>
        <p:sp>
          <p:nvSpPr>
            <p:cNvPr id="25" name="Line 25"/>
            <p:cNvSpPr>
              <a:spLocks noChangeShapeType="1"/>
            </p:cNvSpPr>
            <p:nvPr/>
          </p:nvSpPr>
          <p:spPr bwMode="auto">
            <a:xfrm flipH="1">
              <a:off x="2056" y="3075"/>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Text Box 26"/>
            <p:cNvSpPr txBox="1">
              <a:spLocks noChangeArrowheads="1"/>
            </p:cNvSpPr>
            <p:nvPr/>
          </p:nvSpPr>
          <p:spPr bwMode="auto">
            <a:xfrm>
              <a:off x="2713" y="2830"/>
              <a:ext cx="9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数据库描述</a:t>
              </a:r>
            </a:p>
          </p:txBody>
        </p:sp>
      </p:grpSp>
      <p:grpSp>
        <p:nvGrpSpPr>
          <p:cNvPr id="27" name="Group 27"/>
          <p:cNvGrpSpPr>
            <a:grpSpLocks/>
          </p:cNvGrpSpPr>
          <p:nvPr/>
        </p:nvGrpSpPr>
        <p:grpSpPr bwMode="auto">
          <a:xfrm>
            <a:off x="3911351" y="4935562"/>
            <a:ext cx="3889375" cy="396875"/>
            <a:chOff x="2056" y="3200"/>
            <a:chExt cx="2450" cy="250"/>
          </a:xfrm>
        </p:grpSpPr>
        <p:sp>
          <p:nvSpPr>
            <p:cNvPr id="28" name="Line 28"/>
            <p:cNvSpPr>
              <a:spLocks noChangeShapeType="1"/>
            </p:cNvSpPr>
            <p:nvPr/>
          </p:nvSpPr>
          <p:spPr bwMode="auto">
            <a:xfrm>
              <a:off x="2056" y="3423"/>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Text Box 29"/>
            <p:cNvSpPr txBox="1">
              <a:spLocks noChangeArrowheads="1"/>
            </p:cNvSpPr>
            <p:nvPr/>
          </p:nvSpPr>
          <p:spPr bwMode="auto">
            <a:xfrm>
              <a:off x="2624" y="3200"/>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链路状态请求</a:t>
              </a:r>
            </a:p>
          </p:txBody>
        </p:sp>
      </p:grpSp>
      <p:grpSp>
        <p:nvGrpSpPr>
          <p:cNvPr id="30" name="Group 30"/>
          <p:cNvGrpSpPr>
            <a:grpSpLocks/>
          </p:cNvGrpSpPr>
          <p:nvPr/>
        </p:nvGrpSpPr>
        <p:grpSpPr bwMode="auto">
          <a:xfrm>
            <a:off x="3911351" y="5332437"/>
            <a:ext cx="3889375" cy="396875"/>
            <a:chOff x="2056" y="3450"/>
            <a:chExt cx="2450" cy="250"/>
          </a:xfrm>
        </p:grpSpPr>
        <p:sp>
          <p:nvSpPr>
            <p:cNvPr id="31" name="Line 31"/>
            <p:cNvSpPr>
              <a:spLocks noChangeShapeType="1"/>
            </p:cNvSpPr>
            <p:nvPr/>
          </p:nvSpPr>
          <p:spPr bwMode="auto">
            <a:xfrm flipH="1">
              <a:off x="2056" y="3672"/>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Text Box 32"/>
            <p:cNvSpPr txBox="1">
              <a:spLocks noChangeArrowheads="1"/>
            </p:cNvSpPr>
            <p:nvPr/>
          </p:nvSpPr>
          <p:spPr bwMode="auto">
            <a:xfrm>
              <a:off x="2629" y="3450"/>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链路状态更新</a:t>
              </a:r>
            </a:p>
          </p:txBody>
        </p:sp>
      </p:grpSp>
      <p:sp>
        <p:nvSpPr>
          <p:cNvPr id="33" name="Line 33"/>
          <p:cNvSpPr>
            <a:spLocks noChangeShapeType="1"/>
          </p:cNvSpPr>
          <p:nvPr/>
        </p:nvSpPr>
        <p:spPr bwMode="auto">
          <a:xfrm>
            <a:off x="1033214" y="4906987"/>
            <a:ext cx="771525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Line 34"/>
          <p:cNvSpPr>
            <a:spLocks noChangeShapeType="1"/>
          </p:cNvSpPr>
          <p:nvPr/>
        </p:nvSpPr>
        <p:spPr bwMode="auto">
          <a:xfrm>
            <a:off x="1064964" y="3157562"/>
            <a:ext cx="76835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35" name="Group 35"/>
          <p:cNvGrpSpPr>
            <a:grpSpLocks/>
          </p:cNvGrpSpPr>
          <p:nvPr/>
        </p:nvGrpSpPr>
        <p:grpSpPr bwMode="auto">
          <a:xfrm>
            <a:off x="3911351" y="5726137"/>
            <a:ext cx="3889375" cy="396875"/>
            <a:chOff x="2056" y="3698"/>
            <a:chExt cx="2450" cy="250"/>
          </a:xfrm>
        </p:grpSpPr>
        <p:sp>
          <p:nvSpPr>
            <p:cNvPr id="36" name="Line 36"/>
            <p:cNvSpPr>
              <a:spLocks noChangeShapeType="1"/>
            </p:cNvSpPr>
            <p:nvPr/>
          </p:nvSpPr>
          <p:spPr bwMode="auto">
            <a:xfrm>
              <a:off x="2056" y="3920"/>
              <a:ext cx="245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7" name="Text Box 37"/>
            <p:cNvSpPr txBox="1">
              <a:spLocks noChangeArrowheads="1"/>
            </p:cNvSpPr>
            <p:nvPr/>
          </p:nvSpPr>
          <p:spPr bwMode="auto">
            <a:xfrm>
              <a:off x="2629" y="3698"/>
              <a:ext cx="10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latin typeface="+mn-lt"/>
                  <a:ea typeface="+mn-ea"/>
                </a:rPr>
                <a:t>链路状态确认</a:t>
              </a:r>
            </a:p>
          </p:txBody>
        </p:sp>
      </p:grpSp>
      <p:sp>
        <p:nvSpPr>
          <p:cNvPr id="38" name="Text Box 38"/>
          <p:cNvSpPr txBox="1">
            <a:spLocks noChangeArrowheads="1"/>
          </p:cNvSpPr>
          <p:nvPr/>
        </p:nvSpPr>
        <p:spPr bwMode="auto">
          <a:xfrm>
            <a:off x="1391989" y="2476525"/>
            <a:ext cx="1454150" cy="396875"/>
          </a:xfrm>
          <a:prstGeom prst="rect">
            <a:avLst/>
          </a:prstGeom>
          <a:solidFill>
            <a:schemeClr val="bg1"/>
          </a:solidFill>
          <a:ln>
            <a:noFill/>
          </a:ln>
          <a:effectLst/>
        </p:spPr>
        <p:txBody>
          <a:bodyPr wrap="none">
            <a:spAutoFit/>
          </a:bodyPr>
          <a:lstStyle/>
          <a:p>
            <a:pPr algn="l">
              <a:spcBef>
                <a:spcPct val="0"/>
              </a:spcBef>
              <a:buSzTx/>
              <a:buFontTx/>
              <a:buNone/>
            </a:pPr>
            <a:r>
              <a:rPr lang="zh-CN" altLang="en-US" sz="2000" b="1">
                <a:solidFill>
                  <a:srgbClr val="000000"/>
                </a:solidFill>
                <a:latin typeface="+mn-lt"/>
                <a:ea typeface="+mn-ea"/>
              </a:rPr>
              <a:t>确定可达性</a:t>
            </a:r>
          </a:p>
        </p:txBody>
      </p:sp>
      <p:grpSp>
        <p:nvGrpSpPr>
          <p:cNvPr id="39" name="Group 39"/>
          <p:cNvGrpSpPr>
            <a:grpSpLocks/>
          </p:cNvGrpSpPr>
          <p:nvPr/>
        </p:nvGrpSpPr>
        <p:grpSpPr bwMode="auto">
          <a:xfrm>
            <a:off x="988764" y="3157562"/>
            <a:ext cx="2216150" cy="1738313"/>
            <a:chOff x="215" y="2080"/>
            <a:chExt cx="1396" cy="1095"/>
          </a:xfrm>
        </p:grpSpPr>
        <p:sp>
          <p:nvSpPr>
            <p:cNvPr id="40" name="Line 40"/>
            <p:cNvSpPr>
              <a:spLocks noChangeShapeType="1"/>
            </p:cNvSpPr>
            <p:nvPr/>
          </p:nvSpPr>
          <p:spPr bwMode="auto">
            <a:xfrm>
              <a:off x="921" y="2080"/>
              <a:ext cx="0" cy="1095"/>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Text Box 41"/>
            <p:cNvSpPr txBox="1">
              <a:spLocks noChangeArrowheads="1"/>
            </p:cNvSpPr>
            <p:nvPr/>
          </p:nvSpPr>
          <p:spPr bwMode="auto">
            <a:xfrm>
              <a:off x="215" y="2487"/>
              <a:ext cx="139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solidFill>
                    <a:srgbClr val="000000"/>
                  </a:solidFill>
                  <a:latin typeface="+mn-lt"/>
                  <a:ea typeface="+mn-ea"/>
                </a:rPr>
                <a:t>达到数据库的同步</a:t>
              </a:r>
            </a:p>
          </p:txBody>
        </p:sp>
      </p:grpSp>
      <p:sp>
        <p:nvSpPr>
          <p:cNvPr id="42" name="Line 42"/>
          <p:cNvSpPr>
            <a:spLocks noChangeShapeType="1"/>
          </p:cNvSpPr>
          <p:nvPr/>
        </p:nvSpPr>
        <p:spPr bwMode="auto">
          <a:xfrm>
            <a:off x="1064964" y="6237312"/>
            <a:ext cx="76835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3" name="Line 43"/>
          <p:cNvSpPr>
            <a:spLocks noChangeShapeType="1"/>
          </p:cNvSpPr>
          <p:nvPr/>
        </p:nvSpPr>
        <p:spPr bwMode="auto">
          <a:xfrm>
            <a:off x="1064964" y="2130450"/>
            <a:ext cx="227806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nvGrpSpPr>
          <p:cNvPr id="44" name="Group 44"/>
          <p:cNvGrpSpPr>
            <a:grpSpLocks/>
          </p:cNvGrpSpPr>
          <p:nvPr/>
        </p:nvGrpSpPr>
        <p:grpSpPr bwMode="auto">
          <a:xfrm>
            <a:off x="1171326" y="4895875"/>
            <a:ext cx="1962150" cy="1341437"/>
            <a:chOff x="330" y="3175"/>
            <a:chExt cx="1236" cy="845"/>
          </a:xfrm>
        </p:grpSpPr>
        <p:sp>
          <p:nvSpPr>
            <p:cNvPr id="45" name="Line 45"/>
            <p:cNvSpPr>
              <a:spLocks noChangeShapeType="1"/>
            </p:cNvSpPr>
            <p:nvPr/>
          </p:nvSpPr>
          <p:spPr bwMode="auto">
            <a:xfrm>
              <a:off x="921" y="3175"/>
              <a:ext cx="0" cy="845"/>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Text Box 46"/>
            <p:cNvSpPr txBox="1">
              <a:spLocks noChangeArrowheads="1"/>
            </p:cNvSpPr>
            <p:nvPr/>
          </p:nvSpPr>
          <p:spPr bwMode="auto">
            <a:xfrm>
              <a:off x="330" y="3432"/>
              <a:ext cx="1236" cy="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a:solidFill>
                    <a:srgbClr val="000000"/>
                  </a:solidFill>
                  <a:latin typeface="+mn-lt"/>
                  <a:ea typeface="+mn-ea"/>
                </a:rPr>
                <a:t>新情况下的同步</a:t>
              </a:r>
            </a:p>
          </p:txBody>
        </p:sp>
      </p:grpSp>
      <p:sp>
        <p:nvSpPr>
          <p:cNvPr id="4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117949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2000"/>
                                        <p:tgtEl>
                                          <p:spTgt spid="9"/>
                                        </p:tgtEl>
                                      </p:cBhvr>
                                    </p:animEffect>
                                  </p:childTnLst>
                                </p:cTn>
                              </p:par>
                            </p:childTnLst>
                          </p:cTn>
                        </p:par>
                        <p:par>
                          <p:cTn id="13" fill="hold">
                            <p:stCondLst>
                              <p:cond delay="2000"/>
                            </p:stCondLst>
                            <p:childTnLst>
                              <p:par>
                                <p:cTn id="14" presetID="22" presetClass="entr" presetSubtype="2"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2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2000"/>
                                        <p:tgtEl>
                                          <p:spTgt spid="15"/>
                                        </p:tgtEl>
                                      </p:cBhvr>
                                    </p:animEffect>
                                  </p:childTnLst>
                                </p:cTn>
                              </p:par>
                            </p:childTnLst>
                          </p:cTn>
                        </p:par>
                        <p:par>
                          <p:cTn id="25" fill="hold">
                            <p:stCondLst>
                              <p:cond delay="2500"/>
                            </p:stCondLst>
                            <p:childTnLst>
                              <p:par>
                                <p:cTn id="26" presetID="22" presetClass="entr" presetSubtype="2" fill="hold" nodeType="afterEffect">
                                  <p:stCondLst>
                                    <p:cond delay="50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2000"/>
                                        <p:tgtEl>
                                          <p:spTgt spid="18"/>
                                        </p:tgtEl>
                                      </p:cBhvr>
                                    </p:animEffect>
                                  </p:childTnLst>
                                </p:cTn>
                              </p:par>
                            </p:childTnLst>
                          </p:cTn>
                        </p:par>
                        <p:par>
                          <p:cTn id="29" fill="hold">
                            <p:stCondLst>
                              <p:cond delay="5000"/>
                            </p:stCondLst>
                            <p:childTnLst>
                              <p:par>
                                <p:cTn id="30" presetID="22" presetClass="entr" presetSubtype="8" fill="hold" nodeType="afterEffect">
                                  <p:stCondLst>
                                    <p:cond delay="50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2000"/>
                                        <p:tgtEl>
                                          <p:spTgt spid="21"/>
                                        </p:tgtEl>
                                      </p:cBhvr>
                                    </p:animEffect>
                                  </p:childTnLst>
                                </p:cTn>
                              </p:par>
                            </p:childTnLst>
                          </p:cTn>
                        </p:par>
                        <p:par>
                          <p:cTn id="33" fill="hold">
                            <p:stCondLst>
                              <p:cond delay="7500"/>
                            </p:stCondLst>
                            <p:childTnLst>
                              <p:par>
                                <p:cTn id="34" presetID="22" presetClass="entr" presetSubtype="2" fill="hold" nodeType="afterEffect">
                                  <p:stCondLst>
                                    <p:cond delay="500"/>
                                  </p:stCondLst>
                                  <p:childTnLst>
                                    <p:set>
                                      <p:cBhvr>
                                        <p:cTn id="35" dur="1" fill="hold">
                                          <p:stCondLst>
                                            <p:cond delay="0"/>
                                          </p:stCondLst>
                                        </p:cTn>
                                        <p:tgtEl>
                                          <p:spTgt spid="24"/>
                                        </p:tgtEl>
                                        <p:attrNameLst>
                                          <p:attrName>style.visibility</p:attrName>
                                        </p:attrNameLst>
                                      </p:cBhvr>
                                      <p:to>
                                        <p:strVal val="visible"/>
                                      </p:to>
                                    </p:set>
                                    <p:animEffect transition="in" filter="wipe(right)">
                                      <p:cBhvr>
                                        <p:cTn id="36" dur="20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par>
                          <p:cTn id="41" fill="hold">
                            <p:stCondLst>
                              <p:cond delay="0"/>
                            </p:stCondLst>
                            <p:childTnLst>
                              <p:par>
                                <p:cTn id="42" presetID="22" presetClass="entr" presetSubtype="8" fill="hold" nodeType="afterEffect">
                                  <p:stCondLst>
                                    <p:cond delay="50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2000"/>
                                        <p:tgtEl>
                                          <p:spTgt spid="27"/>
                                        </p:tgtEl>
                                      </p:cBhvr>
                                    </p:animEffect>
                                  </p:childTnLst>
                                </p:cTn>
                              </p:par>
                            </p:childTnLst>
                          </p:cTn>
                        </p:par>
                        <p:par>
                          <p:cTn id="45" fill="hold">
                            <p:stCondLst>
                              <p:cond delay="2500"/>
                            </p:stCondLst>
                            <p:childTnLst>
                              <p:par>
                                <p:cTn id="46" presetID="22" presetClass="entr" presetSubtype="2" fill="hold" nodeType="afterEffect">
                                  <p:stCondLst>
                                    <p:cond delay="500"/>
                                  </p:stCondLst>
                                  <p:childTnLst>
                                    <p:set>
                                      <p:cBhvr>
                                        <p:cTn id="47" dur="1" fill="hold">
                                          <p:stCondLst>
                                            <p:cond delay="0"/>
                                          </p:stCondLst>
                                        </p:cTn>
                                        <p:tgtEl>
                                          <p:spTgt spid="30"/>
                                        </p:tgtEl>
                                        <p:attrNameLst>
                                          <p:attrName>style.visibility</p:attrName>
                                        </p:attrNameLst>
                                      </p:cBhvr>
                                      <p:to>
                                        <p:strVal val="visible"/>
                                      </p:to>
                                    </p:set>
                                    <p:animEffect transition="in" filter="wipe(right)">
                                      <p:cBhvr>
                                        <p:cTn id="48" dur="2000"/>
                                        <p:tgtEl>
                                          <p:spTgt spid="30"/>
                                        </p:tgtEl>
                                      </p:cBhvr>
                                    </p:animEffect>
                                  </p:childTnLst>
                                </p:cTn>
                              </p:par>
                            </p:childTnLst>
                          </p:cTn>
                        </p:par>
                        <p:par>
                          <p:cTn id="49" fill="hold">
                            <p:stCondLst>
                              <p:cond delay="5000"/>
                            </p:stCondLst>
                            <p:childTnLst>
                              <p:par>
                                <p:cTn id="50" presetID="22" presetClass="entr" presetSubtype="8" fill="hold" nodeType="afterEffect">
                                  <p:stCondLst>
                                    <p:cond delay="50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8"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更新全网链路状态</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zh-CN" altLang="en-US" dirty="0"/>
              <a:t>在网络运行的过程中，只要一个路由器的链路状态发生变化，该路由器就要使用</a:t>
            </a:r>
            <a:r>
              <a:rPr lang="zh-CN" altLang="en-US" dirty="0">
                <a:solidFill>
                  <a:srgbClr val="FF0000"/>
                </a:solidFill>
              </a:rPr>
              <a:t>链路状态更新分组</a:t>
            </a:r>
            <a:r>
              <a:rPr lang="zh-CN" altLang="en-US" dirty="0"/>
              <a:t>，用</a:t>
            </a:r>
            <a:r>
              <a:rPr lang="zh-CN" altLang="en-US" dirty="0">
                <a:solidFill>
                  <a:srgbClr val="FF0000"/>
                </a:solidFill>
              </a:rPr>
              <a:t>可靠的洪泛法</a:t>
            </a:r>
            <a:r>
              <a:rPr lang="zh-CN" altLang="en-US" dirty="0"/>
              <a:t>对全网更新链路状态。</a:t>
            </a:r>
          </a:p>
          <a:p>
            <a:pPr>
              <a:lnSpc>
                <a:spcPct val="110000"/>
              </a:lnSpc>
            </a:pPr>
            <a:r>
              <a:rPr lang="zh-CN" altLang="en-US" dirty="0"/>
              <a:t>为了确保链路状态数据库与全网的状态保持一致，</a:t>
            </a:r>
            <a:r>
              <a:rPr lang="en-US" altLang="zh-CN" dirty="0"/>
              <a:t>OSPF</a:t>
            </a:r>
            <a:r>
              <a:rPr lang="zh-CN" altLang="en-US" dirty="0"/>
              <a:t>协议还规定每隔一段时间（例如：</a:t>
            </a:r>
            <a:r>
              <a:rPr lang="en-US" altLang="zh-CN" dirty="0"/>
              <a:t>30</a:t>
            </a:r>
            <a:r>
              <a:rPr lang="zh-CN" altLang="en-US" dirty="0"/>
              <a:t>分钟）要刷新一次数据库中的状态</a:t>
            </a:r>
            <a:r>
              <a:rPr lang="zh-CN" altLang="en-US" dirty="0" smtClean="0"/>
              <a:t>。</a:t>
            </a:r>
            <a:endParaRPr lang="zh-CN" altLang="en-US"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8806909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可靠的洪泛法</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&lt;</a:t>
            </a:r>
            <a:r>
              <a:rPr lang="en-US" altLang="zh-CN" sz="1200" b="0" dirty="0">
                <a:solidFill>
                  <a:schemeClr val="tx1"/>
                </a:solidFill>
                <a:latin typeface="Times New Roman" pitchFamily="18" charset="0"/>
                <a:ea typeface="幼圆" pitchFamily="49" charset="-122"/>
              </a:rPr>
              <a:t>&lt;</a:t>
            </a:r>
            <a:r>
              <a:rPr lang="en-US" altLang="zh-CN" sz="1200" b="0" dirty="0" smtClean="0">
                <a:solidFill>
                  <a:schemeClr val="tx1"/>
                </a:solidFill>
                <a:latin typeface="Times New Roman" pitchFamily="18" charset="0"/>
                <a:ea typeface="幼圆" pitchFamily="49" charset="-122"/>
                <a:hlinkClick r:id="rId8" action="ppaction://hlinksldjump"/>
              </a:rPr>
              <a:t>OSPF</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1546746" y="4127648"/>
            <a:ext cx="6697662" cy="11445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Rectangle 6"/>
          <p:cNvSpPr>
            <a:spLocks noChangeArrowheads="1"/>
          </p:cNvSpPr>
          <p:nvPr/>
        </p:nvSpPr>
        <p:spPr bwMode="auto">
          <a:xfrm>
            <a:off x="1546746" y="1852761"/>
            <a:ext cx="6697662" cy="1146175"/>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7"/>
          <p:cNvSpPr>
            <a:spLocks noChangeShapeType="1"/>
          </p:cNvSpPr>
          <p:nvPr/>
        </p:nvSpPr>
        <p:spPr bwMode="auto">
          <a:xfrm>
            <a:off x="2408758" y="2052786"/>
            <a:ext cx="51689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Freeform 8"/>
          <p:cNvSpPr>
            <a:spLocks/>
          </p:cNvSpPr>
          <p:nvPr/>
        </p:nvSpPr>
        <p:spPr bwMode="auto">
          <a:xfrm>
            <a:off x="2408758" y="2052786"/>
            <a:ext cx="5168900" cy="73977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9"/>
          <p:cNvSpPr>
            <a:spLocks noChangeShapeType="1"/>
          </p:cNvSpPr>
          <p:nvPr/>
        </p:nvSpPr>
        <p:spPr bwMode="auto">
          <a:xfrm>
            <a:off x="4035946" y="2052786"/>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10"/>
          <p:cNvSpPr>
            <a:spLocks noChangeShapeType="1"/>
          </p:cNvSpPr>
          <p:nvPr/>
        </p:nvSpPr>
        <p:spPr bwMode="auto">
          <a:xfrm>
            <a:off x="5950471" y="2052786"/>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1"/>
          <p:cNvSpPr>
            <a:spLocks noChangeShapeType="1"/>
          </p:cNvSpPr>
          <p:nvPr/>
        </p:nvSpPr>
        <p:spPr bwMode="auto">
          <a:xfrm>
            <a:off x="4355033" y="2713186"/>
            <a:ext cx="479425" cy="0"/>
          </a:xfrm>
          <a:prstGeom prst="line">
            <a:avLst/>
          </a:prstGeom>
          <a:noFill/>
          <a:ln w="57150">
            <a:solidFill>
              <a:srgbClr val="FC0404"/>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12"/>
          <p:cNvSpPr>
            <a:spLocks noChangeShapeType="1"/>
          </p:cNvSpPr>
          <p:nvPr/>
        </p:nvSpPr>
        <p:spPr bwMode="auto">
          <a:xfrm rot="12726376">
            <a:off x="3307283" y="2446486"/>
            <a:ext cx="479425" cy="1587"/>
          </a:xfrm>
          <a:prstGeom prst="line">
            <a:avLst/>
          </a:prstGeom>
          <a:noFill/>
          <a:ln w="57150">
            <a:solidFill>
              <a:srgbClr val="FC0404"/>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3"/>
          <p:cNvSpPr>
            <a:spLocks noChangeShapeType="1"/>
          </p:cNvSpPr>
          <p:nvPr/>
        </p:nvSpPr>
        <p:spPr bwMode="auto">
          <a:xfrm rot="16200000">
            <a:off x="4000227" y="2398067"/>
            <a:ext cx="334962" cy="0"/>
          </a:xfrm>
          <a:prstGeom prst="line">
            <a:avLst/>
          </a:prstGeom>
          <a:noFill/>
          <a:ln w="57150">
            <a:solidFill>
              <a:srgbClr val="FC0404"/>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2408758" y="3202136"/>
            <a:ext cx="5168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Freeform 15"/>
          <p:cNvSpPr>
            <a:spLocks/>
          </p:cNvSpPr>
          <p:nvPr/>
        </p:nvSpPr>
        <p:spPr bwMode="auto">
          <a:xfrm>
            <a:off x="2408758" y="3202136"/>
            <a:ext cx="5168900" cy="738187"/>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6"/>
          <p:cNvSpPr>
            <a:spLocks noChangeShapeType="1"/>
          </p:cNvSpPr>
          <p:nvPr/>
        </p:nvSpPr>
        <p:spPr bwMode="auto">
          <a:xfrm>
            <a:off x="4035946" y="3202136"/>
            <a:ext cx="0" cy="738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7"/>
          <p:cNvSpPr>
            <a:spLocks noChangeShapeType="1"/>
          </p:cNvSpPr>
          <p:nvPr/>
        </p:nvSpPr>
        <p:spPr bwMode="auto">
          <a:xfrm>
            <a:off x="5950471" y="3202136"/>
            <a:ext cx="0" cy="738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8"/>
          <p:cNvSpPr>
            <a:spLocks noChangeShapeType="1"/>
          </p:cNvSpPr>
          <p:nvPr/>
        </p:nvSpPr>
        <p:spPr bwMode="auto">
          <a:xfrm flipH="1">
            <a:off x="2965971" y="3116411"/>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9"/>
          <p:cNvSpPr>
            <a:spLocks noChangeShapeType="1"/>
          </p:cNvSpPr>
          <p:nvPr/>
        </p:nvSpPr>
        <p:spPr bwMode="auto">
          <a:xfrm rot="19339125">
            <a:off x="6671196" y="3629173"/>
            <a:ext cx="477837"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20"/>
          <p:cNvSpPr>
            <a:spLocks noChangeShapeType="1"/>
          </p:cNvSpPr>
          <p:nvPr/>
        </p:nvSpPr>
        <p:spPr bwMode="auto">
          <a:xfrm rot="16200000">
            <a:off x="5910783" y="3529161"/>
            <a:ext cx="336550"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21"/>
          <p:cNvSpPr>
            <a:spLocks noChangeShapeType="1"/>
          </p:cNvSpPr>
          <p:nvPr/>
        </p:nvSpPr>
        <p:spPr bwMode="auto">
          <a:xfrm>
            <a:off x="2408758" y="4349898"/>
            <a:ext cx="5153025" cy="127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Freeform 22"/>
          <p:cNvSpPr>
            <a:spLocks/>
          </p:cNvSpPr>
          <p:nvPr/>
        </p:nvSpPr>
        <p:spPr bwMode="auto">
          <a:xfrm>
            <a:off x="2408758" y="4349898"/>
            <a:ext cx="5168900" cy="739775"/>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Line 23"/>
          <p:cNvSpPr>
            <a:spLocks noChangeShapeType="1"/>
          </p:cNvSpPr>
          <p:nvPr/>
        </p:nvSpPr>
        <p:spPr bwMode="auto">
          <a:xfrm>
            <a:off x="4035946" y="4349898"/>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Line 24"/>
          <p:cNvSpPr>
            <a:spLocks noChangeShapeType="1"/>
          </p:cNvSpPr>
          <p:nvPr/>
        </p:nvSpPr>
        <p:spPr bwMode="auto">
          <a:xfrm>
            <a:off x="5950471" y="4349898"/>
            <a:ext cx="0" cy="739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Line 25"/>
          <p:cNvSpPr>
            <a:spLocks noChangeShapeType="1"/>
          </p:cNvSpPr>
          <p:nvPr/>
        </p:nvSpPr>
        <p:spPr bwMode="auto">
          <a:xfrm flipH="1">
            <a:off x="4705871" y="4267348"/>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6" name="Line 26"/>
          <p:cNvSpPr>
            <a:spLocks noChangeShapeType="1"/>
          </p:cNvSpPr>
          <p:nvPr/>
        </p:nvSpPr>
        <p:spPr bwMode="auto">
          <a:xfrm>
            <a:off x="2408758" y="5499248"/>
            <a:ext cx="5168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7" name="Freeform 27"/>
          <p:cNvSpPr>
            <a:spLocks/>
          </p:cNvSpPr>
          <p:nvPr/>
        </p:nvSpPr>
        <p:spPr bwMode="auto">
          <a:xfrm>
            <a:off x="2396058" y="5499248"/>
            <a:ext cx="5170488" cy="738188"/>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Line 28"/>
          <p:cNvSpPr>
            <a:spLocks noChangeShapeType="1"/>
          </p:cNvSpPr>
          <p:nvPr/>
        </p:nvSpPr>
        <p:spPr bwMode="auto">
          <a:xfrm>
            <a:off x="4035946" y="5499248"/>
            <a:ext cx="0" cy="738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9" name="Line 29"/>
          <p:cNvSpPr>
            <a:spLocks noChangeShapeType="1"/>
          </p:cNvSpPr>
          <p:nvPr/>
        </p:nvSpPr>
        <p:spPr bwMode="auto">
          <a:xfrm>
            <a:off x="5950471" y="5499248"/>
            <a:ext cx="0" cy="7381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0" name="Line 30"/>
          <p:cNvSpPr>
            <a:spLocks noChangeShapeType="1"/>
          </p:cNvSpPr>
          <p:nvPr/>
        </p:nvSpPr>
        <p:spPr bwMode="auto">
          <a:xfrm>
            <a:off x="4674121" y="3295798"/>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1" name="Line 31"/>
          <p:cNvSpPr>
            <a:spLocks noChangeShapeType="1"/>
          </p:cNvSpPr>
          <p:nvPr/>
        </p:nvSpPr>
        <p:spPr bwMode="auto">
          <a:xfrm>
            <a:off x="3015183" y="3295798"/>
            <a:ext cx="477838"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2" name="Line 32"/>
          <p:cNvSpPr>
            <a:spLocks noChangeShapeType="1"/>
          </p:cNvSpPr>
          <p:nvPr/>
        </p:nvSpPr>
        <p:spPr bwMode="auto">
          <a:xfrm>
            <a:off x="6380683" y="4267348"/>
            <a:ext cx="479425"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3" name="Line 33"/>
          <p:cNvSpPr>
            <a:spLocks noChangeShapeType="1"/>
          </p:cNvSpPr>
          <p:nvPr/>
        </p:nvSpPr>
        <p:spPr bwMode="auto">
          <a:xfrm flipH="1">
            <a:off x="6429896" y="4445148"/>
            <a:ext cx="477837" cy="0"/>
          </a:xfrm>
          <a:prstGeom prst="line">
            <a:avLst/>
          </a:prstGeom>
          <a:noFill/>
          <a:ln w="5715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4" name="AutoShape 34"/>
          <p:cNvSpPr>
            <a:spLocks noChangeArrowheads="1"/>
          </p:cNvSpPr>
          <p:nvPr/>
        </p:nvSpPr>
        <p:spPr bwMode="auto">
          <a:xfrm>
            <a:off x="4096271" y="5650061"/>
            <a:ext cx="190500" cy="347662"/>
          </a:xfrm>
          <a:prstGeom prst="downArrow">
            <a:avLst>
              <a:gd name="adj1" fmla="val 50000"/>
              <a:gd name="adj2" fmla="val 60343"/>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5" name="AutoShape 35"/>
          <p:cNvSpPr>
            <a:spLocks noChangeArrowheads="1"/>
          </p:cNvSpPr>
          <p:nvPr/>
        </p:nvSpPr>
        <p:spPr bwMode="auto">
          <a:xfrm>
            <a:off x="6045721" y="5642123"/>
            <a:ext cx="192087" cy="346075"/>
          </a:xfrm>
          <a:prstGeom prst="downArrow">
            <a:avLst>
              <a:gd name="adj1" fmla="val 50000"/>
              <a:gd name="adj2" fmla="val 59571"/>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6" name="AutoShape 36"/>
          <p:cNvSpPr>
            <a:spLocks noChangeArrowheads="1"/>
          </p:cNvSpPr>
          <p:nvPr/>
        </p:nvSpPr>
        <p:spPr bwMode="auto">
          <a:xfrm rot="5400000">
            <a:off x="4854302" y="5861992"/>
            <a:ext cx="134938" cy="495300"/>
          </a:xfrm>
          <a:prstGeom prst="downArrow">
            <a:avLst>
              <a:gd name="adj1" fmla="val 50000"/>
              <a:gd name="adj2" fmla="val 121367"/>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7" name="AutoShape 37"/>
          <p:cNvSpPr>
            <a:spLocks noChangeArrowheads="1"/>
          </p:cNvSpPr>
          <p:nvPr/>
        </p:nvSpPr>
        <p:spPr bwMode="auto">
          <a:xfrm rot="3308442">
            <a:off x="6601346" y="5526235"/>
            <a:ext cx="134938" cy="493713"/>
          </a:xfrm>
          <a:prstGeom prst="downArrow">
            <a:avLst>
              <a:gd name="adj1" fmla="val 50000"/>
              <a:gd name="adj2" fmla="val 120978"/>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8" name="AutoShape 38"/>
          <p:cNvSpPr>
            <a:spLocks noChangeArrowheads="1"/>
          </p:cNvSpPr>
          <p:nvPr/>
        </p:nvSpPr>
        <p:spPr bwMode="auto">
          <a:xfrm rot="18141005">
            <a:off x="3330302" y="5558780"/>
            <a:ext cx="134937" cy="495300"/>
          </a:xfrm>
          <a:prstGeom prst="downArrow">
            <a:avLst>
              <a:gd name="adj1" fmla="val 50000"/>
              <a:gd name="adj2" fmla="val 121368"/>
            </a:avLst>
          </a:prstGeom>
          <a:solidFill>
            <a:schemeClr val="accent1"/>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latin typeface="+mn-lt"/>
              <a:ea typeface="+mn-ea"/>
            </a:endParaRPr>
          </a:p>
        </p:txBody>
      </p:sp>
      <p:sp>
        <p:nvSpPr>
          <p:cNvPr id="39" name="Line 39"/>
          <p:cNvSpPr>
            <a:spLocks noChangeShapeType="1"/>
          </p:cNvSpPr>
          <p:nvPr/>
        </p:nvSpPr>
        <p:spPr bwMode="auto">
          <a:xfrm>
            <a:off x="1435621" y="1987698"/>
            <a:ext cx="0" cy="4098925"/>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Text Box 40"/>
          <p:cNvSpPr txBox="1">
            <a:spLocks noChangeArrowheads="1"/>
          </p:cNvSpPr>
          <p:nvPr/>
        </p:nvSpPr>
        <p:spPr bwMode="auto">
          <a:xfrm>
            <a:off x="1259408" y="6056461"/>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t</a:t>
            </a:r>
          </a:p>
        </p:txBody>
      </p:sp>
      <p:sp>
        <p:nvSpPr>
          <p:cNvPr id="41" name="Text Box 41"/>
          <p:cNvSpPr txBox="1">
            <a:spLocks noChangeArrowheads="1"/>
          </p:cNvSpPr>
          <p:nvPr/>
        </p:nvSpPr>
        <p:spPr bwMode="auto">
          <a:xfrm>
            <a:off x="4212158" y="2287736"/>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a:solidFill>
                  <a:srgbClr val="000000"/>
                </a:solidFill>
                <a:latin typeface="+mn-lt"/>
                <a:ea typeface="+mn-ea"/>
              </a:rPr>
              <a:t>更新报文</a:t>
            </a:r>
          </a:p>
        </p:txBody>
      </p:sp>
      <p:sp>
        <p:nvSpPr>
          <p:cNvPr id="42" name="Text Box 42"/>
          <p:cNvSpPr txBox="1">
            <a:spLocks noChangeArrowheads="1"/>
          </p:cNvSpPr>
          <p:nvPr/>
        </p:nvSpPr>
        <p:spPr bwMode="auto">
          <a:xfrm>
            <a:off x="4310583" y="5669111"/>
            <a:ext cx="1247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ACK</a:t>
            </a:r>
            <a:r>
              <a:rPr lang="zh-CN" altLang="en-US" sz="2000" b="1">
                <a:latin typeface="+mn-lt"/>
                <a:ea typeface="+mn-ea"/>
              </a:rPr>
              <a:t>报文</a:t>
            </a:r>
          </a:p>
        </p:txBody>
      </p:sp>
      <p:pic>
        <p:nvPicPr>
          <p:cNvPr id="43" name="Picture 4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60770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419908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16671" y="4199086"/>
            <a:ext cx="538162"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379744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379744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3158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5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 name="Picture 5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53183" y="3060848"/>
            <a:ext cx="538163" cy="26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5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2657623"/>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5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2657623"/>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5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0321" y="1919436"/>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 name="Picture 5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53183" y="191943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5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0321" y="5340498"/>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 name="Picture 5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53404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 name="Picture 6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53404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1" name="Picture 6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56346" y="5340498"/>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 name="Picture 6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4938861"/>
            <a:ext cx="53816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3" name="Picture 6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4938861"/>
            <a:ext cx="53816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4" name="Picture 6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0321" y="4199086"/>
            <a:ext cx="53975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 name="Picture 6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63133" y="4199086"/>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6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8608" y="6077098"/>
            <a:ext cx="538163"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7" name="Text Box 67"/>
          <p:cNvSpPr txBox="1">
            <a:spLocks noChangeArrowheads="1"/>
          </p:cNvSpPr>
          <p:nvPr/>
        </p:nvSpPr>
        <p:spPr bwMode="auto">
          <a:xfrm>
            <a:off x="3383483" y="258618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R</a:t>
            </a:r>
          </a:p>
        </p:txBody>
      </p:sp>
      <p:sp>
        <p:nvSpPr>
          <p:cNvPr id="68" name="Text Box 68"/>
          <p:cNvSpPr txBox="1">
            <a:spLocks noChangeArrowheads="1"/>
          </p:cNvSpPr>
          <p:nvPr/>
        </p:nvSpPr>
        <p:spPr bwMode="auto">
          <a:xfrm>
            <a:off x="3383483" y="601836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p>
        </p:txBody>
      </p:sp>
      <p:sp>
        <p:nvSpPr>
          <p:cNvPr id="69" name="Text Box 69"/>
          <p:cNvSpPr txBox="1">
            <a:spLocks noChangeArrowheads="1"/>
          </p:cNvSpPr>
          <p:nvPr/>
        </p:nvSpPr>
        <p:spPr bwMode="auto">
          <a:xfrm>
            <a:off x="3366021" y="4853136"/>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solidFill>
                  <a:srgbClr val="000000"/>
                </a:solidFill>
                <a:latin typeface="+mn-lt"/>
                <a:ea typeface="+mn-ea"/>
              </a:rPr>
              <a:t>R</a:t>
            </a:r>
          </a:p>
        </p:txBody>
      </p:sp>
      <p:sp>
        <p:nvSpPr>
          <p:cNvPr id="70" name="Text Box 70"/>
          <p:cNvSpPr txBox="1">
            <a:spLocks noChangeArrowheads="1"/>
          </p:cNvSpPr>
          <p:nvPr/>
        </p:nvSpPr>
        <p:spPr bwMode="auto">
          <a:xfrm>
            <a:off x="3383483" y="3726011"/>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R</a:t>
            </a:r>
          </a:p>
        </p:txBody>
      </p:sp>
      <p:sp>
        <p:nvSpPr>
          <p:cNvPr id="71" name="Text Box 71"/>
          <p:cNvSpPr txBox="1">
            <a:spLocks noChangeArrowheads="1"/>
          </p:cNvSpPr>
          <p:nvPr/>
        </p:nvSpPr>
        <p:spPr bwMode="auto">
          <a:xfrm>
            <a:off x="1738833" y="2179786"/>
            <a:ext cx="51435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5000"/>
              </a:lnSpc>
              <a:spcBef>
                <a:spcPct val="0"/>
              </a:spcBef>
              <a:buSzTx/>
              <a:buFontTx/>
              <a:buNone/>
            </a:pPr>
            <a:r>
              <a:rPr lang="en-US" altLang="zh-CN" sz="2000" b="1" dirty="0">
                <a:solidFill>
                  <a:srgbClr val="000000"/>
                </a:solidFill>
                <a:latin typeface="+mn-lt"/>
                <a:ea typeface="+mn-ea"/>
              </a:rPr>
              <a:t>t</a:t>
            </a:r>
            <a:r>
              <a:rPr lang="en-US" altLang="zh-CN" sz="2000" b="1" baseline="-25000" dirty="0">
                <a:solidFill>
                  <a:srgbClr val="000000"/>
                </a:solidFill>
                <a:latin typeface="+mn-lt"/>
                <a:ea typeface="+mn-ea"/>
              </a:rPr>
              <a:t>1</a:t>
            </a:r>
            <a:endParaRPr lang="en-US" altLang="zh-CN" sz="2000" b="1" dirty="0">
              <a:solidFill>
                <a:srgbClr val="000000"/>
              </a:solidFill>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latin typeface="+mn-lt"/>
                <a:ea typeface="+mn-ea"/>
              </a:rPr>
              <a:t>t</a:t>
            </a:r>
            <a:r>
              <a:rPr lang="en-US" altLang="zh-CN" sz="2000" b="1" baseline="-25000" dirty="0">
                <a:latin typeface="+mn-lt"/>
                <a:ea typeface="+mn-ea"/>
              </a:rPr>
              <a:t>2</a:t>
            </a: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solidFill>
                  <a:srgbClr val="000000"/>
                </a:solidFill>
                <a:latin typeface="+mn-lt"/>
                <a:ea typeface="+mn-ea"/>
              </a:rPr>
              <a:t>t</a:t>
            </a:r>
            <a:r>
              <a:rPr lang="en-US" altLang="zh-CN" sz="2000" b="1" baseline="-25000" dirty="0">
                <a:solidFill>
                  <a:srgbClr val="000000"/>
                </a:solidFill>
                <a:latin typeface="+mn-lt"/>
                <a:ea typeface="+mn-ea"/>
              </a:rPr>
              <a:t>3</a:t>
            </a:r>
            <a:endParaRPr lang="en-US" altLang="zh-CN" sz="2000" b="1" dirty="0">
              <a:solidFill>
                <a:srgbClr val="000000"/>
              </a:solidFill>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endParaRPr lang="en-US" altLang="zh-CN" sz="2000" b="1" dirty="0">
              <a:latin typeface="+mn-lt"/>
              <a:ea typeface="+mn-ea"/>
            </a:endParaRPr>
          </a:p>
          <a:p>
            <a:pPr algn="l">
              <a:lnSpc>
                <a:spcPct val="105000"/>
              </a:lnSpc>
              <a:spcBef>
                <a:spcPct val="0"/>
              </a:spcBef>
              <a:buSzTx/>
              <a:buFontTx/>
              <a:buNone/>
            </a:pPr>
            <a:r>
              <a:rPr lang="en-US" altLang="zh-CN" sz="2000" b="1" dirty="0">
                <a:latin typeface="+mn-lt"/>
                <a:ea typeface="+mn-ea"/>
              </a:rPr>
              <a:t>t</a:t>
            </a:r>
            <a:r>
              <a:rPr lang="en-US" altLang="zh-CN" sz="2000" b="1" baseline="-25000" dirty="0">
                <a:latin typeface="+mn-lt"/>
                <a:ea typeface="+mn-ea"/>
              </a:rPr>
              <a:t>4</a:t>
            </a:r>
            <a:endParaRPr lang="en-US" altLang="zh-CN" sz="2000" b="1" dirty="0">
              <a:latin typeface="+mn-lt"/>
              <a:ea typeface="+mn-ea"/>
            </a:endParaRPr>
          </a:p>
        </p:txBody>
      </p:sp>
      <p:sp>
        <p:nvSpPr>
          <p:cNvPr id="7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265697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a:latin typeface="华文新魏" pitchFamily="2" charset="-122"/>
              </a:rPr>
              <a:t>边界网关</a:t>
            </a:r>
            <a:r>
              <a:rPr lang="zh-CN" altLang="en-US" dirty="0" smtClean="0">
                <a:latin typeface="华文新魏" pitchFamily="2" charset="-122"/>
              </a:rPr>
              <a:t>协议 </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(BGP)</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en-US" altLang="zh-CN" sz="2400" dirty="0" smtClean="0">
                <a:solidFill>
                  <a:srgbClr val="FF0000"/>
                </a:solidFill>
              </a:rPr>
              <a:t>BGP</a:t>
            </a:r>
            <a:r>
              <a:rPr lang="zh-CN" altLang="en-US" sz="2400" dirty="0" smtClean="0">
                <a:solidFill>
                  <a:srgbClr val="FF0000"/>
                </a:solidFill>
              </a:rPr>
              <a:t>是不同</a:t>
            </a:r>
            <a:r>
              <a:rPr lang="en-US" altLang="zh-CN" sz="2400" dirty="0" smtClean="0">
                <a:solidFill>
                  <a:srgbClr val="FF0000"/>
                </a:solidFill>
              </a:rPr>
              <a:t>AS</a:t>
            </a:r>
            <a:r>
              <a:rPr lang="zh-CN" altLang="en-US" sz="2400" dirty="0" smtClean="0">
                <a:solidFill>
                  <a:srgbClr val="FF0000"/>
                </a:solidFill>
              </a:rPr>
              <a:t>的</a:t>
            </a:r>
            <a:r>
              <a:rPr lang="zh-CN" altLang="en-US" sz="2400" dirty="0">
                <a:solidFill>
                  <a:srgbClr val="FF0000"/>
                </a:solidFill>
              </a:rPr>
              <a:t>路由器之间交换路由信息的</a:t>
            </a:r>
            <a:r>
              <a:rPr lang="zh-CN" altLang="en-US" sz="2400" dirty="0" smtClean="0">
                <a:solidFill>
                  <a:srgbClr val="FF0000"/>
                </a:solidFill>
              </a:rPr>
              <a:t>协议</a:t>
            </a:r>
            <a:endParaRPr lang="en-US" altLang="zh-CN" sz="2400" dirty="0" smtClean="0">
              <a:solidFill>
                <a:srgbClr val="FF0000"/>
              </a:solidFill>
            </a:endParaRPr>
          </a:p>
          <a:p>
            <a:pPr lvl="1">
              <a:lnSpc>
                <a:spcPct val="110000"/>
              </a:lnSpc>
            </a:pPr>
            <a:r>
              <a:rPr lang="zh-CN" altLang="en-US" sz="2400" dirty="0" smtClean="0">
                <a:solidFill>
                  <a:schemeClr val="tx1"/>
                </a:solidFill>
              </a:rPr>
              <a:t>在</a:t>
            </a:r>
            <a:r>
              <a:rPr lang="en-US" altLang="zh-CN" sz="2400" dirty="0" smtClean="0">
                <a:solidFill>
                  <a:schemeClr val="tx1"/>
                </a:solidFill>
              </a:rPr>
              <a:t>AS</a:t>
            </a:r>
            <a:r>
              <a:rPr lang="zh-CN" altLang="en-US" sz="2400" dirty="0" smtClean="0">
                <a:solidFill>
                  <a:schemeClr val="tx1"/>
                </a:solidFill>
              </a:rPr>
              <a:t>内路由协议（</a:t>
            </a:r>
            <a:r>
              <a:rPr lang="en-US" altLang="zh-CN" sz="2400" dirty="0" smtClean="0">
                <a:solidFill>
                  <a:schemeClr val="tx1"/>
                </a:solidFill>
              </a:rPr>
              <a:t>RIP</a:t>
            </a:r>
            <a:r>
              <a:rPr lang="zh-CN" altLang="en-US" sz="2400" dirty="0" smtClean="0">
                <a:solidFill>
                  <a:schemeClr val="tx1"/>
                </a:solidFill>
              </a:rPr>
              <a:t>、</a:t>
            </a:r>
            <a:r>
              <a:rPr lang="en-US" altLang="zh-CN" sz="2400" dirty="0" smtClean="0">
                <a:solidFill>
                  <a:schemeClr val="tx1"/>
                </a:solidFill>
              </a:rPr>
              <a:t>OSPF</a:t>
            </a:r>
            <a:r>
              <a:rPr lang="zh-CN" altLang="en-US" sz="2400" dirty="0" smtClean="0">
                <a:solidFill>
                  <a:schemeClr val="tx1"/>
                </a:solidFill>
              </a:rPr>
              <a:t>等）的目的是：在</a:t>
            </a:r>
            <a:r>
              <a:rPr lang="zh-CN" altLang="en-US" sz="2400" dirty="0">
                <a:solidFill>
                  <a:schemeClr val="tx1"/>
                </a:solidFill>
              </a:rPr>
              <a:t>源和目的端之间寻找一条最佳</a:t>
            </a:r>
            <a:r>
              <a:rPr lang="zh-CN" altLang="en-US" sz="2400" dirty="0" smtClean="0">
                <a:solidFill>
                  <a:schemeClr val="tx1"/>
                </a:solidFill>
              </a:rPr>
              <a:t>路由，只考虑技术，不考虑其他因素； </a:t>
            </a:r>
            <a:endParaRPr lang="zh-CN" altLang="en-US" sz="2400" dirty="0">
              <a:solidFill>
                <a:schemeClr val="tx1"/>
              </a:solidFill>
            </a:endParaRPr>
          </a:p>
          <a:p>
            <a:pPr lvl="1">
              <a:lnSpc>
                <a:spcPct val="110000"/>
              </a:lnSpc>
            </a:pPr>
            <a:r>
              <a:rPr lang="zh-CN" altLang="en-US" sz="2400" dirty="0">
                <a:solidFill>
                  <a:schemeClr val="tx1"/>
                </a:solidFill>
              </a:rPr>
              <a:t>在</a:t>
            </a:r>
            <a:r>
              <a:rPr lang="en-US" altLang="zh-CN" sz="2400" dirty="0" smtClean="0">
                <a:solidFill>
                  <a:schemeClr val="tx1"/>
                </a:solidFill>
              </a:rPr>
              <a:t>AS</a:t>
            </a:r>
            <a:r>
              <a:rPr lang="zh-CN" altLang="en-US" sz="2400" dirty="0" smtClean="0">
                <a:solidFill>
                  <a:schemeClr val="tx1"/>
                </a:solidFill>
              </a:rPr>
              <a:t>间路由协议（</a:t>
            </a:r>
            <a:r>
              <a:rPr lang="en-US" altLang="zh-CN" sz="2400" dirty="0" smtClean="0">
                <a:solidFill>
                  <a:schemeClr val="tx1"/>
                </a:solidFill>
              </a:rPr>
              <a:t>BGP</a:t>
            </a:r>
            <a:r>
              <a:rPr lang="zh-CN" altLang="en-US" sz="2400" dirty="0" smtClean="0">
                <a:solidFill>
                  <a:schemeClr val="tx1"/>
                </a:solidFill>
              </a:rPr>
              <a:t>）的目的是：力求</a:t>
            </a:r>
            <a:r>
              <a:rPr lang="zh-CN" altLang="en-US" sz="2400" dirty="0">
                <a:solidFill>
                  <a:schemeClr val="tx1"/>
                </a:solidFill>
              </a:rPr>
              <a:t>寻找一条能够到达目的网络且比较好的</a:t>
            </a:r>
            <a:r>
              <a:rPr lang="zh-CN" altLang="en-US" sz="2400" dirty="0" smtClean="0">
                <a:solidFill>
                  <a:schemeClr val="tx1"/>
                </a:solidFill>
              </a:rPr>
              <a:t>路由，而非最佳</a:t>
            </a:r>
            <a:r>
              <a:rPr lang="zh-CN" altLang="en-US" sz="2400" dirty="0">
                <a:solidFill>
                  <a:schemeClr val="tx1"/>
                </a:solidFill>
              </a:rPr>
              <a:t>路由</a:t>
            </a:r>
            <a:r>
              <a:rPr lang="zh-CN" altLang="en-US" sz="2400" dirty="0" smtClean="0">
                <a:solidFill>
                  <a:schemeClr val="tx1"/>
                </a:solidFill>
              </a:rPr>
              <a:t>。它更多会考虑政治</a:t>
            </a:r>
            <a:r>
              <a:rPr lang="zh-CN" altLang="en-US" sz="2400" dirty="0">
                <a:solidFill>
                  <a:schemeClr val="tx1"/>
                </a:solidFill>
              </a:rPr>
              <a:t>、安全或</a:t>
            </a:r>
            <a:r>
              <a:rPr lang="zh-CN" altLang="en-US" sz="2400" dirty="0" smtClean="0">
                <a:solidFill>
                  <a:schemeClr val="tx1"/>
                </a:solidFill>
              </a:rPr>
              <a:t>经济等因素。</a:t>
            </a:r>
            <a:endParaRPr lang="zh-CN" altLang="en-US" sz="2400" dirty="0">
              <a:solidFill>
                <a:schemeClr val="tx1"/>
              </a:solidFill>
            </a:endParaRPr>
          </a:p>
          <a:p>
            <a:pPr>
              <a:lnSpc>
                <a:spcPct val="110000"/>
              </a:lnSpc>
            </a:pPr>
            <a:r>
              <a:rPr lang="en-US" altLang="zh-CN" sz="2400" dirty="0" smtClean="0">
                <a:solidFill>
                  <a:schemeClr val="tx1"/>
                </a:solidFill>
              </a:rPr>
              <a:t>BGP</a:t>
            </a:r>
            <a:r>
              <a:rPr lang="zh-CN" altLang="en-US" sz="2400" dirty="0" smtClean="0">
                <a:solidFill>
                  <a:schemeClr val="tx1"/>
                </a:solidFill>
              </a:rPr>
              <a:t>较</a:t>
            </a:r>
            <a:r>
              <a:rPr lang="zh-CN" altLang="en-US" sz="2400" dirty="0">
                <a:solidFill>
                  <a:schemeClr val="tx1"/>
                </a:solidFill>
              </a:rPr>
              <a:t>新版本是 </a:t>
            </a:r>
            <a:r>
              <a:rPr lang="en-US" altLang="zh-CN" sz="2400" dirty="0">
                <a:solidFill>
                  <a:schemeClr val="tx1"/>
                </a:solidFill>
              </a:rPr>
              <a:t>2006 </a:t>
            </a:r>
            <a:r>
              <a:rPr lang="en-US" altLang="zh-CN" sz="2400" dirty="0" smtClean="0">
                <a:solidFill>
                  <a:schemeClr val="tx1"/>
                </a:solidFill>
              </a:rPr>
              <a:t>.1</a:t>
            </a:r>
            <a:r>
              <a:rPr lang="zh-CN" altLang="en-US" sz="2400" dirty="0" smtClean="0">
                <a:solidFill>
                  <a:schemeClr val="tx1"/>
                </a:solidFill>
              </a:rPr>
              <a:t>发表</a:t>
            </a:r>
            <a:r>
              <a:rPr lang="zh-CN" altLang="en-US" sz="2400" dirty="0">
                <a:solidFill>
                  <a:schemeClr val="tx1"/>
                </a:solidFill>
              </a:rPr>
              <a:t>的 </a:t>
            </a:r>
            <a:r>
              <a:rPr lang="en-US" altLang="zh-CN" sz="2400" dirty="0" smtClean="0">
                <a:solidFill>
                  <a:srgbClr val="FF0000"/>
                </a:solidFill>
              </a:rPr>
              <a:t>BGP-4</a:t>
            </a:r>
            <a:r>
              <a:rPr lang="zh-CN" altLang="en-US" sz="2400" dirty="0" smtClean="0">
                <a:solidFill>
                  <a:schemeClr val="tx1"/>
                </a:solidFill>
              </a:rPr>
              <a:t>（</a:t>
            </a:r>
            <a:r>
              <a:rPr lang="en-US" altLang="zh-CN" sz="2400" dirty="0" smtClean="0">
                <a:solidFill>
                  <a:schemeClr val="tx1"/>
                </a:solidFill>
              </a:rPr>
              <a:t>RFC4271 ~ 4278</a:t>
            </a:r>
            <a:r>
              <a:rPr lang="zh-CN" altLang="en-US" sz="2400" dirty="0" smtClean="0">
                <a:solidFill>
                  <a:schemeClr val="tx1"/>
                </a:solidFill>
              </a:rPr>
              <a:t>），可将</a:t>
            </a:r>
            <a:r>
              <a:rPr lang="en-US" altLang="zh-CN" sz="2400" dirty="0" smtClean="0">
                <a:solidFill>
                  <a:schemeClr val="tx1"/>
                </a:solidFill>
              </a:rPr>
              <a:t>BGP-4</a:t>
            </a:r>
            <a:r>
              <a:rPr lang="zh-CN" altLang="en-US" sz="2400" dirty="0" smtClean="0">
                <a:solidFill>
                  <a:schemeClr val="tx1"/>
                </a:solidFill>
              </a:rPr>
              <a:t>简写为</a:t>
            </a:r>
            <a:r>
              <a:rPr lang="en-US" altLang="zh-CN" sz="2400" dirty="0" smtClean="0">
                <a:solidFill>
                  <a:schemeClr val="tx1"/>
                </a:solidFill>
              </a:rPr>
              <a:t>BGP</a:t>
            </a:r>
            <a:r>
              <a:rPr lang="zh-CN" altLang="en-US" sz="2400" dirty="0" smtClean="0">
                <a:solidFill>
                  <a:schemeClr val="tx1"/>
                </a:solidFill>
              </a:rPr>
              <a:t>。</a:t>
            </a:r>
            <a:endParaRPr lang="en-US" altLang="zh-CN" sz="2400" dirty="0" smtClean="0">
              <a:solidFill>
                <a:schemeClr val="tx1"/>
              </a:solidFill>
            </a:endParaRPr>
          </a:p>
          <a:p>
            <a:pPr>
              <a:lnSpc>
                <a:spcPct val="110000"/>
              </a:lnSpc>
            </a:pPr>
            <a:r>
              <a:rPr lang="en-US" altLang="zh-CN" sz="2400" dirty="0" smtClean="0">
                <a:solidFill>
                  <a:schemeClr val="tx1"/>
                </a:solidFill>
              </a:rPr>
              <a:t>BGP</a:t>
            </a:r>
            <a:r>
              <a:rPr lang="zh-CN" altLang="en-US" sz="2400" dirty="0">
                <a:solidFill>
                  <a:schemeClr val="tx1"/>
                </a:solidFill>
              </a:rPr>
              <a:t>协议采用</a:t>
            </a:r>
            <a:r>
              <a:rPr lang="zh-CN" altLang="en-US" sz="2400" dirty="0">
                <a:solidFill>
                  <a:srgbClr val="FF0000"/>
                </a:solidFill>
              </a:rPr>
              <a:t>路径向量算法</a:t>
            </a:r>
            <a:r>
              <a:rPr lang="zh-CN" altLang="en-US" sz="2400" dirty="0">
                <a:solidFill>
                  <a:schemeClr val="tx1"/>
                </a:solidFill>
              </a:rPr>
              <a:t>来进行路由选择。</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1774566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距离矢量算法</a:t>
            </a:r>
          </a:p>
        </p:txBody>
      </p:sp>
      <p:sp>
        <p:nvSpPr>
          <p:cNvPr id="5123" name="内容占位符 3"/>
          <p:cNvSpPr>
            <a:spLocks noGrp="1"/>
          </p:cNvSpPr>
          <p:nvPr>
            <p:ph idx="1"/>
          </p:nvPr>
        </p:nvSpPr>
        <p:spPr>
          <a:xfrm>
            <a:off x="809625" y="1773237"/>
            <a:ext cx="7958138" cy="2087811"/>
          </a:xfrm>
        </p:spPr>
        <p:txBody>
          <a:bodyPr/>
          <a:lstStyle/>
          <a:p>
            <a:r>
              <a:rPr lang="zh-CN" altLang="en-US" sz="2400" dirty="0" smtClean="0"/>
              <a:t>每台路由器都知道它到每一个邻居路由器的距离；</a:t>
            </a:r>
            <a:endParaRPr lang="zh-CN" altLang="en-US" sz="2400" dirty="0"/>
          </a:p>
          <a:p>
            <a:r>
              <a:rPr lang="zh-CN" altLang="en-US" sz="2400" dirty="0" smtClean="0"/>
              <a:t>每</a:t>
            </a:r>
            <a:r>
              <a:rPr lang="zh-CN" altLang="en-US" sz="2400" dirty="0"/>
              <a:t>隔</a:t>
            </a:r>
            <a:r>
              <a:rPr lang="en-US" altLang="zh-CN" sz="2400" dirty="0" err="1"/>
              <a:t>Tms</a:t>
            </a:r>
            <a:r>
              <a:rPr lang="zh-CN" altLang="en-US" sz="2400" dirty="0"/>
              <a:t>，相邻路由器间交换其去目的端路由器</a:t>
            </a:r>
            <a:r>
              <a:rPr lang="zh-CN" altLang="en-US" sz="2400" dirty="0" smtClean="0"/>
              <a:t>的延迟清单；</a:t>
            </a:r>
            <a:endParaRPr lang="en-US" altLang="zh-CN" sz="2400" dirty="0" smtClean="0"/>
          </a:p>
          <a:p>
            <a:r>
              <a:rPr lang="zh-CN" altLang="en-US" sz="2400" dirty="0" smtClean="0"/>
              <a:t>每个路由器根据邻居路由器的延迟清单更新自己的路由表：对</a:t>
            </a:r>
            <a:r>
              <a:rPr lang="zh-CN" altLang="en-US" sz="2400" dirty="0"/>
              <a:t>收到清单的相应项加上自己的延时，取最小值</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740033754"/>
              </p:ext>
            </p:extLst>
          </p:nvPr>
        </p:nvGraphicFramePr>
        <p:xfrm>
          <a:off x="5076056" y="3818344"/>
          <a:ext cx="3551312" cy="2346960"/>
        </p:xfrm>
        <a:graphic>
          <a:graphicData uri="http://schemas.openxmlformats.org/drawingml/2006/table">
            <a:tbl>
              <a:tblPr firstRow="1" bandRow="1">
                <a:tableStyleId>{5C22544A-7EE6-4342-B048-85BDC9FD1C3A}</a:tableStyleId>
              </a:tblPr>
              <a:tblGrid>
                <a:gridCol w="1296144"/>
                <a:gridCol w="720080"/>
                <a:gridCol w="1535088"/>
              </a:tblGrid>
              <a:tr h="257991">
                <a:tc>
                  <a:txBody>
                    <a:bodyPr/>
                    <a:lstStyle/>
                    <a:p>
                      <a:pPr algn="ctr"/>
                      <a:r>
                        <a:rPr lang="zh-CN" altLang="en-US" sz="1600" b="1" dirty="0" smtClean="0">
                          <a:solidFill>
                            <a:schemeClr val="tx1"/>
                          </a:solidFill>
                        </a:rPr>
                        <a:t>目的路由器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solidFill>
                            <a:schemeClr val="tx1"/>
                          </a:solidFill>
                        </a:rPr>
                        <a:t>下一个路由器</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A</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600" b="1" dirty="0" smtClean="0"/>
                        <a:t>*</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B</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C</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257991">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solidFill>
                            <a:srgbClr val="FF0000"/>
                          </a:solidFill>
                        </a:rPr>
                        <a:t>E</a:t>
                      </a:r>
                      <a:endParaRPr lang="zh-CN" altLang="en-US" sz="16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solidFill>
                            <a:srgbClr val="FF0000"/>
                          </a:solidFill>
                        </a:rPr>
                        <a:t>2</a:t>
                      </a:r>
                      <a:endParaRPr lang="zh-CN" altLang="en-US" sz="16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solidFill>
                            <a:srgbClr val="FF0000"/>
                          </a:solidFill>
                        </a:rPr>
                        <a:t>D</a:t>
                      </a:r>
                      <a:endParaRPr lang="zh-CN" altLang="en-US" sz="16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257991">
                <a:tc>
                  <a:txBody>
                    <a:bodyPr/>
                    <a:lstStyle/>
                    <a:p>
                      <a:pPr algn="ctr"/>
                      <a:r>
                        <a:rPr lang="en-US" altLang="zh-CN" sz="1600" b="1" dirty="0" smtClean="0"/>
                        <a:t>F</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4</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US" altLang="zh-CN" sz="1600" b="1" dirty="0" smtClean="0"/>
                        <a:t>D</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graphicFrame>
        <p:nvGraphicFramePr>
          <p:cNvPr id="2" name="表格 1"/>
          <p:cNvGraphicFramePr>
            <a:graphicFrameLocks noGrp="1"/>
          </p:cNvGraphicFramePr>
          <p:nvPr>
            <p:extLst>
              <p:ext uri="{D42A27DB-BD31-4B8C-83A1-F6EECF244321}">
                <p14:modId xmlns:p14="http://schemas.microsoft.com/office/powerpoint/2010/main" val="4201302486"/>
              </p:ext>
            </p:extLst>
          </p:nvPr>
        </p:nvGraphicFramePr>
        <p:xfrm>
          <a:off x="1330048" y="3852971"/>
          <a:ext cx="720080" cy="2346960"/>
        </p:xfrm>
        <a:graphic>
          <a:graphicData uri="http://schemas.openxmlformats.org/drawingml/2006/table">
            <a:tbl>
              <a:tblPr firstRow="1" bandRow="1">
                <a:tableStyleId>{5C22544A-7EE6-4342-B048-85BDC9FD1C3A}</a:tableStyleId>
              </a:tblPr>
              <a:tblGrid>
                <a:gridCol w="720080"/>
              </a:tblGrid>
              <a:tr h="335280">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5</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896901113"/>
              </p:ext>
            </p:extLst>
          </p:nvPr>
        </p:nvGraphicFramePr>
        <p:xfrm>
          <a:off x="2554184" y="3830498"/>
          <a:ext cx="720080" cy="2346960"/>
        </p:xfrm>
        <a:graphic>
          <a:graphicData uri="http://schemas.openxmlformats.org/drawingml/2006/table">
            <a:tbl>
              <a:tblPr firstRow="1" bandRow="1">
                <a:tableStyleId>{5C22544A-7EE6-4342-B048-85BDC9FD1C3A}</a:tableStyleId>
              </a:tblPr>
              <a:tblGrid>
                <a:gridCol w="720080"/>
              </a:tblGrid>
              <a:tr h="335280">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413110149"/>
              </p:ext>
            </p:extLst>
          </p:nvPr>
        </p:nvGraphicFramePr>
        <p:xfrm>
          <a:off x="3783971" y="3843446"/>
          <a:ext cx="720080" cy="2346960"/>
        </p:xfrm>
        <a:graphic>
          <a:graphicData uri="http://schemas.openxmlformats.org/drawingml/2006/table">
            <a:tbl>
              <a:tblPr firstRow="1" bandRow="1">
                <a:tableStyleId>{5C22544A-7EE6-4342-B048-85BDC9FD1C3A}</a:tableStyleId>
              </a:tblPr>
              <a:tblGrid>
                <a:gridCol w="720080"/>
              </a:tblGrid>
              <a:tr h="257991">
                <a:tc>
                  <a:txBody>
                    <a:bodyPr/>
                    <a:lstStyle/>
                    <a:p>
                      <a:pPr algn="ctr"/>
                      <a:r>
                        <a:rPr lang="zh-CN" altLang="en-US" sz="1600" b="1" dirty="0" smtClean="0">
                          <a:solidFill>
                            <a:schemeClr val="tx1"/>
                          </a:solidFill>
                        </a:rPr>
                        <a:t>延迟</a:t>
                      </a:r>
                      <a:endParaRPr lang="zh-CN" altLang="en-US" sz="16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0</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1</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57991">
                <a:tc>
                  <a:txBody>
                    <a:bodyPr/>
                    <a:lstStyle/>
                    <a:p>
                      <a:pPr algn="ctr"/>
                      <a:r>
                        <a:rPr lang="en-US" altLang="zh-CN" sz="1600" b="1" dirty="0" smtClean="0"/>
                        <a:t>3</a:t>
                      </a:r>
                      <a:endParaRPr lang="zh-CN" altLang="en-US" sz="16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矩形 2"/>
          <p:cNvSpPr/>
          <p:nvPr/>
        </p:nvSpPr>
        <p:spPr>
          <a:xfrm>
            <a:off x="1187624" y="6165304"/>
            <a:ext cx="3454792" cy="369332"/>
          </a:xfrm>
          <a:prstGeom prst="rect">
            <a:avLst/>
          </a:prstGeom>
        </p:spPr>
        <p:txBody>
          <a:bodyPr wrap="none">
            <a:spAutoFit/>
          </a:bodyPr>
          <a:lstStyle/>
          <a:p>
            <a:r>
              <a:rPr lang="zh-CN" altLang="en-US" sz="1800" b="1" dirty="0" smtClean="0">
                <a:latin typeface="+mn-lt"/>
                <a:ea typeface="+mn-ea"/>
              </a:rPr>
              <a:t>邻居路由器</a:t>
            </a:r>
            <a:r>
              <a:rPr lang="en-US" altLang="zh-CN" sz="1800" b="1" dirty="0" smtClean="0">
                <a:latin typeface="+mn-lt"/>
                <a:ea typeface="+mn-ea"/>
              </a:rPr>
              <a:t>B</a:t>
            </a:r>
            <a:r>
              <a:rPr lang="zh-CN" altLang="zh-CN" sz="1800" b="1" dirty="0">
                <a:latin typeface="+mn-lt"/>
                <a:ea typeface="+mn-ea"/>
              </a:rPr>
              <a:t>、</a:t>
            </a:r>
            <a:r>
              <a:rPr lang="en-US" altLang="zh-CN" sz="1800" b="1" dirty="0">
                <a:latin typeface="+mn-lt"/>
                <a:ea typeface="+mn-ea"/>
              </a:rPr>
              <a:t>C</a:t>
            </a:r>
            <a:r>
              <a:rPr lang="zh-CN" altLang="zh-CN" sz="1800" b="1" dirty="0">
                <a:latin typeface="+mn-lt"/>
                <a:ea typeface="+mn-ea"/>
              </a:rPr>
              <a:t>和</a:t>
            </a:r>
            <a:r>
              <a:rPr lang="en-US" altLang="zh-CN" sz="1800" b="1" dirty="0">
                <a:latin typeface="+mn-lt"/>
                <a:ea typeface="+mn-ea"/>
              </a:rPr>
              <a:t>D</a:t>
            </a:r>
            <a:r>
              <a:rPr lang="zh-CN" altLang="zh-CN" sz="1800" b="1" dirty="0" smtClean="0">
                <a:latin typeface="+mn-lt"/>
                <a:ea typeface="+mn-ea"/>
              </a:rPr>
              <a:t>的</a:t>
            </a:r>
            <a:r>
              <a:rPr lang="zh-CN" altLang="en-US" sz="1800" b="1" dirty="0" smtClean="0">
                <a:latin typeface="+mn-lt"/>
                <a:ea typeface="+mn-ea"/>
              </a:rPr>
              <a:t>延迟清单</a:t>
            </a:r>
            <a:endParaRPr lang="zh-CN" altLang="en-US" sz="1800" b="1" dirty="0">
              <a:latin typeface="+mn-lt"/>
              <a:ea typeface="+mn-ea"/>
            </a:endParaRPr>
          </a:p>
        </p:txBody>
      </p:sp>
      <p:sp>
        <p:nvSpPr>
          <p:cNvPr id="12" name="矩形 11"/>
          <p:cNvSpPr/>
          <p:nvPr/>
        </p:nvSpPr>
        <p:spPr>
          <a:xfrm>
            <a:off x="5580112" y="6156012"/>
            <a:ext cx="2659702" cy="369332"/>
          </a:xfrm>
          <a:prstGeom prst="rect">
            <a:avLst/>
          </a:prstGeom>
        </p:spPr>
        <p:txBody>
          <a:bodyPr wrap="none">
            <a:spAutoFit/>
          </a:bodyPr>
          <a:lstStyle/>
          <a:p>
            <a:r>
              <a:rPr lang="zh-CN" altLang="en-US" sz="1800" b="1" dirty="0" smtClean="0">
                <a:latin typeface="+mn-lt"/>
                <a:ea typeface="+mn-ea"/>
              </a:rPr>
              <a:t>路由器</a:t>
            </a:r>
            <a:r>
              <a:rPr lang="en-US" altLang="zh-CN" sz="1800" b="1" dirty="0" smtClean="0">
                <a:latin typeface="+mn-lt"/>
                <a:ea typeface="+mn-ea"/>
              </a:rPr>
              <a:t>A</a:t>
            </a:r>
            <a:r>
              <a:rPr lang="zh-CN" altLang="en-US" sz="1800" b="1" dirty="0">
                <a:latin typeface="+mn-lt"/>
                <a:ea typeface="+mn-ea"/>
              </a:rPr>
              <a:t>更新后的路由表</a:t>
            </a:r>
          </a:p>
        </p:txBody>
      </p:sp>
      <p:grpSp>
        <p:nvGrpSpPr>
          <p:cNvPr id="14" name="组合 13"/>
          <p:cNvGrpSpPr/>
          <p:nvPr/>
        </p:nvGrpSpPr>
        <p:grpSpPr>
          <a:xfrm>
            <a:off x="6496095" y="86622"/>
            <a:ext cx="2103743" cy="1254146"/>
            <a:chOff x="2030025" y="1857886"/>
            <a:chExt cx="4175030" cy="2611886"/>
          </a:xfrm>
        </p:grpSpPr>
        <p:sp>
          <p:nvSpPr>
            <p:cNvPr id="15" name="椭圆 14"/>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7" name="椭圆 16"/>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8" name="椭圆 17"/>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9" name="椭圆 18"/>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20" name="椭圆 19"/>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21" name="直接连接符 3"/>
            <p:cNvCxnSpPr>
              <a:stCxn id="15"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5"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6" idx="6"/>
              <a:endCxn id="17"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endCxn id="20"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endCxn id="20"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15" idx="1"/>
              <a:endCxn id="17"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stCxn id="17" idx="3"/>
              <a:endCxn id="18"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endCxn id="19"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3"/>
            <p:cNvCxnSpPr>
              <a:stCxn id="16"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TextBox 30"/>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2" name="TextBox 31"/>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3" name="TextBox 32"/>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34" name="TextBox 33"/>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35" name="TextBox 34"/>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6" name="TextBox 35"/>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37" name="TextBox 36"/>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38" name="TextBox 37"/>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39" name="TextBox 38"/>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40" name="TextBox 39"/>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spTree>
    <p:extLst>
      <p:ext uri="{BB962C8B-B14F-4D97-AF65-F5344CB8AC3E}">
        <p14:creationId xmlns:p14="http://schemas.microsoft.com/office/powerpoint/2010/main" val="10904513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路由策略</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4" y="1773238"/>
            <a:ext cx="8105775" cy="4464050"/>
          </a:xfrm>
        </p:spPr>
        <p:txBody>
          <a:bodyPr/>
          <a:lstStyle/>
          <a:p>
            <a:pPr>
              <a:lnSpc>
                <a:spcPct val="150000"/>
              </a:lnSpc>
            </a:pPr>
            <a:r>
              <a:rPr lang="zh-CN" altLang="en-US" sz="2400" dirty="0" smtClean="0">
                <a:solidFill>
                  <a:srgbClr val="FF0000"/>
                </a:solidFill>
              </a:rPr>
              <a:t>典型的</a:t>
            </a:r>
            <a:r>
              <a:rPr lang="zh-CN" altLang="en-US" sz="2400" dirty="0">
                <a:solidFill>
                  <a:srgbClr val="FF0000"/>
                </a:solidFill>
              </a:rPr>
              <a:t>路由策略</a:t>
            </a:r>
            <a:r>
              <a:rPr lang="zh-CN" altLang="en-US" sz="2400" dirty="0" smtClean="0">
                <a:solidFill>
                  <a:srgbClr val="FF0000"/>
                </a:solidFill>
              </a:rPr>
              <a:t>可能涉及政治、安全或经济方面的考虑</a:t>
            </a:r>
            <a:endParaRPr lang="en-US" altLang="zh-CN" sz="2400" dirty="0" smtClean="0">
              <a:solidFill>
                <a:srgbClr val="FF0000"/>
              </a:solidFill>
            </a:endParaRPr>
          </a:p>
          <a:p>
            <a:pPr lvl="1">
              <a:lnSpc>
                <a:spcPct val="150000"/>
              </a:lnSpc>
            </a:pPr>
            <a:r>
              <a:rPr lang="zh-CN" altLang="en-US" sz="2400" dirty="0" smtClean="0"/>
              <a:t>教育网络不承载商业流量；</a:t>
            </a:r>
            <a:endParaRPr lang="en-US" altLang="zh-CN" sz="2400" dirty="0" smtClean="0"/>
          </a:p>
          <a:p>
            <a:pPr lvl="1">
              <a:lnSpc>
                <a:spcPct val="150000"/>
              </a:lnSpc>
            </a:pPr>
            <a:r>
              <a:rPr lang="zh-CN" altLang="en-US" sz="2400" dirty="0" smtClean="0"/>
              <a:t>五角大楼发出的流量永远不要走经过伊拉克的路径；</a:t>
            </a:r>
            <a:endParaRPr lang="en-US" altLang="zh-CN" sz="2400" dirty="0" smtClean="0"/>
          </a:p>
          <a:p>
            <a:pPr lvl="1">
              <a:lnSpc>
                <a:spcPct val="150000"/>
              </a:lnSpc>
            </a:pPr>
            <a:r>
              <a:rPr lang="zh-CN" altLang="en-US" sz="2400" dirty="0" smtClean="0"/>
              <a:t>使用</a:t>
            </a:r>
            <a:r>
              <a:rPr lang="en-US" altLang="zh-CN" sz="2400" dirty="0" err="1" smtClean="0"/>
              <a:t>TeliaSonera</a:t>
            </a:r>
            <a:r>
              <a:rPr lang="zh-CN" altLang="en-US" sz="2400" dirty="0" smtClean="0"/>
              <a:t>而不用</a:t>
            </a:r>
            <a:r>
              <a:rPr lang="en-US" altLang="zh-CN" sz="2400" dirty="0" smtClean="0"/>
              <a:t>Verizon</a:t>
            </a:r>
            <a:r>
              <a:rPr lang="zh-CN" altLang="en-US" sz="2400" dirty="0" smtClean="0"/>
              <a:t>，以为前者便宜；</a:t>
            </a:r>
            <a:endParaRPr lang="en-US" altLang="zh-CN" sz="2400" dirty="0" smtClean="0"/>
          </a:p>
          <a:p>
            <a:pPr lvl="1">
              <a:lnSpc>
                <a:spcPct val="150000"/>
              </a:lnSpc>
            </a:pPr>
            <a:r>
              <a:rPr lang="zh-CN" altLang="en-US" sz="2400" dirty="0" smtClean="0"/>
              <a:t>不要使用澳大利亚的</a:t>
            </a:r>
            <a:r>
              <a:rPr lang="en-US" altLang="zh-CN" sz="2400" dirty="0" smtClean="0"/>
              <a:t>AT&amp;T</a:t>
            </a:r>
            <a:r>
              <a:rPr lang="zh-CN" altLang="en-US" sz="2400" dirty="0" smtClean="0"/>
              <a:t>，因为它的性能太差；</a:t>
            </a:r>
            <a:endParaRPr lang="en-US" altLang="zh-CN" sz="2400" dirty="0" smtClean="0"/>
          </a:p>
          <a:p>
            <a:pPr lvl="1">
              <a:lnSpc>
                <a:spcPct val="150000"/>
              </a:lnSpc>
            </a:pPr>
            <a:r>
              <a:rPr lang="zh-CN" altLang="en-US" sz="2400" dirty="0"/>
              <a:t>起止</a:t>
            </a:r>
            <a:r>
              <a:rPr lang="zh-CN" altLang="en-US" sz="2400" dirty="0" smtClean="0"/>
              <a:t>于苹果的流量不应该经过谷歌中转；</a:t>
            </a:r>
            <a:endParaRPr lang="en-US" altLang="zh-CN" sz="2400" dirty="0" smtClean="0"/>
          </a:p>
          <a:p>
            <a:pPr lvl="1">
              <a:lnSpc>
                <a:spcPct val="150000"/>
              </a:lnSpc>
            </a:pPr>
            <a:r>
              <a:rPr lang="en-US" altLang="zh-CN"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20523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:4</a:t>
            </a:r>
            <a:r>
              <a:rPr lang="zh-CN" altLang="en-US" dirty="0" smtClean="0">
                <a:latin typeface="华文新魏" pitchFamily="2" charset="-122"/>
              </a:rPr>
              <a:t>个</a:t>
            </a:r>
            <a:r>
              <a:rPr lang="en-US" altLang="zh-CN" dirty="0" smtClean="0">
                <a:latin typeface="华文新魏" pitchFamily="2" charset="-122"/>
              </a:rPr>
              <a:t>AS</a:t>
            </a:r>
            <a:r>
              <a:rPr lang="zh-CN" altLang="en-US" dirty="0" smtClean="0">
                <a:latin typeface="华文新魏" pitchFamily="2" charset="-122"/>
              </a:rPr>
              <a:t>的路由策略</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007690"/>
          </a:xfrm>
        </p:spPr>
        <p:txBody>
          <a:bodyPr/>
          <a:lstStyle/>
          <a:p>
            <a:r>
              <a:rPr lang="zh-CN" altLang="en-US" sz="2400" dirty="0" smtClean="0">
                <a:solidFill>
                  <a:srgbClr val="FF0000"/>
                </a:solidFill>
              </a:rPr>
              <a:t>中转流量（</a:t>
            </a:r>
            <a:r>
              <a:rPr lang="en-US" altLang="zh-CN" sz="2400" dirty="0" smtClean="0">
                <a:solidFill>
                  <a:srgbClr val="FF0000"/>
                </a:solidFill>
              </a:rPr>
              <a:t>TR</a:t>
            </a:r>
            <a:r>
              <a:rPr lang="zh-CN" altLang="en-US" sz="2400" dirty="0" smtClean="0">
                <a:solidFill>
                  <a:srgbClr val="FF0000"/>
                </a:solidFill>
              </a:rPr>
              <a:t>）</a:t>
            </a:r>
            <a:r>
              <a:rPr lang="zh-CN" altLang="en-US" sz="2400" dirty="0" smtClean="0"/>
              <a:t>：付费，例如：</a:t>
            </a:r>
            <a:r>
              <a:rPr lang="en-US" altLang="zh-CN" sz="2400" dirty="0"/>
              <a:t>A</a:t>
            </a:r>
            <a:r>
              <a:rPr lang="en-US" altLang="zh-CN" sz="2400" dirty="0" smtClean="0"/>
              <a:t>→C</a:t>
            </a:r>
          </a:p>
          <a:p>
            <a:r>
              <a:rPr lang="zh-CN" altLang="en-US" sz="2400" dirty="0" smtClean="0">
                <a:solidFill>
                  <a:srgbClr val="FF0000"/>
                </a:solidFill>
              </a:rPr>
              <a:t>对等流量（</a:t>
            </a:r>
            <a:r>
              <a:rPr lang="en-US" altLang="zh-CN" sz="2400" dirty="0" smtClean="0">
                <a:solidFill>
                  <a:srgbClr val="FF0000"/>
                </a:solidFill>
              </a:rPr>
              <a:t>PE</a:t>
            </a:r>
            <a:r>
              <a:rPr lang="zh-CN" altLang="en-US" sz="2400" dirty="0" smtClean="0">
                <a:solidFill>
                  <a:srgbClr val="FF0000"/>
                </a:solidFill>
              </a:rPr>
              <a:t>）</a:t>
            </a:r>
            <a:r>
              <a:rPr lang="zh-CN" altLang="en-US" sz="2400" dirty="0" smtClean="0"/>
              <a:t>：互惠，</a:t>
            </a:r>
            <a:r>
              <a:rPr lang="zh-CN" altLang="en-US" sz="2400" dirty="0"/>
              <a:t>例如：</a:t>
            </a:r>
            <a:r>
              <a:rPr lang="en-US" altLang="zh-CN" sz="2400" dirty="0"/>
              <a:t>A</a:t>
            </a:r>
            <a:r>
              <a:rPr lang="en-US" altLang="zh-CN" sz="2400" dirty="0" smtClean="0"/>
              <a:t>→B</a:t>
            </a:r>
            <a:r>
              <a:rPr lang="zh-CN" altLang="en-US" sz="2400" dirty="0"/>
              <a:t>、</a:t>
            </a:r>
            <a:r>
              <a:rPr lang="en-US" altLang="zh-CN" sz="2400" dirty="0" smtClean="0"/>
              <a:t>C→B</a:t>
            </a:r>
            <a:endParaRPr lang="en-US" altLang="zh-CN" sz="2400" dirty="0"/>
          </a:p>
        </p:txBody>
      </p:sp>
      <p:pic>
        <p:nvPicPr>
          <p:cNvPr id="5"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9444" y="2708920"/>
            <a:ext cx="8135938" cy="332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AutoShape 8"/>
          <p:cNvSpPr>
            <a:spLocks noChangeArrowheads="1"/>
          </p:cNvSpPr>
          <p:nvPr/>
        </p:nvSpPr>
        <p:spPr bwMode="auto">
          <a:xfrm>
            <a:off x="2555776" y="2708920"/>
            <a:ext cx="1880705" cy="571085"/>
          </a:xfrm>
          <a:prstGeom prst="wedgeRoundRectCallout">
            <a:avLst>
              <a:gd name="adj1" fmla="val 57048"/>
              <a:gd name="adj2" fmla="val 290395"/>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solidFill>
                  <a:srgbClr val="FF0000"/>
                </a:solidFill>
                <a:latin typeface="+mn-lt"/>
                <a:ea typeface="+mn-ea"/>
              </a:rPr>
              <a:t>问题</a:t>
            </a:r>
            <a:r>
              <a:rPr lang="zh-CN" altLang="en-US" sz="1600" b="1" dirty="0" smtClean="0">
                <a:latin typeface="+mn-lt"/>
                <a:ea typeface="+mn-ea"/>
              </a:rPr>
              <a:t>：</a:t>
            </a:r>
            <a:r>
              <a:rPr lang="en-US" altLang="zh-CN" sz="1600" b="1" dirty="0" smtClean="0">
                <a:latin typeface="+mn-lt"/>
                <a:ea typeface="+mn-ea"/>
              </a:rPr>
              <a:t>AS3</a:t>
            </a:r>
            <a:r>
              <a:rPr lang="zh-CN" altLang="en-US" sz="1600" b="1" dirty="0" smtClean="0">
                <a:latin typeface="+mn-lt"/>
                <a:ea typeface="+mn-ea"/>
              </a:rPr>
              <a:t>可以中转</a:t>
            </a:r>
            <a:r>
              <a:rPr lang="en-US" altLang="zh-CN" sz="1600" b="1" dirty="0">
                <a:latin typeface="+mn-lt"/>
                <a:ea typeface="+mn-ea"/>
              </a:rPr>
              <a:t>A→</a:t>
            </a:r>
            <a:r>
              <a:rPr lang="en-US" altLang="zh-CN" sz="1600" b="1" dirty="0" smtClean="0">
                <a:latin typeface="+mn-lt"/>
                <a:ea typeface="+mn-ea"/>
              </a:rPr>
              <a:t>C</a:t>
            </a:r>
            <a:r>
              <a:rPr lang="zh-CN" altLang="en-US" sz="1600" b="1" dirty="0" smtClean="0">
                <a:latin typeface="+mn-lt"/>
                <a:ea typeface="+mn-ea"/>
              </a:rPr>
              <a:t>的流量？</a:t>
            </a:r>
            <a:endParaRPr lang="zh-CN" altLang="en-US" sz="1600" b="1" dirty="0">
              <a:latin typeface="+mn-lt"/>
              <a:ea typeface="+mn-ea"/>
            </a:endParaRPr>
          </a:p>
        </p:txBody>
      </p:sp>
      <p:sp>
        <p:nvSpPr>
          <p:cNvPr id="7" name="AutoShape 8"/>
          <p:cNvSpPr>
            <a:spLocks noChangeArrowheads="1"/>
          </p:cNvSpPr>
          <p:nvPr/>
        </p:nvSpPr>
        <p:spPr bwMode="auto">
          <a:xfrm>
            <a:off x="759444" y="5877273"/>
            <a:ext cx="8135938" cy="576064"/>
          </a:xfrm>
          <a:prstGeom prst="wedgeRoundRectCallout">
            <a:avLst>
              <a:gd name="adj1" fmla="val -266"/>
              <a:gd name="adj2" fmla="val -8583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a:solidFill>
                  <a:srgbClr val="FF0000"/>
                </a:solidFill>
                <a:latin typeface="+mn-lt"/>
                <a:ea typeface="+mn-ea"/>
              </a:rPr>
              <a:t>用户</a:t>
            </a:r>
            <a:r>
              <a:rPr lang="zh-CN" altLang="en-US" sz="1600" b="1" dirty="0">
                <a:solidFill>
                  <a:srgbClr val="000000"/>
                </a:solidFill>
                <a:latin typeface="+mn-lt"/>
                <a:ea typeface="+mn-ea"/>
              </a:rPr>
              <a:t>：如连接到一个</a:t>
            </a:r>
            <a:r>
              <a:rPr lang="en-US" altLang="zh-CN" sz="1600" b="1" dirty="0">
                <a:solidFill>
                  <a:srgbClr val="000000"/>
                </a:solidFill>
                <a:latin typeface="+mn-lt"/>
                <a:ea typeface="+mn-ea"/>
              </a:rPr>
              <a:t>ISP</a:t>
            </a:r>
            <a:r>
              <a:rPr lang="zh-CN" altLang="en-US" sz="1600" b="1" dirty="0">
                <a:solidFill>
                  <a:srgbClr val="000000"/>
                </a:solidFill>
                <a:latin typeface="+mn-lt"/>
                <a:ea typeface="+mn-ea"/>
              </a:rPr>
              <a:t>网络（</a:t>
            </a:r>
            <a:r>
              <a:rPr lang="zh-CN" altLang="en-US" sz="1600" b="1" dirty="0">
                <a:solidFill>
                  <a:srgbClr val="0000FF"/>
                </a:solidFill>
                <a:latin typeface="+mn-lt"/>
                <a:ea typeface="+mn-ea"/>
              </a:rPr>
              <a:t>残桩网络</a:t>
            </a:r>
            <a:r>
              <a:rPr lang="zh-CN" altLang="en-US" sz="1600" b="1" dirty="0">
                <a:solidFill>
                  <a:srgbClr val="000000"/>
                </a:solidFill>
                <a:latin typeface="+mn-lt"/>
                <a:ea typeface="+mn-ea"/>
              </a:rPr>
              <a:t>），只需设置默认路由，无需</a:t>
            </a:r>
            <a:r>
              <a:rPr lang="en-US" altLang="zh-CN" sz="1600" b="1" dirty="0">
                <a:solidFill>
                  <a:srgbClr val="000000"/>
                </a:solidFill>
                <a:latin typeface="+mn-lt"/>
                <a:ea typeface="+mn-ea"/>
              </a:rPr>
              <a:t>AS</a:t>
            </a:r>
            <a:r>
              <a:rPr lang="zh-CN" altLang="en-US" sz="1600" b="1" dirty="0">
                <a:solidFill>
                  <a:srgbClr val="000000"/>
                </a:solidFill>
                <a:latin typeface="+mn-lt"/>
                <a:ea typeface="+mn-ea"/>
              </a:rPr>
              <a:t>间路由协议；如连接到多个</a:t>
            </a:r>
            <a:r>
              <a:rPr lang="en-US" altLang="zh-CN" sz="1600" b="1" dirty="0">
                <a:solidFill>
                  <a:srgbClr val="000000"/>
                </a:solidFill>
                <a:latin typeface="+mn-lt"/>
                <a:ea typeface="+mn-ea"/>
              </a:rPr>
              <a:t>ISP</a:t>
            </a:r>
            <a:r>
              <a:rPr lang="zh-CN" altLang="en-US" sz="1600" b="1" dirty="0">
                <a:solidFill>
                  <a:srgbClr val="000000"/>
                </a:solidFill>
                <a:latin typeface="+mn-lt"/>
                <a:ea typeface="+mn-ea"/>
              </a:rPr>
              <a:t>网络（</a:t>
            </a:r>
            <a:r>
              <a:rPr lang="zh-CN" altLang="en-US" sz="1600" b="1" dirty="0">
                <a:solidFill>
                  <a:srgbClr val="0000FF"/>
                </a:solidFill>
                <a:latin typeface="+mn-lt"/>
                <a:ea typeface="+mn-ea"/>
              </a:rPr>
              <a:t>多穴寻址</a:t>
            </a:r>
            <a:r>
              <a:rPr lang="zh-CN" altLang="en-US" sz="1600" b="1" dirty="0">
                <a:solidFill>
                  <a:srgbClr val="000000"/>
                </a:solidFill>
                <a:latin typeface="+mn-lt"/>
                <a:ea typeface="+mn-ea"/>
              </a:rPr>
              <a:t>），则需</a:t>
            </a:r>
            <a:r>
              <a:rPr lang="en-US" altLang="zh-CN" sz="1600" b="1" dirty="0">
                <a:solidFill>
                  <a:srgbClr val="000000"/>
                </a:solidFill>
                <a:latin typeface="+mn-lt"/>
                <a:ea typeface="+mn-ea"/>
              </a:rPr>
              <a:t>AS</a:t>
            </a:r>
            <a:r>
              <a:rPr lang="zh-CN" altLang="en-US" sz="1600" b="1" dirty="0">
                <a:solidFill>
                  <a:srgbClr val="000000"/>
                </a:solidFill>
                <a:latin typeface="+mn-lt"/>
                <a:ea typeface="+mn-ea"/>
              </a:rPr>
              <a:t>间路由</a:t>
            </a:r>
            <a:r>
              <a:rPr lang="zh-CN" altLang="en-US" sz="1600" b="1" dirty="0" smtClean="0">
                <a:solidFill>
                  <a:srgbClr val="000000"/>
                </a:solidFill>
                <a:latin typeface="+mn-lt"/>
                <a:ea typeface="+mn-ea"/>
              </a:rPr>
              <a:t>协议。</a:t>
            </a:r>
            <a:endParaRPr lang="zh-CN" altLang="en-US" sz="1600" b="1" dirty="0">
              <a:solidFill>
                <a:srgbClr val="000000"/>
              </a:solidFill>
              <a:latin typeface="+mn-lt"/>
              <a:ea typeface="+mn-ea"/>
            </a:endParaRP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0777270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latin typeface="华文新魏" pitchFamily="2" charset="-122"/>
              </a:rPr>
              <a:t>路由表格式</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1439738"/>
          </a:xfrm>
        </p:spPr>
        <p:txBody>
          <a:bodyPr/>
          <a:lstStyle/>
          <a:p>
            <a:pPr marL="0" indent="0">
              <a:lnSpc>
                <a:spcPct val="110000"/>
              </a:lnSpc>
              <a:buNone/>
            </a:pPr>
            <a:r>
              <a:rPr lang="zh-CN" altLang="en-US" sz="2400" dirty="0" smtClean="0">
                <a:latin typeface="华文新魏" pitchFamily="2" charset="-122"/>
              </a:rPr>
              <a:t>        在</a:t>
            </a:r>
            <a:r>
              <a:rPr lang="zh-CN" altLang="en-US" sz="2400" dirty="0">
                <a:solidFill>
                  <a:srgbClr val="FF0000"/>
                </a:solidFill>
                <a:latin typeface="华文新魏" pitchFamily="2" charset="-122"/>
              </a:rPr>
              <a:t>路径向量路由选择</a:t>
            </a:r>
            <a:r>
              <a:rPr lang="zh-CN" altLang="en-US" sz="2400" dirty="0">
                <a:latin typeface="华文新魏" pitchFamily="2" charset="-122"/>
              </a:rPr>
              <a:t>中，路由表中每个项目都包含：目的网络、下一跳路由器和到达目的网络的</a:t>
            </a:r>
            <a:r>
              <a:rPr lang="zh-CN" altLang="en-US" sz="2400" dirty="0">
                <a:solidFill>
                  <a:srgbClr val="FF3300"/>
                </a:solidFill>
                <a:latin typeface="华文新魏" pitchFamily="2" charset="-122"/>
              </a:rPr>
              <a:t>路径</a:t>
            </a:r>
            <a:r>
              <a:rPr lang="zh-CN" altLang="en-US" sz="2400" dirty="0">
                <a:latin typeface="华文新魏" pitchFamily="2" charset="-122"/>
              </a:rPr>
              <a:t>（通常定义成分组要到达目的网络所必须经过的</a:t>
            </a:r>
            <a:r>
              <a:rPr lang="en-US" altLang="zh-CN" sz="2400" dirty="0">
                <a:latin typeface="华文新魏" pitchFamily="2" charset="-122"/>
              </a:rPr>
              <a:t>AS</a:t>
            </a:r>
            <a:r>
              <a:rPr lang="zh-CN" altLang="en-US" sz="2400" dirty="0">
                <a:latin typeface="华文新魏" pitchFamily="2" charset="-122"/>
              </a:rPr>
              <a:t>的有序表）</a:t>
            </a:r>
            <a:r>
              <a:rPr lang="zh-CN" altLang="en-US" sz="2400" dirty="0" smtClean="0">
                <a:latin typeface="华文新魏" pitchFamily="2" charset="-122"/>
              </a:rPr>
              <a:t>。</a:t>
            </a:r>
            <a:endParaRPr lang="zh-CN" altLang="en-US" sz="2400" dirty="0">
              <a:latin typeface="华文新魏" pitchFamily="2" charset="-122"/>
            </a:endParaRPr>
          </a:p>
        </p:txBody>
      </p:sp>
      <p:graphicFrame>
        <p:nvGraphicFramePr>
          <p:cNvPr id="5" name="Group 32"/>
          <p:cNvGraphicFramePr>
            <a:graphicFrameLocks noGrp="1"/>
          </p:cNvGraphicFramePr>
          <p:nvPr>
            <p:extLst>
              <p:ext uri="{D42A27DB-BD31-4B8C-83A1-F6EECF244321}">
                <p14:modId xmlns:p14="http://schemas.microsoft.com/office/powerpoint/2010/main" val="343837639"/>
              </p:ext>
            </p:extLst>
          </p:nvPr>
        </p:nvGraphicFramePr>
        <p:xfrm>
          <a:off x="808236" y="3304182"/>
          <a:ext cx="7796212" cy="3005138"/>
        </p:xfrm>
        <a:graphic>
          <a:graphicData uri="http://schemas.openxmlformats.org/drawingml/2006/table">
            <a:tbl>
              <a:tblPr/>
              <a:tblGrid>
                <a:gridCol w="1728787"/>
                <a:gridCol w="2159000"/>
                <a:gridCol w="3908425"/>
              </a:tblGrid>
              <a:tr h="60166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目的网络</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下一跳路由器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路  径</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6000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N01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R01</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AS14,AS23,AS67</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32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N02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R05</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AS22,AS67,AS05,AS89</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00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N03</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R06</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AS67,AS89,AS09,AS34</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007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22545545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latin typeface="华文新魏" pitchFamily="2" charset="-122"/>
              </a:rPr>
              <a:t>BGP发言人</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4" y="1773238"/>
            <a:ext cx="8105776" cy="1972068"/>
          </a:xfrm>
        </p:spPr>
        <p:txBody>
          <a:bodyPr/>
          <a:lstStyle/>
          <a:p>
            <a:pPr>
              <a:lnSpc>
                <a:spcPct val="120000"/>
              </a:lnSpc>
            </a:pPr>
            <a:r>
              <a:rPr lang="zh-CN" altLang="en-US" sz="2400" dirty="0"/>
              <a:t>“</a:t>
            </a:r>
            <a:r>
              <a:rPr lang="en-US" altLang="zh-CN" sz="2400" dirty="0">
                <a:solidFill>
                  <a:srgbClr val="FF0000"/>
                </a:solidFill>
              </a:rPr>
              <a:t>BGP</a:t>
            </a:r>
            <a:r>
              <a:rPr lang="zh-CN" altLang="en-US" sz="2400" dirty="0">
                <a:solidFill>
                  <a:srgbClr val="FF0000"/>
                </a:solidFill>
              </a:rPr>
              <a:t>发言人</a:t>
            </a:r>
            <a:r>
              <a:rPr lang="zh-CN" altLang="en-US" sz="2400" dirty="0"/>
              <a:t>”是指该路由器可以代表整个</a:t>
            </a:r>
            <a:r>
              <a:rPr lang="en-US" altLang="zh-CN" sz="2400" dirty="0"/>
              <a:t>AS</a:t>
            </a:r>
            <a:r>
              <a:rPr lang="zh-CN" altLang="en-US" sz="2400" dirty="0"/>
              <a:t>和其他</a:t>
            </a:r>
            <a:r>
              <a:rPr lang="en-US" altLang="zh-CN" sz="2400" dirty="0"/>
              <a:t>AS</a:t>
            </a:r>
            <a:r>
              <a:rPr lang="zh-CN" altLang="en-US" sz="2400" dirty="0"/>
              <a:t>交换路由信息，该路由器上必须运行</a:t>
            </a:r>
            <a:r>
              <a:rPr lang="en-US" altLang="zh-CN" sz="2400" dirty="0"/>
              <a:t>BGP</a:t>
            </a:r>
            <a:r>
              <a:rPr lang="zh-CN" altLang="en-US" sz="2400" dirty="0" smtClean="0"/>
              <a:t>协议；</a:t>
            </a:r>
            <a:endParaRPr lang="zh-CN" altLang="en-US" sz="2400" dirty="0"/>
          </a:p>
          <a:p>
            <a:pPr>
              <a:lnSpc>
                <a:spcPct val="120000"/>
              </a:lnSpc>
            </a:pPr>
            <a:r>
              <a:rPr lang="zh-CN" altLang="en-US" sz="2400" dirty="0" smtClean="0"/>
              <a:t>每个</a:t>
            </a:r>
            <a:r>
              <a:rPr lang="en-US" altLang="zh-CN" sz="2400" dirty="0" smtClean="0"/>
              <a:t>AS</a:t>
            </a:r>
            <a:r>
              <a:rPr lang="zh-CN" altLang="en-US" sz="2400" dirty="0"/>
              <a:t>的管理员要选择至少一个</a:t>
            </a:r>
            <a:r>
              <a:rPr lang="zh-CN" altLang="en-US" sz="2400" dirty="0" smtClean="0"/>
              <a:t>路由器（往往是</a:t>
            </a:r>
            <a:r>
              <a:rPr lang="en-US" altLang="zh-CN" sz="2400" dirty="0" smtClean="0"/>
              <a:t>BGP</a:t>
            </a:r>
            <a:r>
              <a:rPr lang="zh-CN" altLang="en-US" sz="2400" dirty="0" smtClean="0"/>
              <a:t>边界</a:t>
            </a:r>
            <a:r>
              <a:rPr lang="zh-CN" altLang="en-US" sz="2400" dirty="0"/>
              <a:t>路由器</a:t>
            </a:r>
            <a:r>
              <a:rPr lang="zh-CN" altLang="en-US" sz="2400" dirty="0" smtClean="0"/>
              <a:t>，也可不是）作为</a:t>
            </a:r>
            <a:r>
              <a:rPr lang="zh-CN" altLang="en-US" sz="2400" dirty="0"/>
              <a:t>该</a:t>
            </a:r>
            <a:r>
              <a:rPr lang="en-US" altLang="zh-CN" sz="2400" dirty="0"/>
              <a:t>AS</a:t>
            </a:r>
            <a:r>
              <a:rPr lang="zh-CN" altLang="en-US" sz="2400" dirty="0"/>
              <a:t>的</a:t>
            </a:r>
            <a:r>
              <a:rPr lang="en-US" altLang="zh-CN" sz="2400" dirty="0"/>
              <a:t>BGP</a:t>
            </a:r>
            <a:r>
              <a:rPr lang="zh-CN" altLang="en-US" sz="2400" dirty="0"/>
              <a:t>发言人 </a:t>
            </a:r>
            <a:r>
              <a:rPr lang="zh-CN" altLang="en-US" sz="2400" dirty="0" smtClean="0"/>
              <a:t>。 </a:t>
            </a:r>
            <a:endParaRPr lang="zh-CN" altLang="en-US" sz="2400" dirty="0"/>
          </a:p>
        </p:txBody>
      </p:sp>
      <p:grpSp>
        <p:nvGrpSpPr>
          <p:cNvPr id="5" name="组合 4"/>
          <p:cNvGrpSpPr/>
          <p:nvPr/>
        </p:nvGrpSpPr>
        <p:grpSpPr>
          <a:xfrm>
            <a:off x="899592" y="3745306"/>
            <a:ext cx="7633543" cy="2492006"/>
            <a:chOff x="0" y="2060575"/>
            <a:chExt cx="8893175" cy="4105275"/>
          </a:xfrm>
        </p:grpSpPr>
        <p:sp>
          <p:nvSpPr>
            <p:cNvPr id="6" name="Oval 3"/>
            <p:cNvSpPr>
              <a:spLocks noChangeArrowheads="1"/>
            </p:cNvSpPr>
            <p:nvPr/>
          </p:nvSpPr>
          <p:spPr bwMode="auto">
            <a:xfrm>
              <a:off x="5154613" y="2060575"/>
              <a:ext cx="3738562" cy="1985963"/>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7" name="Oval 4"/>
            <p:cNvSpPr>
              <a:spLocks noChangeArrowheads="1"/>
            </p:cNvSpPr>
            <p:nvPr/>
          </p:nvSpPr>
          <p:spPr bwMode="auto">
            <a:xfrm>
              <a:off x="250825" y="2060575"/>
              <a:ext cx="3028950" cy="1985963"/>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8" name="Line 5"/>
            <p:cNvSpPr>
              <a:spLocks noChangeShapeType="1"/>
            </p:cNvSpPr>
            <p:nvPr/>
          </p:nvSpPr>
          <p:spPr bwMode="auto">
            <a:xfrm flipV="1">
              <a:off x="5286375" y="2762250"/>
              <a:ext cx="334963" cy="4746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9" name="Oval 6"/>
            <p:cNvSpPr>
              <a:spLocks noChangeArrowheads="1"/>
            </p:cNvSpPr>
            <p:nvPr/>
          </p:nvSpPr>
          <p:spPr bwMode="auto">
            <a:xfrm>
              <a:off x="503238" y="4581525"/>
              <a:ext cx="669925" cy="72390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10" name="Oval 7"/>
            <p:cNvSpPr>
              <a:spLocks noChangeArrowheads="1"/>
            </p:cNvSpPr>
            <p:nvPr/>
          </p:nvSpPr>
          <p:spPr bwMode="auto">
            <a:xfrm>
              <a:off x="6965950" y="5210175"/>
              <a:ext cx="669925" cy="723900"/>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11" name="Line 8"/>
            <p:cNvSpPr>
              <a:spLocks noChangeShapeType="1"/>
            </p:cNvSpPr>
            <p:nvPr/>
          </p:nvSpPr>
          <p:spPr bwMode="auto">
            <a:xfrm>
              <a:off x="3279775" y="3378200"/>
              <a:ext cx="669925"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 name="Line 9"/>
            <p:cNvSpPr>
              <a:spLocks noChangeShapeType="1"/>
            </p:cNvSpPr>
            <p:nvPr/>
          </p:nvSpPr>
          <p:spPr bwMode="auto">
            <a:xfrm flipH="1">
              <a:off x="4349750" y="3378200"/>
              <a:ext cx="804863"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 name="Line 10"/>
            <p:cNvSpPr>
              <a:spLocks noChangeShapeType="1"/>
            </p:cNvSpPr>
            <p:nvPr/>
          </p:nvSpPr>
          <p:spPr bwMode="auto">
            <a:xfrm flipH="1">
              <a:off x="1006475" y="4160838"/>
              <a:ext cx="587375" cy="4778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 name="Line 11"/>
            <p:cNvSpPr>
              <a:spLocks noChangeShapeType="1"/>
            </p:cNvSpPr>
            <p:nvPr/>
          </p:nvSpPr>
          <p:spPr bwMode="auto">
            <a:xfrm>
              <a:off x="3381375" y="3268663"/>
              <a:ext cx="1625600" cy="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 name="Line 12"/>
            <p:cNvSpPr>
              <a:spLocks noChangeShapeType="1"/>
            </p:cNvSpPr>
            <p:nvPr/>
          </p:nvSpPr>
          <p:spPr bwMode="auto">
            <a:xfrm>
              <a:off x="6208713" y="5210175"/>
              <a:ext cx="755650"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 name="Line 13"/>
            <p:cNvSpPr>
              <a:spLocks noChangeShapeType="1"/>
            </p:cNvSpPr>
            <p:nvPr/>
          </p:nvSpPr>
          <p:spPr bwMode="auto">
            <a:xfrm>
              <a:off x="1174750" y="5019675"/>
              <a:ext cx="754063" cy="66833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 name="Line 14"/>
            <p:cNvSpPr>
              <a:spLocks noChangeShapeType="1"/>
            </p:cNvSpPr>
            <p:nvPr/>
          </p:nvSpPr>
          <p:spPr bwMode="auto">
            <a:xfrm flipH="1">
              <a:off x="0" y="5157788"/>
              <a:ext cx="611188" cy="719137"/>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 name="Line 15"/>
            <p:cNvSpPr>
              <a:spLocks noChangeShapeType="1"/>
            </p:cNvSpPr>
            <p:nvPr/>
          </p:nvSpPr>
          <p:spPr bwMode="auto">
            <a:xfrm flipV="1">
              <a:off x="6375400" y="5783263"/>
              <a:ext cx="654050" cy="381000"/>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9" name="Line 16"/>
            <p:cNvSpPr>
              <a:spLocks noChangeShapeType="1"/>
            </p:cNvSpPr>
            <p:nvPr/>
          </p:nvSpPr>
          <p:spPr bwMode="auto">
            <a:xfrm>
              <a:off x="7635875" y="5591175"/>
              <a:ext cx="754063" cy="192088"/>
            </a:xfrm>
            <a:prstGeom prst="line">
              <a:avLst/>
            </a:prstGeom>
            <a:noFill/>
            <a:ln w="571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0" name="Text Box 17"/>
            <p:cNvSpPr txBox="1">
              <a:spLocks noChangeArrowheads="1"/>
            </p:cNvSpPr>
            <p:nvPr/>
          </p:nvSpPr>
          <p:spPr bwMode="auto">
            <a:xfrm>
              <a:off x="1426134" y="4133928"/>
              <a:ext cx="1674418"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p>
          </p:txBody>
        </p:sp>
        <p:sp>
          <p:nvSpPr>
            <p:cNvPr id="21" name="Text Box 18"/>
            <p:cNvSpPr txBox="1">
              <a:spLocks noChangeArrowheads="1"/>
            </p:cNvSpPr>
            <p:nvPr/>
          </p:nvSpPr>
          <p:spPr bwMode="auto">
            <a:xfrm>
              <a:off x="3187829" y="2132621"/>
              <a:ext cx="1021906" cy="106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dirty="0">
                  <a:latin typeface="+mn-lt"/>
                  <a:ea typeface="+mn-ea"/>
                </a:rPr>
                <a:t>BGP</a:t>
              </a:r>
            </a:p>
            <a:p>
              <a:pPr algn="ctr">
                <a:lnSpc>
                  <a:spcPct val="90000"/>
                </a:lnSpc>
              </a:pPr>
              <a:r>
                <a:rPr kumimoji="1" lang="zh-CN" altLang="en-US" sz="1800" b="1" dirty="0">
                  <a:latin typeface="+mn-lt"/>
                  <a:ea typeface="+mn-ea"/>
                </a:rPr>
                <a:t>发言人</a:t>
              </a:r>
            </a:p>
          </p:txBody>
        </p:sp>
        <p:sp>
          <p:nvSpPr>
            <p:cNvPr id="22" name="Text Box 19"/>
            <p:cNvSpPr txBox="1">
              <a:spLocks noChangeArrowheads="1"/>
            </p:cNvSpPr>
            <p:nvPr/>
          </p:nvSpPr>
          <p:spPr bwMode="auto">
            <a:xfrm>
              <a:off x="4617350" y="3742287"/>
              <a:ext cx="1674418" cy="60842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p>
          </p:txBody>
        </p:sp>
        <p:sp>
          <p:nvSpPr>
            <p:cNvPr id="23" name="Text Box 20"/>
            <p:cNvSpPr txBox="1">
              <a:spLocks noChangeArrowheads="1"/>
            </p:cNvSpPr>
            <p:nvPr/>
          </p:nvSpPr>
          <p:spPr bwMode="auto">
            <a:xfrm>
              <a:off x="6127374" y="4581526"/>
              <a:ext cx="1674418"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BGP </a:t>
              </a:r>
              <a:r>
                <a:rPr kumimoji="1" lang="zh-CN" altLang="en-US" sz="1800" b="1" dirty="0">
                  <a:latin typeface="+mn-lt"/>
                  <a:ea typeface="+mn-ea"/>
                </a:rPr>
                <a:t>发言人</a:t>
              </a:r>
            </a:p>
          </p:txBody>
        </p:sp>
        <p:sp>
          <p:nvSpPr>
            <p:cNvPr id="24" name="Text Box 21"/>
            <p:cNvSpPr txBox="1">
              <a:spLocks noChangeArrowheads="1"/>
            </p:cNvSpPr>
            <p:nvPr/>
          </p:nvSpPr>
          <p:spPr bwMode="auto">
            <a:xfrm>
              <a:off x="4221385" y="2132621"/>
              <a:ext cx="1021906" cy="1064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latin typeface="+mn-lt"/>
                  <a:ea typeface="+mn-ea"/>
                </a:rPr>
                <a:t>BGP</a:t>
              </a:r>
            </a:p>
            <a:p>
              <a:pPr algn="ctr">
                <a:lnSpc>
                  <a:spcPct val="90000"/>
                </a:lnSpc>
              </a:pPr>
              <a:r>
                <a:rPr kumimoji="1" lang="zh-CN" altLang="en-US" sz="1800" b="1">
                  <a:latin typeface="+mn-lt"/>
                  <a:ea typeface="+mn-ea"/>
                </a:rPr>
                <a:t>发言人</a:t>
              </a:r>
            </a:p>
          </p:txBody>
        </p:sp>
        <p:sp>
          <p:nvSpPr>
            <p:cNvPr id="25" name="Line 22"/>
            <p:cNvSpPr>
              <a:spLocks noChangeShapeType="1"/>
            </p:cNvSpPr>
            <p:nvPr/>
          </p:nvSpPr>
          <p:spPr bwMode="auto">
            <a:xfrm>
              <a:off x="5356225" y="3260725"/>
              <a:ext cx="936625" cy="358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6" name="Line 23"/>
            <p:cNvSpPr>
              <a:spLocks noChangeShapeType="1"/>
            </p:cNvSpPr>
            <p:nvPr/>
          </p:nvSpPr>
          <p:spPr bwMode="auto">
            <a:xfrm>
              <a:off x="4217988" y="4195763"/>
              <a:ext cx="400050" cy="669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7" name="Oval 24"/>
            <p:cNvSpPr>
              <a:spLocks noChangeArrowheads="1"/>
            </p:cNvSpPr>
            <p:nvPr/>
          </p:nvSpPr>
          <p:spPr bwMode="auto">
            <a:xfrm>
              <a:off x="2600325" y="4122738"/>
              <a:ext cx="3440113" cy="2043112"/>
            </a:xfrm>
            <a:prstGeom prst="ellipse">
              <a:avLst/>
            </a:prstGeom>
            <a:solidFill>
              <a:srgbClr val="FFFF99"/>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800" b="1">
                <a:latin typeface="+mn-lt"/>
                <a:ea typeface="+mn-ea"/>
              </a:endParaRPr>
            </a:p>
          </p:txBody>
        </p:sp>
        <p:sp>
          <p:nvSpPr>
            <p:cNvPr id="28" name="Line 25"/>
            <p:cNvSpPr>
              <a:spLocks noChangeShapeType="1"/>
            </p:cNvSpPr>
            <p:nvPr/>
          </p:nvSpPr>
          <p:spPr bwMode="auto">
            <a:xfrm>
              <a:off x="5118100" y="4638675"/>
              <a:ext cx="838200" cy="3810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29" name="Line 26"/>
            <p:cNvSpPr>
              <a:spLocks noChangeShapeType="1"/>
            </p:cNvSpPr>
            <p:nvPr/>
          </p:nvSpPr>
          <p:spPr bwMode="auto">
            <a:xfrm flipH="1">
              <a:off x="5118100" y="5019675"/>
              <a:ext cx="1006475" cy="7635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0" name="Line 27"/>
            <p:cNvSpPr>
              <a:spLocks noChangeShapeType="1"/>
            </p:cNvSpPr>
            <p:nvPr/>
          </p:nvSpPr>
          <p:spPr bwMode="auto">
            <a:xfrm>
              <a:off x="4278313" y="4924425"/>
              <a:ext cx="671512" cy="6667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1" name="Line 28"/>
            <p:cNvSpPr>
              <a:spLocks noChangeShapeType="1"/>
            </p:cNvSpPr>
            <p:nvPr/>
          </p:nvSpPr>
          <p:spPr bwMode="auto">
            <a:xfrm flipV="1">
              <a:off x="4364038" y="4732338"/>
              <a:ext cx="668337" cy="192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2" name="Line 29"/>
            <p:cNvSpPr>
              <a:spLocks noChangeShapeType="1"/>
            </p:cNvSpPr>
            <p:nvPr/>
          </p:nvSpPr>
          <p:spPr bwMode="auto">
            <a:xfrm flipH="1">
              <a:off x="3189288" y="4924425"/>
              <a:ext cx="1089025" cy="1492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3" name="Line 30"/>
            <p:cNvSpPr>
              <a:spLocks noChangeShapeType="1"/>
            </p:cNvSpPr>
            <p:nvPr/>
          </p:nvSpPr>
          <p:spPr bwMode="auto">
            <a:xfrm>
              <a:off x="3189288" y="5116513"/>
              <a:ext cx="668337" cy="7635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4" name="Line 31"/>
            <p:cNvSpPr>
              <a:spLocks noChangeShapeType="1"/>
            </p:cNvSpPr>
            <p:nvPr/>
          </p:nvSpPr>
          <p:spPr bwMode="auto">
            <a:xfrm flipV="1">
              <a:off x="3943350" y="5783263"/>
              <a:ext cx="1006475" cy="968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5" name="Line 32"/>
            <p:cNvSpPr>
              <a:spLocks noChangeShapeType="1"/>
            </p:cNvSpPr>
            <p:nvPr/>
          </p:nvSpPr>
          <p:spPr bwMode="auto">
            <a:xfrm>
              <a:off x="6964363" y="2570163"/>
              <a:ext cx="382587" cy="12096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6" name="Line 33"/>
            <p:cNvSpPr>
              <a:spLocks noChangeShapeType="1"/>
            </p:cNvSpPr>
            <p:nvPr/>
          </p:nvSpPr>
          <p:spPr bwMode="auto">
            <a:xfrm>
              <a:off x="6375400" y="3619500"/>
              <a:ext cx="923925" cy="1920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7" name="Line 34"/>
            <p:cNvSpPr>
              <a:spLocks noChangeShapeType="1"/>
            </p:cNvSpPr>
            <p:nvPr/>
          </p:nvSpPr>
          <p:spPr bwMode="auto">
            <a:xfrm>
              <a:off x="7046913" y="2346325"/>
              <a:ext cx="755650" cy="968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8" name="Line 35"/>
            <p:cNvSpPr>
              <a:spLocks noChangeShapeType="1"/>
            </p:cNvSpPr>
            <p:nvPr/>
          </p:nvSpPr>
          <p:spPr bwMode="auto">
            <a:xfrm>
              <a:off x="2684463" y="2633663"/>
              <a:ext cx="393700" cy="446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39" name="Line 36"/>
            <p:cNvSpPr>
              <a:spLocks noChangeShapeType="1"/>
            </p:cNvSpPr>
            <p:nvPr/>
          </p:nvSpPr>
          <p:spPr bwMode="auto">
            <a:xfrm flipV="1">
              <a:off x="2097088" y="3228975"/>
              <a:ext cx="981075" cy="3587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0" name="Line 37"/>
            <p:cNvSpPr>
              <a:spLocks noChangeShapeType="1"/>
            </p:cNvSpPr>
            <p:nvPr/>
          </p:nvSpPr>
          <p:spPr bwMode="auto">
            <a:xfrm flipH="1">
              <a:off x="1762125" y="3587750"/>
              <a:ext cx="334963" cy="4778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1" name="Line 38"/>
            <p:cNvSpPr>
              <a:spLocks noChangeShapeType="1"/>
            </p:cNvSpPr>
            <p:nvPr/>
          </p:nvSpPr>
          <p:spPr bwMode="auto">
            <a:xfrm flipV="1">
              <a:off x="922338" y="3587750"/>
              <a:ext cx="1092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2" name="Line 39"/>
            <p:cNvSpPr>
              <a:spLocks noChangeShapeType="1"/>
            </p:cNvSpPr>
            <p:nvPr/>
          </p:nvSpPr>
          <p:spPr bwMode="auto">
            <a:xfrm>
              <a:off x="754063" y="2919413"/>
              <a:ext cx="133350" cy="5953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3" name="Line 40"/>
            <p:cNvSpPr>
              <a:spLocks noChangeShapeType="1"/>
            </p:cNvSpPr>
            <p:nvPr/>
          </p:nvSpPr>
          <p:spPr bwMode="auto">
            <a:xfrm flipV="1">
              <a:off x="754063" y="2346325"/>
              <a:ext cx="923925" cy="4778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4" name="Line 41"/>
            <p:cNvSpPr>
              <a:spLocks noChangeShapeType="1"/>
            </p:cNvSpPr>
            <p:nvPr/>
          </p:nvSpPr>
          <p:spPr bwMode="auto">
            <a:xfrm>
              <a:off x="1677988" y="2346325"/>
              <a:ext cx="839787" cy="2873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5" name="Line 42"/>
            <p:cNvSpPr>
              <a:spLocks noChangeShapeType="1"/>
            </p:cNvSpPr>
            <p:nvPr/>
          </p:nvSpPr>
          <p:spPr bwMode="auto">
            <a:xfrm flipV="1">
              <a:off x="6124575" y="2378075"/>
              <a:ext cx="754063" cy="1920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46" name="Line 43"/>
            <p:cNvSpPr>
              <a:spLocks noChangeShapeType="1"/>
            </p:cNvSpPr>
            <p:nvPr/>
          </p:nvSpPr>
          <p:spPr bwMode="auto">
            <a:xfrm>
              <a:off x="6124575" y="2665413"/>
              <a:ext cx="336550" cy="8604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47" name="Picture 4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9713" y="3875088"/>
              <a:ext cx="4587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21263" y="3079750"/>
              <a:ext cx="457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44813" y="3079750"/>
              <a:ext cx="457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92525" y="5783263"/>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 name="Picture 4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4063" y="3494088"/>
              <a:ext cx="34607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2" name="Group 49"/>
            <p:cNvGrpSpPr>
              <a:grpSpLocks/>
            </p:cNvGrpSpPr>
            <p:nvPr/>
          </p:nvGrpSpPr>
          <p:grpSpPr bwMode="auto">
            <a:xfrm>
              <a:off x="2265363" y="2346325"/>
              <a:ext cx="603250" cy="522288"/>
              <a:chOff x="2949" y="196"/>
              <a:chExt cx="941" cy="598"/>
            </a:xfrm>
          </p:grpSpPr>
          <p:sp>
            <p:nvSpPr>
              <p:cNvPr id="178" name="Oval 5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9" name="Oval 5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0" name="Oval 5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1" name="Oval 5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2" name="Oval 5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3" name="Oval 5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4" name="Oval 5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5" name="Oval 5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86" name="Freeform 5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7" name="Freeform 5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88" name="Freeform 6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3" name="Group 61"/>
            <p:cNvGrpSpPr>
              <a:grpSpLocks/>
            </p:cNvGrpSpPr>
            <p:nvPr/>
          </p:nvGrpSpPr>
          <p:grpSpPr bwMode="auto">
            <a:xfrm>
              <a:off x="419100" y="2633663"/>
              <a:ext cx="603250" cy="520700"/>
              <a:chOff x="2949" y="196"/>
              <a:chExt cx="941" cy="598"/>
            </a:xfrm>
          </p:grpSpPr>
          <p:sp>
            <p:nvSpPr>
              <p:cNvPr id="167" name="Oval 6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8" name="Oval 6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9" name="Oval 6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0" name="Oval 65"/>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1" name="Oval 6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2" name="Oval 6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3" name="Oval 6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4" name="Oval 69"/>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75" name="Freeform 7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6" name="Freeform 7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77" name="Freeform 7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4" name="Group 73"/>
            <p:cNvGrpSpPr>
              <a:grpSpLocks/>
            </p:cNvGrpSpPr>
            <p:nvPr/>
          </p:nvGrpSpPr>
          <p:grpSpPr bwMode="auto">
            <a:xfrm>
              <a:off x="4697413" y="5495925"/>
              <a:ext cx="604837" cy="522288"/>
              <a:chOff x="2949" y="196"/>
              <a:chExt cx="941" cy="598"/>
            </a:xfrm>
          </p:grpSpPr>
          <p:sp>
            <p:nvSpPr>
              <p:cNvPr id="156" name="Oval 7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7" name="Oval 7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8" name="Oval 7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9" name="Oval 7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0" name="Oval 7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1" name="Oval 7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2" name="Oval 8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3" name="Oval 8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64" name="Freeform 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5" name="Freeform 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66" name="Freeform 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5" name="Group 85"/>
            <p:cNvGrpSpPr>
              <a:grpSpLocks/>
            </p:cNvGrpSpPr>
            <p:nvPr/>
          </p:nvGrpSpPr>
          <p:grpSpPr bwMode="auto">
            <a:xfrm>
              <a:off x="6627813" y="2157413"/>
              <a:ext cx="603250" cy="522287"/>
              <a:chOff x="2949" y="196"/>
              <a:chExt cx="941" cy="598"/>
            </a:xfrm>
          </p:grpSpPr>
          <p:sp>
            <p:nvSpPr>
              <p:cNvPr id="145" name="Oval 8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6" name="Oval 8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7" name="Oval 8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8" name="Oval 89"/>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9" name="Oval 9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0" name="Oval 9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1" name="Oval 9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2" name="Oval 93"/>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53" name="Freeform 9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4" name="Freeform 9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55" name="Freeform 9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56" name="Group 97"/>
            <p:cNvGrpSpPr>
              <a:grpSpLocks/>
            </p:cNvGrpSpPr>
            <p:nvPr/>
          </p:nvGrpSpPr>
          <p:grpSpPr bwMode="auto">
            <a:xfrm>
              <a:off x="6124575" y="3302000"/>
              <a:ext cx="603250" cy="522288"/>
              <a:chOff x="2949" y="196"/>
              <a:chExt cx="941" cy="598"/>
            </a:xfrm>
          </p:grpSpPr>
          <p:sp>
            <p:nvSpPr>
              <p:cNvPr id="134" name="Oval 98"/>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5" name="Oval 99"/>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6" name="Oval 100"/>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7" name="Oval 101"/>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8" name="Oval 102"/>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9" name="Oval 103"/>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0" name="Oval 104"/>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1" name="Oval 105"/>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42" name="Freeform 10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3" name="Freeform 10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44" name="Freeform 10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57" name="Text Box 109"/>
            <p:cNvSpPr txBox="1">
              <a:spLocks noChangeArrowheads="1"/>
            </p:cNvSpPr>
            <p:nvPr/>
          </p:nvSpPr>
          <p:spPr bwMode="auto">
            <a:xfrm>
              <a:off x="1174750" y="2710436"/>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1</a:t>
              </a:r>
            </a:p>
          </p:txBody>
        </p:sp>
        <p:sp>
          <p:nvSpPr>
            <p:cNvPr id="58" name="Text Box 110"/>
            <p:cNvSpPr txBox="1">
              <a:spLocks noChangeArrowheads="1"/>
            </p:cNvSpPr>
            <p:nvPr/>
          </p:nvSpPr>
          <p:spPr bwMode="auto">
            <a:xfrm>
              <a:off x="3439500" y="4267860"/>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3</a:t>
              </a:r>
            </a:p>
          </p:txBody>
        </p:sp>
        <p:sp>
          <p:nvSpPr>
            <p:cNvPr id="59" name="Text Box 111"/>
            <p:cNvSpPr txBox="1">
              <a:spLocks noChangeArrowheads="1"/>
            </p:cNvSpPr>
            <p:nvPr/>
          </p:nvSpPr>
          <p:spPr bwMode="auto">
            <a:xfrm>
              <a:off x="7215188" y="2679701"/>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AS</a:t>
              </a:r>
              <a:r>
                <a:rPr kumimoji="1" lang="en-US" altLang="zh-CN" sz="1800" b="1" baseline="-25000">
                  <a:latin typeface="+mn-lt"/>
                  <a:ea typeface="+mn-ea"/>
                </a:rPr>
                <a:t>2</a:t>
              </a:r>
            </a:p>
          </p:txBody>
        </p:sp>
        <p:sp>
          <p:nvSpPr>
            <p:cNvPr id="60" name="Text Box 112"/>
            <p:cNvSpPr txBox="1">
              <a:spLocks noChangeArrowheads="1"/>
            </p:cNvSpPr>
            <p:nvPr/>
          </p:nvSpPr>
          <p:spPr bwMode="auto">
            <a:xfrm>
              <a:off x="6979536" y="5287468"/>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5</a:t>
              </a:r>
            </a:p>
          </p:txBody>
        </p:sp>
        <p:sp>
          <p:nvSpPr>
            <p:cNvPr id="61" name="Text Box 113"/>
            <p:cNvSpPr txBox="1">
              <a:spLocks noChangeArrowheads="1"/>
            </p:cNvSpPr>
            <p:nvPr/>
          </p:nvSpPr>
          <p:spPr bwMode="auto">
            <a:xfrm>
              <a:off x="519975" y="4631963"/>
              <a:ext cx="687621" cy="60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dirty="0">
                  <a:latin typeface="+mn-lt"/>
                  <a:ea typeface="+mn-ea"/>
                </a:rPr>
                <a:t>AS</a:t>
              </a:r>
              <a:r>
                <a:rPr kumimoji="1" lang="en-US" altLang="zh-CN" sz="1800" b="1" baseline="-25000" dirty="0">
                  <a:latin typeface="+mn-lt"/>
                  <a:ea typeface="+mn-ea"/>
                </a:rPr>
                <a:t>4</a:t>
              </a:r>
            </a:p>
          </p:txBody>
        </p:sp>
        <p:pic>
          <p:nvPicPr>
            <p:cNvPr id="62" name="Picture 11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89613" y="4924425"/>
              <a:ext cx="458787" cy="34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3" name="Line 115"/>
            <p:cNvSpPr>
              <a:spLocks noChangeShapeType="1"/>
            </p:cNvSpPr>
            <p:nvPr/>
          </p:nvSpPr>
          <p:spPr bwMode="auto">
            <a:xfrm>
              <a:off x="4217988" y="4195763"/>
              <a:ext cx="817562" cy="3460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nvGrpSpPr>
            <p:cNvPr id="64" name="Group 116"/>
            <p:cNvGrpSpPr>
              <a:grpSpLocks/>
            </p:cNvGrpSpPr>
            <p:nvPr/>
          </p:nvGrpSpPr>
          <p:grpSpPr bwMode="auto">
            <a:xfrm>
              <a:off x="4781550" y="4351338"/>
              <a:ext cx="603250" cy="520700"/>
              <a:chOff x="2949" y="196"/>
              <a:chExt cx="941" cy="598"/>
            </a:xfrm>
          </p:grpSpPr>
          <p:sp>
            <p:nvSpPr>
              <p:cNvPr id="123" name="Oval 117"/>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4"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5"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6" name="Oval 120"/>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7" name="Oval 121"/>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8"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9" name="Oval 123"/>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0" name="Oval 124"/>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31" name="Freeform 1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2" name="Freeform 1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33" name="Freeform 1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pic>
          <p:nvPicPr>
            <p:cNvPr id="65" name="Picture 12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9700" y="3973513"/>
              <a:ext cx="458788" cy="34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12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11625" y="4829175"/>
              <a:ext cx="346075" cy="21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7" name="Group 130"/>
            <p:cNvGrpSpPr>
              <a:grpSpLocks/>
            </p:cNvGrpSpPr>
            <p:nvPr/>
          </p:nvGrpSpPr>
          <p:grpSpPr bwMode="auto">
            <a:xfrm>
              <a:off x="2768600" y="4829175"/>
              <a:ext cx="603250" cy="522288"/>
              <a:chOff x="2949" y="196"/>
              <a:chExt cx="941" cy="598"/>
            </a:xfrm>
          </p:grpSpPr>
          <p:sp>
            <p:nvSpPr>
              <p:cNvPr id="112" name="Oval 131"/>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3" name="Oval 132"/>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4" name="Oval 133"/>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5" name="Oval 134"/>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6" name="Oval 135"/>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7" name="Oval 136"/>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8" name="Oval 137"/>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9" name="Oval 138"/>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0" name="Freeform 13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1" name="Freeform 14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22" name="Freeform 14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68" name="Line 142"/>
            <p:cNvSpPr>
              <a:spLocks noChangeShapeType="1"/>
            </p:cNvSpPr>
            <p:nvPr/>
          </p:nvSpPr>
          <p:spPr bwMode="auto">
            <a:xfrm>
              <a:off x="1677988" y="2346325"/>
              <a:ext cx="503237" cy="11477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69" name="Picture 143"/>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9713" y="2252663"/>
              <a:ext cx="346075" cy="21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0" name="Group 144"/>
            <p:cNvGrpSpPr>
              <a:grpSpLocks/>
            </p:cNvGrpSpPr>
            <p:nvPr/>
          </p:nvGrpSpPr>
          <p:grpSpPr bwMode="auto">
            <a:xfrm>
              <a:off x="1846263" y="3302000"/>
              <a:ext cx="603250" cy="519113"/>
              <a:chOff x="2949" y="196"/>
              <a:chExt cx="941" cy="598"/>
            </a:xfrm>
          </p:grpSpPr>
          <p:sp>
            <p:nvSpPr>
              <p:cNvPr id="101" name="Oval 145"/>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2" name="Oval 146"/>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3" name="Oval 147"/>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4" name="Oval 148"/>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5" name="Oval 149"/>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6" name="Oval 150"/>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7" name="Oval 151"/>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8" name="Oval 152"/>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09" name="Freeform 1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10" name="Freeform 1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11" name="Freeform 1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sp>
          <p:nvSpPr>
            <p:cNvPr id="71" name="Line 156"/>
            <p:cNvSpPr>
              <a:spLocks noChangeShapeType="1"/>
            </p:cNvSpPr>
            <p:nvPr/>
          </p:nvSpPr>
          <p:spPr bwMode="auto">
            <a:xfrm>
              <a:off x="7886700" y="2538413"/>
              <a:ext cx="587375" cy="5715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72" name="Line 157"/>
            <p:cNvSpPr>
              <a:spLocks noChangeShapeType="1"/>
            </p:cNvSpPr>
            <p:nvPr/>
          </p:nvSpPr>
          <p:spPr bwMode="auto">
            <a:xfrm flipH="1">
              <a:off x="7380288" y="3141663"/>
              <a:ext cx="1006475" cy="66992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73" name="Line 158"/>
            <p:cNvSpPr>
              <a:spLocks noChangeShapeType="1"/>
            </p:cNvSpPr>
            <p:nvPr/>
          </p:nvSpPr>
          <p:spPr bwMode="auto">
            <a:xfrm flipV="1">
              <a:off x="5703888" y="2570163"/>
              <a:ext cx="420687" cy="1920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pic>
          <p:nvPicPr>
            <p:cNvPr id="74" name="Picture 15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21525" y="3683000"/>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160"/>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35875" y="2346325"/>
              <a:ext cx="347663"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6" name="Group 161"/>
            <p:cNvGrpSpPr>
              <a:grpSpLocks/>
            </p:cNvGrpSpPr>
            <p:nvPr/>
          </p:nvGrpSpPr>
          <p:grpSpPr bwMode="auto">
            <a:xfrm>
              <a:off x="8139113" y="2824163"/>
              <a:ext cx="601662" cy="520700"/>
              <a:chOff x="2949" y="196"/>
              <a:chExt cx="941" cy="598"/>
            </a:xfrm>
          </p:grpSpPr>
          <p:sp>
            <p:nvSpPr>
              <p:cNvPr id="90" name="Oval 16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1" name="Oval 16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2" name="Oval 16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3" name="Oval 165"/>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4" name="Oval 16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5" name="Oval 16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6" name="Oval 16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7" name="Oval 169"/>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98" name="Freeform 17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99" name="Freeform 17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100" name="Freeform 17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grpSp>
          <p:nvGrpSpPr>
            <p:cNvPr id="77" name="Group 173"/>
            <p:cNvGrpSpPr>
              <a:grpSpLocks/>
            </p:cNvGrpSpPr>
            <p:nvPr/>
          </p:nvGrpSpPr>
          <p:grpSpPr bwMode="auto">
            <a:xfrm>
              <a:off x="5286375" y="2443163"/>
              <a:ext cx="603250" cy="522287"/>
              <a:chOff x="2949" y="196"/>
              <a:chExt cx="941" cy="598"/>
            </a:xfrm>
          </p:grpSpPr>
          <p:sp>
            <p:nvSpPr>
              <p:cNvPr id="79" name="Oval 17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0"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1"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2" name="Oval 17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3" name="Oval 17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4"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5" name="Oval 18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6" name="Oval 18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87" name="Freeform 1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88" name="Freeform 1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sp>
            <p:nvSpPr>
              <p:cNvPr id="89" name="Freeform 1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b="1">
                  <a:latin typeface="+mn-lt"/>
                  <a:ea typeface="+mn-ea"/>
                </a:endParaRPr>
              </a:p>
            </p:txBody>
          </p:sp>
        </p:grpSp>
        <p:pic>
          <p:nvPicPr>
            <p:cNvPr id="78" name="Picture 18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56300" y="2443163"/>
              <a:ext cx="34607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18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229016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err="1">
                <a:latin typeface="华文新魏" pitchFamily="2" charset="-122"/>
              </a:rPr>
              <a:t>路径向量算法</a:t>
            </a:r>
            <a:endParaRPr lang="zh-CN" altLang="en-US" sz="2800" dirty="0">
              <a:latin typeface="华文新魏" pitchFamily="2" charset="-122"/>
            </a:endParaRPr>
          </a:p>
        </p:txBody>
      </p:sp>
      <p:sp>
        <p:nvSpPr>
          <p:cNvPr id="4" name="内容占位符 3"/>
          <p:cNvSpPr>
            <a:spLocks noGrp="1"/>
          </p:cNvSpPr>
          <p:nvPr>
            <p:ph idx="1"/>
          </p:nvPr>
        </p:nvSpPr>
        <p:spPr/>
        <p:txBody>
          <a:bodyPr/>
          <a:lstStyle/>
          <a:p>
            <a:pPr marL="0" indent="0">
              <a:lnSpc>
                <a:spcPct val="110000"/>
              </a:lnSpc>
              <a:buNone/>
            </a:pPr>
            <a:r>
              <a:rPr lang="en-US" altLang="zh-CN" sz="2800" dirty="0" smtClean="0"/>
              <a:t>        BGP</a:t>
            </a:r>
            <a:r>
              <a:rPr lang="zh-CN" altLang="en-US" sz="2800" dirty="0"/>
              <a:t>路由器（</a:t>
            </a:r>
            <a:r>
              <a:rPr lang="en-US" altLang="zh-CN" sz="2800" dirty="0">
                <a:solidFill>
                  <a:srgbClr val="FF0000"/>
                </a:solidFill>
              </a:rPr>
              <a:t>BGP</a:t>
            </a:r>
            <a:r>
              <a:rPr lang="zh-CN" altLang="en-US" sz="2800" dirty="0">
                <a:solidFill>
                  <a:srgbClr val="FF0000"/>
                </a:solidFill>
              </a:rPr>
              <a:t>发言人</a:t>
            </a:r>
            <a:r>
              <a:rPr lang="zh-CN" altLang="en-US" sz="2800" dirty="0"/>
              <a:t>）周期性地与其相邻</a:t>
            </a:r>
            <a:r>
              <a:rPr lang="en-US" altLang="zh-CN" sz="2800" dirty="0"/>
              <a:t>BGP</a:t>
            </a:r>
            <a:r>
              <a:rPr lang="zh-CN" altLang="en-US" sz="2800" dirty="0"/>
              <a:t>路由器交换自己知道的路由</a:t>
            </a:r>
            <a:r>
              <a:rPr lang="zh-CN" altLang="en-US" sz="2800" dirty="0" smtClean="0"/>
              <a:t>信息（通过建立</a:t>
            </a:r>
            <a:r>
              <a:rPr lang="en-US" altLang="zh-CN" sz="2800" dirty="0" smtClean="0">
                <a:solidFill>
                  <a:srgbClr val="FF0000"/>
                </a:solidFill>
              </a:rPr>
              <a:t>TCP</a:t>
            </a:r>
            <a:r>
              <a:rPr lang="zh-CN" altLang="en-US" sz="2800" dirty="0" smtClean="0">
                <a:solidFill>
                  <a:srgbClr val="FF0000"/>
                </a:solidFill>
              </a:rPr>
              <a:t>连接</a:t>
            </a:r>
            <a:r>
              <a:rPr lang="zh-CN" altLang="en-US" sz="2800" dirty="0" smtClean="0"/>
              <a:t>来互相通信），</a:t>
            </a:r>
            <a:r>
              <a:rPr lang="zh-CN" altLang="en-US" sz="2800" dirty="0"/>
              <a:t>相邻</a:t>
            </a:r>
            <a:r>
              <a:rPr lang="en-US" altLang="zh-CN" sz="2800" dirty="0"/>
              <a:t>BGP</a:t>
            </a:r>
            <a:r>
              <a:rPr lang="zh-CN" altLang="en-US" sz="2800" dirty="0"/>
              <a:t>路由器可以根据收到的路由信息和自己所采用的策略修改和刷新自己的路由表。在收到的路由信息中，如果发现自己所在的</a:t>
            </a:r>
            <a:r>
              <a:rPr lang="en-US" altLang="zh-CN" sz="2800" dirty="0"/>
              <a:t>AS</a:t>
            </a:r>
            <a:r>
              <a:rPr lang="zh-CN" altLang="en-US" sz="2800" dirty="0"/>
              <a:t>在路径表，则忽略该条路由信息（</a:t>
            </a:r>
            <a:r>
              <a:rPr lang="zh-CN" altLang="en-US" sz="2800" dirty="0">
                <a:solidFill>
                  <a:srgbClr val="FF0000"/>
                </a:solidFill>
              </a:rPr>
              <a:t>预防回路</a:t>
            </a:r>
            <a:r>
              <a:rPr lang="zh-CN" altLang="en-US" sz="2800" dirty="0"/>
              <a:t>）；如果发现在路径表中所列出的某个</a:t>
            </a:r>
            <a:r>
              <a:rPr lang="en-US" altLang="zh-CN" sz="2800" dirty="0"/>
              <a:t>AS</a:t>
            </a:r>
            <a:r>
              <a:rPr lang="zh-CN" altLang="en-US" sz="2800" dirty="0"/>
              <a:t>不符合自己的策略，则忽略该条路由信息（</a:t>
            </a:r>
            <a:r>
              <a:rPr lang="zh-CN" altLang="en-US" sz="2800" dirty="0">
                <a:solidFill>
                  <a:srgbClr val="FF0000"/>
                </a:solidFill>
              </a:rPr>
              <a:t>策略路由选择</a:t>
            </a:r>
            <a:r>
              <a:rPr lang="zh-CN" altLang="en-US" sz="2800" dirty="0"/>
              <a:t>）</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19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2440229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zh-CN" altLang="en-US" dirty="0" smtClean="0">
                <a:latin typeface="华文新魏" pitchFamily="2" charset="-122"/>
              </a:rPr>
              <a:t>例</a:t>
            </a:r>
            <a:r>
              <a:rPr lang="en-US" altLang="zh-CN" dirty="0" smtClean="0">
                <a:latin typeface="华文新魏" pitchFamily="2" charset="-122"/>
              </a:rPr>
              <a:t>:</a:t>
            </a:r>
            <a:r>
              <a:rPr lang="en-US" altLang="en-US" dirty="0" err="1">
                <a:latin typeface="华文新魏" pitchFamily="2" charset="-122"/>
              </a:rPr>
              <a:t>交换路由信息</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pic>
        <p:nvPicPr>
          <p:cNvPr id="9218"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6507" y="1628800"/>
            <a:ext cx="7273925"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650892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en-US" dirty="0" err="1">
                <a:latin typeface="华文新魏" pitchFamily="2" charset="-122"/>
              </a:rPr>
              <a:t>BGP协议的特点</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10000"/>
              </a:lnSpc>
            </a:pPr>
            <a:r>
              <a:rPr lang="en-US" altLang="zh-CN" sz="2400" dirty="0"/>
              <a:t>BGP</a:t>
            </a:r>
            <a:r>
              <a:rPr lang="zh-CN" altLang="en-US" sz="2400" dirty="0"/>
              <a:t>协议交换路由信息的结点数量级是</a:t>
            </a:r>
            <a:r>
              <a:rPr lang="en-US" altLang="zh-CN" sz="2400" dirty="0"/>
              <a:t>AS</a:t>
            </a:r>
            <a:r>
              <a:rPr lang="zh-CN" altLang="en-US" sz="2400" dirty="0"/>
              <a:t>数的量级，这要比这些</a:t>
            </a:r>
            <a:r>
              <a:rPr lang="en-US" altLang="zh-CN" sz="2400" dirty="0"/>
              <a:t>AS</a:t>
            </a:r>
            <a:r>
              <a:rPr lang="zh-CN" altLang="en-US" sz="2400" dirty="0"/>
              <a:t>中的网络数少</a:t>
            </a:r>
            <a:r>
              <a:rPr lang="zh-CN" altLang="en-US" sz="2400" dirty="0" smtClean="0"/>
              <a:t>很多</a:t>
            </a:r>
            <a:r>
              <a:rPr lang="zh-CN" altLang="en-US" sz="2400" dirty="0"/>
              <a:t>；</a:t>
            </a:r>
          </a:p>
          <a:p>
            <a:pPr>
              <a:lnSpc>
                <a:spcPct val="110000"/>
              </a:lnSpc>
            </a:pPr>
            <a:r>
              <a:rPr lang="zh-CN" altLang="en-US" sz="2400" dirty="0"/>
              <a:t>每个</a:t>
            </a:r>
            <a:r>
              <a:rPr lang="en-US" altLang="zh-CN" sz="2400" dirty="0"/>
              <a:t>AS</a:t>
            </a:r>
            <a:r>
              <a:rPr lang="zh-CN" altLang="en-US" sz="2400" dirty="0"/>
              <a:t>中</a:t>
            </a:r>
            <a:r>
              <a:rPr lang="en-US" altLang="zh-CN" sz="2400" dirty="0"/>
              <a:t>BGP</a:t>
            </a:r>
            <a:r>
              <a:rPr lang="zh-CN" altLang="en-US" sz="2400" dirty="0"/>
              <a:t>发言人的数目是很少的，这样就使得</a:t>
            </a:r>
            <a:r>
              <a:rPr lang="en-US" altLang="zh-CN" sz="2400" dirty="0"/>
              <a:t>AS</a:t>
            </a:r>
            <a:r>
              <a:rPr lang="zh-CN" altLang="en-US" sz="2400" dirty="0"/>
              <a:t>之间的路由选择不致过分</a:t>
            </a:r>
            <a:r>
              <a:rPr lang="zh-CN" altLang="en-US" sz="2400" dirty="0" smtClean="0"/>
              <a:t>复杂；  </a:t>
            </a:r>
            <a:endParaRPr lang="zh-CN" altLang="en-US" sz="2400" dirty="0"/>
          </a:p>
          <a:p>
            <a:pPr>
              <a:lnSpc>
                <a:spcPct val="110000"/>
              </a:lnSpc>
            </a:pPr>
            <a:r>
              <a:rPr lang="en-US" altLang="zh-CN" sz="2400" dirty="0"/>
              <a:t>BGP</a:t>
            </a:r>
            <a:r>
              <a:rPr lang="zh-CN" altLang="en-US" sz="2400" dirty="0"/>
              <a:t>支持</a:t>
            </a:r>
            <a:r>
              <a:rPr lang="en-US" altLang="zh-CN" sz="2400" dirty="0"/>
              <a:t>CIDR</a:t>
            </a:r>
            <a:r>
              <a:rPr lang="zh-CN" altLang="en-US" sz="2400" dirty="0"/>
              <a:t>，因此</a:t>
            </a:r>
            <a:r>
              <a:rPr lang="en-US" altLang="zh-CN" sz="2400" dirty="0"/>
              <a:t>BGP</a:t>
            </a:r>
            <a:r>
              <a:rPr lang="zh-CN" altLang="en-US" sz="2400" dirty="0"/>
              <a:t>的路由表也就应当包括目的网络前缀、下一跳路由器，以及到达该目的网络所要经过的各个</a:t>
            </a:r>
            <a:r>
              <a:rPr lang="en-US" altLang="zh-CN" sz="2400" dirty="0"/>
              <a:t>AS</a:t>
            </a:r>
            <a:r>
              <a:rPr lang="zh-CN" altLang="en-US" sz="2400" dirty="0" smtClean="0"/>
              <a:t>序列；</a:t>
            </a:r>
            <a:endParaRPr lang="zh-CN" altLang="en-US" sz="2400" dirty="0"/>
          </a:p>
          <a:p>
            <a:pPr>
              <a:lnSpc>
                <a:spcPct val="110000"/>
              </a:lnSpc>
            </a:pPr>
            <a:r>
              <a:rPr lang="zh-CN" altLang="en-US" sz="2400" dirty="0"/>
              <a:t>在</a:t>
            </a:r>
            <a:r>
              <a:rPr lang="en-US" altLang="zh-CN" sz="2400" dirty="0"/>
              <a:t>BGP</a:t>
            </a:r>
            <a:r>
              <a:rPr lang="zh-CN" altLang="en-US" sz="2400" dirty="0"/>
              <a:t>刚运行时，</a:t>
            </a:r>
            <a:r>
              <a:rPr lang="en-US" altLang="zh-CN" sz="2400" dirty="0"/>
              <a:t>BGP</a:t>
            </a:r>
            <a:r>
              <a:rPr lang="zh-CN" altLang="en-US" sz="2400" dirty="0"/>
              <a:t>的邻站是交换整个的</a:t>
            </a:r>
            <a:r>
              <a:rPr lang="en-US" altLang="zh-CN" sz="2400" dirty="0"/>
              <a:t>BGP</a:t>
            </a:r>
            <a:r>
              <a:rPr lang="zh-CN" altLang="en-US" sz="2400" dirty="0"/>
              <a:t>路由表，但以后只需要在发生变化时更新有变化的部分。这样做有利于节省网络带宽和减少路由器的处理开销。 </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79051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itchFamily="2" charset="-122"/>
                <a:ea typeface="华文新魏" pitchFamily="2" charset="-122"/>
              </a:rPr>
              <a:t>BGP-4</a:t>
            </a:r>
            <a:r>
              <a:rPr lang="zh-CN" altLang="en-US" dirty="0" smtClean="0"/>
              <a:t>的报文 </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打开</a:t>
            </a:r>
            <a:r>
              <a:rPr lang="en-US" altLang="zh-CN" sz="2400" dirty="0">
                <a:solidFill>
                  <a:srgbClr val="FF0000"/>
                </a:solidFill>
              </a:rPr>
              <a:t>(OPEN)</a:t>
            </a:r>
            <a:r>
              <a:rPr lang="zh-CN" altLang="en-US" sz="2400" dirty="0" smtClean="0">
                <a:solidFill>
                  <a:srgbClr val="FF0000"/>
                </a:solidFill>
              </a:rPr>
              <a:t>报文</a:t>
            </a:r>
            <a:r>
              <a:rPr lang="zh-CN" altLang="en-US" sz="2400" dirty="0" smtClean="0"/>
              <a:t>：用来</a:t>
            </a:r>
            <a:r>
              <a:rPr lang="zh-CN" altLang="en-US" sz="2400" dirty="0"/>
              <a:t>与相邻的另一个</a:t>
            </a:r>
            <a:r>
              <a:rPr lang="en-US" altLang="zh-CN" sz="2400" dirty="0"/>
              <a:t>BGP</a:t>
            </a:r>
            <a:r>
              <a:rPr lang="zh-CN" altLang="en-US" sz="2400" dirty="0"/>
              <a:t>发言人建立</a:t>
            </a:r>
            <a:r>
              <a:rPr lang="zh-CN" altLang="en-US" sz="2400" dirty="0" smtClean="0"/>
              <a:t>关系；</a:t>
            </a:r>
            <a:endParaRPr lang="zh-CN" altLang="en-US" sz="2400" dirty="0"/>
          </a:p>
          <a:p>
            <a:pPr>
              <a:lnSpc>
                <a:spcPct val="120000"/>
              </a:lnSpc>
            </a:pPr>
            <a:r>
              <a:rPr lang="zh-CN" altLang="en-US" sz="2400" dirty="0" smtClean="0">
                <a:solidFill>
                  <a:srgbClr val="FF0000"/>
                </a:solidFill>
              </a:rPr>
              <a:t>更新</a:t>
            </a:r>
            <a:r>
              <a:rPr lang="en-US" altLang="zh-CN" sz="2400" dirty="0">
                <a:solidFill>
                  <a:srgbClr val="FF0000"/>
                </a:solidFill>
              </a:rPr>
              <a:t>(UPDATE)</a:t>
            </a:r>
            <a:r>
              <a:rPr lang="zh-CN" altLang="en-US" sz="2400" dirty="0" smtClean="0">
                <a:solidFill>
                  <a:srgbClr val="FF0000"/>
                </a:solidFill>
              </a:rPr>
              <a:t>报文</a:t>
            </a:r>
            <a:r>
              <a:rPr lang="zh-CN" altLang="en-US" sz="2400" dirty="0" smtClean="0"/>
              <a:t>：用来</a:t>
            </a:r>
            <a:r>
              <a:rPr lang="zh-CN" altLang="en-US" sz="2400" dirty="0"/>
              <a:t>发送某一路由的信息，以及列出要撤消的多条</a:t>
            </a:r>
            <a:r>
              <a:rPr lang="zh-CN" altLang="en-US" sz="2400" dirty="0" smtClean="0"/>
              <a:t>路由；</a:t>
            </a:r>
            <a:endParaRPr lang="zh-CN" altLang="en-US" sz="2400" dirty="0"/>
          </a:p>
          <a:p>
            <a:pPr>
              <a:lnSpc>
                <a:spcPct val="120000"/>
              </a:lnSpc>
            </a:pPr>
            <a:r>
              <a:rPr lang="zh-CN" altLang="en-US" sz="2400" dirty="0" smtClean="0">
                <a:solidFill>
                  <a:srgbClr val="FF0000"/>
                </a:solidFill>
              </a:rPr>
              <a:t>保活</a:t>
            </a:r>
            <a:r>
              <a:rPr lang="en-US" altLang="zh-CN" sz="2400" dirty="0">
                <a:solidFill>
                  <a:srgbClr val="FF0000"/>
                </a:solidFill>
              </a:rPr>
              <a:t>(KEEPALIVE)</a:t>
            </a:r>
            <a:r>
              <a:rPr lang="zh-CN" altLang="en-US" sz="2400" dirty="0" smtClean="0">
                <a:solidFill>
                  <a:srgbClr val="FF0000"/>
                </a:solidFill>
              </a:rPr>
              <a:t>报文</a:t>
            </a:r>
            <a:r>
              <a:rPr lang="zh-CN" altLang="en-US" sz="2400" dirty="0" smtClean="0"/>
              <a:t>：用来</a:t>
            </a:r>
            <a:r>
              <a:rPr lang="zh-CN" altLang="en-US" sz="2400" dirty="0"/>
              <a:t>确认打开报文和周期性地证实邻站</a:t>
            </a:r>
            <a:r>
              <a:rPr lang="zh-CN" altLang="en-US" sz="2400" dirty="0" smtClean="0"/>
              <a:t>关系；</a:t>
            </a:r>
            <a:endParaRPr lang="zh-CN" altLang="en-US" sz="2400" dirty="0"/>
          </a:p>
          <a:p>
            <a:pPr>
              <a:lnSpc>
                <a:spcPct val="120000"/>
              </a:lnSpc>
            </a:pPr>
            <a:r>
              <a:rPr lang="zh-CN" altLang="en-US" sz="2400" dirty="0" smtClean="0">
                <a:solidFill>
                  <a:srgbClr val="FF0000"/>
                </a:solidFill>
              </a:rPr>
              <a:t>通知</a:t>
            </a:r>
            <a:r>
              <a:rPr lang="en-US" altLang="zh-CN" sz="2400" dirty="0">
                <a:solidFill>
                  <a:srgbClr val="FF0000"/>
                </a:solidFill>
              </a:rPr>
              <a:t>(NOTIFICATION)</a:t>
            </a:r>
            <a:r>
              <a:rPr lang="zh-CN" altLang="en-US" sz="2400" dirty="0" smtClean="0">
                <a:solidFill>
                  <a:srgbClr val="FF0000"/>
                </a:solidFill>
              </a:rPr>
              <a:t>报文</a:t>
            </a:r>
            <a:r>
              <a:rPr lang="zh-CN" altLang="en-US" sz="2400" dirty="0" smtClean="0"/>
              <a:t>：用来</a:t>
            </a:r>
            <a:r>
              <a:rPr lang="zh-CN" altLang="en-US" sz="2400" dirty="0"/>
              <a:t>发送检测到的差错。</a:t>
            </a:r>
          </a:p>
          <a:p>
            <a:pPr>
              <a:lnSpc>
                <a:spcPct val="120000"/>
              </a:lnSpc>
            </a:pPr>
            <a:r>
              <a:rPr lang="zh-CN" altLang="en-US" sz="2400" dirty="0" smtClean="0">
                <a:solidFill>
                  <a:srgbClr val="0000FF"/>
                </a:solidFill>
              </a:rPr>
              <a:t>提示</a:t>
            </a:r>
            <a:r>
              <a:rPr lang="zh-CN" altLang="en-US" sz="2400" dirty="0" smtClean="0"/>
              <a:t>：在 </a:t>
            </a:r>
            <a:r>
              <a:rPr lang="en-US" altLang="zh-CN" sz="2400" dirty="0" smtClean="0"/>
              <a:t>RFC2918</a:t>
            </a:r>
            <a:r>
              <a:rPr lang="zh-CN" altLang="en-US" sz="2400" dirty="0" smtClean="0"/>
              <a:t>中</a:t>
            </a:r>
            <a:r>
              <a:rPr lang="zh-CN" altLang="en-US" sz="2400" dirty="0"/>
              <a:t>增加了 </a:t>
            </a:r>
            <a:r>
              <a:rPr lang="en-US" altLang="zh-CN" sz="2400" dirty="0" smtClean="0">
                <a:solidFill>
                  <a:srgbClr val="0000FF"/>
                </a:solidFill>
              </a:rPr>
              <a:t>ROUTE-REFRESH</a:t>
            </a:r>
            <a:r>
              <a:rPr lang="zh-CN" altLang="en-US" sz="2400" dirty="0" smtClean="0">
                <a:solidFill>
                  <a:srgbClr val="0000FF"/>
                </a:solidFill>
              </a:rPr>
              <a:t>报文</a:t>
            </a:r>
            <a:r>
              <a:rPr lang="zh-CN" altLang="en-US" sz="2400" dirty="0"/>
              <a:t>，用来请求对等端重新通告。 </a:t>
            </a: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3066344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a:lnSpc>
                <a:spcPct val="90000"/>
              </a:lnSpc>
            </a:pPr>
            <a:r>
              <a:rPr lang="en-US" altLang="zh-CN" dirty="0" smtClean="0">
                <a:latin typeface="华文新魏" pitchFamily="2" charset="-122"/>
              </a:rPr>
              <a:t>BGP</a:t>
            </a:r>
            <a:r>
              <a:rPr lang="zh-CN" altLang="en-US" dirty="0" smtClean="0">
                <a:latin typeface="华文新魏" pitchFamily="2" charset="-122"/>
              </a:rPr>
              <a:t>报文</a:t>
            </a:r>
            <a:endParaRPr lang="zh-CN" altLang="en-US" sz="28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路由</a:t>
            </a:r>
            <a:r>
              <a:rPr lang="zh-CN" altLang="en-US" sz="1200" b="0" dirty="0" smtClean="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41"/>
          <p:cNvSpPr>
            <a:spLocks noChangeArrowheads="1"/>
          </p:cNvSpPr>
          <p:nvPr/>
        </p:nvSpPr>
        <p:spPr bwMode="auto">
          <a:xfrm>
            <a:off x="2974851" y="3517230"/>
            <a:ext cx="2152650" cy="46513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6" name="Rectangle 42"/>
          <p:cNvSpPr>
            <a:spLocks noChangeArrowheads="1"/>
          </p:cNvSpPr>
          <p:nvPr/>
        </p:nvSpPr>
        <p:spPr bwMode="auto">
          <a:xfrm>
            <a:off x="2914526" y="3539455"/>
            <a:ext cx="23437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报文通用首部</a:t>
            </a:r>
          </a:p>
        </p:txBody>
      </p:sp>
      <p:sp>
        <p:nvSpPr>
          <p:cNvPr id="7" name="Rectangle 35"/>
          <p:cNvSpPr>
            <a:spLocks noChangeArrowheads="1"/>
          </p:cNvSpPr>
          <p:nvPr/>
        </p:nvSpPr>
        <p:spPr bwMode="auto">
          <a:xfrm>
            <a:off x="1876301" y="5012655"/>
            <a:ext cx="7078662" cy="444500"/>
          </a:xfrm>
          <a:prstGeom prst="rect">
            <a:avLst/>
          </a:prstGeom>
          <a:gradFill rotWithShape="1">
            <a:gsLst>
              <a:gs pos="0">
                <a:srgbClr val="CCECFF">
                  <a:gamma/>
                  <a:shade val="75686"/>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8" name="Rectangle 36"/>
          <p:cNvSpPr>
            <a:spLocks noChangeArrowheads="1"/>
          </p:cNvSpPr>
          <p:nvPr/>
        </p:nvSpPr>
        <p:spPr bwMode="auto">
          <a:xfrm>
            <a:off x="2955801" y="3980780"/>
            <a:ext cx="5995987" cy="444500"/>
          </a:xfrm>
          <a:prstGeom prst="rect">
            <a:avLst/>
          </a:prstGeom>
          <a:gradFill rotWithShape="1">
            <a:gsLst>
              <a:gs pos="0">
                <a:srgbClr val="CCECFF">
                  <a:gamma/>
                  <a:shade val="69804"/>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sp>
        <p:nvSpPr>
          <p:cNvPr id="9" name="AutoShape 37"/>
          <p:cNvSpPr>
            <a:spLocks noChangeArrowheads="1"/>
          </p:cNvSpPr>
          <p:nvPr/>
        </p:nvSpPr>
        <p:spPr bwMode="auto">
          <a:xfrm rot="5400000">
            <a:off x="433263" y="5409531"/>
            <a:ext cx="295275" cy="584200"/>
          </a:xfrm>
          <a:prstGeom prst="downArrow">
            <a:avLst>
              <a:gd name="adj1" fmla="val 50000"/>
              <a:gd name="adj2" fmla="val 49462"/>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10" name="Freeform 38"/>
          <p:cNvSpPr>
            <a:spLocks/>
          </p:cNvSpPr>
          <p:nvPr/>
        </p:nvSpPr>
        <p:spPr bwMode="auto">
          <a:xfrm>
            <a:off x="2041401" y="2901280"/>
            <a:ext cx="4252912" cy="588963"/>
          </a:xfrm>
          <a:custGeom>
            <a:avLst/>
            <a:gdLst>
              <a:gd name="T0" fmla="*/ 45 w 2313"/>
              <a:gd name="T1" fmla="*/ 0 h 272"/>
              <a:gd name="T2" fmla="*/ 2313 w 2313"/>
              <a:gd name="T3" fmla="*/ 0 h 272"/>
              <a:gd name="T4" fmla="*/ 1723 w 2313"/>
              <a:gd name="T5" fmla="*/ 272 h 272"/>
              <a:gd name="T6" fmla="*/ 499 w 2313"/>
              <a:gd name="T7" fmla="*/ 272 h 272"/>
              <a:gd name="T8" fmla="*/ 0 w 2313"/>
              <a:gd name="T9" fmla="*/ 0 h 272"/>
            </a:gdLst>
            <a:ahLst/>
            <a:cxnLst>
              <a:cxn ang="0">
                <a:pos x="T0" y="T1"/>
              </a:cxn>
              <a:cxn ang="0">
                <a:pos x="T2" y="T3"/>
              </a:cxn>
              <a:cxn ang="0">
                <a:pos x="T4" y="T5"/>
              </a:cxn>
              <a:cxn ang="0">
                <a:pos x="T6" y="T7"/>
              </a:cxn>
              <a:cxn ang="0">
                <a:pos x="T8" y="T9"/>
              </a:cxn>
            </a:cxnLst>
            <a:rect l="0" t="0" r="r" b="b"/>
            <a:pathLst>
              <a:path w="2313" h="272">
                <a:moveTo>
                  <a:pt x="45" y="0"/>
                </a:moveTo>
                <a:lnTo>
                  <a:pt x="2313" y="0"/>
                </a:lnTo>
                <a:lnTo>
                  <a:pt x="1723" y="272"/>
                </a:lnTo>
                <a:lnTo>
                  <a:pt x="499" y="272"/>
                </a:lnTo>
                <a:lnTo>
                  <a:pt x="0" y="0"/>
                </a:lnTo>
              </a:path>
            </a:pathLst>
          </a:custGeom>
          <a:gradFill rotWithShape="1">
            <a:gsLst>
              <a:gs pos="0">
                <a:srgbClr val="FFFF99">
                  <a:gamma/>
                  <a:shade val="69804"/>
                  <a:invGamma/>
                </a:srgb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1" name="Rectangle 39"/>
          <p:cNvSpPr>
            <a:spLocks noChangeArrowheads="1"/>
          </p:cNvSpPr>
          <p:nvPr/>
        </p:nvSpPr>
        <p:spPr bwMode="auto">
          <a:xfrm>
            <a:off x="2800963" y="2026568"/>
            <a:ext cx="342722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smtClean="0">
                <a:solidFill>
                  <a:srgbClr val="000000"/>
                </a:solidFill>
                <a:latin typeface="+mn-lt"/>
                <a:ea typeface="+mn-ea"/>
              </a:rPr>
              <a:t>16B                     2B         1B</a:t>
            </a:r>
            <a:endParaRPr kumimoji="1" lang="en-US" altLang="zh-CN" sz="2000" b="1" dirty="0">
              <a:solidFill>
                <a:srgbClr val="000000"/>
              </a:solidFill>
              <a:latin typeface="+mn-lt"/>
              <a:ea typeface="+mn-ea"/>
            </a:endParaRPr>
          </a:p>
        </p:txBody>
      </p:sp>
      <p:sp>
        <p:nvSpPr>
          <p:cNvPr id="12" name="Rectangle 40"/>
          <p:cNvSpPr>
            <a:spLocks noChangeArrowheads="1"/>
          </p:cNvSpPr>
          <p:nvPr/>
        </p:nvSpPr>
        <p:spPr bwMode="auto">
          <a:xfrm>
            <a:off x="2958976" y="3493418"/>
            <a:ext cx="6005512" cy="488950"/>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bg1"/>
                </a:solidFill>
              </a14:hiddenFill>
            </a:ext>
          </a:extLst>
        </p:spPr>
        <p:txBody>
          <a:bodyPr wrap="none" anchor="ctr"/>
          <a:lstStyle/>
          <a:p>
            <a:endParaRPr lang="zh-CN" altLang="en-US" b="1">
              <a:solidFill>
                <a:srgbClr val="000000"/>
              </a:solidFill>
              <a:latin typeface="+mn-lt"/>
              <a:ea typeface="+mn-ea"/>
            </a:endParaRPr>
          </a:p>
        </p:txBody>
      </p:sp>
      <p:sp>
        <p:nvSpPr>
          <p:cNvPr id="13" name="Rectangle 43"/>
          <p:cNvSpPr>
            <a:spLocks noChangeArrowheads="1"/>
          </p:cNvSpPr>
          <p:nvPr/>
        </p:nvSpPr>
        <p:spPr bwMode="auto">
          <a:xfrm>
            <a:off x="5826001" y="3539455"/>
            <a:ext cx="23437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报文主体部分</a:t>
            </a:r>
          </a:p>
        </p:txBody>
      </p:sp>
      <p:sp>
        <p:nvSpPr>
          <p:cNvPr id="14" name="Line 44"/>
          <p:cNvSpPr>
            <a:spLocks noChangeShapeType="1"/>
          </p:cNvSpPr>
          <p:nvPr/>
        </p:nvSpPr>
        <p:spPr bwMode="auto">
          <a:xfrm>
            <a:off x="5127501" y="3490243"/>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5" name="Rectangle 45"/>
          <p:cNvSpPr>
            <a:spLocks noChangeArrowheads="1"/>
          </p:cNvSpPr>
          <p:nvPr/>
        </p:nvSpPr>
        <p:spPr bwMode="auto">
          <a:xfrm>
            <a:off x="2041401" y="2409155"/>
            <a:ext cx="4252912" cy="490538"/>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16" name="Rectangle 46"/>
          <p:cNvSpPr>
            <a:spLocks noChangeArrowheads="1"/>
          </p:cNvSpPr>
          <p:nvPr/>
        </p:nvSpPr>
        <p:spPr bwMode="auto">
          <a:xfrm>
            <a:off x="5545013" y="2426618"/>
            <a:ext cx="76623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类 型</a:t>
            </a:r>
          </a:p>
        </p:txBody>
      </p:sp>
      <p:sp>
        <p:nvSpPr>
          <p:cNvPr id="17" name="Rectangle 47"/>
          <p:cNvSpPr>
            <a:spLocks noChangeArrowheads="1"/>
          </p:cNvSpPr>
          <p:nvPr/>
        </p:nvSpPr>
        <p:spPr bwMode="auto">
          <a:xfrm>
            <a:off x="4459163" y="2426618"/>
            <a:ext cx="83676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长  度</a:t>
            </a:r>
          </a:p>
        </p:txBody>
      </p:sp>
      <p:sp>
        <p:nvSpPr>
          <p:cNvPr id="18" name="Line 48"/>
          <p:cNvSpPr>
            <a:spLocks noChangeShapeType="1"/>
          </p:cNvSpPr>
          <p:nvPr/>
        </p:nvSpPr>
        <p:spPr bwMode="auto">
          <a:xfrm>
            <a:off x="5545013" y="240915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9" name="Line 49"/>
          <p:cNvSpPr>
            <a:spLocks noChangeShapeType="1"/>
          </p:cNvSpPr>
          <p:nvPr/>
        </p:nvSpPr>
        <p:spPr bwMode="auto">
          <a:xfrm>
            <a:off x="4209926" y="240915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20" name="Rectangle 50"/>
          <p:cNvSpPr>
            <a:spLocks noChangeArrowheads="1"/>
          </p:cNvSpPr>
          <p:nvPr/>
        </p:nvSpPr>
        <p:spPr bwMode="auto">
          <a:xfrm>
            <a:off x="2541463" y="2426618"/>
            <a:ext cx="125996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solidFill>
                  <a:srgbClr val="000000"/>
                </a:solidFill>
                <a:latin typeface="+mn-lt"/>
                <a:ea typeface="+mn-ea"/>
              </a:rPr>
              <a:t>标        记</a:t>
            </a:r>
          </a:p>
        </p:txBody>
      </p:sp>
      <p:grpSp>
        <p:nvGrpSpPr>
          <p:cNvPr id="21" name="Group 51"/>
          <p:cNvGrpSpPr>
            <a:grpSpLocks/>
          </p:cNvGrpSpPr>
          <p:nvPr/>
        </p:nvGrpSpPr>
        <p:grpSpPr bwMode="auto">
          <a:xfrm rot="5400000">
            <a:off x="2980407" y="2363912"/>
            <a:ext cx="192087" cy="88900"/>
            <a:chOff x="1008" y="2046"/>
            <a:chExt cx="102" cy="60"/>
          </a:xfrm>
        </p:grpSpPr>
        <p:sp>
          <p:nvSpPr>
            <p:cNvPr id="22" name="Rectangle 52"/>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grpSp>
          <p:nvGrpSpPr>
            <p:cNvPr id="23" name="Group 53"/>
            <p:cNvGrpSpPr>
              <a:grpSpLocks/>
            </p:cNvGrpSpPr>
            <p:nvPr/>
          </p:nvGrpSpPr>
          <p:grpSpPr bwMode="auto">
            <a:xfrm>
              <a:off x="1026" y="2046"/>
              <a:ext cx="72" cy="48"/>
              <a:chOff x="1440" y="2016"/>
              <a:chExt cx="72" cy="48"/>
            </a:xfrm>
          </p:grpSpPr>
          <p:sp>
            <p:nvSpPr>
              <p:cNvPr id="24" name="Line 54"/>
              <p:cNvSpPr>
                <a:spLocks noChangeShapeType="1"/>
              </p:cNvSpPr>
              <p:nvPr/>
            </p:nvSpPr>
            <p:spPr bwMode="auto">
              <a:xfrm>
                <a:off x="1440" y="201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25" name="Line 55"/>
              <p:cNvSpPr>
                <a:spLocks noChangeShapeType="1"/>
              </p:cNvSpPr>
              <p:nvPr/>
            </p:nvSpPr>
            <p:spPr bwMode="auto">
              <a:xfrm>
                <a:off x="1440" y="2064"/>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grpSp>
      </p:grpSp>
      <p:grpSp>
        <p:nvGrpSpPr>
          <p:cNvPr id="26" name="Group 56"/>
          <p:cNvGrpSpPr>
            <a:grpSpLocks/>
          </p:cNvGrpSpPr>
          <p:nvPr/>
        </p:nvGrpSpPr>
        <p:grpSpPr bwMode="auto">
          <a:xfrm rot="5400000">
            <a:off x="2989932" y="2856037"/>
            <a:ext cx="192087" cy="88900"/>
            <a:chOff x="1008" y="2046"/>
            <a:chExt cx="102" cy="60"/>
          </a:xfrm>
        </p:grpSpPr>
        <p:sp>
          <p:nvSpPr>
            <p:cNvPr id="27" name="Rectangle 57"/>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00"/>
                </a:solidFill>
                <a:latin typeface="+mn-lt"/>
                <a:ea typeface="+mn-ea"/>
              </a:endParaRPr>
            </a:p>
          </p:txBody>
        </p:sp>
        <p:grpSp>
          <p:nvGrpSpPr>
            <p:cNvPr id="28" name="Group 58"/>
            <p:cNvGrpSpPr>
              <a:grpSpLocks/>
            </p:cNvGrpSpPr>
            <p:nvPr/>
          </p:nvGrpSpPr>
          <p:grpSpPr bwMode="auto">
            <a:xfrm>
              <a:off x="1026" y="2046"/>
              <a:ext cx="72" cy="48"/>
              <a:chOff x="1440" y="2016"/>
              <a:chExt cx="72" cy="48"/>
            </a:xfrm>
          </p:grpSpPr>
          <p:sp>
            <p:nvSpPr>
              <p:cNvPr id="29" name="Line 59"/>
              <p:cNvSpPr>
                <a:spLocks noChangeShapeType="1"/>
              </p:cNvSpPr>
              <p:nvPr/>
            </p:nvSpPr>
            <p:spPr bwMode="auto">
              <a:xfrm>
                <a:off x="1440" y="201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0" name="Line 60"/>
              <p:cNvSpPr>
                <a:spLocks noChangeShapeType="1"/>
              </p:cNvSpPr>
              <p:nvPr/>
            </p:nvSpPr>
            <p:spPr bwMode="auto">
              <a:xfrm>
                <a:off x="1440" y="2064"/>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grpSp>
      </p:grpSp>
      <p:sp>
        <p:nvSpPr>
          <p:cNvPr id="31" name="Rectangle 63"/>
          <p:cNvSpPr>
            <a:spLocks noChangeArrowheads="1"/>
          </p:cNvSpPr>
          <p:nvPr/>
        </p:nvSpPr>
        <p:spPr bwMode="auto">
          <a:xfrm>
            <a:off x="1873126" y="4474493"/>
            <a:ext cx="7091362" cy="49053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32" name="Line 64"/>
          <p:cNvSpPr>
            <a:spLocks noChangeShapeType="1"/>
          </p:cNvSpPr>
          <p:nvPr/>
        </p:nvSpPr>
        <p:spPr bwMode="auto">
          <a:xfrm>
            <a:off x="2958976" y="447290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3" name="Rectangle 65"/>
          <p:cNvSpPr>
            <a:spLocks noChangeArrowheads="1"/>
          </p:cNvSpPr>
          <p:nvPr/>
        </p:nvSpPr>
        <p:spPr bwMode="auto">
          <a:xfrm>
            <a:off x="1788988" y="4547518"/>
            <a:ext cx="121026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TCP</a:t>
            </a:r>
            <a:r>
              <a:rPr kumimoji="1" lang="zh-CN" altLang="en-US" sz="2000" b="1">
                <a:solidFill>
                  <a:srgbClr val="000000"/>
                </a:solidFill>
                <a:latin typeface="+mn-lt"/>
                <a:ea typeface="+mn-ea"/>
              </a:rPr>
              <a:t>首部</a:t>
            </a:r>
          </a:p>
        </p:txBody>
      </p:sp>
      <p:sp>
        <p:nvSpPr>
          <p:cNvPr id="34" name="AutoShape 66"/>
          <p:cNvSpPr>
            <a:spLocks noChangeArrowheads="1"/>
          </p:cNvSpPr>
          <p:nvPr/>
        </p:nvSpPr>
        <p:spPr bwMode="auto">
          <a:xfrm>
            <a:off x="5627563" y="3883943"/>
            <a:ext cx="249238" cy="688975"/>
          </a:xfrm>
          <a:prstGeom prst="downArrow">
            <a:avLst>
              <a:gd name="adj1" fmla="val 50000"/>
              <a:gd name="adj2" fmla="val 6910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35" name="Rectangle 67"/>
          <p:cNvSpPr>
            <a:spLocks noChangeArrowheads="1"/>
          </p:cNvSpPr>
          <p:nvPr/>
        </p:nvSpPr>
        <p:spPr bwMode="auto">
          <a:xfrm>
            <a:off x="788863" y="5458743"/>
            <a:ext cx="8175625" cy="490537"/>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00"/>
              </a:solidFill>
              <a:latin typeface="+mn-lt"/>
              <a:ea typeface="+mn-ea"/>
            </a:endParaRPr>
          </a:p>
        </p:txBody>
      </p:sp>
      <p:sp>
        <p:nvSpPr>
          <p:cNvPr id="36" name="Rectangle 68"/>
          <p:cNvSpPr>
            <a:spLocks noChangeArrowheads="1"/>
          </p:cNvSpPr>
          <p:nvPr/>
        </p:nvSpPr>
        <p:spPr bwMode="auto">
          <a:xfrm>
            <a:off x="842838" y="5493668"/>
            <a:ext cx="100367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IP </a:t>
            </a:r>
            <a:r>
              <a:rPr kumimoji="1" lang="zh-CN" altLang="en-US" sz="2000" b="1">
                <a:solidFill>
                  <a:srgbClr val="000000"/>
                </a:solidFill>
                <a:latin typeface="+mn-lt"/>
                <a:ea typeface="+mn-ea"/>
              </a:rPr>
              <a:t>首部</a:t>
            </a:r>
          </a:p>
        </p:txBody>
      </p:sp>
      <p:sp>
        <p:nvSpPr>
          <p:cNvPr id="37" name="Line 69"/>
          <p:cNvSpPr>
            <a:spLocks noChangeShapeType="1"/>
          </p:cNvSpPr>
          <p:nvPr/>
        </p:nvSpPr>
        <p:spPr bwMode="auto">
          <a:xfrm>
            <a:off x="1873126" y="5457155"/>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38" name="AutoShape 70"/>
          <p:cNvSpPr>
            <a:spLocks noChangeArrowheads="1"/>
          </p:cNvSpPr>
          <p:nvPr/>
        </p:nvSpPr>
        <p:spPr bwMode="auto">
          <a:xfrm>
            <a:off x="5294188" y="4868193"/>
            <a:ext cx="250825" cy="688975"/>
          </a:xfrm>
          <a:prstGeom prst="downArrow">
            <a:avLst>
              <a:gd name="adj1" fmla="val 50000"/>
              <a:gd name="adj2" fmla="val 68671"/>
            </a:avLst>
          </a:prstGeom>
          <a:solidFill>
            <a:srgbClr val="9933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00"/>
              </a:solidFill>
              <a:latin typeface="+mn-lt"/>
              <a:ea typeface="+mn-ea"/>
            </a:endParaRPr>
          </a:p>
        </p:txBody>
      </p:sp>
      <p:sp>
        <p:nvSpPr>
          <p:cNvPr id="39" name="Rectangle 71"/>
          <p:cNvSpPr>
            <a:spLocks noChangeArrowheads="1"/>
          </p:cNvSpPr>
          <p:nvPr/>
        </p:nvSpPr>
        <p:spPr bwMode="auto">
          <a:xfrm>
            <a:off x="5181476" y="4509418"/>
            <a:ext cx="13178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BGP </a:t>
            </a:r>
            <a:r>
              <a:rPr kumimoji="1" lang="zh-CN" altLang="en-US" sz="2000" b="1">
                <a:solidFill>
                  <a:srgbClr val="000000"/>
                </a:solidFill>
                <a:latin typeface="+mn-lt"/>
                <a:ea typeface="+mn-ea"/>
              </a:rPr>
              <a:t>报文</a:t>
            </a:r>
          </a:p>
        </p:txBody>
      </p:sp>
      <p:sp>
        <p:nvSpPr>
          <p:cNvPr id="40" name="Rectangle 72"/>
          <p:cNvSpPr>
            <a:spLocks noChangeArrowheads="1"/>
          </p:cNvSpPr>
          <p:nvPr/>
        </p:nvSpPr>
        <p:spPr bwMode="auto">
          <a:xfrm>
            <a:off x="4876676" y="5493668"/>
            <a:ext cx="127618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solidFill>
                  <a:srgbClr val="000000"/>
                </a:solidFill>
                <a:latin typeface="+mn-lt"/>
                <a:ea typeface="+mn-ea"/>
              </a:rPr>
              <a:t>TCP </a:t>
            </a:r>
            <a:r>
              <a:rPr kumimoji="1" lang="zh-CN" altLang="en-US" sz="2000" b="1">
                <a:solidFill>
                  <a:srgbClr val="000000"/>
                </a:solidFill>
                <a:latin typeface="+mn-lt"/>
                <a:ea typeface="+mn-ea"/>
              </a:rPr>
              <a:t>报文</a:t>
            </a:r>
          </a:p>
        </p:txBody>
      </p:sp>
      <p:sp>
        <p:nvSpPr>
          <p:cNvPr id="4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5392086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t>Internet</a:t>
            </a:r>
            <a:r>
              <a:rPr lang="zh-CN" altLang="en-US" dirty="0" smtClean="0"/>
              <a:t>组播</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2339752" y="2492896"/>
            <a:ext cx="4752528" cy="3168352"/>
          </a:xfrm>
        </p:spPr>
        <p:txBody>
          <a:bodyPr/>
          <a:lstStyle/>
          <a:p>
            <a:r>
              <a:rPr lang="en-US" altLang="zh-CN" dirty="0" smtClean="0">
                <a:hlinkClick r:id="rId7" action="ppaction://hlinksldjump"/>
              </a:rPr>
              <a:t>IP</a:t>
            </a:r>
            <a:r>
              <a:rPr lang="zh-CN" altLang="en-US" dirty="0" smtClean="0">
                <a:hlinkClick r:id="rId7" action="ppaction://hlinksldjump"/>
              </a:rPr>
              <a:t>组播</a:t>
            </a:r>
            <a:endParaRPr lang="zh-CN" altLang="en-US" dirty="0"/>
          </a:p>
          <a:p>
            <a:endParaRPr lang="zh-CN" altLang="en-US" dirty="0"/>
          </a:p>
          <a:p>
            <a:r>
              <a:rPr lang="en-US" altLang="zh-CN" dirty="0">
                <a:hlinkClick r:id="rId8" action="ppaction://hlinksldjump"/>
              </a:rPr>
              <a:t>IGMP</a:t>
            </a:r>
            <a:r>
              <a:rPr lang="zh-CN" altLang="en-US" dirty="0" smtClean="0">
                <a:hlinkClick r:id="rId8" action="ppaction://hlinksldjump"/>
              </a:rPr>
              <a:t>协议</a:t>
            </a:r>
            <a:endParaRPr lang="en-US" altLang="zh-CN" dirty="0" smtClean="0"/>
          </a:p>
          <a:p>
            <a:endParaRPr lang="en-US" altLang="zh-CN" dirty="0"/>
          </a:p>
          <a:p>
            <a:r>
              <a:rPr lang="zh-CN" altLang="en-US" dirty="0" smtClean="0">
                <a:hlinkClick r:id="rId9" action="ppaction://hlinksldjump"/>
              </a:rPr>
              <a:t>组播路由选择协议</a:t>
            </a:r>
            <a:endParaRPr lang="zh-CN" altLang="en-US" dirty="0"/>
          </a:p>
        </p:txBody>
      </p:sp>
    </p:spTree>
    <p:extLst>
      <p:ext uri="{BB962C8B-B14F-4D97-AF65-F5344CB8AC3E}">
        <p14:creationId xmlns:p14="http://schemas.microsoft.com/office/powerpoint/2010/main" val="68012655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网络层协议的环境</a:t>
            </a:r>
          </a:p>
        </p:txBody>
      </p:sp>
      <p:sp>
        <p:nvSpPr>
          <p:cNvPr id="5123" name="内容占位符 3"/>
          <p:cNvSpPr>
            <a:spLocks noGrp="1"/>
          </p:cNvSpPr>
          <p:nvPr>
            <p:ph idx="1"/>
          </p:nvPr>
        </p:nvSpPr>
        <p:spPr>
          <a:xfrm>
            <a:off x="809625" y="4797152"/>
            <a:ext cx="7958138" cy="1440160"/>
          </a:xfrm>
        </p:spPr>
        <p:txBody>
          <a:bodyPr/>
          <a:lstStyle/>
          <a:p>
            <a:pPr>
              <a:lnSpc>
                <a:spcPct val="125000"/>
              </a:lnSpc>
            </a:pPr>
            <a:r>
              <a:rPr lang="zh-CN" altLang="en-US" sz="2400" dirty="0" smtClean="0">
                <a:solidFill>
                  <a:srgbClr val="FF0000"/>
                </a:solidFill>
              </a:rPr>
              <a:t>目的</a:t>
            </a:r>
            <a:r>
              <a:rPr lang="zh-CN" altLang="en-US" sz="2400" dirty="0" smtClean="0"/>
              <a:t>：实现源端和目的端之间的数据透明性传输，是端</a:t>
            </a:r>
            <a:r>
              <a:rPr lang="en-US" altLang="zh-CN" sz="2400" dirty="0" smtClean="0"/>
              <a:t>-</a:t>
            </a:r>
            <a:r>
              <a:rPr lang="zh-CN" altLang="en-US" sz="2400" dirty="0" smtClean="0"/>
              <a:t>端数据传输的最底层；</a:t>
            </a:r>
            <a:endParaRPr lang="en-US" altLang="zh-CN" sz="2400" dirty="0" smtClean="0"/>
          </a:p>
          <a:p>
            <a:pPr>
              <a:lnSpc>
                <a:spcPct val="125000"/>
              </a:lnSpc>
            </a:pPr>
            <a:r>
              <a:rPr lang="zh-CN" altLang="en-US" sz="2400" dirty="0" smtClean="0">
                <a:solidFill>
                  <a:srgbClr val="FF0000"/>
                </a:solidFill>
              </a:rPr>
              <a:t>通信</a:t>
            </a:r>
            <a:r>
              <a:rPr lang="zh-CN" altLang="en-US" sz="2400" dirty="0" smtClean="0"/>
              <a:t>：分组在</a:t>
            </a:r>
            <a:r>
              <a:rPr lang="en-US" altLang="zh-CN" sz="2400" dirty="0" smtClean="0"/>
              <a:t>ISP</a:t>
            </a:r>
            <a:r>
              <a:rPr lang="zh-CN" altLang="en-US" sz="2400" dirty="0" smtClean="0"/>
              <a:t>网络中采用</a:t>
            </a:r>
            <a:r>
              <a:rPr lang="zh-CN" altLang="en-US" sz="2400" dirty="0" smtClean="0">
                <a:solidFill>
                  <a:srgbClr val="0000FF"/>
                </a:solidFill>
              </a:rPr>
              <a:t>存储</a:t>
            </a:r>
            <a:r>
              <a:rPr lang="en-US" altLang="zh-CN" sz="2400" dirty="0" smtClean="0">
                <a:solidFill>
                  <a:srgbClr val="0000FF"/>
                </a:solidFill>
              </a:rPr>
              <a:t>-</a:t>
            </a:r>
            <a:r>
              <a:rPr lang="zh-CN" altLang="en-US" sz="2400" dirty="0" smtClean="0">
                <a:solidFill>
                  <a:srgbClr val="0000FF"/>
                </a:solidFill>
              </a:rPr>
              <a:t>转发</a:t>
            </a:r>
            <a:r>
              <a:rPr lang="zh-CN" altLang="en-US" sz="2400" dirty="0" smtClean="0"/>
              <a:t>方式进行传输</a:t>
            </a:r>
            <a:r>
              <a:rPr lang="zh-CN" altLang="en-US" sz="2400" dirty="0"/>
              <a:t>。</a:t>
            </a: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pic>
        <p:nvPicPr>
          <p:cNvPr id="6"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295" y="1764561"/>
            <a:ext cx="8008177" cy="274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8"/>
          <p:cNvGrpSpPr>
            <a:grpSpLocks/>
          </p:cNvGrpSpPr>
          <p:nvPr/>
        </p:nvGrpSpPr>
        <p:grpSpPr bwMode="auto">
          <a:xfrm>
            <a:off x="6229353" y="2492328"/>
            <a:ext cx="1511448" cy="719138"/>
            <a:chOff x="3883" y="2523"/>
            <a:chExt cx="1043" cy="453"/>
          </a:xfrm>
        </p:grpSpPr>
        <p:sp>
          <p:nvSpPr>
            <p:cNvPr id="8" name="Text Box 6"/>
            <p:cNvSpPr txBox="1">
              <a:spLocks noChangeArrowheads="1"/>
            </p:cNvSpPr>
            <p:nvPr/>
          </p:nvSpPr>
          <p:spPr bwMode="auto">
            <a:xfrm>
              <a:off x="3883" y="2523"/>
              <a:ext cx="104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1600" b="1" dirty="0">
                  <a:solidFill>
                    <a:srgbClr val="FF0000"/>
                  </a:solidFill>
                </a:rPr>
                <a:t>A leased line</a:t>
              </a:r>
            </a:p>
          </p:txBody>
        </p:sp>
        <p:sp>
          <p:nvSpPr>
            <p:cNvPr id="9" name="Line 7"/>
            <p:cNvSpPr>
              <a:spLocks noChangeShapeType="1"/>
            </p:cNvSpPr>
            <p:nvPr/>
          </p:nvSpPr>
          <p:spPr bwMode="auto">
            <a:xfrm flipH="1">
              <a:off x="4105" y="2704"/>
              <a:ext cx="136" cy="272"/>
            </a:xfrm>
            <a:prstGeom prst="line">
              <a:avLst/>
            </a:prstGeom>
            <a:noFill/>
            <a:ln w="190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FF0000"/>
                </a:solidFill>
              </a:endParaRPr>
            </a:p>
          </p:txBody>
        </p:sp>
      </p:grpSp>
    </p:spTree>
  </p:cSld>
  <p:clrMapOvr>
    <a:masterClrMapping/>
  </p:clrMapOvr>
  <p:transition spd="slow">
    <p:random/>
    <p:sndAc>
      <p:stSnd>
        <p:snd r:embed="rId2" name="camera.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例</a:t>
            </a:r>
            <a:r>
              <a:rPr lang="en-US" altLang="zh-CN" dirty="0"/>
              <a:t>: A</a:t>
            </a:r>
            <a:r>
              <a:rPr lang="en-US" altLang="zh-CN" dirty="0" smtClean="0"/>
              <a:t>→E</a:t>
            </a:r>
            <a:r>
              <a:rPr lang="zh-CN" altLang="en-US" dirty="0" smtClean="0"/>
              <a:t>的更新</a:t>
            </a:r>
          </a:p>
        </p:txBody>
      </p:sp>
      <p:sp>
        <p:nvSpPr>
          <p:cNvPr id="5123" name="内容占位符 3"/>
          <p:cNvSpPr>
            <a:spLocks noGrp="1"/>
          </p:cNvSpPr>
          <p:nvPr>
            <p:ph idx="1"/>
          </p:nvPr>
        </p:nvSpPr>
        <p:spPr/>
        <p:txBody>
          <a:bodyPr/>
          <a:lstStyle/>
          <a:p>
            <a:pPr>
              <a:lnSpc>
                <a:spcPct val="120000"/>
              </a:lnSpc>
            </a:pPr>
            <a:r>
              <a:rPr lang="zh-CN" altLang="en-US" sz="2400" dirty="0" smtClean="0"/>
              <a:t>路由器</a:t>
            </a:r>
            <a:r>
              <a:rPr lang="en-US" altLang="zh-CN" sz="2400" dirty="0" smtClean="0"/>
              <a:t>A</a:t>
            </a:r>
            <a:r>
              <a:rPr lang="zh-CN" altLang="en-US" sz="2400" dirty="0"/>
              <a:t>的三个</a:t>
            </a:r>
            <a:r>
              <a:rPr lang="zh-CN" altLang="en-US" sz="2400" dirty="0" smtClean="0"/>
              <a:t>相邻路由器分别</a:t>
            </a:r>
            <a:r>
              <a:rPr lang="zh-CN" altLang="en-US" sz="2400" dirty="0"/>
              <a:t>是</a:t>
            </a:r>
            <a:r>
              <a:rPr lang="en-US" altLang="zh-CN" sz="2400" dirty="0"/>
              <a:t>B</a:t>
            </a:r>
            <a:r>
              <a:rPr lang="zh-CN" altLang="en-US" sz="2400" dirty="0"/>
              <a:t>、</a:t>
            </a:r>
            <a:r>
              <a:rPr lang="en-US" altLang="zh-CN" sz="2400" dirty="0"/>
              <a:t>C</a:t>
            </a:r>
            <a:r>
              <a:rPr lang="zh-CN" altLang="en-US" sz="2400" dirty="0"/>
              <a:t>和</a:t>
            </a:r>
            <a:r>
              <a:rPr lang="en-US" altLang="zh-CN" sz="2400" dirty="0"/>
              <a:t>D</a:t>
            </a:r>
            <a:r>
              <a:rPr lang="zh-CN" altLang="en-US" sz="2400" dirty="0" smtClean="0"/>
              <a:t>，路由器</a:t>
            </a:r>
            <a:r>
              <a:rPr lang="en-US" altLang="zh-CN" sz="2400" dirty="0" smtClean="0"/>
              <a:t>A</a:t>
            </a:r>
            <a:r>
              <a:rPr lang="zh-CN" altLang="en-US" sz="2400" dirty="0"/>
              <a:t>分别经这三</a:t>
            </a:r>
            <a:r>
              <a:rPr lang="zh-CN" altLang="en-US" sz="2400" dirty="0" smtClean="0"/>
              <a:t>个路由器到目的路由器</a:t>
            </a:r>
            <a:r>
              <a:rPr lang="en-US" altLang="zh-CN" sz="2400" dirty="0" smtClean="0"/>
              <a:t>E</a:t>
            </a:r>
            <a:r>
              <a:rPr lang="zh-CN" altLang="en-US" sz="2400" dirty="0" smtClean="0"/>
              <a:t>的延迟为</a:t>
            </a:r>
            <a:r>
              <a:rPr lang="zh-CN" altLang="en-US" sz="2400" dirty="0"/>
              <a:t>：</a:t>
            </a:r>
          </a:p>
          <a:p>
            <a:pPr marL="0" indent="0">
              <a:lnSpc>
                <a:spcPct val="120000"/>
              </a:lnSpc>
              <a:buNone/>
            </a:pPr>
            <a:r>
              <a:rPr lang="zh-CN" altLang="en-US" sz="2400" dirty="0" smtClean="0"/>
              <a:t>    （</a:t>
            </a:r>
            <a:r>
              <a:rPr lang="en-US" altLang="zh-CN" sz="2400" dirty="0"/>
              <a:t>A→B</a:t>
            </a:r>
            <a:r>
              <a:rPr lang="zh-CN" altLang="en-US" sz="2400" dirty="0"/>
              <a:t>）</a:t>
            </a:r>
            <a:r>
              <a:rPr lang="en-US" altLang="zh-CN" sz="2400" dirty="0"/>
              <a:t>+</a:t>
            </a:r>
            <a:r>
              <a:rPr lang="zh-CN" altLang="en-US" sz="2400" dirty="0"/>
              <a:t>（</a:t>
            </a:r>
            <a:r>
              <a:rPr lang="en-US" altLang="zh-CN" sz="2400" dirty="0"/>
              <a:t>B→…→E</a:t>
            </a:r>
            <a:r>
              <a:rPr lang="zh-CN" altLang="en-US" sz="2400" dirty="0"/>
              <a:t>）</a:t>
            </a:r>
            <a:r>
              <a:rPr lang="en-US" altLang="zh-CN" sz="2400" dirty="0"/>
              <a:t>=2+3=5</a:t>
            </a:r>
          </a:p>
          <a:p>
            <a:pPr marL="0" indent="0">
              <a:lnSpc>
                <a:spcPct val="120000"/>
              </a:lnSpc>
              <a:buNone/>
            </a:pPr>
            <a:r>
              <a:rPr lang="zh-CN" altLang="en-US" sz="2400" dirty="0" smtClean="0"/>
              <a:t>    （</a:t>
            </a:r>
            <a:r>
              <a:rPr lang="en-US" altLang="zh-CN" sz="2400" dirty="0"/>
              <a:t>A→C</a:t>
            </a:r>
            <a:r>
              <a:rPr lang="zh-CN" altLang="en-US" sz="2400" dirty="0"/>
              <a:t>）</a:t>
            </a:r>
            <a:r>
              <a:rPr lang="en-US" altLang="zh-CN" sz="2400" dirty="0"/>
              <a:t>+</a:t>
            </a:r>
            <a:r>
              <a:rPr lang="zh-CN" altLang="en-US" sz="2400" dirty="0"/>
              <a:t>（</a:t>
            </a:r>
            <a:r>
              <a:rPr lang="en-US" altLang="zh-CN" sz="2400" dirty="0"/>
              <a:t>C→…→E</a:t>
            </a:r>
            <a:r>
              <a:rPr lang="zh-CN" altLang="en-US" sz="2400" dirty="0"/>
              <a:t>）</a:t>
            </a:r>
            <a:r>
              <a:rPr lang="en-US" altLang="zh-CN" sz="2400" dirty="0"/>
              <a:t>=5+1=6</a:t>
            </a:r>
          </a:p>
          <a:p>
            <a:pPr marL="0" indent="0">
              <a:lnSpc>
                <a:spcPct val="120000"/>
              </a:lnSpc>
              <a:buNone/>
            </a:pPr>
            <a:r>
              <a:rPr lang="zh-CN" altLang="en-US" sz="2400" dirty="0" smtClean="0"/>
              <a:t>    </a:t>
            </a:r>
            <a:r>
              <a:rPr lang="zh-CN" altLang="en-US" sz="2400" dirty="0" smtClean="0">
                <a:solidFill>
                  <a:srgbClr val="0000FF"/>
                </a:solidFill>
              </a:rPr>
              <a:t>（</a:t>
            </a:r>
            <a:r>
              <a:rPr lang="en-US" altLang="zh-CN" sz="2400" dirty="0">
                <a:solidFill>
                  <a:srgbClr val="0000FF"/>
                </a:solidFill>
              </a:rPr>
              <a:t>A→D</a:t>
            </a:r>
            <a:r>
              <a:rPr lang="zh-CN" altLang="en-US" sz="2400" dirty="0">
                <a:solidFill>
                  <a:srgbClr val="0000FF"/>
                </a:solidFill>
              </a:rPr>
              <a:t>）</a:t>
            </a:r>
            <a:r>
              <a:rPr lang="en-US" altLang="zh-CN" sz="2400" dirty="0">
                <a:solidFill>
                  <a:srgbClr val="0000FF"/>
                </a:solidFill>
              </a:rPr>
              <a:t>+</a:t>
            </a:r>
            <a:r>
              <a:rPr lang="zh-CN" altLang="en-US" sz="2400" dirty="0">
                <a:solidFill>
                  <a:srgbClr val="0000FF"/>
                </a:solidFill>
              </a:rPr>
              <a:t>（</a:t>
            </a:r>
            <a:r>
              <a:rPr lang="en-US" altLang="zh-CN" sz="2400" dirty="0">
                <a:solidFill>
                  <a:srgbClr val="0000FF"/>
                </a:solidFill>
              </a:rPr>
              <a:t>D→…→E</a:t>
            </a:r>
            <a:r>
              <a:rPr lang="zh-CN" altLang="en-US" sz="2400" dirty="0">
                <a:solidFill>
                  <a:srgbClr val="0000FF"/>
                </a:solidFill>
              </a:rPr>
              <a:t>）</a:t>
            </a:r>
            <a:r>
              <a:rPr lang="en-US" altLang="zh-CN" sz="2400" dirty="0">
                <a:solidFill>
                  <a:srgbClr val="0000FF"/>
                </a:solidFill>
              </a:rPr>
              <a:t>=1+1=2</a:t>
            </a:r>
          </a:p>
          <a:p>
            <a:pPr>
              <a:lnSpc>
                <a:spcPct val="120000"/>
              </a:lnSpc>
            </a:pPr>
            <a:r>
              <a:rPr lang="zh-CN" altLang="en-US" sz="2400" dirty="0"/>
              <a:t>取</a:t>
            </a:r>
            <a:r>
              <a:rPr lang="zh-CN" altLang="en-US" sz="2400" dirty="0" smtClean="0"/>
              <a:t>其中延迟最小</a:t>
            </a:r>
            <a:r>
              <a:rPr lang="zh-CN" altLang="en-US" sz="2400" dirty="0"/>
              <a:t>的一</a:t>
            </a:r>
            <a:r>
              <a:rPr lang="zh-CN" altLang="en-US" sz="2400" dirty="0" smtClean="0"/>
              <a:t>个并更新路由表，即路由器</a:t>
            </a:r>
            <a:r>
              <a:rPr lang="en-US" altLang="zh-CN" sz="2400" dirty="0" smtClean="0"/>
              <a:t>A</a:t>
            </a:r>
            <a:r>
              <a:rPr lang="zh-CN" altLang="en-US" sz="2400" dirty="0" smtClean="0"/>
              <a:t>经路由器</a:t>
            </a:r>
            <a:r>
              <a:rPr lang="en-US" altLang="zh-CN" sz="2400" dirty="0" smtClean="0"/>
              <a:t>D</a:t>
            </a:r>
            <a:r>
              <a:rPr lang="zh-CN" altLang="en-US" sz="2400" dirty="0"/>
              <a:t>到</a:t>
            </a:r>
            <a:r>
              <a:rPr lang="zh-CN" altLang="en-US" sz="2400" dirty="0" smtClean="0"/>
              <a:t>目的路由器</a:t>
            </a:r>
            <a:r>
              <a:rPr lang="en-US" altLang="zh-CN" sz="2400" dirty="0" smtClean="0"/>
              <a:t>E</a:t>
            </a:r>
            <a:r>
              <a:rPr lang="zh-CN" altLang="en-US" sz="2400" dirty="0" smtClean="0"/>
              <a:t>，延迟是</a:t>
            </a:r>
            <a:r>
              <a:rPr lang="en-US" altLang="zh-CN" sz="2400" dirty="0" smtClean="0"/>
              <a:t>2</a:t>
            </a:r>
            <a:r>
              <a:rPr lang="zh-CN" altLang="en-US" sz="2400" dirty="0" smtClean="0"/>
              <a:t>。</a:t>
            </a:r>
            <a:endParaRPr lang="zh-CN" altLang="en-US" sz="2400" dirty="0"/>
          </a:p>
          <a:p>
            <a:pPr marL="0" indent="0">
              <a:lnSpc>
                <a:spcPct val="120000"/>
              </a:lnSpc>
              <a:buNone/>
            </a:pPr>
            <a:r>
              <a:rPr lang="en-US" altLang="zh-CN" sz="2400" dirty="0" smtClean="0">
                <a:solidFill>
                  <a:srgbClr val="FF0000"/>
                </a:solidFill>
              </a:rPr>
              <a:t>【</a:t>
            </a:r>
            <a:r>
              <a:rPr lang="zh-CN" altLang="en-US" sz="2400" dirty="0">
                <a:solidFill>
                  <a:srgbClr val="FF0000"/>
                </a:solidFill>
              </a:rPr>
              <a:t>注意</a:t>
            </a:r>
            <a:r>
              <a:rPr lang="en-US" altLang="zh-CN" sz="2400" dirty="0">
                <a:solidFill>
                  <a:srgbClr val="FF0000"/>
                </a:solidFill>
              </a:rPr>
              <a:t>】</a:t>
            </a:r>
          </a:p>
          <a:p>
            <a:pPr marL="0" indent="0">
              <a:lnSpc>
                <a:spcPct val="120000"/>
              </a:lnSpc>
              <a:buNone/>
            </a:pPr>
            <a:r>
              <a:rPr lang="zh-CN" altLang="en-US" sz="2400" dirty="0" smtClean="0"/>
              <a:t>     路由器</a:t>
            </a:r>
            <a:r>
              <a:rPr lang="en-US" altLang="zh-CN" sz="2400" dirty="0" smtClean="0"/>
              <a:t>A</a:t>
            </a:r>
            <a:r>
              <a:rPr lang="zh-CN" altLang="en-US" sz="2400" dirty="0"/>
              <a:t>在</a:t>
            </a:r>
            <a:r>
              <a:rPr lang="zh-CN" altLang="en-US" sz="2400" dirty="0" smtClean="0"/>
              <a:t>计算到目标延迟时</a:t>
            </a:r>
            <a:r>
              <a:rPr lang="zh-CN" altLang="en-US" sz="2400" dirty="0"/>
              <a:t>不要使用旧的路由表</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grpSp>
        <p:nvGrpSpPr>
          <p:cNvPr id="6" name="组合 5"/>
          <p:cNvGrpSpPr/>
          <p:nvPr/>
        </p:nvGrpSpPr>
        <p:grpSpPr>
          <a:xfrm>
            <a:off x="6496095" y="86622"/>
            <a:ext cx="2103743" cy="1254146"/>
            <a:chOff x="2030025" y="1857886"/>
            <a:chExt cx="4175030" cy="2611886"/>
          </a:xfrm>
        </p:grpSpPr>
        <p:sp>
          <p:nvSpPr>
            <p:cNvPr id="7" name="椭圆 6"/>
            <p:cNvSpPr/>
            <p:nvPr/>
          </p:nvSpPr>
          <p:spPr bwMode="auto">
            <a:xfrm>
              <a:off x="2030025" y="3141394"/>
              <a:ext cx="432048" cy="432048"/>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3079315" y="234888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4648250" y="2321953"/>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079315" y="378904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4644008" y="3789040"/>
              <a:ext cx="432047"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5773007" y="3068960"/>
              <a:ext cx="432048" cy="432048"/>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0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0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7"/>
            </p:cNvCxnSpPr>
            <p:nvPr/>
          </p:nvCxnSpPr>
          <p:spPr bwMode="auto">
            <a:xfrm flipV="1">
              <a:off x="2398801" y="2690977"/>
              <a:ext cx="715417" cy="51368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3"/>
            <p:cNvCxnSpPr>
              <a:stCxn id="7" idx="5"/>
            </p:cNvCxnSpPr>
            <p:nvPr/>
          </p:nvCxnSpPr>
          <p:spPr bwMode="auto">
            <a:xfrm>
              <a:off x="2398801" y="3510170"/>
              <a:ext cx="677650" cy="46100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3"/>
            <p:cNvCxnSpPr>
              <a:stCxn id="8" idx="6"/>
              <a:endCxn id="9" idx="2"/>
            </p:cNvCxnSpPr>
            <p:nvPr/>
          </p:nvCxnSpPr>
          <p:spPr bwMode="auto">
            <a:xfrm flipV="1">
              <a:off x="3511363" y="2537977"/>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3"/>
            <p:cNvCxnSpPr/>
            <p:nvPr/>
          </p:nvCxnSpPr>
          <p:spPr bwMode="auto">
            <a:xfrm flipV="1">
              <a:off x="3511362" y="3991600"/>
              <a:ext cx="1136887" cy="2692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连接符 3"/>
            <p:cNvCxnSpPr>
              <a:endCxn id="12" idx="1"/>
            </p:cNvCxnSpPr>
            <p:nvPr/>
          </p:nvCxnSpPr>
          <p:spPr bwMode="auto">
            <a:xfrm>
              <a:off x="5066998" y="2537978"/>
              <a:ext cx="769281" cy="59425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endCxn id="12" idx="3"/>
            </p:cNvCxnSpPr>
            <p:nvPr/>
          </p:nvCxnSpPr>
          <p:spPr bwMode="auto">
            <a:xfrm flipV="1">
              <a:off x="5080298" y="3437736"/>
              <a:ext cx="755981" cy="56732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3"/>
            <p:cNvCxnSpPr>
              <a:stCxn id="7" idx="1"/>
              <a:endCxn id="9" idx="1"/>
            </p:cNvCxnSpPr>
            <p:nvPr/>
          </p:nvCxnSpPr>
          <p:spPr bwMode="auto">
            <a:xfrm rot="5400000" flipH="1" flipV="1">
              <a:off x="2992689" y="1485834"/>
              <a:ext cx="819441" cy="2618225"/>
            </a:xfrm>
            <a:prstGeom prst="curvedConnector3">
              <a:avLst>
                <a:gd name="adj1" fmla="val 135618"/>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9" idx="3"/>
              <a:endCxn id="10" idx="7"/>
            </p:cNvCxnSpPr>
            <p:nvPr/>
          </p:nvCxnSpPr>
          <p:spPr bwMode="auto">
            <a:xfrm flipH="1">
              <a:off x="3448091" y="2690729"/>
              <a:ext cx="1263431" cy="116158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endCxn id="11" idx="0"/>
            </p:cNvCxnSpPr>
            <p:nvPr/>
          </p:nvCxnSpPr>
          <p:spPr bwMode="auto">
            <a:xfrm flipH="1">
              <a:off x="4860033" y="2754000"/>
              <a:ext cx="4241" cy="103503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8" idx="4"/>
            </p:cNvCxnSpPr>
            <p:nvPr/>
          </p:nvCxnSpPr>
          <p:spPr bwMode="auto">
            <a:xfrm>
              <a:off x="3295339" y="2780928"/>
              <a:ext cx="1705" cy="99849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p:cNvSpPr txBox="1"/>
            <p:nvPr/>
          </p:nvSpPr>
          <p:spPr>
            <a:xfrm>
              <a:off x="2529306" y="1857886"/>
              <a:ext cx="240465"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24" name="TextBox 23"/>
            <p:cNvSpPr txBox="1"/>
            <p:nvPr/>
          </p:nvSpPr>
          <p:spPr>
            <a:xfrm>
              <a:off x="2529512" y="2520241"/>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25" name="TextBox 24"/>
            <p:cNvSpPr txBox="1"/>
            <p:nvPr/>
          </p:nvSpPr>
          <p:spPr>
            <a:xfrm>
              <a:off x="3959573" y="215781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26" name="TextBox 25"/>
            <p:cNvSpPr txBox="1"/>
            <p:nvPr/>
          </p:nvSpPr>
          <p:spPr>
            <a:xfrm>
              <a:off x="5294201" y="2370277"/>
              <a:ext cx="240464" cy="512391"/>
            </a:xfrm>
            <a:prstGeom prst="rect">
              <a:avLst/>
            </a:prstGeom>
            <a:noFill/>
          </p:spPr>
          <p:txBody>
            <a:bodyPr wrap="square" rtlCol="0">
              <a:spAutoFit/>
            </a:bodyPr>
            <a:lstStyle/>
            <a:p>
              <a:r>
                <a:rPr lang="en-US" altLang="zh-CN" sz="1000" b="1" dirty="0" smtClean="0">
                  <a:latin typeface="+mn-lt"/>
                </a:rPr>
                <a:t>5</a:t>
              </a:r>
              <a:endParaRPr lang="zh-CN" altLang="en-US" sz="1000" b="1" dirty="0">
                <a:latin typeface="+mn-lt"/>
              </a:endParaRPr>
            </a:p>
          </p:txBody>
        </p:sp>
        <p:sp>
          <p:nvSpPr>
            <p:cNvPr id="27" name="TextBox 26"/>
            <p:cNvSpPr txBox="1"/>
            <p:nvPr/>
          </p:nvSpPr>
          <p:spPr>
            <a:xfrm>
              <a:off x="5429712" y="3569988"/>
              <a:ext cx="240464" cy="512391"/>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28" name="TextBox 27"/>
            <p:cNvSpPr txBox="1"/>
            <p:nvPr/>
          </p:nvSpPr>
          <p:spPr>
            <a:xfrm>
              <a:off x="3959573" y="3957381"/>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29" name="TextBox 28"/>
            <p:cNvSpPr txBox="1"/>
            <p:nvPr/>
          </p:nvSpPr>
          <p:spPr>
            <a:xfrm>
              <a:off x="4782715" y="2970132"/>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sp>
          <p:nvSpPr>
            <p:cNvPr id="30" name="TextBox 29"/>
            <p:cNvSpPr txBox="1"/>
            <p:nvPr/>
          </p:nvSpPr>
          <p:spPr>
            <a:xfrm>
              <a:off x="3779913" y="2907634"/>
              <a:ext cx="240464" cy="512391"/>
            </a:xfrm>
            <a:prstGeom prst="rect">
              <a:avLst/>
            </a:prstGeom>
            <a:noFill/>
          </p:spPr>
          <p:txBody>
            <a:bodyPr wrap="square" rtlCol="0">
              <a:spAutoFit/>
            </a:bodyPr>
            <a:lstStyle/>
            <a:p>
              <a:r>
                <a:rPr lang="en-US" altLang="zh-CN" sz="1000" b="1" dirty="0" smtClean="0">
                  <a:latin typeface="+mn-lt"/>
                </a:rPr>
                <a:t>3</a:t>
              </a:r>
              <a:endParaRPr lang="zh-CN" altLang="en-US" sz="1000" b="1" dirty="0">
                <a:latin typeface="+mn-lt"/>
              </a:endParaRPr>
            </a:p>
          </p:txBody>
        </p:sp>
        <p:sp>
          <p:nvSpPr>
            <p:cNvPr id="31" name="TextBox 30"/>
            <p:cNvSpPr txBox="1"/>
            <p:nvPr/>
          </p:nvSpPr>
          <p:spPr>
            <a:xfrm>
              <a:off x="3295340" y="3102243"/>
              <a:ext cx="240463" cy="512390"/>
            </a:xfrm>
            <a:prstGeom prst="rect">
              <a:avLst/>
            </a:prstGeom>
            <a:noFill/>
          </p:spPr>
          <p:txBody>
            <a:bodyPr wrap="square" rtlCol="0">
              <a:spAutoFit/>
            </a:bodyPr>
            <a:lstStyle/>
            <a:p>
              <a:r>
                <a:rPr lang="en-US" altLang="zh-CN" sz="1000" b="1" dirty="0" smtClean="0">
                  <a:latin typeface="+mn-lt"/>
                </a:rPr>
                <a:t>2</a:t>
              </a:r>
              <a:endParaRPr lang="zh-CN" altLang="en-US" sz="1000" b="1" dirty="0">
                <a:latin typeface="+mn-lt"/>
              </a:endParaRPr>
            </a:p>
          </p:txBody>
        </p:sp>
        <p:sp>
          <p:nvSpPr>
            <p:cNvPr id="32" name="TextBox 31"/>
            <p:cNvSpPr txBox="1"/>
            <p:nvPr/>
          </p:nvSpPr>
          <p:spPr>
            <a:xfrm>
              <a:off x="2583983" y="3357526"/>
              <a:ext cx="240464" cy="512391"/>
            </a:xfrm>
            <a:prstGeom prst="rect">
              <a:avLst/>
            </a:prstGeom>
            <a:noFill/>
          </p:spPr>
          <p:txBody>
            <a:bodyPr wrap="square" rtlCol="0">
              <a:spAutoFit/>
            </a:bodyPr>
            <a:lstStyle/>
            <a:p>
              <a:r>
                <a:rPr lang="en-US" altLang="zh-CN" sz="1000" b="1" dirty="0" smtClean="0">
                  <a:latin typeface="+mn-lt"/>
                </a:rPr>
                <a:t>1</a:t>
              </a:r>
              <a:endParaRPr lang="zh-CN" altLang="en-US" sz="1000" b="1" dirty="0">
                <a:latin typeface="+mn-lt"/>
              </a:endParaRPr>
            </a:p>
          </p:txBody>
        </p:sp>
      </p:grpSp>
      <p:graphicFrame>
        <p:nvGraphicFramePr>
          <p:cNvPr id="33" name="表格 32"/>
          <p:cNvGraphicFramePr>
            <a:graphicFrameLocks noGrp="1"/>
          </p:cNvGraphicFramePr>
          <p:nvPr>
            <p:extLst>
              <p:ext uri="{D42A27DB-BD31-4B8C-83A1-F6EECF244321}">
                <p14:modId xmlns:p14="http://schemas.microsoft.com/office/powerpoint/2010/main" val="2893069934"/>
              </p:ext>
            </p:extLst>
          </p:nvPr>
        </p:nvGraphicFramePr>
        <p:xfrm>
          <a:off x="6055147" y="2680345"/>
          <a:ext cx="720080" cy="1719439"/>
        </p:xfrm>
        <a:graphic>
          <a:graphicData uri="http://schemas.openxmlformats.org/drawingml/2006/table">
            <a:tbl>
              <a:tblPr firstRow="1" bandRow="1">
                <a:tableStyleId>{5C22544A-7EE6-4342-B048-85BDC9FD1C3A}</a:tableStyleId>
              </a:tblPr>
              <a:tblGrid>
                <a:gridCol w="720080"/>
              </a:tblGrid>
              <a:tr h="256399">
                <a:tc>
                  <a:txBody>
                    <a:bodyPr/>
                    <a:lstStyle/>
                    <a:p>
                      <a:pPr algn="ctr"/>
                      <a:r>
                        <a:rPr lang="zh-CN" altLang="en-US" sz="1000" b="1" dirty="0" smtClean="0">
                          <a:solidFill>
                            <a:schemeClr val="tx1"/>
                          </a:solidFill>
                        </a:rPr>
                        <a:t>延迟</a:t>
                      </a:r>
                      <a:r>
                        <a:rPr lang="en-US" altLang="zh-CN" sz="1000" b="1" dirty="0" smtClean="0">
                          <a:solidFill>
                            <a:schemeClr val="tx1"/>
                          </a:solidFill>
                        </a:rPr>
                        <a:t>(B)</a:t>
                      </a:r>
                      <a:endParaRPr lang="zh-CN"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0</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7294">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97294">
                <a:tc>
                  <a:txBody>
                    <a:bodyPr/>
                    <a:lstStyle/>
                    <a:p>
                      <a:pPr algn="ctr"/>
                      <a:r>
                        <a:rPr lang="en-US" altLang="zh-CN" sz="1000" b="1" dirty="0" smtClean="0"/>
                        <a:t>5</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4" name="表格 33"/>
          <p:cNvGraphicFramePr>
            <a:graphicFrameLocks noGrp="1"/>
          </p:cNvGraphicFramePr>
          <p:nvPr>
            <p:extLst>
              <p:ext uri="{D42A27DB-BD31-4B8C-83A1-F6EECF244321}">
                <p14:modId xmlns:p14="http://schemas.microsoft.com/office/powerpoint/2010/main" val="2130017206"/>
              </p:ext>
            </p:extLst>
          </p:nvPr>
        </p:nvGraphicFramePr>
        <p:xfrm>
          <a:off x="6882482" y="2680345"/>
          <a:ext cx="720080" cy="1706880"/>
        </p:xfrm>
        <a:graphic>
          <a:graphicData uri="http://schemas.openxmlformats.org/drawingml/2006/table">
            <a:tbl>
              <a:tblPr firstRow="1" bandRow="1">
                <a:tableStyleId>{5C22544A-7EE6-4342-B048-85BDC9FD1C3A}</a:tableStyleId>
              </a:tblPr>
              <a:tblGrid>
                <a:gridCol w="720080"/>
              </a:tblGrid>
              <a:tr h="197738">
                <a:tc>
                  <a:txBody>
                    <a:bodyPr/>
                    <a:lstStyle/>
                    <a:p>
                      <a:pPr algn="ctr"/>
                      <a:r>
                        <a:rPr lang="zh-CN" altLang="en-US" sz="1000" b="1" dirty="0" smtClean="0">
                          <a:solidFill>
                            <a:schemeClr val="tx1"/>
                          </a:solidFill>
                        </a:rPr>
                        <a:t>延迟</a:t>
                      </a:r>
                      <a:r>
                        <a:rPr lang="en-US" altLang="zh-CN" sz="1000" b="1" dirty="0" smtClean="0">
                          <a:solidFill>
                            <a:schemeClr val="tx1"/>
                          </a:solidFill>
                        </a:rPr>
                        <a:t>(C)</a:t>
                      </a:r>
                      <a:endParaRPr lang="zh-CN"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2155">
                <a:tc>
                  <a:txBody>
                    <a:bodyPr/>
                    <a:lstStyle/>
                    <a:p>
                      <a:pPr algn="ctr"/>
                      <a:r>
                        <a:rPr lang="en-US" altLang="zh-CN" sz="1000" b="1" dirty="0" smtClean="0"/>
                        <a:t>1</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152155">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2837130959"/>
              </p:ext>
            </p:extLst>
          </p:nvPr>
        </p:nvGraphicFramePr>
        <p:xfrm>
          <a:off x="7693937" y="2680345"/>
          <a:ext cx="720080" cy="1706880"/>
        </p:xfrm>
        <a:graphic>
          <a:graphicData uri="http://schemas.openxmlformats.org/drawingml/2006/table">
            <a:tbl>
              <a:tblPr firstRow="1" bandRow="1">
                <a:tableStyleId>{5C22544A-7EE6-4342-B048-85BDC9FD1C3A}</a:tableStyleId>
              </a:tblPr>
              <a:tblGrid>
                <a:gridCol w="720080"/>
              </a:tblGrid>
              <a:tr h="0">
                <a:tc>
                  <a:txBody>
                    <a:bodyPr/>
                    <a:lstStyle/>
                    <a:p>
                      <a:pPr algn="ctr"/>
                      <a:r>
                        <a:rPr lang="zh-CN" altLang="en-US" sz="1000" b="1" dirty="0" smtClean="0">
                          <a:solidFill>
                            <a:schemeClr val="tx1"/>
                          </a:solidFill>
                        </a:rPr>
                        <a:t>延迟</a:t>
                      </a:r>
                      <a:r>
                        <a:rPr lang="en-US" altLang="zh-CN" sz="1000" b="1" dirty="0" smtClean="0">
                          <a:solidFill>
                            <a:schemeClr val="tx1"/>
                          </a:solidFill>
                        </a:rPr>
                        <a:t>(D)</a:t>
                      </a:r>
                      <a:endParaRPr lang="zh-CN" altLang="en-US" sz="1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1</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2</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0</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ctr"/>
                      <a:r>
                        <a:rPr lang="en-US" altLang="zh-CN" sz="1000" b="1" dirty="0" smtClean="0"/>
                        <a:t>1</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0">
                <a:tc>
                  <a:txBody>
                    <a:bodyPr/>
                    <a:lstStyle/>
                    <a:p>
                      <a:pPr algn="ctr"/>
                      <a:r>
                        <a:rPr lang="en-US" altLang="zh-CN" sz="1000" b="1" dirty="0" smtClean="0"/>
                        <a:t>3</a:t>
                      </a:r>
                      <a:endParaRPr lang="zh-CN" altLang="en-US"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309158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t>IP</a:t>
            </a:r>
            <a:r>
              <a:rPr lang="zh-CN" altLang="en-US" dirty="0" smtClean="0"/>
              <a:t>组播的通信过程</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53" name="Line 5"/>
          <p:cNvSpPr>
            <a:spLocks noChangeShapeType="1"/>
          </p:cNvSpPr>
          <p:nvPr/>
        </p:nvSpPr>
        <p:spPr bwMode="auto">
          <a:xfrm>
            <a:off x="1401763" y="3746228"/>
            <a:ext cx="863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Line 6"/>
          <p:cNvSpPr>
            <a:spLocks noChangeShapeType="1"/>
          </p:cNvSpPr>
          <p:nvPr/>
        </p:nvSpPr>
        <p:spPr bwMode="auto">
          <a:xfrm flipV="1">
            <a:off x="2422525" y="2501628"/>
            <a:ext cx="785813" cy="10779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Line 7"/>
          <p:cNvSpPr>
            <a:spLocks noChangeShapeType="1"/>
          </p:cNvSpPr>
          <p:nvPr/>
        </p:nvSpPr>
        <p:spPr bwMode="auto">
          <a:xfrm flipV="1">
            <a:off x="2657475" y="3496991"/>
            <a:ext cx="1412875"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6" name="Line 8"/>
          <p:cNvSpPr>
            <a:spLocks noChangeShapeType="1"/>
          </p:cNvSpPr>
          <p:nvPr/>
        </p:nvSpPr>
        <p:spPr bwMode="auto">
          <a:xfrm>
            <a:off x="4384675" y="3579541"/>
            <a:ext cx="630238" cy="914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7" name="Line 9"/>
          <p:cNvSpPr>
            <a:spLocks noChangeShapeType="1"/>
          </p:cNvSpPr>
          <p:nvPr/>
        </p:nvSpPr>
        <p:spPr bwMode="auto">
          <a:xfrm flipV="1">
            <a:off x="4384675" y="2668316"/>
            <a:ext cx="787400" cy="746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Line 10"/>
          <p:cNvSpPr>
            <a:spLocks noChangeShapeType="1"/>
          </p:cNvSpPr>
          <p:nvPr/>
        </p:nvSpPr>
        <p:spPr bwMode="auto">
          <a:xfrm>
            <a:off x="5562600" y="2441303"/>
            <a:ext cx="1022350" cy="1428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Line 11"/>
          <p:cNvSpPr>
            <a:spLocks noChangeShapeType="1"/>
          </p:cNvSpPr>
          <p:nvPr/>
        </p:nvSpPr>
        <p:spPr bwMode="auto">
          <a:xfrm>
            <a:off x="5484813" y="2668316"/>
            <a:ext cx="1100137" cy="8286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Line 12"/>
          <p:cNvSpPr>
            <a:spLocks noChangeShapeType="1"/>
          </p:cNvSpPr>
          <p:nvPr/>
        </p:nvSpPr>
        <p:spPr bwMode="auto">
          <a:xfrm>
            <a:off x="5248275" y="4660628"/>
            <a:ext cx="1336675" cy="7461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1" name="Line 13"/>
          <p:cNvSpPr>
            <a:spLocks noChangeShapeType="1"/>
          </p:cNvSpPr>
          <p:nvPr/>
        </p:nvSpPr>
        <p:spPr bwMode="auto">
          <a:xfrm flipV="1">
            <a:off x="5327650" y="4493941"/>
            <a:ext cx="13350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Line 14"/>
          <p:cNvSpPr>
            <a:spLocks noChangeShapeType="1"/>
          </p:cNvSpPr>
          <p:nvPr/>
        </p:nvSpPr>
        <p:spPr bwMode="auto">
          <a:xfrm>
            <a:off x="2500313" y="3912916"/>
            <a:ext cx="1020762" cy="11620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3" name="Line 15"/>
          <p:cNvSpPr>
            <a:spLocks noChangeShapeType="1"/>
          </p:cNvSpPr>
          <p:nvPr/>
        </p:nvSpPr>
        <p:spPr bwMode="auto">
          <a:xfrm flipV="1">
            <a:off x="3992563" y="4660628"/>
            <a:ext cx="863600" cy="414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Line 16"/>
          <p:cNvSpPr>
            <a:spLocks noChangeShapeType="1"/>
          </p:cNvSpPr>
          <p:nvPr/>
        </p:nvSpPr>
        <p:spPr bwMode="auto">
          <a:xfrm>
            <a:off x="3521075" y="2336528"/>
            <a:ext cx="1570038" cy="1651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5" name="Text Box 17"/>
          <p:cNvSpPr txBox="1">
            <a:spLocks noChangeArrowheads="1"/>
          </p:cNvSpPr>
          <p:nvPr/>
        </p:nvSpPr>
        <p:spPr bwMode="auto">
          <a:xfrm>
            <a:off x="3779838" y="289215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复制</a:t>
            </a:r>
          </a:p>
        </p:txBody>
      </p:sp>
      <p:sp>
        <p:nvSpPr>
          <p:cNvPr id="66" name="Text Box 18"/>
          <p:cNvSpPr txBox="1">
            <a:spLocks noChangeArrowheads="1"/>
          </p:cNvSpPr>
          <p:nvPr/>
        </p:nvSpPr>
        <p:spPr bwMode="auto">
          <a:xfrm>
            <a:off x="4787900" y="3973241"/>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复制</a:t>
            </a:r>
          </a:p>
        </p:txBody>
      </p:sp>
      <p:sp>
        <p:nvSpPr>
          <p:cNvPr id="67" name="AutoShape 19"/>
          <p:cNvSpPr>
            <a:spLocks noChangeArrowheads="1"/>
          </p:cNvSpPr>
          <p:nvPr/>
        </p:nvSpPr>
        <p:spPr bwMode="auto">
          <a:xfrm>
            <a:off x="1468438" y="3485878"/>
            <a:ext cx="501650" cy="236538"/>
          </a:xfrm>
          <a:prstGeom prst="rightArrow">
            <a:avLst>
              <a:gd name="adj1" fmla="val 37500"/>
              <a:gd name="adj2" fmla="val 852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AutoShape 20"/>
          <p:cNvSpPr>
            <a:spLocks noChangeArrowheads="1"/>
          </p:cNvSpPr>
          <p:nvPr/>
        </p:nvSpPr>
        <p:spPr bwMode="auto">
          <a:xfrm rot="415226">
            <a:off x="5799138" y="2252391"/>
            <a:ext cx="501650" cy="238125"/>
          </a:xfrm>
          <a:prstGeom prst="rightArrow">
            <a:avLst>
              <a:gd name="adj1" fmla="val 37500"/>
              <a:gd name="adj2" fmla="val 84647"/>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AutoShape 21"/>
          <p:cNvSpPr>
            <a:spLocks noChangeArrowheads="1"/>
          </p:cNvSpPr>
          <p:nvPr/>
        </p:nvSpPr>
        <p:spPr bwMode="auto">
          <a:xfrm rot="1324622">
            <a:off x="5767388" y="4811441"/>
            <a:ext cx="503237" cy="238125"/>
          </a:xfrm>
          <a:prstGeom prst="rightArrow">
            <a:avLst>
              <a:gd name="adj1" fmla="val 37500"/>
              <a:gd name="adj2" fmla="val 849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0" name="AutoShape 22"/>
          <p:cNvSpPr>
            <a:spLocks noChangeArrowheads="1"/>
          </p:cNvSpPr>
          <p:nvPr/>
        </p:nvSpPr>
        <p:spPr bwMode="auto">
          <a:xfrm rot="21590949">
            <a:off x="5661025" y="4203428"/>
            <a:ext cx="501650" cy="234950"/>
          </a:xfrm>
          <a:prstGeom prst="rightArrow">
            <a:avLst>
              <a:gd name="adj1" fmla="val 37500"/>
              <a:gd name="adj2" fmla="val 85791"/>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1" name="AutoShape 23"/>
          <p:cNvSpPr>
            <a:spLocks noChangeArrowheads="1"/>
          </p:cNvSpPr>
          <p:nvPr/>
        </p:nvSpPr>
        <p:spPr bwMode="auto">
          <a:xfrm rot="3255311">
            <a:off x="4204494" y="3929584"/>
            <a:ext cx="533400" cy="223838"/>
          </a:xfrm>
          <a:prstGeom prst="rightArrow">
            <a:avLst>
              <a:gd name="adj1" fmla="val 37500"/>
              <a:gd name="adj2" fmla="val 95749"/>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2" name="AutoShape 24"/>
          <p:cNvSpPr>
            <a:spLocks noChangeArrowheads="1"/>
          </p:cNvSpPr>
          <p:nvPr/>
        </p:nvSpPr>
        <p:spPr bwMode="auto">
          <a:xfrm rot="21300146">
            <a:off x="3087688" y="3312841"/>
            <a:ext cx="501650" cy="236537"/>
          </a:xfrm>
          <a:prstGeom prst="rightArrow">
            <a:avLst>
              <a:gd name="adj1" fmla="val 37500"/>
              <a:gd name="adj2" fmla="val 852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3" name="AutoShape 25"/>
          <p:cNvSpPr>
            <a:spLocks noChangeArrowheads="1"/>
          </p:cNvSpPr>
          <p:nvPr/>
        </p:nvSpPr>
        <p:spPr bwMode="auto">
          <a:xfrm rot="19286440">
            <a:off x="4664075" y="2973116"/>
            <a:ext cx="503238" cy="238125"/>
          </a:xfrm>
          <a:prstGeom prst="rightArrow">
            <a:avLst>
              <a:gd name="adj1" fmla="val 37500"/>
              <a:gd name="adj2" fmla="val 84915"/>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pic>
        <p:nvPicPr>
          <p:cNvPr id="74" name="Picture 2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8825" y="3496991"/>
            <a:ext cx="785813"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2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7150" y="3238228"/>
            <a:ext cx="7858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6" name="Picture 2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000" y="4328841"/>
            <a:ext cx="7858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7" name="Picture 2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5500" y="4825728"/>
            <a:ext cx="784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8" name="Picture 3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2363" y="2211116"/>
            <a:ext cx="78581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9" name="Picture 3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2087291"/>
            <a:ext cx="7842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0" name="Text Box 32"/>
          <p:cNvSpPr txBox="1">
            <a:spLocks noChangeArrowheads="1"/>
          </p:cNvSpPr>
          <p:nvPr/>
        </p:nvSpPr>
        <p:spPr bwMode="auto">
          <a:xfrm>
            <a:off x="1285898" y="4073253"/>
            <a:ext cx="14859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buSzTx/>
              <a:buFontTx/>
              <a:buNone/>
            </a:pPr>
            <a:r>
              <a:rPr lang="zh-CN" altLang="en-US" sz="2000" b="1" dirty="0" smtClean="0">
                <a:latin typeface="+mn-lt"/>
                <a:ea typeface="+mn-ea"/>
              </a:rPr>
              <a:t>组播</a:t>
            </a:r>
            <a:r>
              <a:rPr lang="zh-CN" altLang="en-US" sz="2000" b="1" dirty="0">
                <a:latin typeface="+mn-lt"/>
                <a:ea typeface="+mn-ea"/>
              </a:rPr>
              <a:t>路由器</a:t>
            </a:r>
          </a:p>
          <a:p>
            <a:pPr algn="ctr">
              <a:spcBef>
                <a:spcPct val="0"/>
              </a:spcBef>
              <a:buSzTx/>
              <a:buFontTx/>
              <a:buNone/>
            </a:pPr>
            <a:r>
              <a:rPr lang="en-US" altLang="zh-CN" sz="2000" b="1" dirty="0">
                <a:latin typeface="+mn-lt"/>
                <a:ea typeface="+mn-ea"/>
              </a:rPr>
              <a:t>R</a:t>
            </a:r>
            <a:r>
              <a:rPr lang="en-US" altLang="zh-CN" sz="2000" b="1" baseline="-25000" dirty="0">
                <a:latin typeface="+mn-lt"/>
                <a:ea typeface="+mn-ea"/>
              </a:rPr>
              <a:t>1</a:t>
            </a:r>
          </a:p>
        </p:txBody>
      </p:sp>
      <p:sp>
        <p:nvSpPr>
          <p:cNvPr id="81" name="Text Box 33"/>
          <p:cNvSpPr txBox="1">
            <a:spLocks noChangeArrowheads="1"/>
          </p:cNvSpPr>
          <p:nvPr/>
        </p:nvSpPr>
        <p:spPr bwMode="auto">
          <a:xfrm>
            <a:off x="2339975" y="176820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3</a:t>
            </a:r>
            <a:endParaRPr lang="en-US" altLang="zh-CN" sz="2000" b="1" dirty="0">
              <a:latin typeface="+mn-lt"/>
              <a:ea typeface="+mn-ea"/>
            </a:endParaRPr>
          </a:p>
        </p:txBody>
      </p:sp>
      <p:sp>
        <p:nvSpPr>
          <p:cNvPr id="82" name="Text Box 34"/>
          <p:cNvSpPr txBox="1">
            <a:spLocks noChangeArrowheads="1"/>
          </p:cNvSpPr>
          <p:nvPr/>
        </p:nvSpPr>
        <p:spPr bwMode="auto">
          <a:xfrm>
            <a:off x="4427538" y="1912666"/>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4</a:t>
            </a:r>
          </a:p>
        </p:txBody>
      </p:sp>
      <p:sp>
        <p:nvSpPr>
          <p:cNvPr id="83" name="Text Box 35"/>
          <p:cNvSpPr txBox="1">
            <a:spLocks noChangeArrowheads="1"/>
          </p:cNvSpPr>
          <p:nvPr/>
        </p:nvSpPr>
        <p:spPr bwMode="auto">
          <a:xfrm>
            <a:off x="2844800" y="539405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5</a:t>
            </a:r>
          </a:p>
        </p:txBody>
      </p:sp>
      <p:sp>
        <p:nvSpPr>
          <p:cNvPr id="84" name="Text Box 36"/>
          <p:cNvSpPr txBox="1">
            <a:spLocks noChangeArrowheads="1"/>
          </p:cNvSpPr>
          <p:nvPr/>
        </p:nvSpPr>
        <p:spPr bwMode="auto">
          <a:xfrm>
            <a:off x="4140200" y="4936853"/>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6</a:t>
            </a:r>
          </a:p>
        </p:txBody>
      </p:sp>
      <p:sp>
        <p:nvSpPr>
          <p:cNvPr id="85" name="Text Box 37"/>
          <p:cNvSpPr txBox="1">
            <a:spLocks noChangeArrowheads="1"/>
          </p:cNvSpPr>
          <p:nvPr/>
        </p:nvSpPr>
        <p:spPr bwMode="auto">
          <a:xfrm>
            <a:off x="4572000" y="3352528"/>
            <a:ext cx="1747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000" b="1" dirty="0" smtClean="0">
                <a:latin typeface="+mn-lt"/>
                <a:ea typeface="+mn-ea"/>
              </a:rPr>
              <a:t>组播</a:t>
            </a:r>
            <a:r>
              <a:rPr lang="zh-CN" altLang="en-US" sz="2000" b="1" dirty="0">
                <a:latin typeface="+mn-lt"/>
                <a:ea typeface="+mn-ea"/>
              </a:rPr>
              <a:t>路由器</a:t>
            </a:r>
            <a:r>
              <a:rPr lang="en-US" altLang="zh-CN" sz="2000" b="1" dirty="0">
                <a:latin typeface="+mn-lt"/>
                <a:ea typeface="+mn-ea"/>
              </a:rPr>
              <a:t>R</a:t>
            </a:r>
            <a:r>
              <a:rPr lang="en-US" altLang="zh-CN" sz="2000" b="1" baseline="-25000" dirty="0">
                <a:latin typeface="+mn-lt"/>
                <a:ea typeface="+mn-ea"/>
              </a:rPr>
              <a:t>2</a:t>
            </a:r>
          </a:p>
        </p:txBody>
      </p:sp>
      <p:pic>
        <p:nvPicPr>
          <p:cNvPr id="86" name="Picture 3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950" y="3165203"/>
            <a:ext cx="819150"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 Box 39"/>
          <p:cNvSpPr txBox="1">
            <a:spLocks noChangeArrowheads="1"/>
          </p:cNvSpPr>
          <p:nvPr/>
        </p:nvSpPr>
        <p:spPr bwMode="auto">
          <a:xfrm>
            <a:off x="812800" y="3223941"/>
            <a:ext cx="3994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X</a:t>
            </a:r>
          </a:p>
        </p:txBody>
      </p:sp>
      <p:pic>
        <p:nvPicPr>
          <p:cNvPr id="88" name="Picture 40"/>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7788" y="4825728"/>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4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7788" y="3830366"/>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7788" y="2915966"/>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Text Box 43"/>
          <p:cNvSpPr txBox="1">
            <a:spLocks noChangeArrowheads="1"/>
          </p:cNvSpPr>
          <p:nvPr/>
        </p:nvSpPr>
        <p:spPr bwMode="auto">
          <a:xfrm>
            <a:off x="6640513" y="297629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B</a:t>
            </a:r>
          </a:p>
        </p:txBody>
      </p:sp>
      <p:pic>
        <p:nvPicPr>
          <p:cNvPr id="92" name="Picture 4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27788" y="2004741"/>
            <a:ext cx="81597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3" name="Group 45"/>
          <p:cNvGrpSpPr>
            <a:grpSpLocks/>
          </p:cNvGrpSpPr>
          <p:nvPr/>
        </p:nvGrpSpPr>
        <p:grpSpPr bwMode="auto">
          <a:xfrm>
            <a:off x="6624644" y="2030141"/>
            <a:ext cx="1323976" cy="3343274"/>
            <a:chOff x="4073" y="1663"/>
            <a:chExt cx="834" cy="2106"/>
          </a:xfrm>
        </p:grpSpPr>
        <p:sp>
          <p:nvSpPr>
            <p:cNvPr id="94" name="Text Box 46"/>
            <p:cNvSpPr txBox="1">
              <a:spLocks noChangeArrowheads="1"/>
            </p:cNvSpPr>
            <p:nvPr/>
          </p:nvSpPr>
          <p:spPr bwMode="auto">
            <a:xfrm>
              <a:off x="4073" y="3461"/>
              <a:ext cx="2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D</a:t>
              </a:r>
            </a:p>
          </p:txBody>
        </p:sp>
        <p:sp>
          <p:nvSpPr>
            <p:cNvPr id="95" name="Text Box 47"/>
            <p:cNvSpPr txBox="1">
              <a:spLocks noChangeArrowheads="1"/>
            </p:cNvSpPr>
            <p:nvPr/>
          </p:nvSpPr>
          <p:spPr bwMode="auto">
            <a:xfrm>
              <a:off x="4073" y="2835"/>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C</a:t>
              </a:r>
            </a:p>
          </p:txBody>
        </p:sp>
        <p:sp>
          <p:nvSpPr>
            <p:cNvPr id="96" name="Text Box 48"/>
            <p:cNvSpPr txBox="1">
              <a:spLocks noChangeArrowheads="1"/>
            </p:cNvSpPr>
            <p:nvPr/>
          </p:nvSpPr>
          <p:spPr bwMode="auto">
            <a:xfrm>
              <a:off x="4073" y="1684"/>
              <a:ext cx="25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A</a:t>
              </a:r>
            </a:p>
          </p:txBody>
        </p:sp>
        <p:sp>
          <p:nvSpPr>
            <p:cNvPr id="97" name="Text Box 49"/>
            <p:cNvSpPr txBox="1">
              <a:spLocks noChangeArrowheads="1"/>
            </p:cNvSpPr>
            <p:nvPr/>
          </p:nvSpPr>
          <p:spPr bwMode="auto">
            <a:xfrm>
              <a:off x="4372" y="1663"/>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p>
          </p:txBody>
        </p:sp>
        <p:sp>
          <p:nvSpPr>
            <p:cNvPr id="98" name="Text Box 50"/>
            <p:cNvSpPr txBox="1">
              <a:spLocks noChangeArrowheads="1"/>
            </p:cNvSpPr>
            <p:nvPr/>
          </p:nvSpPr>
          <p:spPr bwMode="auto">
            <a:xfrm>
              <a:off x="4382" y="2843"/>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p>
          </p:txBody>
        </p:sp>
        <p:sp>
          <p:nvSpPr>
            <p:cNvPr id="99" name="Text Box 51"/>
            <p:cNvSpPr txBox="1">
              <a:spLocks noChangeArrowheads="1"/>
            </p:cNvSpPr>
            <p:nvPr/>
          </p:nvSpPr>
          <p:spPr bwMode="auto">
            <a:xfrm>
              <a:off x="4393" y="3478"/>
              <a:ext cx="51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dirty="0" smtClean="0">
                  <a:latin typeface="+mn-lt"/>
                  <a:ea typeface="+mn-ea"/>
                </a:rPr>
                <a:t>组 </a:t>
              </a:r>
              <a:r>
                <a:rPr lang="en-US" altLang="zh-CN" sz="2400" b="1" dirty="0">
                  <a:latin typeface="+mn-lt"/>
                  <a:ea typeface="+mn-ea"/>
                </a:rPr>
                <a:t>G</a:t>
              </a:r>
            </a:p>
          </p:txBody>
        </p:sp>
      </p:grpSp>
      <p:sp>
        <p:nvSpPr>
          <p:cNvPr id="100" name="Rectangle 52"/>
          <p:cNvSpPr>
            <a:spLocks noChangeArrowheads="1"/>
          </p:cNvSpPr>
          <p:nvPr/>
        </p:nvSpPr>
        <p:spPr bwMode="auto">
          <a:xfrm>
            <a:off x="2099871" y="5870239"/>
            <a:ext cx="5704103"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marL="342900" indent="-342900" algn="l">
              <a:buClr>
                <a:schemeClr val="accent2"/>
              </a:buClr>
              <a:buSzTx/>
              <a:buFont typeface="Wingdings" pitchFamily="2" charset="2"/>
              <a:buNone/>
            </a:pPr>
            <a:r>
              <a:rPr kumimoji="0" lang="en-US" altLang="zh-CN" sz="2400" b="1" dirty="0" smtClean="0">
                <a:solidFill>
                  <a:srgbClr val="FF0000"/>
                </a:solidFill>
                <a:latin typeface="+mn-lt"/>
                <a:ea typeface="+mn-ea"/>
              </a:rPr>
              <a:t>IP</a:t>
            </a:r>
            <a:r>
              <a:rPr kumimoji="0" lang="zh-CN" altLang="en-US" sz="2400" b="1" dirty="0" smtClean="0">
                <a:solidFill>
                  <a:srgbClr val="FF0000"/>
                </a:solidFill>
                <a:latin typeface="+mn-lt"/>
                <a:ea typeface="+mn-ea"/>
              </a:rPr>
              <a:t>组播</a:t>
            </a:r>
            <a:r>
              <a:rPr kumimoji="0" lang="zh-CN" altLang="en-US" sz="2400" b="1" dirty="0">
                <a:solidFill>
                  <a:srgbClr val="FF0000"/>
                </a:solidFill>
                <a:latin typeface="+mn-lt"/>
                <a:ea typeface="+mn-ea"/>
              </a:rPr>
              <a:t>可明显地减少网络中资源的</a:t>
            </a:r>
            <a:r>
              <a:rPr kumimoji="0" lang="zh-CN" altLang="en-US" sz="2400" b="1" dirty="0" smtClean="0">
                <a:solidFill>
                  <a:srgbClr val="FF0000"/>
                </a:solidFill>
                <a:latin typeface="+mn-lt"/>
                <a:ea typeface="+mn-ea"/>
              </a:rPr>
              <a:t>消耗。</a:t>
            </a:r>
            <a:endParaRPr kumimoji="0" lang="zh-CN" altLang="en-US" sz="2400" b="1" dirty="0">
              <a:solidFill>
                <a:srgbClr val="FF0000"/>
              </a:solidFill>
              <a:latin typeface="+mn-lt"/>
              <a:ea typeface="+mn-ea"/>
            </a:endParaRPr>
          </a:p>
        </p:txBody>
      </p:sp>
      <p:sp>
        <p:nvSpPr>
          <p:cNvPr id="10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2493734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93"/>
                                        </p:tgtEl>
                                        <p:attrNameLst>
                                          <p:attrName>style.visibility</p:attrName>
                                        </p:attrNameLst>
                                      </p:cBhvr>
                                      <p:tavLst>
                                        <p:tav tm="0">
                                          <p:val>
                                            <p:strVal val="hidden"/>
                                          </p:val>
                                        </p:tav>
                                        <p:tav tm="50000">
                                          <p:val>
                                            <p:strVal val="visible"/>
                                          </p:val>
                                        </p:tav>
                                      </p:tavLst>
                                    </p:anim>
                                  </p:childTnLst>
                                </p:cTn>
                              </p:par>
                            </p:childTnLst>
                          </p:cTn>
                        </p:par>
                        <p:par>
                          <p:cTn id="7" fill="hold">
                            <p:stCondLst>
                              <p:cond delay="3500"/>
                            </p:stCondLst>
                            <p:childTnLst>
                              <p:par>
                                <p:cTn id="8" presetID="1" presetClass="entr" presetSubtype="0" fill="hold" grpId="0" nodeType="afterEffect">
                                  <p:stCondLst>
                                    <p:cond delay="0"/>
                                  </p:stCondLst>
                                  <p:childTnLst>
                                    <p:set>
                                      <p:cBhvr>
                                        <p:cTn id="9" dur="1" fill="hold">
                                          <p:stCondLst>
                                            <p:cond delay="0"/>
                                          </p:stCondLst>
                                        </p:cTn>
                                        <p:tgtEl>
                                          <p:spTgt spid="67"/>
                                        </p:tgtEl>
                                        <p:attrNameLst>
                                          <p:attrName>style.visibility</p:attrName>
                                        </p:attrNameLst>
                                      </p:cBhvr>
                                      <p:to>
                                        <p:strVal val="visible"/>
                                      </p:to>
                                    </p:set>
                                  </p:childTnLst>
                                </p:cTn>
                              </p:par>
                            </p:childTnLst>
                          </p:cTn>
                        </p:par>
                        <p:par>
                          <p:cTn id="10" fill="hold">
                            <p:stCondLst>
                              <p:cond delay="3500"/>
                            </p:stCondLst>
                            <p:childTnLst>
                              <p:par>
                                <p:cTn id="11" presetID="1" presetClass="entr" presetSubtype="0" fill="hold" grpId="0" nodeType="after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grpId="1" nodeType="after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childTnLst>
                          </p:cTn>
                        </p:par>
                        <p:par>
                          <p:cTn id="16" fill="hold">
                            <p:stCondLst>
                              <p:cond delay="3500"/>
                            </p:stCondLst>
                            <p:childTnLst>
                              <p:par>
                                <p:cTn id="17" presetID="35" presetClass="emph" presetSubtype="0" repeatCount="3000" fill="hold" grpId="0" nodeType="afterEffect">
                                  <p:stCondLst>
                                    <p:cond delay="0"/>
                                  </p:stCondLst>
                                  <p:childTnLst>
                                    <p:anim calcmode="discrete" valueType="str">
                                      <p:cBhvr>
                                        <p:cTn id="18" dur="1000" fill="hold"/>
                                        <p:tgtEl>
                                          <p:spTgt spid="65"/>
                                        </p:tgtEl>
                                        <p:attrNameLst>
                                          <p:attrName>style.visibility</p:attrName>
                                        </p:attrNameLst>
                                      </p:cBhvr>
                                      <p:tavLst>
                                        <p:tav tm="0">
                                          <p:val>
                                            <p:strVal val="hidden"/>
                                          </p:val>
                                        </p:tav>
                                        <p:tav tm="50000">
                                          <p:val>
                                            <p:strVal val="visible"/>
                                          </p:val>
                                        </p:tav>
                                      </p:tavLst>
                                    </p:anim>
                                  </p:childTnLst>
                                </p:cTn>
                              </p:par>
                            </p:childTnLst>
                          </p:cTn>
                        </p:par>
                        <p:par>
                          <p:cTn id="19" fill="hold">
                            <p:stCondLst>
                              <p:cond delay="6500"/>
                            </p:stCondLst>
                            <p:childTnLst>
                              <p:par>
                                <p:cTn id="20" presetID="1" presetClass="entr" presetSubtype="0" fill="hold" grpId="0" nodeType="afterEffect">
                                  <p:stCondLst>
                                    <p:cond delay="0"/>
                                  </p:stCondLst>
                                  <p:childTnLst>
                                    <p:set>
                                      <p:cBhvr>
                                        <p:cTn id="21" dur="1" fill="hold">
                                          <p:stCondLst>
                                            <p:cond delay="0"/>
                                          </p:stCondLst>
                                        </p:cTn>
                                        <p:tgtEl>
                                          <p:spTgt spid="7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1"/>
                                        </p:tgtEl>
                                        <p:attrNameLst>
                                          <p:attrName>style.visibility</p:attrName>
                                        </p:attrNameLst>
                                      </p:cBhvr>
                                      <p:to>
                                        <p:strVal val="visible"/>
                                      </p:to>
                                    </p:set>
                                  </p:childTnLst>
                                </p:cTn>
                              </p:par>
                            </p:childTnLst>
                          </p:cTn>
                        </p:par>
                        <p:par>
                          <p:cTn id="24" fill="hold">
                            <p:stCondLst>
                              <p:cond delay="6500"/>
                            </p:stCondLst>
                            <p:childTnLst>
                              <p:par>
                                <p:cTn id="25" presetID="1" presetClass="entr" presetSubtype="0" fill="hold" grpId="0" nodeType="after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par>
                          <p:cTn id="27" fill="hold">
                            <p:stCondLst>
                              <p:cond delay="6500"/>
                            </p:stCondLst>
                            <p:childTnLst>
                              <p:par>
                                <p:cTn id="28" presetID="1" presetClass="entr" presetSubtype="0" fill="hold" grpId="1" nodeType="afterEffect">
                                  <p:stCondLst>
                                    <p:cond delay="0"/>
                                  </p:stCondLst>
                                  <p:childTnLst>
                                    <p:set>
                                      <p:cBhvr>
                                        <p:cTn id="29" dur="1" fill="hold">
                                          <p:stCondLst>
                                            <p:cond delay="0"/>
                                          </p:stCondLst>
                                        </p:cTn>
                                        <p:tgtEl>
                                          <p:spTgt spid="66"/>
                                        </p:tgtEl>
                                        <p:attrNameLst>
                                          <p:attrName>style.visibility</p:attrName>
                                        </p:attrNameLst>
                                      </p:cBhvr>
                                      <p:to>
                                        <p:strVal val="visible"/>
                                      </p:to>
                                    </p:set>
                                  </p:childTnLst>
                                </p:cTn>
                              </p:par>
                            </p:childTnLst>
                          </p:cTn>
                        </p:par>
                        <p:par>
                          <p:cTn id="30" fill="hold">
                            <p:stCondLst>
                              <p:cond delay="6500"/>
                            </p:stCondLst>
                            <p:childTnLst>
                              <p:par>
                                <p:cTn id="31" presetID="35" presetClass="emph" presetSubtype="0" repeatCount="3000" fill="hold" grpId="0" nodeType="afterEffect">
                                  <p:stCondLst>
                                    <p:cond delay="500"/>
                                  </p:stCondLst>
                                  <p:childTnLst>
                                    <p:anim calcmode="discrete" valueType="str">
                                      <p:cBhvr>
                                        <p:cTn id="32" dur="1000" fill="hold"/>
                                        <p:tgtEl>
                                          <p:spTgt spid="66"/>
                                        </p:tgtEl>
                                        <p:attrNameLst>
                                          <p:attrName>style.visibility</p:attrName>
                                        </p:attrNameLst>
                                      </p:cBhvr>
                                      <p:tavLst>
                                        <p:tav tm="0">
                                          <p:val>
                                            <p:strVal val="hidden"/>
                                          </p:val>
                                        </p:tav>
                                        <p:tav tm="50000">
                                          <p:val>
                                            <p:strVal val="visible"/>
                                          </p:val>
                                        </p:tav>
                                      </p:tavLst>
                                    </p:anim>
                                  </p:childTnLst>
                                </p:cTn>
                              </p:par>
                            </p:childTnLst>
                          </p:cTn>
                        </p:par>
                        <p:par>
                          <p:cTn id="33" fill="hold">
                            <p:stCondLst>
                              <p:cond delay="10000"/>
                            </p:stCondLst>
                            <p:childTnLst>
                              <p:par>
                                <p:cTn id="34" presetID="1" presetClass="entr" presetSubtype="0" fill="hold" grpId="0" nodeType="afterEffect">
                                  <p:stCondLst>
                                    <p:cond delay="0"/>
                                  </p:stCondLst>
                                  <p:childTnLst>
                                    <p:set>
                                      <p:cBhvr>
                                        <p:cTn id="35" dur="1" fill="hold">
                                          <p:stCondLst>
                                            <p:cond delay="0"/>
                                          </p:stCondLst>
                                        </p:cTn>
                                        <p:tgtEl>
                                          <p:spTgt spid="7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66" grpId="0"/>
      <p:bldP spid="66" grpId="1"/>
      <p:bldP spid="67" grpId="0" animBg="1"/>
      <p:bldP spid="68" grpId="0" animBg="1"/>
      <p:bldP spid="69" grpId="0" animBg="1"/>
      <p:bldP spid="70" grpId="0" animBg="1"/>
      <p:bldP spid="71" grpId="0" animBg="1"/>
      <p:bldP spid="72" grpId="0" animBg="1"/>
      <p:bldP spid="73"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华文新魏" pitchFamily="2" charset="-122"/>
              </a:rPr>
              <a:t>组</a:t>
            </a:r>
            <a:r>
              <a:rPr lang="en-US" altLang="en-US" dirty="0" err="1" smtClean="0">
                <a:latin typeface="华文新魏" pitchFamily="2" charset="-122"/>
              </a:rPr>
              <a:t>播地址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809625" y="1773238"/>
            <a:ext cx="7958138" cy="2015802"/>
          </a:xfrm>
        </p:spPr>
        <p:txBody>
          <a:bodyPr/>
          <a:lstStyle/>
          <a:p>
            <a:pPr marL="0" indent="0">
              <a:lnSpc>
                <a:spcPct val="110000"/>
              </a:lnSpc>
              <a:buNone/>
            </a:pPr>
            <a:r>
              <a:rPr lang="zh-CN" altLang="en-US" sz="2800" dirty="0" smtClean="0"/>
              <a:t>       </a:t>
            </a:r>
            <a:r>
              <a:rPr lang="en-US" altLang="zh-CN" sz="2800" dirty="0" smtClean="0"/>
              <a:t>IP</a:t>
            </a:r>
            <a:r>
              <a:rPr lang="zh-CN" altLang="en-US" sz="2800" dirty="0" smtClean="0"/>
              <a:t>组播</a:t>
            </a:r>
            <a:r>
              <a:rPr lang="zh-CN" altLang="en-US" sz="2800" dirty="0"/>
              <a:t>使用组地址</a:t>
            </a:r>
            <a:r>
              <a:rPr lang="zh-CN" altLang="en-US" sz="2800" dirty="0" smtClean="0"/>
              <a:t>：</a:t>
            </a:r>
            <a:r>
              <a:rPr lang="en-US" altLang="zh-CN" sz="2800" dirty="0" smtClean="0">
                <a:solidFill>
                  <a:srgbClr val="FF0000"/>
                </a:solidFill>
              </a:rPr>
              <a:t>D</a:t>
            </a:r>
            <a:r>
              <a:rPr lang="zh-CN" altLang="en-US" sz="2800" dirty="0">
                <a:solidFill>
                  <a:srgbClr val="FF0000"/>
                </a:solidFill>
              </a:rPr>
              <a:t>类</a:t>
            </a:r>
            <a:r>
              <a:rPr lang="zh-CN" altLang="en-US" sz="2800" dirty="0" smtClean="0">
                <a:solidFill>
                  <a:srgbClr val="FF0000"/>
                </a:solidFill>
              </a:rPr>
              <a:t>地址</a:t>
            </a:r>
            <a:r>
              <a:rPr lang="zh-CN" altLang="en-US" sz="2800" dirty="0" smtClean="0"/>
              <a:t>。组播</a:t>
            </a:r>
            <a:r>
              <a:rPr lang="zh-CN" altLang="en-US" sz="2800" dirty="0"/>
              <a:t>地址只能用于目的地址，而不能用于源地址。一些地址已由</a:t>
            </a:r>
            <a:r>
              <a:rPr lang="en-US" altLang="zh-CN" sz="2800" dirty="0"/>
              <a:t>Internet</a:t>
            </a:r>
            <a:r>
              <a:rPr lang="zh-CN" altLang="en-US" sz="2800" dirty="0"/>
              <a:t>号码指派管理局 </a:t>
            </a:r>
            <a:r>
              <a:rPr lang="en-US" altLang="zh-CN" sz="2800" dirty="0"/>
              <a:t>IANA </a:t>
            </a:r>
            <a:r>
              <a:rPr lang="zh-CN" altLang="en-US" sz="2800" dirty="0"/>
              <a:t>指派作为</a:t>
            </a:r>
            <a:r>
              <a:rPr lang="zh-CN" altLang="en-US" sz="2800" dirty="0">
                <a:solidFill>
                  <a:srgbClr val="0000FF"/>
                </a:solidFill>
              </a:rPr>
              <a:t>永久组地址</a:t>
            </a:r>
            <a:r>
              <a:rPr lang="zh-CN" altLang="en-US" sz="2800" dirty="0" smtClean="0"/>
              <a:t>。</a:t>
            </a:r>
            <a:endParaRPr lang="zh-CN" altLang="en-US" sz="2800" dirty="0"/>
          </a:p>
        </p:txBody>
      </p:sp>
      <p:graphicFrame>
        <p:nvGraphicFramePr>
          <p:cNvPr id="4" name="对象 3"/>
          <p:cNvGraphicFramePr>
            <a:graphicFrameLocks noChangeAspect="1"/>
          </p:cNvGraphicFramePr>
          <p:nvPr>
            <p:extLst>
              <p:ext uri="{D42A27DB-BD31-4B8C-83A1-F6EECF244321}">
                <p14:modId xmlns:p14="http://schemas.microsoft.com/office/powerpoint/2010/main" val="2077642707"/>
              </p:ext>
            </p:extLst>
          </p:nvPr>
        </p:nvGraphicFramePr>
        <p:xfrm>
          <a:off x="899864" y="3860800"/>
          <a:ext cx="7848600" cy="2271713"/>
        </p:xfrm>
        <a:graphic>
          <a:graphicData uri="http://schemas.openxmlformats.org/presentationml/2006/ole">
            <mc:AlternateContent xmlns:mc="http://schemas.openxmlformats.org/markup-compatibility/2006">
              <mc:Choice xmlns:v="urn:schemas-microsoft-com:vml" Requires="v">
                <p:oleObj spid="_x0000_s10332" name="Visio" r:id="rId9" imgW="5668488" imgH="1640926" progId="Visio.Drawing.11">
                  <p:embed/>
                </p:oleObj>
              </mc:Choice>
              <mc:Fallback>
                <p:oleObj name="Visio" r:id="rId9" imgW="5668488" imgH="1640926" progId="Visio.Drawing.11">
                  <p:embed/>
                  <p:pic>
                    <p:nvPicPr>
                      <p:cNvPr id="0" name="Object 5"/>
                      <p:cNvPicPr>
                        <a:picLocks noChangeAspect="1" noChangeArrowheads="1"/>
                      </p:cNvPicPr>
                      <p:nvPr/>
                    </p:nvPicPr>
                    <p:blipFill>
                      <a:blip r:embed="rId10"/>
                      <a:srcRect/>
                      <a:stretch>
                        <a:fillRect/>
                      </a:stretch>
                    </p:blipFill>
                    <p:spPr bwMode="auto">
                      <a:xfrm>
                        <a:off x="899864" y="3860800"/>
                        <a:ext cx="7848600" cy="2271713"/>
                      </a:xfrm>
                      <a:prstGeom prst="rect">
                        <a:avLst/>
                      </a:prstGeom>
                      <a:noFill/>
                      <a:ln>
                        <a:noFill/>
                      </a:ln>
                      <a:effectLst/>
                    </p:spPr>
                  </p:pic>
                </p:oleObj>
              </mc:Fallback>
            </mc:AlternateContent>
          </a:graphicData>
        </a:graphic>
      </p:graphicFrame>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74470346"/>
      </p:ext>
    </p:extLst>
  </p:cSld>
  <p:clrMapOvr>
    <a:masterClrMapping/>
  </p:clrMapOvr>
  <p:transition spd="slow">
    <p:random/>
    <p:sndAc>
      <p:stSnd>
        <p:snd r:embed="rId3" name="camera.wav"/>
      </p:stSnd>
    </p:sndAc>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永久组地址</a:t>
            </a:r>
          </a:p>
        </p:txBody>
      </p:sp>
      <p:sp>
        <p:nvSpPr>
          <p:cNvPr id="5124" name="Text Box 4"/>
          <p:cNvSpPr txBox="1">
            <a:spLocks noChangeArrowheads="1"/>
          </p:cNvSpPr>
          <p:nvPr/>
        </p:nvSpPr>
        <p:spPr bwMode="auto">
          <a:xfrm>
            <a:off x="1346200" y="87313"/>
            <a:ext cx="75692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a:p>
            <a:pPr eaLnBrk="1" hangingPunct="1">
              <a:spcBef>
                <a:spcPct val="50000"/>
              </a:spcBef>
              <a:buClr>
                <a:schemeClr val="accent2"/>
              </a:buClr>
              <a:buNone/>
            </a:pP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marL="0" indent="0">
              <a:lnSpc>
                <a:spcPct val="120000"/>
              </a:lnSpc>
              <a:buNone/>
            </a:pPr>
            <a:r>
              <a:rPr lang="en-US" altLang="zh-CN" sz="2400" dirty="0">
                <a:solidFill>
                  <a:srgbClr val="FF0000"/>
                </a:solidFill>
              </a:rPr>
              <a:t>224.0.0.0</a:t>
            </a:r>
            <a:r>
              <a:rPr lang="en-US" altLang="zh-CN" sz="2400" dirty="0"/>
              <a:t>	</a:t>
            </a:r>
            <a:r>
              <a:rPr lang="zh-CN" altLang="en-US" sz="2400" dirty="0"/>
              <a:t>基地址（保留）</a:t>
            </a:r>
          </a:p>
          <a:p>
            <a:pPr marL="0" indent="0">
              <a:lnSpc>
                <a:spcPct val="120000"/>
              </a:lnSpc>
              <a:buNone/>
            </a:pPr>
            <a:r>
              <a:rPr lang="en-US" altLang="zh-CN" sz="2400" dirty="0">
                <a:solidFill>
                  <a:srgbClr val="FF0000"/>
                </a:solidFill>
              </a:rPr>
              <a:t>224.0.0.1</a:t>
            </a:r>
            <a:r>
              <a:rPr lang="en-US" altLang="zh-CN" sz="2400" dirty="0"/>
              <a:t>	</a:t>
            </a:r>
            <a:r>
              <a:rPr lang="zh-CN" altLang="en-US" sz="2400" dirty="0"/>
              <a:t>在本子网上的所有</a:t>
            </a:r>
            <a:r>
              <a:rPr lang="zh-CN" altLang="en-US" sz="2400" dirty="0" smtClean="0"/>
              <a:t>参加组播</a:t>
            </a:r>
            <a:r>
              <a:rPr lang="zh-CN" altLang="en-US" sz="2400" dirty="0"/>
              <a:t>的主机和路由器</a:t>
            </a:r>
          </a:p>
          <a:p>
            <a:pPr marL="0" indent="0">
              <a:lnSpc>
                <a:spcPct val="120000"/>
              </a:lnSpc>
              <a:buNone/>
            </a:pPr>
            <a:r>
              <a:rPr lang="en-US" altLang="zh-CN" sz="2400" dirty="0">
                <a:solidFill>
                  <a:srgbClr val="FF0000"/>
                </a:solidFill>
              </a:rPr>
              <a:t>224.0.0.2</a:t>
            </a:r>
            <a:r>
              <a:rPr lang="en-US" altLang="zh-CN" sz="2400" dirty="0"/>
              <a:t>	</a:t>
            </a:r>
            <a:r>
              <a:rPr lang="zh-CN" altLang="en-US" sz="2400" dirty="0"/>
              <a:t>在本子网上的所有</a:t>
            </a:r>
            <a:r>
              <a:rPr lang="zh-CN" altLang="en-US" sz="2400" dirty="0" smtClean="0"/>
              <a:t>参加组播</a:t>
            </a:r>
            <a:r>
              <a:rPr lang="zh-CN" altLang="en-US" sz="2400" dirty="0"/>
              <a:t>的路由器</a:t>
            </a:r>
          </a:p>
          <a:p>
            <a:pPr marL="0" indent="0">
              <a:lnSpc>
                <a:spcPct val="120000"/>
              </a:lnSpc>
              <a:buNone/>
            </a:pPr>
            <a:r>
              <a:rPr lang="en-US" altLang="zh-CN" sz="2400" dirty="0" smtClean="0">
                <a:solidFill>
                  <a:srgbClr val="FF0000"/>
                </a:solidFill>
              </a:rPr>
              <a:t>224.0.0.4</a:t>
            </a:r>
            <a:r>
              <a:rPr lang="en-US" altLang="zh-CN" sz="2400" dirty="0"/>
              <a:t>	</a:t>
            </a:r>
            <a:r>
              <a:rPr lang="zh-CN" altLang="en-US" sz="2400" dirty="0"/>
              <a:t>在本子网上的所有</a:t>
            </a:r>
            <a:r>
              <a:rPr lang="en-US" altLang="zh-CN" sz="2400" dirty="0" smtClean="0"/>
              <a:t>DVMRP</a:t>
            </a:r>
            <a:r>
              <a:rPr lang="zh-CN" altLang="en-US" sz="2400" dirty="0"/>
              <a:t>路由器</a:t>
            </a:r>
          </a:p>
          <a:p>
            <a:pPr marL="0" indent="0">
              <a:lnSpc>
                <a:spcPct val="120000"/>
              </a:lnSpc>
              <a:buNone/>
            </a:pPr>
            <a:r>
              <a:rPr lang="en-US" altLang="zh-CN" sz="2400" dirty="0" smtClean="0">
                <a:solidFill>
                  <a:srgbClr val="FF0000"/>
                </a:solidFill>
              </a:rPr>
              <a:t>224.0.0.5</a:t>
            </a:r>
            <a:r>
              <a:rPr lang="en-US" altLang="zh-CN" sz="2400" dirty="0"/>
              <a:t>	</a:t>
            </a:r>
            <a:r>
              <a:rPr lang="zh-CN" altLang="en-US" sz="2400" dirty="0"/>
              <a:t>在本子网上的</a:t>
            </a:r>
            <a:r>
              <a:rPr lang="zh-CN" altLang="en-US" sz="2400" dirty="0" smtClean="0"/>
              <a:t>所有</a:t>
            </a:r>
            <a:r>
              <a:rPr lang="en-US" altLang="zh-CN" sz="2400" dirty="0" smtClean="0"/>
              <a:t>OSPF</a:t>
            </a:r>
            <a:r>
              <a:rPr lang="zh-CN" altLang="en-US" sz="2400" dirty="0" smtClean="0"/>
              <a:t>路由器</a:t>
            </a:r>
            <a:endParaRPr lang="en-US" altLang="zh-CN" sz="2400" dirty="0" smtClean="0"/>
          </a:p>
          <a:p>
            <a:pPr marL="0" indent="0">
              <a:lnSpc>
                <a:spcPct val="120000"/>
              </a:lnSpc>
              <a:buNone/>
            </a:pPr>
            <a:r>
              <a:rPr lang="en-US" altLang="zh-CN" sz="2400" dirty="0" smtClean="0"/>
              <a:t>…</a:t>
            </a:r>
            <a:endParaRPr lang="en-US" altLang="zh-CN" sz="2400" dirty="0"/>
          </a:p>
          <a:p>
            <a:pPr marL="0" indent="0">
              <a:lnSpc>
                <a:spcPct val="120000"/>
              </a:lnSpc>
              <a:buNone/>
            </a:pPr>
            <a:r>
              <a:rPr lang="en-US" altLang="zh-CN" sz="2400" dirty="0" smtClean="0">
                <a:solidFill>
                  <a:srgbClr val="FF0000"/>
                </a:solidFill>
              </a:rPr>
              <a:t>224.0.0.251</a:t>
            </a:r>
            <a:r>
              <a:rPr lang="en-US" altLang="zh-CN" sz="2400" dirty="0"/>
              <a:t>	</a:t>
            </a:r>
            <a:r>
              <a:rPr lang="zh-CN" altLang="en-US" sz="2400" dirty="0"/>
              <a:t>在本子网上的</a:t>
            </a:r>
            <a:r>
              <a:rPr lang="zh-CN" altLang="en-US" sz="2400" dirty="0" smtClean="0"/>
              <a:t>所有</a:t>
            </a:r>
            <a:r>
              <a:rPr lang="en-US" altLang="zh-CN" sz="2400" dirty="0" smtClean="0"/>
              <a:t>DNS</a:t>
            </a:r>
            <a:r>
              <a:rPr lang="zh-CN" altLang="en-US" sz="2400" dirty="0" smtClean="0"/>
              <a:t>服务器</a:t>
            </a:r>
            <a:endParaRPr lang="en-US" altLang="zh-CN" sz="2400" dirty="0" smtClean="0"/>
          </a:p>
          <a:p>
            <a:pPr marL="0" indent="0">
              <a:lnSpc>
                <a:spcPct val="120000"/>
              </a:lnSpc>
              <a:buNone/>
            </a:pPr>
            <a:r>
              <a:rPr lang="en-US" altLang="zh-CN" sz="2400" dirty="0" smtClean="0">
                <a:solidFill>
                  <a:srgbClr val="FF0000"/>
                </a:solidFill>
              </a:rPr>
              <a:t>239.192.0.0</a:t>
            </a:r>
            <a:r>
              <a:rPr lang="zh-CN" altLang="en-US" sz="2400" dirty="0">
                <a:solidFill>
                  <a:srgbClr val="FF0000"/>
                </a:solidFill>
              </a:rPr>
              <a:t>～ </a:t>
            </a:r>
            <a:r>
              <a:rPr lang="en-US" altLang="zh-CN" sz="2400" dirty="0">
                <a:solidFill>
                  <a:srgbClr val="FF0000"/>
                </a:solidFill>
              </a:rPr>
              <a:t>239.251.255.255</a:t>
            </a:r>
            <a:r>
              <a:rPr lang="en-US" altLang="zh-CN" sz="2400" dirty="0"/>
              <a:t>	</a:t>
            </a:r>
            <a:r>
              <a:rPr lang="zh-CN" altLang="en-US" sz="2400" dirty="0"/>
              <a:t>限制在一个组织的范围</a:t>
            </a:r>
          </a:p>
          <a:p>
            <a:pPr marL="0" indent="0">
              <a:lnSpc>
                <a:spcPct val="120000"/>
              </a:lnSpc>
              <a:buNone/>
            </a:pPr>
            <a:r>
              <a:rPr lang="en-US" altLang="zh-CN" sz="2400" dirty="0">
                <a:solidFill>
                  <a:srgbClr val="FF0000"/>
                </a:solidFill>
              </a:rPr>
              <a:t>239.252.0.0</a:t>
            </a:r>
            <a:r>
              <a:rPr lang="zh-CN" altLang="en-US" sz="2400" dirty="0">
                <a:solidFill>
                  <a:srgbClr val="FF0000"/>
                </a:solidFill>
              </a:rPr>
              <a:t>～ </a:t>
            </a:r>
            <a:r>
              <a:rPr lang="en-US" altLang="zh-CN" sz="2400" dirty="0">
                <a:solidFill>
                  <a:srgbClr val="FF0000"/>
                </a:solidFill>
              </a:rPr>
              <a:t>239.255.255.225</a:t>
            </a:r>
            <a:r>
              <a:rPr lang="en-US" altLang="zh-CN" sz="2400" dirty="0"/>
              <a:t>	</a:t>
            </a:r>
            <a:r>
              <a:rPr lang="zh-CN" altLang="en-US" sz="2400" dirty="0"/>
              <a:t>限制在一个地点的</a:t>
            </a:r>
            <a:r>
              <a:rPr lang="zh-CN" altLang="en-US" sz="2400" dirty="0" smtClean="0"/>
              <a:t>范围</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7523472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en-US" dirty="0" err="1">
                <a:latin typeface="华文新魏" pitchFamily="2" charset="-122"/>
              </a:rPr>
              <a:t>临时组地址</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p:txBody>
          <a:bodyPr/>
          <a:lstStyle/>
          <a:p>
            <a:pPr marL="0" indent="0">
              <a:buNone/>
            </a:pPr>
            <a:r>
              <a:rPr lang="zh-CN" altLang="en-US" sz="2400" dirty="0" smtClean="0">
                <a:solidFill>
                  <a:srgbClr val="FF3300"/>
                </a:solidFill>
                <a:latin typeface="华文新魏" pitchFamily="2" charset="-122"/>
              </a:rPr>
              <a:t>        临时</a:t>
            </a:r>
            <a:r>
              <a:rPr lang="zh-CN" altLang="en-US" sz="2400" dirty="0">
                <a:solidFill>
                  <a:srgbClr val="FF3300"/>
                </a:solidFill>
                <a:latin typeface="华文新魏" pitchFamily="2" charset="-122"/>
              </a:rPr>
              <a:t>组地址在每次使用前都必须创建主机组</a:t>
            </a:r>
            <a:r>
              <a:rPr lang="zh-CN" altLang="en-US" sz="2400" dirty="0">
                <a:latin typeface="华文新魏" pitchFamily="2" charset="-122"/>
              </a:rPr>
              <a:t>。主机组中的成员是动态的，一个进程可请求其主机参加某个特定的组，或在任意时间退出该组。如主机新加入某组，则先向该组内所有成员发送报文声明其组员关系，</a:t>
            </a:r>
            <a:r>
              <a:rPr lang="zh-CN" altLang="en-US" sz="2400" dirty="0" smtClean="0">
                <a:latin typeface="华文新魏" pitchFamily="2" charset="-122"/>
              </a:rPr>
              <a:t>本地组播</a:t>
            </a:r>
            <a:r>
              <a:rPr lang="zh-CN" altLang="en-US" sz="2400" dirty="0">
                <a:latin typeface="华文新魏" pitchFamily="2" charset="-122"/>
              </a:rPr>
              <a:t>路由器收到此报文后，将此报文转发到</a:t>
            </a:r>
            <a:r>
              <a:rPr lang="en-US" altLang="zh-CN" sz="2400" dirty="0">
                <a:latin typeface="华文新魏" pitchFamily="2" charset="-122"/>
              </a:rPr>
              <a:t>Internet</a:t>
            </a:r>
            <a:r>
              <a:rPr lang="zh-CN" altLang="en-US" sz="2400" dirty="0">
                <a:latin typeface="华文新魏" pitchFamily="2" charset="-122"/>
              </a:rPr>
              <a:t>中其它</a:t>
            </a:r>
            <a:r>
              <a:rPr lang="zh-CN" altLang="en-US" sz="2400" dirty="0" smtClean="0">
                <a:latin typeface="华文新魏" pitchFamily="2" charset="-122"/>
              </a:rPr>
              <a:t>的组播</a:t>
            </a:r>
            <a:r>
              <a:rPr lang="zh-CN" altLang="en-US" sz="2400" dirty="0">
                <a:latin typeface="华文新魏" pitchFamily="2" charset="-122"/>
              </a:rPr>
              <a:t>路由器；如主机上最后一个进程退出某组，则该主机不再属于该组了；每一个主机都知道当前它的各进程属于哪些组。由于组内成员的关系是动态的，因此</a:t>
            </a:r>
            <a:r>
              <a:rPr lang="zh-CN" altLang="en-US" sz="2400" dirty="0" smtClean="0">
                <a:latin typeface="华文新魏" pitchFamily="2" charset="-122"/>
              </a:rPr>
              <a:t>本地组播</a:t>
            </a:r>
            <a:r>
              <a:rPr lang="zh-CN" altLang="en-US" sz="2400" dirty="0">
                <a:latin typeface="华文新魏" pitchFamily="2" charset="-122"/>
              </a:rPr>
              <a:t>路由器要周期地向本地网络上的主机进行轮询，以确定哪些主机仍留在组内。若经过几次轮询某组中已没有主机是其成员</a:t>
            </a:r>
            <a:r>
              <a:rPr lang="zh-CN" altLang="en-US" sz="2400" dirty="0" smtClean="0">
                <a:latin typeface="华文新魏" pitchFamily="2" charset="-122"/>
              </a:rPr>
              <a:t>，组播</a:t>
            </a:r>
            <a:r>
              <a:rPr lang="zh-CN" altLang="en-US" sz="2400" dirty="0">
                <a:latin typeface="华文新魏" pitchFamily="2" charset="-122"/>
              </a:rPr>
              <a:t>路由器就认为该网络中已没有主机属于该组，以后也就不再向其它</a:t>
            </a:r>
            <a:r>
              <a:rPr lang="zh-CN" altLang="en-US" sz="2400" dirty="0" smtClean="0">
                <a:latin typeface="华文新魏" pitchFamily="2" charset="-122"/>
              </a:rPr>
              <a:t>的组播</a:t>
            </a:r>
            <a:r>
              <a:rPr lang="zh-CN" altLang="en-US" sz="2400" dirty="0">
                <a:latin typeface="华文新魏" pitchFamily="2" charset="-122"/>
              </a:rPr>
              <a:t>路由器通告组内成员的状况</a:t>
            </a:r>
            <a:r>
              <a:rPr lang="zh-CN" altLang="en-US" sz="2400" dirty="0" smtClean="0">
                <a:latin typeface="华文新魏" pitchFamily="2" charset="-122"/>
              </a:rPr>
              <a:t>。</a:t>
            </a:r>
            <a:endParaRPr lang="zh-CN" altLang="en-US" sz="2400" dirty="0">
              <a:latin typeface="华文新魏" pitchFamily="2"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563917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rPr>
              <a:t>Internet</a:t>
            </a:r>
            <a:r>
              <a:rPr lang="zh-CN" altLang="en-US" dirty="0" smtClean="0">
                <a:latin typeface="华文新魏" pitchFamily="2" charset="-122"/>
              </a:rPr>
              <a:t>组管理协议 </a:t>
            </a:r>
            <a:r>
              <a:rPr lang="en-US" altLang="zh-CN" dirty="0">
                <a:latin typeface="华文新魏" pitchFamily="2" charset="-122"/>
              </a:rPr>
              <a:t/>
            </a:r>
            <a:br>
              <a:rPr lang="en-US" altLang="zh-CN" dirty="0">
                <a:latin typeface="华文新魏" pitchFamily="2" charset="-122"/>
              </a:rPr>
            </a:br>
            <a:r>
              <a:rPr lang="en-US" altLang="zh-CN" sz="2800" dirty="0" smtClean="0">
                <a:latin typeface="华文新魏" pitchFamily="2" charset="-122"/>
              </a:rPr>
              <a:t>(IGMP)</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
        <p:nvSpPr>
          <p:cNvPr id="3" name="内容占位符 2"/>
          <p:cNvSpPr>
            <a:spLocks noGrp="1"/>
          </p:cNvSpPr>
          <p:nvPr>
            <p:ph idx="1"/>
          </p:nvPr>
        </p:nvSpPr>
        <p:spPr>
          <a:xfrm>
            <a:off x="3059832" y="2348880"/>
            <a:ext cx="3258319" cy="3311946"/>
          </a:xfrm>
        </p:spPr>
        <p:txBody>
          <a:bodyPr/>
          <a:lstStyle/>
          <a:p>
            <a:r>
              <a:rPr lang="zh-CN" altLang="en-US" dirty="0">
                <a:hlinkClick r:id="rId8" action="ppaction://hlinksldjump"/>
              </a:rPr>
              <a:t>基本</a:t>
            </a:r>
            <a:r>
              <a:rPr lang="zh-CN" altLang="en-US" dirty="0" smtClean="0">
                <a:hlinkClick r:id="rId8" action="ppaction://hlinksldjump"/>
              </a:rPr>
              <a:t>概念</a:t>
            </a:r>
            <a:endParaRPr lang="en-US" altLang="zh-CN" dirty="0" smtClean="0"/>
          </a:p>
          <a:p>
            <a:endParaRPr lang="zh-CN" altLang="en-US" dirty="0"/>
          </a:p>
          <a:p>
            <a:r>
              <a:rPr lang="en-US" altLang="zh-CN" dirty="0">
                <a:hlinkClick r:id="rId9" action="ppaction://hlinksldjump"/>
              </a:rPr>
              <a:t>IGMP</a:t>
            </a:r>
            <a:r>
              <a:rPr lang="zh-CN" altLang="en-US" dirty="0" smtClean="0">
                <a:hlinkClick r:id="rId9" action="ppaction://hlinksldjump"/>
              </a:rPr>
              <a:t>报文</a:t>
            </a:r>
            <a:endParaRPr lang="en-US" altLang="zh-CN" dirty="0" smtClean="0"/>
          </a:p>
          <a:p>
            <a:endParaRPr lang="zh-CN" altLang="en-US" dirty="0"/>
          </a:p>
          <a:p>
            <a:r>
              <a:rPr lang="en-US" altLang="zh-CN" dirty="0">
                <a:hlinkClick r:id="rId10" action="ppaction://hlinksldjump"/>
              </a:rPr>
              <a:t>IGMP</a:t>
            </a:r>
            <a:r>
              <a:rPr lang="zh-CN" altLang="en-US" dirty="0" smtClean="0">
                <a:hlinkClick r:id="rId10" action="ppaction://hlinksldjump"/>
              </a:rPr>
              <a:t>操作</a:t>
            </a:r>
            <a:endParaRPr lang="zh-CN" altLang="en-US" dirty="0"/>
          </a:p>
        </p:txBody>
      </p:sp>
    </p:spTree>
    <p:extLst>
      <p:ext uri="{BB962C8B-B14F-4D97-AF65-F5344CB8AC3E}">
        <p14:creationId xmlns:p14="http://schemas.microsoft.com/office/powerpoint/2010/main" val="36382942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r>
              <a:rPr lang="zh-CN" altLang="en-US" dirty="0" smtClean="0">
                <a:latin typeface="+mj-ea"/>
              </a:rPr>
              <a:t>的工作环境</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652463" y="1799111"/>
            <a:ext cx="8023993" cy="4277045"/>
            <a:chOff x="0" y="1802676"/>
            <a:chExt cx="9293192" cy="4866412"/>
          </a:xfrm>
        </p:grpSpPr>
        <p:sp>
          <p:nvSpPr>
            <p:cNvPr id="5" name="Line 5"/>
            <p:cNvSpPr>
              <a:spLocks noChangeShapeType="1"/>
            </p:cNvSpPr>
            <p:nvPr/>
          </p:nvSpPr>
          <p:spPr bwMode="auto">
            <a:xfrm>
              <a:off x="4587875" y="5176838"/>
              <a:ext cx="0" cy="6619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 name="Line 6"/>
            <p:cNvSpPr>
              <a:spLocks noChangeShapeType="1"/>
            </p:cNvSpPr>
            <p:nvPr/>
          </p:nvSpPr>
          <p:spPr bwMode="auto">
            <a:xfrm>
              <a:off x="784225" y="5187950"/>
              <a:ext cx="604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7" name="Line 7"/>
            <p:cNvSpPr>
              <a:spLocks noChangeShapeType="1"/>
            </p:cNvSpPr>
            <p:nvPr/>
          </p:nvSpPr>
          <p:spPr bwMode="auto">
            <a:xfrm>
              <a:off x="784225" y="3860800"/>
              <a:ext cx="6048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8" name="Line 8"/>
            <p:cNvSpPr>
              <a:spLocks noChangeShapeType="1"/>
            </p:cNvSpPr>
            <p:nvPr/>
          </p:nvSpPr>
          <p:spPr bwMode="auto">
            <a:xfrm>
              <a:off x="4587875" y="3195638"/>
              <a:ext cx="0" cy="665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9" name="Line 9"/>
            <p:cNvSpPr>
              <a:spLocks noChangeShapeType="1"/>
            </p:cNvSpPr>
            <p:nvPr/>
          </p:nvSpPr>
          <p:spPr bwMode="auto">
            <a:xfrm>
              <a:off x="6227763" y="4619625"/>
              <a:ext cx="14700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0" name="Line 10"/>
            <p:cNvSpPr>
              <a:spLocks noChangeShapeType="1"/>
            </p:cNvSpPr>
            <p:nvPr/>
          </p:nvSpPr>
          <p:spPr bwMode="auto">
            <a:xfrm>
              <a:off x="1389063" y="4429125"/>
              <a:ext cx="13827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1" name="Line 11"/>
            <p:cNvSpPr>
              <a:spLocks noChangeShapeType="1"/>
            </p:cNvSpPr>
            <p:nvPr/>
          </p:nvSpPr>
          <p:spPr bwMode="auto">
            <a:xfrm>
              <a:off x="7697788" y="5472113"/>
              <a:ext cx="603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2" name="Line 12"/>
            <p:cNvSpPr>
              <a:spLocks noChangeShapeType="1"/>
            </p:cNvSpPr>
            <p:nvPr/>
          </p:nvSpPr>
          <p:spPr bwMode="auto">
            <a:xfrm>
              <a:off x="7697788" y="4144963"/>
              <a:ext cx="517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3" name="Line 13"/>
            <p:cNvSpPr>
              <a:spLocks noChangeShapeType="1"/>
            </p:cNvSpPr>
            <p:nvPr/>
          </p:nvSpPr>
          <p:spPr bwMode="auto">
            <a:xfrm flipV="1">
              <a:off x="5276850" y="2627313"/>
              <a:ext cx="0" cy="571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14" name="Line 14"/>
            <p:cNvSpPr>
              <a:spLocks noChangeShapeType="1"/>
            </p:cNvSpPr>
            <p:nvPr/>
          </p:nvSpPr>
          <p:spPr bwMode="auto">
            <a:xfrm flipV="1">
              <a:off x="3722688" y="2627313"/>
              <a:ext cx="0" cy="571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15"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70375" y="3319463"/>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1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63925" y="2251075"/>
              <a:ext cx="60007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Box 17"/>
            <p:cNvSpPr txBox="1">
              <a:spLocks noChangeArrowheads="1"/>
            </p:cNvSpPr>
            <p:nvPr/>
          </p:nvSpPr>
          <p:spPr bwMode="auto">
            <a:xfrm>
              <a:off x="4372716" y="1802676"/>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128.56.24.34</a:t>
              </a:r>
            </a:p>
          </p:txBody>
        </p:sp>
        <p:sp>
          <p:nvSpPr>
            <p:cNvPr id="18" name="Text Box 18"/>
            <p:cNvSpPr txBox="1">
              <a:spLocks noChangeArrowheads="1"/>
            </p:cNvSpPr>
            <p:nvPr/>
          </p:nvSpPr>
          <p:spPr bwMode="auto">
            <a:xfrm>
              <a:off x="0" y="3003550"/>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135.27.74.52</a:t>
              </a:r>
            </a:p>
          </p:txBody>
        </p:sp>
        <p:sp>
          <p:nvSpPr>
            <p:cNvPr id="19" name="Text Box 19"/>
            <p:cNvSpPr txBox="1">
              <a:spLocks noChangeArrowheads="1"/>
            </p:cNvSpPr>
            <p:nvPr/>
          </p:nvSpPr>
          <p:spPr bwMode="auto">
            <a:xfrm>
              <a:off x="7309957" y="3259138"/>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130.12.14.56</a:t>
              </a:r>
            </a:p>
          </p:txBody>
        </p:sp>
        <p:sp>
          <p:nvSpPr>
            <p:cNvPr id="20" name="Text Box 20"/>
            <p:cNvSpPr txBox="1">
              <a:spLocks noChangeArrowheads="1"/>
            </p:cNvSpPr>
            <p:nvPr/>
          </p:nvSpPr>
          <p:spPr bwMode="auto">
            <a:xfrm>
              <a:off x="7309957" y="5564187"/>
              <a:ext cx="19832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130.12.14.43</a:t>
              </a:r>
            </a:p>
          </p:txBody>
        </p:sp>
        <p:pic>
          <p:nvPicPr>
            <p:cNvPr id="21" name="Picture 2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76813" y="2235200"/>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2425" y="4810125"/>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8463" y="3467100"/>
              <a:ext cx="60007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4"/>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43875" y="4995863"/>
              <a:ext cx="600075"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58150" y="3657600"/>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Line 26"/>
            <p:cNvSpPr>
              <a:spLocks noChangeShapeType="1"/>
            </p:cNvSpPr>
            <p:nvPr/>
          </p:nvSpPr>
          <p:spPr bwMode="auto">
            <a:xfrm>
              <a:off x="3203575" y="3195638"/>
              <a:ext cx="2678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27" name="Line 27"/>
            <p:cNvSpPr>
              <a:spLocks noChangeShapeType="1"/>
            </p:cNvSpPr>
            <p:nvPr/>
          </p:nvSpPr>
          <p:spPr bwMode="auto">
            <a:xfrm flipV="1">
              <a:off x="3895725" y="5838825"/>
              <a:ext cx="0" cy="474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28" name="Line 28"/>
            <p:cNvSpPr>
              <a:spLocks noChangeShapeType="1"/>
            </p:cNvSpPr>
            <p:nvPr/>
          </p:nvSpPr>
          <p:spPr bwMode="auto">
            <a:xfrm>
              <a:off x="3116263" y="5838825"/>
              <a:ext cx="32845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29" name="Picture 2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06800" y="6040438"/>
              <a:ext cx="600075"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Line 30"/>
            <p:cNvSpPr>
              <a:spLocks noChangeShapeType="1"/>
            </p:cNvSpPr>
            <p:nvPr/>
          </p:nvSpPr>
          <p:spPr bwMode="auto">
            <a:xfrm flipV="1">
              <a:off x="5364163" y="5838825"/>
              <a:ext cx="0" cy="474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31" name="Picture 3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72063" y="6073775"/>
              <a:ext cx="60007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Line 32"/>
            <p:cNvSpPr>
              <a:spLocks noChangeShapeType="1"/>
            </p:cNvSpPr>
            <p:nvPr/>
          </p:nvSpPr>
          <p:spPr bwMode="auto">
            <a:xfrm rot="5400000">
              <a:off x="6607175" y="4667251"/>
              <a:ext cx="21812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33" name="Line 33"/>
            <p:cNvSpPr>
              <a:spLocks noChangeShapeType="1"/>
            </p:cNvSpPr>
            <p:nvPr/>
          </p:nvSpPr>
          <p:spPr bwMode="auto">
            <a:xfrm rot="16200000">
              <a:off x="299244" y="4666457"/>
              <a:ext cx="21796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pic>
          <p:nvPicPr>
            <p:cNvPr id="34" name="Picture 3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6875" y="4429125"/>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 name="Picture 3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70375" y="5303838"/>
              <a:ext cx="606425" cy="3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 name="Picture 3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35138" y="4241800"/>
              <a:ext cx="60642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7" name="Group 37"/>
            <p:cNvGrpSpPr>
              <a:grpSpLocks/>
            </p:cNvGrpSpPr>
            <p:nvPr/>
          </p:nvGrpSpPr>
          <p:grpSpPr bwMode="auto">
            <a:xfrm>
              <a:off x="2771775" y="3860800"/>
              <a:ext cx="3629025" cy="1327150"/>
              <a:chOff x="912" y="768"/>
              <a:chExt cx="2400" cy="1584"/>
            </a:xfrm>
          </p:grpSpPr>
          <p:sp>
            <p:nvSpPr>
              <p:cNvPr id="38" name="Oval 38"/>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39" name="Oval 39"/>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0" name="Oval 40"/>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1" name="Oval 41"/>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2" name="Oval 42"/>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3" name="Oval 43"/>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4" name="Oval 44"/>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5" name="Oval 45"/>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6" name="Oval 46"/>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nvGrpSpPr>
              <p:cNvPr id="47" name="Group 47"/>
              <p:cNvGrpSpPr>
                <a:grpSpLocks/>
              </p:cNvGrpSpPr>
              <p:nvPr/>
            </p:nvGrpSpPr>
            <p:grpSpPr bwMode="auto">
              <a:xfrm>
                <a:off x="912" y="768"/>
                <a:ext cx="2386" cy="1553"/>
                <a:chOff x="912" y="768"/>
                <a:chExt cx="2386" cy="1553"/>
              </a:xfrm>
            </p:grpSpPr>
            <p:sp>
              <p:nvSpPr>
                <p:cNvPr id="48" name="Oval 48"/>
                <p:cNvSpPr>
                  <a:spLocks noChangeArrowheads="1"/>
                </p:cNvSpPr>
                <p:nvPr/>
              </p:nvSpPr>
              <p:spPr bwMode="auto">
                <a:xfrm>
                  <a:off x="1736" y="768"/>
                  <a:ext cx="1027"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49" name="Oval 49"/>
                <p:cNvSpPr>
                  <a:spLocks noChangeArrowheads="1"/>
                </p:cNvSpPr>
                <p:nvPr/>
              </p:nvSpPr>
              <p:spPr bwMode="auto">
                <a:xfrm>
                  <a:off x="1158" y="941"/>
                  <a:ext cx="781" cy="627"/>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0" name="Oval 50"/>
                <p:cNvSpPr>
                  <a:spLocks noChangeArrowheads="1"/>
                </p:cNvSpPr>
                <p:nvPr/>
              </p:nvSpPr>
              <p:spPr bwMode="auto">
                <a:xfrm>
                  <a:off x="912" y="1333"/>
                  <a:ext cx="520" cy="501"/>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1" name="Oval 51"/>
                <p:cNvSpPr>
                  <a:spLocks noChangeArrowheads="1"/>
                </p:cNvSpPr>
                <p:nvPr/>
              </p:nvSpPr>
              <p:spPr bwMode="auto">
                <a:xfrm>
                  <a:off x="1071" y="1568"/>
                  <a:ext cx="795" cy="54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2" name="Oval 52"/>
                <p:cNvSpPr>
                  <a:spLocks noChangeArrowheads="1"/>
                </p:cNvSpPr>
                <p:nvPr/>
              </p:nvSpPr>
              <p:spPr bwMode="auto">
                <a:xfrm>
                  <a:off x="1649" y="1662"/>
                  <a:ext cx="1200" cy="659"/>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3" name="Oval 53"/>
                <p:cNvSpPr>
                  <a:spLocks noChangeArrowheads="1"/>
                </p:cNvSpPr>
                <p:nvPr/>
              </p:nvSpPr>
              <p:spPr bwMode="auto">
                <a:xfrm>
                  <a:off x="2430" y="956"/>
                  <a:ext cx="752"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4" name="Oval 54"/>
                <p:cNvSpPr>
                  <a:spLocks noChangeArrowheads="1"/>
                </p:cNvSpPr>
                <p:nvPr/>
              </p:nvSpPr>
              <p:spPr bwMode="auto">
                <a:xfrm>
                  <a:off x="2546" y="1286"/>
                  <a:ext cx="752" cy="48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5" name="Oval 55"/>
                <p:cNvSpPr>
                  <a:spLocks noChangeArrowheads="1"/>
                </p:cNvSpPr>
                <p:nvPr/>
              </p:nvSpPr>
              <p:spPr bwMode="auto">
                <a:xfrm>
                  <a:off x="2473" y="1395"/>
                  <a:ext cx="752" cy="81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sp>
              <p:nvSpPr>
                <p:cNvPr id="56" name="Oval 56"/>
                <p:cNvSpPr>
                  <a:spLocks noChangeArrowheads="1"/>
                </p:cNvSpPr>
                <p:nvPr/>
              </p:nvSpPr>
              <p:spPr bwMode="auto">
                <a:xfrm>
                  <a:off x="1346" y="1144"/>
                  <a:ext cx="1547" cy="816"/>
                </a:xfrm>
                <a:prstGeom prst="ellipse">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b="1">
                    <a:latin typeface="+mn-lt"/>
                    <a:ea typeface="+mn-ea"/>
                  </a:endParaRPr>
                </a:p>
              </p:txBody>
            </p:sp>
          </p:grpSp>
        </p:grpSp>
        <p:sp>
          <p:nvSpPr>
            <p:cNvPr id="57" name="Text Box 57"/>
            <p:cNvSpPr txBox="1">
              <a:spLocks noChangeArrowheads="1"/>
            </p:cNvSpPr>
            <p:nvPr/>
          </p:nvSpPr>
          <p:spPr bwMode="auto">
            <a:xfrm>
              <a:off x="3635724" y="4063185"/>
              <a:ext cx="2154756" cy="904863"/>
            </a:xfrm>
            <a:prstGeom prst="rect">
              <a:avLst/>
            </a:prstGeom>
            <a:solidFill>
              <a:srgbClr val="99FF99"/>
            </a:solidFill>
            <a:ln w="9525">
              <a:solidFill>
                <a:schemeClr val="folHlink"/>
              </a:solidFill>
              <a:miter lim="800000"/>
              <a:headEnd/>
              <a:tailEnd/>
            </a:ln>
            <a:effectLst>
              <a:outerShdw blurRad="50800" dist="38100" dir="2700000" algn="tl" rotWithShape="0">
                <a:prstClr val="black">
                  <a:alpha val="40000"/>
                </a:prstClr>
              </a:outerShdw>
            </a:effectLst>
          </p:spPr>
          <p:txBody>
            <a:bodyPr wrap="none">
              <a:spAutoFit/>
            </a:bodyPr>
            <a:lstStyle/>
            <a:p>
              <a:pPr algn="ctr"/>
              <a:r>
                <a:rPr lang="zh-CN" altLang="en-US" sz="2000" b="1">
                  <a:solidFill>
                    <a:schemeClr val="hlink"/>
                  </a:solidFill>
                  <a:latin typeface="+mn-lt"/>
                  <a:ea typeface="+mn-ea"/>
                </a:rPr>
                <a:t>多播组</a:t>
              </a:r>
            </a:p>
            <a:p>
              <a:pPr algn="ctr"/>
              <a:r>
                <a:rPr lang="en-US" altLang="zh-CN" sz="2000" b="1">
                  <a:solidFill>
                    <a:schemeClr val="hlink"/>
                  </a:solidFill>
                  <a:latin typeface="+mn-lt"/>
                  <a:ea typeface="+mn-ea"/>
                </a:rPr>
                <a:t>226.15.37.123</a:t>
              </a:r>
            </a:p>
          </p:txBody>
        </p:sp>
        <p:sp>
          <p:nvSpPr>
            <p:cNvPr id="58" name="Freeform 58"/>
            <p:cNvSpPr>
              <a:spLocks/>
            </p:cNvSpPr>
            <p:nvPr/>
          </p:nvSpPr>
          <p:spPr bwMode="auto">
            <a:xfrm>
              <a:off x="955675" y="3754438"/>
              <a:ext cx="1123950" cy="608012"/>
            </a:xfrm>
            <a:custGeom>
              <a:avLst/>
              <a:gdLst>
                <a:gd name="T0" fmla="*/ 0 w 872"/>
                <a:gd name="T1" fmla="*/ 6 h 291"/>
                <a:gd name="T2" fmla="*/ 182 w 872"/>
                <a:gd name="T3" fmla="*/ 6 h 291"/>
                <a:gd name="T4" fmla="*/ 269 w 872"/>
                <a:gd name="T5" fmla="*/ 44 h 291"/>
                <a:gd name="T6" fmla="*/ 284 w 872"/>
                <a:gd name="T7" fmla="*/ 206 h 291"/>
                <a:gd name="T8" fmla="*/ 413 w 872"/>
                <a:gd name="T9" fmla="*/ 278 h 291"/>
                <a:gd name="T10" fmla="*/ 782 w 872"/>
                <a:gd name="T11" fmla="*/ 284 h 291"/>
                <a:gd name="T12" fmla="*/ 872 w 872"/>
                <a:gd name="T13" fmla="*/ 281 h 291"/>
              </a:gdLst>
              <a:ahLst/>
              <a:cxnLst>
                <a:cxn ang="0">
                  <a:pos x="T0" y="T1"/>
                </a:cxn>
                <a:cxn ang="0">
                  <a:pos x="T2" y="T3"/>
                </a:cxn>
                <a:cxn ang="0">
                  <a:pos x="T4" y="T5"/>
                </a:cxn>
                <a:cxn ang="0">
                  <a:pos x="T6" y="T7"/>
                </a:cxn>
                <a:cxn ang="0">
                  <a:pos x="T8" y="T9"/>
                </a:cxn>
                <a:cxn ang="0">
                  <a:pos x="T10" y="T11"/>
                </a:cxn>
                <a:cxn ang="0">
                  <a:pos x="T12" y="T13"/>
                </a:cxn>
              </a:cxnLst>
              <a:rect l="0" t="0" r="r" b="b"/>
              <a:pathLst>
                <a:path w="872" h="291">
                  <a:moveTo>
                    <a:pt x="0" y="6"/>
                  </a:moveTo>
                  <a:cubicBezTo>
                    <a:pt x="68" y="6"/>
                    <a:pt x="137" y="0"/>
                    <a:pt x="182" y="6"/>
                  </a:cubicBezTo>
                  <a:cubicBezTo>
                    <a:pt x="227" y="12"/>
                    <a:pt x="252" y="11"/>
                    <a:pt x="269" y="44"/>
                  </a:cubicBezTo>
                  <a:cubicBezTo>
                    <a:pt x="286" y="77"/>
                    <a:pt x="260" y="167"/>
                    <a:pt x="284" y="206"/>
                  </a:cubicBezTo>
                  <a:cubicBezTo>
                    <a:pt x="308" y="245"/>
                    <a:pt x="330" y="265"/>
                    <a:pt x="413" y="278"/>
                  </a:cubicBezTo>
                  <a:cubicBezTo>
                    <a:pt x="496" y="291"/>
                    <a:pt x="706" y="284"/>
                    <a:pt x="782" y="284"/>
                  </a:cubicBezTo>
                  <a:cubicBezTo>
                    <a:pt x="858" y="284"/>
                    <a:pt x="853" y="282"/>
                    <a:pt x="872" y="28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59" name="Freeform 59"/>
            <p:cNvSpPr>
              <a:spLocks/>
            </p:cNvSpPr>
            <p:nvPr/>
          </p:nvSpPr>
          <p:spPr bwMode="auto">
            <a:xfrm>
              <a:off x="4673600" y="2519363"/>
              <a:ext cx="730250" cy="963612"/>
            </a:xfrm>
            <a:custGeom>
              <a:avLst/>
              <a:gdLst>
                <a:gd name="T0" fmla="*/ 384 w 384"/>
                <a:gd name="T1" fmla="*/ 0 h 461"/>
                <a:gd name="T2" fmla="*/ 374 w 384"/>
                <a:gd name="T3" fmla="*/ 229 h 461"/>
                <a:gd name="T4" fmla="*/ 324 w 384"/>
                <a:gd name="T5" fmla="*/ 259 h 461"/>
                <a:gd name="T6" fmla="*/ 112 w 384"/>
                <a:gd name="T7" fmla="*/ 264 h 461"/>
                <a:gd name="T8" fmla="*/ 17 w 384"/>
                <a:gd name="T9" fmla="*/ 307 h 461"/>
                <a:gd name="T10" fmla="*/ 13 w 384"/>
                <a:gd name="T11" fmla="*/ 461 h 461"/>
              </a:gdLst>
              <a:ahLst/>
              <a:cxnLst>
                <a:cxn ang="0">
                  <a:pos x="T0" y="T1"/>
                </a:cxn>
                <a:cxn ang="0">
                  <a:pos x="T2" y="T3"/>
                </a:cxn>
                <a:cxn ang="0">
                  <a:pos x="T4" y="T5"/>
                </a:cxn>
                <a:cxn ang="0">
                  <a:pos x="T6" y="T7"/>
                </a:cxn>
                <a:cxn ang="0">
                  <a:pos x="T8" y="T9"/>
                </a:cxn>
                <a:cxn ang="0">
                  <a:pos x="T10" y="T11"/>
                </a:cxn>
              </a:cxnLst>
              <a:rect l="0" t="0" r="r" b="b"/>
              <a:pathLst>
                <a:path w="384" h="461">
                  <a:moveTo>
                    <a:pt x="384" y="0"/>
                  </a:moveTo>
                  <a:cubicBezTo>
                    <a:pt x="382" y="35"/>
                    <a:pt x="384" y="186"/>
                    <a:pt x="374" y="229"/>
                  </a:cubicBezTo>
                  <a:cubicBezTo>
                    <a:pt x="364" y="272"/>
                    <a:pt x="368" y="253"/>
                    <a:pt x="324" y="259"/>
                  </a:cubicBezTo>
                  <a:cubicBezTo>
                    <a:pt x="281" y="264"/>
                    <a:pt x="163" y="256"/>
                    <a:pt x="112" y="264"/>
                  </a:cubicBezTo>
                  <a:cubicBezTo>
                    <a:pt x="60" y="272"/>
                    <a:pt x="34" y="274"/>
                    <a:pt x="17" y="307"/>
                  </a:cubicBezTo>
                  <a:cubicBezTo>
                    <a:pt x="0" y="340"/>
                    <a:pt x="14" y="435"/>
                    <a:pt x="13" y="46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0" name="Freeform 60"/>
            <p:cNvSpPr>
              <a:spLocks/>
            </p:cNvSpPr>
            <p:nvPr/>
          </p:nvSpPr>
          <p:spPr bwMode="auto">
            <a:xfrm>
              <a:off x="7177088" y="4810125"/>
              <a:ext cx="1443037" cy="563563"/>
            </a:xfrm>
            <a:custGeom>
              <a:avLst/>
              <a:gdLst>
                <a:gd name="T0" fmla="*/ 757 w 757"/>
                <a:gd name="T1" fmla="*/ 269 h 270"/>
                <a:gd name="T2" fmla="*/ 435 w 757"/>
                <a:gd name="T3" fmla="*/ 265 h 270"/>
                <a:gd name="T4" fmla="*/ 378 w 757"/>
                <a:gd name="T5" fmla="*/ 238 h 270"/>
                <a:gd name="T6" fmla="*/ 372 w 757"/>
                <a:gd name="T7" fmla="*/ 169 h 270"/>
                <a:gd name="T8" fmla="*/ 372 w 757"/>
                <a:gd name="T9" fmla="*/ 85 h 270"/>
                <a:gd name="T10" fmla="*/ 359 w 757"/>
                <a:gd name="T11" fmla="*/ 13 h 270"/>
                <a:gd name="T12" fmla="*/ 252 w 757"/>
                <a:gd name="T13" fmla="*/ 5 h 270"/>
                <a:gd name="T14" fmla="*/ 0 w 757"/>
                <a:gd name="T15" fmla="*/ 6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270">
                  <a:moveTo>
                    <a:pt x="757" y="269"/>
                  </a:moveTo>
                  <a:cubicBezTo>
                    <a:pt x="703" y="268"/>
                    <a:pt x="498" y="270"/>
                    <a:pt x="435" y="265"/>
                  </a:cubicBezTo>
                  <a:cubicBezTo>
                    <a:pt x="372" y="260"/>
                    <a:pt x="388" y="254"/>
                    <a:pt x="378" y="238"/>
                  </a:cubicBezTo>
                  <a:cubicBezTo>
                    <a:pt x="368" y="222"/>
                    <a:pt x="373" y="194"/>
                    <a:pt x="372" y="169"/>
                  </a:cubicBezTo>
                  <a:cubicBezTo>
                    <a:pt x="371" y="144"/>
                    <a:pt x="374" y="111"/>
                    <a:pt x="372" y="85"/>
                  </a:cubicBezTo>
                  <a:cubicBezTo>
                    <a:pt x="370" y="59"/>
                    <a:pt x="380" y="27"/>
                    <a:pt x="359" y="13"/>
                  </a:cubicBezTo>
                  <a:cubicBezTo>
                    <a:pt x="339" y="0"/>
                    <a:pt x="311" y="6"/>
                    <a:pt x="252" y="5"/>
                  </a:cubicBezTo>
                  <a:cubicBezTo>
                    <a:pt x="192" y="4"/>
                    <a:pt x="52" y="6"/>
                    <a:pt x="0" y="6"/>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1" name="Freeform 61"/>
            <p:cNvSpPr>
              <a:spLocks/>
            </p:cNvSpPr>
            <p:nvPr/>
          </p:nvSpPr>
          <p:spPr bwMode="auto">
            <a:xfrm>
              <a:off x="7091363" y="4024313"/>
              <a:ext cx="1308100" cy="444500"/>
            </a:xfrm>
            <a:custGeom>
              <a:avLst/>
              <a:gdLst>
                <a:gd name="T0" fmla="*/ 686 w 686"/>
                <a:gd name="T1" fmla="*/ 8 h 213"/>
                <a:gd name="T2" fmla="*/ 462 w 686"/>
                <a:gd name="T3" fmla="*/ 8 h 213"/>
                <a:gd name="T4" fmla="*/ 399 w 686"/>
                <a:gd name="T5" fmla="*/ 26 h 213"/>
                <a:gd name="T6" fmla="*/ 388 w 686"/>
                <a:gd name="T7" fmla="*/ 167 h 213"/>
                <a:gd name="T8" fmla="*/ 327 w 686"/>
                <a:gd name="T9" fmla="*/ 206 h 213"/>
                <a:gd name="T10" fmla="*/ 0 w 686"/>
                <a:gd name="T11" fmla="*/ 211 h 213"/>
              </a:gdLst>
              <a:ahLst/>
              <a:cxnLst>
                <a:cxn ang="0">
                  <a:pos x="T0" y="T1"/>
                </a:cxn>
                <a:cxn ang="0">
                  <a:pos x="T2" y="T3"/>
                </a:cxn>
                <a:cxn ang="0">
                  <a:pos x="T4" y="T5"/>
                </a:cxn>
                <a:cxn ang="0">
                  <a:pos x="T6" y="T7"/>
                </a:cxn>
                <a:cxn ang="0">
                  <a:pos x="T8" y="T9"/>
                </a:cxn>
                <a:cxn ang="0">
                  <a:pos x="T10" y="T11"/>
                </a:cxn>
              </a:cxnLst>
              <a:rect l="0" t="0" r="r" b="b"/>
              <a:pathLst>
                <a:path w="686" h="213">
                  <a:moveTo>
                    <a:pt x="686" y="8"/>
                  </a:moveTo>
                  <a:cubicBezTo>
                    <a:pt x="650" y="8"/>
                    <a:pt x="510" y="5"/>
                    <a:pt x="462" y="8"/>
                  </a:cubicBezTo>
                  <a:cubicBezTo>
                    <a:pt x="414" y="11"/>
                    <a:pt x="411" y="0"/>
                    <a:pt x="399" y="26"/>
                  </a:cubicBezTo>
                  <a:cubicBezTo>
                    <a:pt x="387" y="52"/>
                    <a:pt x="400" y="137"/>
                    <a:pt x="388" y="167"/>
                  </a:cubicBezTo>
                  <a:cubicBezTo>
                    <a:pt x="376" y="197"/>
                    <a:pt x="392" y="199"/>
                    <a:pt x="327" y="206"/>
                  </a:cubicBezTo>
                  <a:cubicBezTo>
                    <a:pt x="263" y="213"/>
                    <a:pt x="68" y="210"/>
                    <a:pt x="0" y="211"/>
                  </a:cubicBezTo>
                </a:path>
              </a:pathLst>
            </a:custGeom>
            <a:noFill/>
            <a:ln w="5715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mn-ea"/>
              </a:endParaRPr>
            </a:p>
          </p:txBody>
        </p:sp>
        <p:sp>
          <p:nvSpPr>
            <p:cNvPr id="62" name="Text Box 62"/>
            <p:cNvSpPr txBox="1">
              <a:spLocks noChangeArrowheads="1"/>
            </p:cNvSpPr>
            <p:nvPr/>
          </p:nvSpPr>
          <p:spPr bwMode="auto">
            <a:xfrm>
              <a:off x="1331913" y="3855404"/>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3" name="Text Box 63"/>
            <p:cNvSpPr txBox="1">
              <a:spLocks noChangeArrowheads="1"/>
            </p:cNvSpPr>
            <p:nvPr/>
          </p:nvSpPr>
          <p:spPr bwMode="auto">
            <a:xfrm>
              <a:off x="6830005" y="4019265"/>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4" name="Text Box 64"/>
            <p:cNvSpPr txBox="1">
              <a:spLocks noChangeArrowheads="1"/>
            </p:cNvSpPr>
            <p:nvPr/>
          </p:nvSpPr>
          <p:spPr bwMode="auto">
            <a:xfrm>
              <a:off x="4759325" y="3195495"/>
              <a:ext cx="9701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5" name="Text Box 65"/>
            <p:cNvSpPr txBox="1">
              <a:spLocks noChangeArrowheads="1"/>
            </p:cNvSpPr>
            <p:nvPr/>
          </p:nvSpPr>
          <p:spPr bwMode="auto">
            <a:xfrm>
              <a:off x="6830005" y="4843463"/>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hlink"/>
                  </a:solidFill>
                  <a:latin typeface="+mn-lt"/>
                  <a:ea typeface="+mn-ea"/>
                </a:rPr>
                <a:t>IGMP</a:t>
              </a:r>
            </a:p>
          </p:txBody>
        </p:sp>
        <p:sp>
          <p:nvSpPr>
            <p:cNvPr id="66" name="Text Box 66"/>
            <p:cNvSpPr txBox="1">
              <a:spLocks noChangeArrowheads="1"/>
            </p:cNvSpPr>
            <p:nvPr/>
          </p:nvSpPr>
          <p:spPr bwMode="auto">
            <a:xfrm>
              <a:off x="3838575" y="3359356"/>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1</a:t>
              </a:r>
            </a:p>
          </p:txBody>
        </p:sp>
        <p:sp>
          <p:nvSpPr>
            <p:cNvPr id="67" name="Text Box 67"/>
            <p:cNvSpPr txBox="1">
              <a:spLocks noChangeArrowheads="1"/>
            </p:cNvSpPr>
            <p:nvPr/>
          </p:nvSpPr>
          <p:spPr bwMode="auto">
            <a:xfrm>
              <a:off x="3705533" y="5132388"/>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4</a:t>
              </a:r>
            </a:p>
          </p:txBody>
        </p:sp>
        <p:sp>
          <p:nvSpPr>
            <p:cNvPr id="68" name="Text Box 68"/>
            <p:cNvSpPr txBox="1">
              <a:spLocks noChangeArrowheads="1"/>
            </p:cNvSpPr>
            <p:nvPr/>
          </p:nvSpPr>
          <p:spPr bwMode="auto">
            <a:xfrm>
              <a:off x="6290867" y="4096731"/>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3</a:t>
              </a:r>
            </a:p>
          </p:txBody>
        </p:sp>
        <p:sp>
          <p:nvSpPr>
            <p:cNvPr id="69" name="Text Box 69"/>
            <p:cNvSpPr txBox="1">
              <a:spLocks noChangeArrowheads="1"/>
            </p:cNvSpPr>
            <p:nvPr/>
          </p:nvSpPr>
          <p:spPr bwMode="auto">
            <a:xfrm>
              <a:off x="2254250" y="3902952"/>
              <a:ext cx="538774" cy="45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chemeClr val="folHlink"/>
                  </a:solidFill>
                  <a:latin typeface="+mn-lt"/>
                  <a:ea typeface="+mn-ea"/>
                </a:rPr>
                <a:t>R</a:t>
              </a:r>
              <a:r>
                <a:rPr lang="en-US" altLang="zh-CN" sz="2000" b="1" baseline="-25000" dirty="0">
                  <a:solidFill>
                    <a:schemeClr val="folHlink"/>
                  </a:solidFill>
                  <a:latin typeface="+mn-lt"/>
                  <a:ea typeface="+mn-ea"/>
                </a:rPr>
                <a:t>2</a:t>
              </a:r>
            </a:p>
          </p:txBody>
        </p:sp>
      </p:grpSp>
      <p:sp>
        <p:nvSpPr>
          <p:cNvPr id="7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718358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endParaRPr lang="zh-CN" altLang="en-US" dirty="0">
              <a:latin typeface="+mj-ea"/>
            </a:endParaRPr>
          </a:p>
        </p:txBody>
      </p:sp>
      <p:sp>
        <p:nvSpPr>
          <p:cNvPr id="3" name="内容占位符 2"/>
          <p:cNvSpPr>
            <a:spLocks noGrp="1"/>
          </p:cNvSpPr>
          <p:nvPr>
            <p:ph idx="1"/>
          </p:nvPr>
        </p:nvSpPr>
        <p:spPr/>
        <p:txBody>
          <a:bodyPr/>
          <a:lstStyle/>
          <a:p>
            <a:pPr>
              <a:lnSpc>
                <a:spcPct val="120000"/>
              </a:lnSpc>
            </a:pPr>
            <a:r>
              <a:rPr lang="en-US" altLang="zh-CN" sz="2400" dirty="0">
                <a:solidFill>
                  <a:srgbClr val="FF0000"/>
                </a:solidFill>
              </a:rPr>
              <a:t>IGMP </a:t>
            </a:r>
            <a:r>
              <a:rPr lang="zh-CN" altLang="en-US" sz="2400" dirty="0">
                <a:solidFill>
                  <a:srgbClr val="FF0000"/>
                </a:solidFill>
              </a:rPr>
              <a:t>协议</a:t>
            </a:r>
            <a:r>
              <a:rPr lang="zh-CN" altLang="en-US" sz="2400" dirty="0"/>
              <a:t>是让连接在</a:t>
            </a:r>
            <a:r>
              <a:rPr lang="zh-CN" altLang="en-US" sz="2400" dirty="0" smtClean="0">
                <a:solidFill>
                  <a:srgbClr val="0000FF"/>
                </a:solidFill>
              </a:rPr>
              <a:t>本地</a:t>
            </a:r>
            <a:r>
              <a:rPr lang="en-US" altLang="zh-CN" sz="2400" dirty="0" smtClean="0">
                <a:solidFill>
                  <a:srgbClr val="0000FF"/>
                </a:solidFill>
              </a:rPr>
              <a:t>LAN</a:t>
            </a:r>
            <a:r>
              <a:rPr lang="zh-CN" altLang="en-US" sz="2400" dirty="0" smtClean="0">
                <a:solidFill>
                  <a:srgbClr val="0000FF"/>
                </a:solidFill>
              </a:rPr>
              <a:t>上</a:t>
            </a:r>
            <a:r>
              <a:rPr lang="zh-CN" altLang="en-US" sz="2400" dirty="0" smtClean="0"/>
              <a:t>的组播</a:t>
            </a:r>
            <a:r>
              <a:rPr lang="zh-CN" altLang="en-US" sz="2400" dirty="0"/>
              <a:t>路由器知道</a:t>
            </a:r>
            <a:r>
              <a:rPr lang="zh-CN" altLang="en-US" sz="2400" dirty="0" smtClean="0"/>
              <a:t>本</a:t>
            </a:r>
            <a:r>
              <a:rPr lang="en-US" altLang="zh-CN" sz="2400" dirty="0" smtClean="0"/>
              <a:t>LAN</a:t>
            </a:r>
            <a:r>
              <a:rPr lang="zh-CN" altLang="en-US" sz="2400" dirty="0" smtClean="0"/>
              <a:t>上</a:t>
            </a:r>
            <a:r>
              <a:rPr lang="zh-CN" altLang="en-US" sz="2400" dirty="0"/>
              <a:t>是否有主机（严格讲，是主机上的某个进程）参加或退出了</a:t>
            </a:r>
            <a:r>
              <a:rPr lang="zh-CN" altLang="en-US" sz="2400" dirty="0" smtClean="0"/>
              <a:t>某个组</a:t>
            </a:r>
            <a:r>
              <a:rPr lang="zh-CN" altLang="en-US" sz="2400" dirty="0"/>
              <a:t>。 </a:t>
            </a:r>
            <a:endParaRPr lang="en-US" altLang="zh-CN" sz="2400" dirty="0" smtClean="0"/>
          </a:p>
          <a:p>
            <a:pPr lvl="1">
              <a:lnSpc>
                <a:spcPct val="120000"/>
              </a:lnSpc>
            </a:pPr>
            <a:r>
              <a:rPr lang="en-US" altLang="zh-CN" sz="2400" dirty="0" smtClean="0"/>
              <a:t>IGMP</a:t>
            </a:r>
            <a:r>
              <a:rPr lang="zh-CN" altLang="en-US" sz="2400" dirty="0" smtClean="0"/>
              <a:t>协议并非在</a:t>
            </a:r>
            <a:r>
              <a:rPr lang="en-US" altLang="zh-CN" sz="2400" dirty="0" smtClean="0"/>
              <a:t>Internet</a:t>
            </a:r>
            <a:r>
              <a:rPr lang="zh-CN" altLang="en-US" sz="2400" dirty="0" smtClean="0"/>
              <a:t>范围</a:t>
            </a:r>
            <a:r>
              <a:rPr lang="zh-CN" altLang="en-US" sz="2400" dirty="0"/>
              <a:t>内对</a:t>
            </a:r>
            <a:r>
              <a:rPr lang="zh-CN" altLang="en-US" sz="2400" dirty="0" smtClean="0"/>
              <a:t>所有组</a:t>
            </a:r>
            <a:r>
              <a:rPr lang="zh-CN" altLang="en-US" sz="2400" dirty="0"/>
              <a:t>成员进行管理的</a:t>
            </a:r>
            <a:r>
              <a:rPr lang="zh-CN" altLang="en-US" sz="2400" dirty="0" smtClean="0"/>
              <a:t>协议；</a:t>
            </a:r>
            <a:endParaRPr lang="zh-CN" altLang="en-US" sz="2400" dirty="0"/>
          </a:p>
          <a:p>
            <a:pPr lvl="1">
              <a:lnSpc>
                <a:spcPct val="120000"/>
              </a:lnSpc>
            </a:pPr>
            <a:r>
              <a:rPr lang="en-US" altLang="zh-CN" sz="2400" dirty="0" smtClean="0"/>
              <a:t>IGMP</a:t>
            </a:r>
            <a:r>
              <a:rPr lang="zh-CN" altLang="en-US" sz="2400" dirty="0" smtClean="0"/>
              <a:t>协议不知道 组包含的</a:t>
            </a:r>
            <a:r>
              <a:rPr lang="zh-CN" altLang="en-US" sz="2400" dirty="0"/>
              <a:t>成员数，也不知道这些成员都分布在哪些网络上</a:t>
            </a:r>
            <a:r>
              <a:rPr lang="zh-CN" altLang="en-US" sz="2400" dirty="0" smtClean="0"/>
              <a:t>。</a:t>
            </a:r>
            <a:endParaRPr lang="zh-CN" altLang="en-US" sz="2400" dirty="0"/>
          </a:p>
          <a:p>
            <a:pPr>
              <a:lnSpc>
                <a:spcPct val="120000"/>
              </a:lnSpc>
            </a:pPr>
            <a:r>
              <a:rPr lang="en-US" altLang="zh-CN" sz="2400" dirty="0" smtClean="0"/>
              <a:t>IGMP</a:t>
            </a:r>
            <a:r>
              <a:rPr lang="zh-CN" altLang="en-US" sz="2400" dirty="0"/>
              <a:t>有三个版本：</a:t>
            </a:r>
            <a:r>
              <a:rPr lang="en-US" altLang="zh-CN" sz="2400" dirty="0">
                <a:solidFill>
                  <a:srgbClr val="0000FF"/>
                </a:solidFill>
              </a:rPr>
              <a:t>v1</a:t>
            </a:r>
            <a:r>
              <a:rPr lang="zh-CN" altLang="en-US" sz="2400" dirty="0"/>
              <a:t>（</a:t>
            </a:r>
            <a:r>
              <a:rPr lang="en-US" altLang="zh-CN" sz="2400" dirty="0"/>
              <a:t>RFC 1112</a:t>
            </a:r>
            <a:r>
              <a:rPr lang="zh-CN" altLang="en-US" sz="2400" dirty="0"/>
              <a:t>）、</a:t>
            </a:r>
            <a:r>
              <a:rPr lang="en-US" altLang="zh-CN" sz="2400" dirty="0">
                <a:solidFill>
                  <a:srgbClr val="0000FF"/>
                </a:solidFill>
              </a:rPr>
              <a:t>v2</a:t>
            </a:r>
            <a:r>
              <a:rPr lang="zh-CN" altLang="en-US" sz="2400" dirty="0"/>
              <a:t>（</a:t>
            </a:r>
            <a:r>
              <a:rPr lang="en-US" altLang="zh-CN" sz="2400" dirty="0"/>
              <a:t>RFC 2236</a:t>
            </a:r>
            <a:r>
              <a:rPr lang="zh-CN" altLang="en-US" sz="2400" dirty="0"/>
              <a:t>）和</a:t>
            </a:r>
            <a:r>
              <a:rPr lang="en-US" altLang="zh-CN" sz="2400" dirty="0">
                <a:solidFill>
                  <a:srgbClr val="FF3300"/>
                </a:solidFill>
              </a:rPr>
              <a:t>v3</a:t>
            </a:r>
            <a:r>
              <a:rPr lang="zh-CN" altLang="en-US" sz="2400" dirty="0"/>
              <a:t>（</a:t>
            </a:r>
            <a:r>
              <a:rPr lang="en-US" altLang="zh-CN" sz="2400" dirty="0"/>
              <a:t>RFC 3376</a:t>
            </a:r>
            <a:r>
              <a:rPr lang="zh-CN" altLang="en-US" sz="2400" dirty="0"/>
              <a:t>） </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sp>
        <p:nvSpPr>
          <p:cNvPr id="7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023249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r>
              <a:rPr lang="zh-CN" altLang="en-US" dirty="0">
                <a:latin typeface="+mj-ea"/>
              </a:rPr>
              <a:t>报文格式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sp>
        <p:nvSpPr>
          <p:cNvPr id="5" name="Freeform 5"/>
          <p:cNvSpPr>
            <a:spLocks/>
          </p:cNvSpPr>
          <p:nvPr/>
        </p:nvSpPr>
        <p:spPr bwMode="auto">
          <a:xfrm>
            <a:off x="748085" y="3635449"/>
            <a:ext cx="8047038" cy="858838"/>
          </a:xfrm>
          <a:custGeom>
            <a:avLst/>
            <a:gdLst>
              <a:gd name="T0" fmla="*/ 0 w 4584"/>
              <a:gd name="T1" fmla="*/ 4 h 432"/>
              <a:gd name="T2" fmla="*/ 4584 w 4584"/>
              <a:gd name="T3" fmla="*/ 0 h 432"/>
              <a:gd name="T4" fmla="*/ 3768 w 4584"/>
              <a:gd name="T5" fmla="*/ 432 h 432"/>
              <a:gd name="T6" fmla="*/ 1416 w 4584"/>
              <a:gd name="T7" fmla="*/ 432 h 432"/>
              <a:gd name="T8" fmla="*/ 0 w 4584"/>
              <a:gd name="T9" fmla="*/ 4 h 432"/>
            </a:gdLst>
            <a:ahLst/>
            <a:cxnLst>
              <a:cxn ang="0">
                <a:pos x="T0" y="T1"/>
              </a:cxn>
              <a:cxn ang="0">
                <a:pos x="T2" y="T3"/>
              </a:cxn>
              <a:cxn ang="0">
                <a:pos x="T4" y="T5"/>
              </a:cxn>
              <a:cxn ang="0">
                <a:pos x="T6" y="T7"/>
              </a:cxn>
              <a:cxn ang="0">
                <a:pos x="T8" y="T9"/>
              </a:cxn>
            </a:cxnLst>
            <a:rect l="0" t="0" r="r" b="b"/>
            <a:pathLst>
              <a:path w="4584" h="432">
                <a:moveTo>
                  <a:pt x="0" y="4"/>
                </a:moveTo>
                <a:lnTo>
                  <a:pt x="4584" y="0"/>
                </a:lnTo>
                <a:lnTo>
                  <a:pt x="3768" y="432"/>
                </a:lnTo>
                <a:lnTo>
                  <a:pt x="1416" y="432"/>
                </a:lnTo>
                <a:lnTo>
                  <a:pt x="0" y="4"/>
                </a:lnTo>
                <a:close/>
              </a:path>
            </a:pathLst>
          </a:custGeom>
          <a:gradFill rotWithShape="1">
            <a:gsLst>
              <a:gs pos="0">
                <a:srgbClr val="CCECFF">
                  <a:gamma/>
                  <a:shade val="66667"/>
                  <a:invGamma/>
                </a:srgbClr>
              </a:gs>
              <a:gs pos="100000">
                <a:srgbClr val="CCEC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Rectangle 6"/>
          <p:cNvSpPr>
            <a:spLocks noChangeArrowheads="1"/>
          </p:cNvSpPr>
          <p:nvPr/>
        </p:nvSpPr>
        <p:spPr bwMode="auto">
          <a:xfrm>
            <a:off x="900485" y="4494287"/>
            <a:ext cx="6435725" cy="644525"/>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Rectangle 7"/>
          <p:cNvSpPr>
            <a:spLocks noChangeArrowheads="1"/>
          </p:cNvSpPr>
          <p:nvPr/>
        </p:nvSpPr>
        <p:spPr bwMode="auto">
          <a:xfrm>
            <a:off x="3216648" y="4516512"/>
            <a:ext cx="4114800" cy="611187"/>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8"/>
          <p:cNvSpPr>
            <a:spLocks noChangeShapeType="1"/>
          </p:cNvSpPr>
          <p:nvPr/>
        </p:nvSpPr>
        <p:spPr bwMode="auto">
          <a:xfrm>
            <a:off x="3208710" y="4494287"/>
            <a:ext cx="0" cy="646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Text Box 9"/>
          <p:cNvSpPr txBox="1">
            <a:spLocks noChangeArrowheads="1"/>
          </p:cNvSpPr>
          <p:nvPr/>
        </p:nvSpPr>
        <p:spPr bwMode="auto">
          <a:xfrm>
            <a:off x="1043360" y="4622874"/>
            <a:ext cx="20056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a:t>
            </a:r>
            <a:r>
              <a:rPr lang="zh-CN" altLang="zh-CN" sz="2400" b="1">
                <a:latin typeface="+mn-lt"/>
                <a:ea typeface="+mn-ea"/>
              </a:rPr>
              <a:t>数据报首部</a:t>
            </a:r>
            <a:endParaRPr lang="zh-CN" altLang="en-US" sz="2400" b="1">
              <a:latin typeface="+mn-lt"/>
              <a:ea typeface="+mn-ea"/>
            </a:endParaRPr>
          </a:p>
        </p:txBody>
      </p:sp>
      <p:sp>
        <p:nvSpPr>
          <p:cNvPr id="10" name="Text Box 10"/>
          <p:cNvSpPr txBox="1">
            <a:spLocks noChangeArrowheads="1"/>
          </p:cNvSpPr>
          <p:nvPr/>
        </p:nvSpPr>
        <p:spPr bwMode="auto">
          <a:xfrm>
            <a:off x="4396160" y="4597474"/>
            <a:ext cx="16650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IGMP </a:t>
            </a:r>
            <a:r>
              <a:rPr lang="zh-CN" altLang="en-US" sz="2400" b="1">
                <a:solidFill>
                  <a:srgbClr val="000000"/>
                </a:solidFill>
                <a:latin typeface="+mn-lt"/>
                <a:ea typeface="+mn-ea"/>
              </a:rPr>
              <a:t>报文</a:t>
            </a:r>
          </a:p>
        </p:txBody>
      </p:sp>
      <p:sp>
        <p:nvSpPr>
          <p:cNvPr id="11" name="Line 11"/>
          <p:cNvSpPr>
            <a:spLocks noChangeShapeType="1"/>
          </p:cNvSpPr>
          <p:nvPr/>
        </p:nvSpPr>
        <p:spPr bwMode="auto">
          <a:xfrm flipV="1">
            <a:off x="900485" y="5545212"/>
            <a:ext cx="6480175" cy="0"/>
          </a:xfrm>
          <a:prstGeom prst="line">
            <a:avLst/>
          </a:prstGeom>
          <a:noFill/>
          <a:ln w="28575">
            <a:solidFill>
              <a:schemeClr val="tx2"/>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12"/>
          <p:cNvSpPr txBox="1">
            <a:spLocks noChangeArrowheads="1"/>
          </p:cNvSpPr>
          <p:nvPr/>
        </p:nvSpPr>
        <p:spPr bwMode="auto">
          <a:xfrm>
            <a:off x="3276973" y="5343599"/>
            <a:ext cx="1467068"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 </a:t>
            </a:r>
            <a:r>
              <a:rPr lang="zh-CN" altLang="en-US" sz="2400" b="1">
                <a:latin typeface="+mn-lt"/>
                <a:ea typeface="+mn-ea"/>
              </a:rPr>
              <a:t>数据报</a:t>
            </a:r>
          </a:p>
        </p:txBody>
      </p:sp>
      <p:sp>
        <p:nvSpPr>
          <p:cNvPr id="13" name="Line 13"/>
          <p:cNvSpPr>
            <a:spLocks noChangeShapeType="1"/>
          </p:cNvSpPr>
          <p:nvPr/>
        </p:nvSpPr>
        <p:spPr bwMode="auto">
          <a:xfrm>
            <a:off x="7336210" y="5222949"/>
            <a:ext cx="0" cy="392113"/>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4"/>
          <p:cNvSpPr>
            <a:spLocks noChangeShapeType="1"/>
          </p:cNvSpPr>
          <p:nvPr/>
        </p:nvSpPr>
        <p:spPr bwMode="auto">
          <a:xfrm>
            <a:off x="900485" y="5184849"/>
            <a:ext cx="0" cy="38100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Rectangle 15"/>
          <p:cNvSpPr>
            <a:spLocks noChangeArrowheads="1"/>
          </p:cNvSpPr>
          <p:nvPr/>
        </p:nvSpPr>
        <p:spPr bwMode="auto">
          <a:xfrm>
            <a:off x="722685" y="2663899"/>
            <a:ext cx="8070850" cy="971550"/>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6" name="Line 16"/>
          <p:cNvSpPr>
            <a:spLocks noChangeShapeType="1"/>
          </p:cNvSpPr>
          <p:nvPr/>
        </p:nvSpPr>
        <p:spPr bwMode="auto">
          <a:xfrm>
            <a:off x="714748" y="3157612"/>
            <a:ext cx="80851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7"/>
          <p:cNvSpPr>
            <a:spLocks noChangeShapeType="1"/>
          </p:cNvSpPr>
          <p:nvPr/>
        </p:nvSpPr>
        <p:spPr bwMode="auto">
          <a:xfrm>
            <a:off x="2722935" y="2670249"/>
            <a:ext cx="4763" cy="4873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8"/>
          <p:cNvSpPr>
            <a:spLocks noChangeShapeType="1"/>
          </p:cNvSpPr>
          <p:nvPr/>
        </p:nvSpPr>
        <p:spPr bwMode="auto">
          <a:xfrm>
            <a:off x="4743823" y="2670249"/>
            <a:ext cx="6350" cy="4873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Rectangle 19"/>
          <p:cNvSpPr>
            <a:spLocks noChangeArrowheads="1"/>
          </p:cNvSpPr>
          <p:nvPr/>
        </p:nvSpPr>
        <p:spPr bwMode="auto">
          <a:xfrm>
            <a:off x="663948" y="2292424"/>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0</a:t>
            </a:r>
          </a:p>
        </p:txBody>
      </p:sp>
      <p:sp>
        <p:nvSpPr>
          <p:cNvPr id="20" name="Rectangle 20"/>
          <p:cNvSpPr>
            <a:spLocks noChangeArrowheads="1"/>
          </p:cNvSpPr>
          <p:nvPr/>
        </p:nvSpPr>
        <p:spPr bwMode="auto">
          <a:xfrm>
            <a:off x="2643560" y="2292424"/>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8</a:t>
            </a:r>
          </a:p>
        </p:txBody>
      </p:sp>
      <p:sp>
        <p:nvSpPr>
          <p:cNvPr id="21" name="Rectangle 21"/>
          <p:cNvSpPr>
            <a:spLocks noChangeArrowheads="1"/>
          </p:cNvSpPr>
          <p:nvPr/>
        </p:nvSpPr>
        <p:spPr bwMode="auto">
          <a:xfrm>
            <a:off x="4645398" y="2292424"/>
            <a:ext cx="52578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16</a:t>
            </a:r>
          </a:p>
        </p:txBody>
      </p:sp>
      <p:sp>
        <p:nvSpPr>
          <p:cNvPr id="22" name="Rectangle 22"/>
          <p:cNvSpPr>
            <a:spLocks noChangeArrowheads="1"/>
          </p:cNvSpPr>
          <p:nvPr/>
        </p:nvSpPr>
        <p:spPr bwMode="auto">
          <a:xfrm>
            <a:off x="8425235" y="2292424"/>
            <a:ext cx="52578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400" b="1">
                <a:latin typeface="+mn-lt"/>
                <a:ea typeface="+mn-ea"/>
              </a:rPr>
              <a:t>31</a:t>
            </a:r>
          </a:p>
        </p:txBody>
      </p:sp>
      <p:sp>
        <p:nvSpPr>
          <p:cNvPr id="23" name="Rectangle 23"/>
          <p:cNvSpPr>
            <a:spLocks noChangeArrowheads="1"/>
          </p:cNvSpPr>
          <p:nvPr/>
        </p:nvSpPr>
        <p:spPr bwMode="auto">
          <a:xfrm>
            <a:off x="1259260" y="2663899"/>
            <a:ext cx="113813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类    型</a:t>
            </a:r>
          </a:p>
        </p:txBody>
      </p:sp>
      <p:sp>
        <p:nvSpPr>
          <p:cNvPr id="24" name="Rectangle 24"/>
          <p:cNvSpPr>
            <a:spLocks noChangeArrowheads="1"/>
          </p:cNvSpPr>
          <p:nvPr/>
        </p:nvSpPr>
        <p:spPr bwMode="auto">
          <a:xfrm>
            <a:off x="3203948" y="3168724"/>
            <a:ext cx="326050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组地址（询问时为零）</a:t>
            </a:r>
          </a:p>
        </p:txBody>
      </p:sp>
      <p:sp>
        <p:nvSpPr>
          <p:cNvPr id="25" name="Rectangle 25"/>
          <p:cNvSpPr>
            <a:spLocks noChangeArrowheads="1"/>
          </p:cNvSpPr>
          <p:nvPr/>
        </p:nvSpPr>
        <p:spPr bwMode="auto">
          <a:xfrm>
            <a:off x="2700710" y="2663899"/>
            <a:ext cx="202940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最大响应时间</a:t>
            </a:r>
          </a:p>
        </p:txBody>
      </p:sp>
      <p:sp>
        <p:nvSpPr>
          <p:cNvPr id="26" name="Rectangle 26"/>
          <p:cNvSpPr>
            <a:spLocks noChangeArrowheads="1"/>
          </p:cNvSpPr>
          <p:nvPr/>
        </p:nvSpPr>
        <p:spPr bwMode="auto">
          <a:xfrm>
            <a:off x="5651873" y="2663899"/>
            <a:ext cx="24654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solidFill>
                  <a:srgbClr val="000000"/>
                </a:solidFill>
                <a:latin typeface="+mn-lt"/>
                <a:ea typeface="+mn-ea"/>
              </a:rPr>
              <a:t>检        验        和</a:t>
            </a:r>
          </a:p>
        </p:txBody>
      </p:sp>
      <p:sp>
        <p:nvSpPr>
          <p:cNvPr id="27" name="Rectangle 27"/>
          <p:cNvSpPr>
            <a:spLocks noChangeArrowheads="1"/>
          </p:cNvSpPr>
          <p:nvPr/>
        </p:nvSpPr>
        <p:spPr bwMode="auto">
          <a:xfrm>
            <a:off x="611560" y="1944762"/>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400" b="1">
                <a:latin typeface="+mn-lt"/>
                <a:ea typeface="+mn-ea"/>
              </a:rPr>
              <a:t>比特</a:t>
            </a:r>
          </a:p>
        </p:txBody>
      </p:sp>
      <p:sp>
        <p:nvSpPr>
          <p:cNvPr id="2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725830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格式</a:t>
            </a:r>
            <a:r>
              <a:rPr lang="zh-CN" altLang="en-US" dirty="0">
                <a:latin typeface="+mj-ea"/>
              </a:rPr>
              <a:t>解释</a:t>
            </a:r>
          </a:p>
        </p:txBody>
      </p:sp>
      <p:sp>
        <p:nvSpPr>
          <p:cNvPr id="3" name="内容占位符 2"/>
          <p:cNvSpPr>
            <a:spLocks noGrp="1"/>
          </p:cNvSpPr>
          <p:nvPr>
            <p:ph idx="1"/>
          </p:nvPr>
        </p:nvSpPr>
        <p:spPr>
          <a:xfrm>
            <a:off x="809625" y="1773238"/>
            <a:ext cx="7958138" cy="4608090"/>
          </a:xfrm>
        </p:spPr>
        <p:txBody>
          <a:bodyPr/>
          <a:lstStyle/>
          <a:p>
            <a:r>
              <a:rPr lang="zh-CN" altLang="en-US" sz="2400" dirty="0">
                <a:solidFill>
                  <a:srgbClr val="FF0000"/>
                </a:solidFill>
              </a:rPr>
              <a:t>类型</a:t>
            </a:r>
          </a:p>
          <a:p>
            <a:pPr marL="0" indent="0">
              <a:buNone/>
            </a:pPr>
            <a:r>
              <a:rPr lang="zh-CN" altLang="en-US" sz="2400" dirty="0"/>
              <a:t>     目前有</a:t>
            </a:r>
            <a:r>
              <a:rPr lang="en-US" altLang="zh-CN" sz="2400" dirty="0"/>
              <a:t>3</a:t>
            </a:r>
            <a:r>
              <a:rPr lang="zh-CN" altLang="en-US" sz="2400" dirty="0"/>
              <a:t>种</a:t>
            </a:r>
            <a:r>
              <a:rPr lang="en-US" altLang="zh-CN" sz="2400" dirty="0"/>
              <a:t>IGMPv2</a:t>
            </a:r>
            <a:r>
              <a:rPr lang="zh-CN" altLang="en-US" sz="2400" dirty="0"/>
              <a:t>类型和</a:t>
            </a:r>
            <a:r>
              <a:rPr lang="en-US" altLang="zh-CN" sz="2400" dirty="0"/>
              <a:t>1</a:t>
            </a:r>
            <a:r>
              <a:rPr lang="zh-CN" altLang="en-US" sz="2400" dirty="0"/>
              <a:t>种</a:t>
            </a:r>
            <a:r>
              <a:rPr lang="en-US" altLang="zh-CN" sz="2400" dirty="0"/>
              <a:t>IGMPv1</a:t>
            </a:r>
            <a:r>
              <a:rPr lang="zh-CN" altLang="en-US" sz="2400" dirty="0"/>
              <a:t>类型。</a:t>
            </a:r>
          </a:p>
          <a:p>
            <a:r>
              <a:rPr lang="zh-CN" altLang="en-US" sz="2400" dirty="0">
                <a:solidFill>
                  <a:srgbClr val="FF0000"/>
                </a:solidFill>
              </a:rPr>
              <a:t>最大响应时间</a:t>
            </a:r>
          </a:p>
          <a:p>
            <a:pPr marL="0" indent="0">
              <a:buNone/>
            </a:pPr>
            <a:r>
              <a:rPr lang="zh-CN" altLang="en-US" sz="2400" dirty="0"/>
              <a:t>     </a:t>
            </a:r>
            <a:r>
              <a:rPr lang="zh-CN" altLang="en-US" sz="2400" dirty="0" smtClean="0"/>
              <a:t> 设置</a:t>
            </a:r>
            <a:r>
              <a:rPr lang="zh-CN" altLang="en-US" sz="2400" dirty="0"/>
              <a:t>询问必须响应的时间上限。以</a:t>
            </a:r>
            <a:r>
              <a:rPr lang="en-US" altLang="zh-CN" sz="2400" dirty="0"/>
              <a:t>1/10</a:t>
            </a:r>
            <a:r>
              <a:rPr lang="zh-CN" altLang="en-US" sz="2400" dirty="0"/>
              <a:t>秒为单位，默认值是</a:t>
            </a:r>
            <a:r>
              <a:rPr lang="en-US" altLang="zh-CN" sz="2400" dirty="0"/>
              <a:t>10</a:t>
            </a:r>
            <a:r>
              <a:rPr lang="zh-CN" altLang="en-US" sz="2400" dirty="0"/>
              <a:t>秒。</a:t>
            </a:r>
          </a:p>
          <a:p>
            <a:r>
              <a:rPr lang="zh-CN" altLang="en-US" sz="2400" dirty="0">
                <a:solidFill>
                  <a:srgbClr val="FF0000"/>
                </a:solidFill>
              </a:rPr>
              <a:t>校验和</a:t>
            </a:r>
          </a:p>
          <a:p>
            <a:pPr marL="0" indent="0">
              <a:buNone/>
            </a:pPr>
            <a:r>
              <a:rPr lang="zh-CN" altLang="en-US" sz="2400" dirty="0"/>
              <a:t>     对整个</a:t>
            </a:r>
            <a:r>
              <a:rPr lang="en-US" altLang="zh-CN" sz="2400" dirty="0"/>
              <a:t>IGMP</a:t>
            </a:r>
            <a:r>
              <a:rPr lang="zh-CN" altLang="en-US" sz="2400" dirty="0"/>
              <a:t>报文进行校验。算法同</a:t>
            </a:r>
            <a:r>
              <a:rPr lang="en-US" altLang="zh-CN" sz="2400" dirty="0"/>
              <a:t>IP</a:t>
            </a:r>
            <a:r>
              <a:rPr lang="zh-CN" altLang="en-US" sz="2400" dirty="0"/>
              <a:t>数据报。</a:t>
            </a:r>
          </a:p>
          <a:p>
            <a:r>
              <a:rPr lang="zh-CN" altLang="en-US" sz="2400" dirty="0">
                <a:solidFill>
                  <a:srgbClr val="FF0000"/>
                </a:solidFill>
              </a:rPr>
              <a:t>组地址</a:t>
            </a:r>
          </a:p>
          <a:p>
            <a:pPr marL="0" indent="0">
              <a:buNone/>
            </a:pPr>
            <a:r>
              <a:rPr lang="zh-CN" altLang="en-US" sz="2400" dirty="0"/>
              <a:t>     </a:t>
            </a:r>
            <a:r>
              <a:rPr lang="zh-CN" altLang="en-US" sz="2400" dirty="0" smtClean="0"/>
              <a:t>当</a:t>
            </a:r>
            <a:r>
              <a:rPr lang="zh-CN" altLang="en-US" sz="2400" dirty="0"/>
              <a:t>对所有的组发出查询时，该字段填入</a:t>
            </a:r>
            <a:r>
              <a:rPr lang="en-US" altLang="zh-CN" sz="2400" dirty="0"/>
              <a:t>0</a:t>
            </a:r>
            <a:r>
              <a:rPr lang="zh-CN" altLang="en-US" sz="2400" dirty="0"/>
              <a:t>；当询问特定组时，路由器就填入该组的组地址；主机发送成员关系的报告时填入自己的组地址</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3979329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err="1" smtClean="0">
                <a:latin typeface="华文新魏" pitchFamily="2" charset="-122"/>
                <a:ea typeface="华文新魏" pitchFamily="2" charset="-122"/>
              </a:rPr>
              <a:t>IGMP</a:t>
            </a:r>
            <a:r>
              <a:rPr lang="en-US" altLang="en-US" dirty="0" err="1">
                <a:latin typeface="华文新魏" pitchFamily="2" charset="-122"/>
              </a:rPr>
              <a:t>报文类型</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endParaRPr lang="zh-CN" altLang="en-US" sz="1200" b="0" dirty="0">
              <a:solidFill>
                <a:schemeClr val="tx1"/>
              </a:solidFill>
              <a:latin typeface="Times New Roman" pitchFamily="18" charset="0"/>
              <a:ea typeface="幼圆" pitchFamily="49" charset="-122"/>
            </a:endParaRPr>
          </a:p>
        </p:txBody>
      </p:sp>
      <p:graphicFrame>
        <p:nvGraphicFramePr>
          <p:cNvPr id="5" name="Group 45"/>
          <p:cNvGraphicFramePr>
            <a:graphicFrameLocks noGrp="1"/>
          </p:cNvGraphicFramePr>
          <p:nvPr>
            <p:ph idx="1"/>
            <p:extLst>
              <p:ext uri="{D42A27DB-BD31-4B8C-83A1-F6EECF244321}">
                <p14:modId xmlns:p14="http://schemas.microsoft.com/office/powerpoint/2010/main" val="649161426"/>
              </p:ext>
            </p:extLst>
          </p:nvPr>
        </p:nvGraphicFramePr>
        <p:xfrm>
          <a:off x="756096" y="1755461"/>
          <a:ext cx="8064376" cy="4553859"/>
        </p:xfrm>
        <a:graphic>
          <a:graphicData uri="http://schemas.openxmlformats.org/drawingml/2006/table">
            <a:tbl>
              <a:tblPr/>
              <a:tblGrid>
                <a:gridCol w="1332725"/>
                <a:gridCol w="1731614"/>
                <a:gridCol w="3211217"/>
                <a:gridCol w="1788820"/>
              </a:tblGrid>
              <a:tr h="558493">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类  型</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组地址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含  义</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版  本</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961592">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0x11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不使用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（填入</a:t>
                      </a:r>
                      <a:r>
                        <a:rPr kumimoji="1" lang="en-US" altLang="zh-CN" sz="2400" b="1" i="0" u="none" strike="noStrike" cap="none" normalizeH="0" baseline="0" smtClean="0">
                          <a:ln>
                            <a:noFill/>
                          </a:ln>
                          <a:solidFill>
                            <a:schemeClr val="tx1"/>
                          </a:solidFill>
                          <a:effectLst/>
                          <a:latin typeface="+mn-lt"/>
                          <a:ea typeface="+mn-ea"/>
                        </a:rPr>
                        <a:t>0</a:t>
                      </a:r>
                      <a:r>
                        <a:rPr kumimoji="1" lang="zh-CN" altLang="en-US" sz="2400" b="1" i="0" u="none" strike="noStrike" cap="none" normalizeH="0" baseline="0" smtClean="0">
                          <a:ln>
                            <a:noFill/>
                          </a:ln>
                          <a:solidFill>
                            <a:schemeClr val="tx1"/>
                          </a:solidFill>
                          <a:effectLst/>
                          <a:latin typeface="+mn-lt"/>
                          <a:ea typeface="+mn-ea"/>
                        </a:rPr>
                        <a:t>）</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成员关系查询</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（通用询问）</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70572">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成员关系查询</a:t>
                      </a:r>
                    </a:p>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（特定询问）</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080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0x16</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成员关系报告</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2347">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0x17</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离开报告</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IGMP v2</a:t>
                      </a:r>
                      <a:endParaRPr kumimoji="1" lang="zh-CN" altLang="en-US" sz="2400" b="1" i="0" u="none" strike="noStrike" cap="none" normalizeH="0" baseline="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2347">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smtClean="0">
                          <a:ln>
                            <a:noFill/>
                          </a:ln>
                          <a:solidFill>
                            <a:schemeClr val="tx1"/>
                          </a:solidFill>
                          <a:effectLst/>
                          <a:latin typeface="+mn-lt"/>
                          <a:ea typeface="+mn-ea"/>
                        </a:rPr>
                        <a:t>0x12</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smtClean="0">
                          <a:ln>
                            <a:noFill/>
                          </a:ln>
                          <a:solidFill>
                            <a:schemeClr val="tx1"/>
                          </a:solidFill>
                          <a:effectLst/>
                          <a:latin typeface="+mn-lt"/>
                          <a:ea typeface="+mn-ea"/>
                        </a:rPr>
                        <a:t>使用</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成员关系报告</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IGMP v1</a:t>
                      </a:r>
                      <a:endParaRPr kumimoji="1" lang="zh-CN" altLang="en-US" sz="2400" b="1" i="0" u="none" strike="noStrike" cap="none" normalizeH="0" baseline="0" dirty="0" smtClean="0">
                        <a:ln>
                          <a:noFill/>
                        </a:ln>
                        <a:solidFill>
                          <a:schemeClr val="tx1"/>
                        </a:solidFill>
                        <a:effectLst/>
                        <a:latin typeface="+mn-lt"/>
                        <a:ea typeface="+mn-ea"/>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715505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无穷计算问题</a:t>
            </a:r>
            <a:endParaRPr lang="zh-CN" altLang="en-US" dirty="0" smtClean="0"/>
          </a:p>
        </p:txBody>
      </p:sp>
      <p:sp>
        <p:nvSpPr>
          <p:cNvPr id="5123" name="内容占位符 3"/>
          <p:cNvSpPr>
            <a:spLocks noGrp="1"/>
          </p:cNvSpPr>
          <p:nvPr>
            <p:ph idx="1"/>
          </p:nvPr>
        </p:nvSpPr>
        <p:spPr>
          <a:xfrm>
            <a:off x="809625" y="1773238"/>
            <a:ext cx="7958138" cy="566350"/>
          </a:xfrm>
        </p:spPr>
        <p:txBody>
          <a:bodyPr/>
          <a:lstStyle/>
          <a:p>
            <a:r>
              <a:rPr lang="zh-CN" altLang="en-US" sz="2400" dirty="0"/>
              <a:t>也</a:t>
            </a:r>
            <a:r>
              <a:rPr lang="zh-CN" altLang="en-US" sz="2400" dirty="0" smtClean="0"/>
              <a:t>称</a:t>
            </a:r>
            <a:r>
              <a:rPr lang="zh-CN" altLang="en-US" sz="2400" dirty="0" smtClean="0">
                <a:solidFill>
                  <a:srgbClr val="FF0000"/>
                </a:solidFill>
              </a:rPr>
              <a:t>慢</a:t>
            </a:r>
            <a:r>
              <a:rPr lang="zh-CN" altLang="en-US" sz="2400" dirty="0">
                <a:solidFill>
                  <a:srgbClr val="FF0000"/>
                </a:solidFill>
              </a:rPr>
              <a:t>收敛</a:t>
            </a:r>
            <a:r>
              <a:rPr lang="zh-CN" altLang="en-US" sz="2400" dirty="0" smtClean="0">
                <a:solidFill>
                  <a:srgbClr val="FF0000"/>
                </a:solidFill>
              </a:rPr>
              <a:t>问题</a:t>
            </a:r>
            <a:r>
              <a:rPr lang="zh-CN" altLang="en-US" sz="2400" dirty="0" smtClean="0"/>
              <a:t>，即</a:t>
            </a:r>
            <a:r>
              <a:rPr lang="zh-CN" altLang="en-US" sz="2400" dirty="0"/>
              <a:t>：</a:t>
            </a:r>
            <a:r>
              <a:rPr lang="zh-CN" altLang="en-US" sz="2400" dirty="0">
                <a:solidFill>
                  <a:srgbClr val="0000FF"/>
                </a:solidFill>
              </a:rPr>
              <a:t>好消息传得快，坏消息传得</a:t>
            </a:r>
            <a:r>
              <a:rPr lang="zh-CN" altLang="en-US" sz="2400" dirty="0" smtClean="0">
                <a:solidFill>
                  <a:srgbClr val="0000FF"/>
                </a:solidFill>
              </a:rPr>
              <a:t>慢</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grpSp>
        <p:nvGrpSpPr>
          <p:cNvPr id="9" name="组合 8"/>
          <p:cNvGrpSpPr/>
          <p:nvPr/>
        </p:nvGrpSpPr>
        <p:grpSpPr>
          <a:xfrm>
            <a:off x="899592" y="2734031"/>
            <a:ext cx="2627288" cy="441340"/>
            <a:chOff x="899592" y="2394753"/>
            <a:chExt cx="2627288" cy="441340"/>
          </a:xfrm>
        </p:grpSpPr>
        <p:cxnSp>
          <p:nvCxnSpPr>
            <p:cNvPr id="3" name="直接连接符 2"/>
            <p:cNvCxnSpPr>
              <a:endCxn id="14" idx="2"/>
            </p:cNvCxnSpPr>
            <p:nvPr/>
          </p:nvCxnSpPr>
          <p:spPr bwMode="auto">
            <a:xfrm>
              <a:off x="1068388" y="2764085"/>
              <a:ext cx="2217688"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椭圆 3"/>
            <p:cNvSpPr/>
            <p:nvPr/>
          </p:nvSpPr>
          <p:spPr bwMode="auto">
            <a:xfrm>
              <a:off x="996380" y="2692077"/>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椭圆 10"/>
            <p:cNvSpPr/>
            <p:nvPr/>
          </p:nvSpPr>
          <p:spPr bwMode="auto">
            <a:xfrm>
              <a:off x="1540397"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p:nvPr/>
          </p:nvSpPr>
          <p:spPr bwMode="auto">
            <a:xfrm>
              <a:off x="2111500"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2706986"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 13"/>
            <p:cNvSpPr/>
            <p:nvPr/>
          </p:nvSpPr>
          <p:spPr bwMode="auto">
            <a:xfrm>
              <a:off x="3286076" y="26920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TextBox 7"/>
            <p:cNvSpPr txBox="1"/>
            <p:nvPr/>
          </p:nvSpPr>
          <p:spPr>
            <a:xfrm>
              <a:off x="899592" y="2394753"/>
              <a:ext cx="337592" cy="369332"/>
            </a:xfrm>
            <a:prstGeom prst="rect">
              <a:avLst/>
            </a:prstGeom>
            <a:noFill/>
          </p:spPr>
          <p:txBody>
            <a:bodyPr wrap="square" rtlCol="0">
              <a:spAutoFit/>
            </a:bodyPr>
            <a:lstStyle/>
            <a:p>
              <a:r>
                <a:rPr lang="en-US" altLang="zh-CN" sz="1800" b="1" dirty="0" smtClean="0">
                  <a:latin typeface="+mn-lt"/>
                </a:rPr>
                <a:t>A</a:t>
              </a:r>
              <a:endParaRPr lang="zh-CN" altLang="en-US" sz="1800" b="1" dirty="0">
                <a:latin typeface="+mn-lt"/>
              </a:endParaRPr>
            </a:p>
          </p:txBody>
        </p:sp>
        <p:sp>
          <p:nvSpPr>
            <p:cNvPr id="18" name="TextBox 17"/>
            <p:cNvSpPr txBox="1"/>
            <p:nvPr/>
          </p:nvSpPr>
          <p:spPr>
            <a:xfrm>
              <a:off x="1443609" y="2394753"/>
              <a:ext cx="337592" cy="369332"/>
            </a:xfrm>
            <a:prstGeom prst="rect">
              <a:avLst/>
            </a:prstGeom>
            <a:noFill/>
          </p:spPr>
          <p:txBody>
            <a:bodyPr wrap="square" rtlCol="0">
              <a:spAutoFit/>
            </a:bodyPr>
            <a:lstStyle/>
            <a:p>
              <a:r>
                <a:rPr lang="en-US" altLang="zh-CN" sz="1800" b="1" dirty="0" smtClean="0">
                  <a:latin typeface="+mn-lt"/>
                </a:rPr>
                <a:t>B</a:t>
              </a:r>
              <a:endParaRPr lang="zh-CN" altLang="en-US" sz="1800" b="1" dirty="0">
                <a:latin typeface="+mn-lt"/>
              </a:endParaRPr>
            </a:p>
          </p:txBody>
        </p:sp>
        <p:sp>
          <p:nvSpPr>
            <p:cNvPr id="19" name="TextBox 18"/>
            <p:cNvSpPr txBox="1"/>
            <p:nvPr/>
          </p:nvSpPr>
          <p:spPr>
            <a:xfrm>
              <a:off x="2008436" y="2394753"/>
              <a:ext cx="337592" cy="369332"/>
            </a:xfrm>
            <a:prstGeom prst="rect">
              <a:avLst/>
            </a:prstGeom>
            <a:noFill/>
          </p:spPr>
          <p:txBody>
            <a:bodyPr wrap="square" rtlCol="0">
              <a:spAutoFit/>
            </a:bodyPr>
            <a:lstStyle/>
            <a:p>
              <a:r>
                <a:rPr lang="en-US" altLang="zh-CN" sz="1800" b="1" dirty="0" smtClean="0">
                  <a:latin typeface="+mn-lt"/>
                </a:rPr>
                <a:t>C</a:t>
              </a:r>
              <a:endParaRPr lang="zh-CN" altLang="en-US" sz="1800" b="1" dirty="0">
                <a:latin typeface="+mn-lt"/>
              </a:endParaRPr>
            </a:p>
          </p:txBody>
        </p:sp>
        <p:sp>
          <p:nvSpPr>
            <p:cNvPr id="20" name="TextBox 19"/>
            <p:cNvSpPr txBox="1"/>
            <p:nvPr/>
          </p:nvSpPr>
          <p:spPr>
            <a:xfrm>
              <a:off x="2610198" y="2394753"/>
              <a:ext cx="337592" cy="369332"/>
            </a:xfrm>
            <a:prstGeom prst="rect">
              <a:avLst/>
            </a:prstGeom>
            <a:noFill/>
          </p:spPr>
          <p:txBody>
            <a:bodyPr wrap="square" rtlCol="0">
              <a:spAutoFit/>
            </a:bodyPr>
            <a:lstStyle/>
            <a:p>
              <a:r>
                <a:rPr lang="en-US" altLang="zh-CN" sz="1800" b="1" dirty="0" smtClean="0">
                  <a:latin typeface="+mn-lt"/>
                </a:rPr>
                <a:t>D</a:t>
              </a:r>
              <a:endParaRPr lang="zh-CN" altLang="en-US" sz="1800" b="1" dirty="0">
                <a:latin typeface="+mn-lt"/>
              </a:endParaRPr>
            </a:p>
          </p:txBody>
        </p:sp>
        <p:sp>
          <p:nvSpPr>
            <p:cNvPr id="21" name="TextBox 20"/>
            <p:cNvSpPr txBox="1"/>
            <p:nvPr/>
          </p:nvSpPr>
          <p:spPr>
            <a:xfrm>
              <a:off x="3189288" y="2394753"/>
              <a:ext cx="337592" cy="369332"/>
            </a:xfrm>
            <a:prstGeom prst="rect">
              <a:avLst/>
            </a:prstGeom>
            <a:noFill/>
          </p:spPr>
          <p:txBody>
            <a:bodyPr wrap="square" rtlCol="0">
              <a:spAutoFit/>
            </a:bodyPr>
            <a:lstStyle/>
            <a:p>
              <a:r>
                <a:rPr lang="en-US" altLang="zh-CN" sz="1800" b="1" dirty="0" smtClean="0">
                  <a:latin typeface="+mn-lt"/>
                </a:rPr>
                <a:t>E</a:t>
              </a:r>
              <a:endParaRPr lang="zh-CN" altLang="en-US" sz="1800" b="1" dirty="0">
                <a:latin typeface="+mn-lt"/>
              </a:endParaRPr>
            </a:p>
          </p:txBody>
        </p:sp>
      </p:grpSp>
      <p:sp>
        <p:nvSpPr>
          <p:cNvPr id="22" name="TextBox 21"/>
          <p:cNvSpPr txBox="1"/>
          <p:nvPr/>
        </p:nvSpPr>
        <p:spPr>
          <a:xfrm>
            <a:off x="1461642"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3" name="TextBox 22"/>
          <p:cNvSpPr txBox="1"/>
          <p:nvPr/>
        </p:nvSpPr>
        <p:spPr>
          <a:xfrm>
            <a:off x="2008436"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4" name="TextBox 23"/>
          <p:cNvSpPr txBox="1"/>
          <p:nvPr/>
        </p:nvSpPr>
        <p:spPr>
          <a:xfrm>
            <a:off x="2610198" y="324737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5" name="TextBox 24"/>
          <p:cNvSpPr txBox="1"/>
          <p:nvPr/>
        </p:nvSpPr>
        <p:spPr>
          <a:xfrm>
            <a:off x="3189288" y="3234064"/>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3" name="TextBox 42"/>
          <p:cNvSpPr txBox="1"/>
          <p:nvPr/>
        </p:nvSpPr>
        <p:spPr>
          <a:xfrm>
            <a:off x="3574108" y="3175371"/>
            <a:ext cx="1080120" cy="276999"/>
          </a:xfrm>
          <a:prstGeom prst="rect">
            <a:avLst/>
          </a:prstGeom>
          <a:noFill/>
        </p:spPr>
        <p:txBody>
          <a:bodyPr wrap="square" lIns="0" tIns="0" rIns="0" bIns="0" rtlCol="0">
            <a:spAutoFit/>
          </a:bodyPr>
          <a:lstStyle/>
          <a:p>
            <a:r>
              <a:rPr lang="zh-CN" altLang="en-US" sz="1800" b="1" dirty="0" smtClean="0">
                <a:latin typeface="+mn-lt"/>
              </a:rPr>
              <a:t>初始化</a:t>
            </a:r>
            <a:endParaRPr lang="en-US" altLang="zh-CN" sz="1800" b="1" dirty="0" smtClean="0">
              <a:latin typeface="+mn-lt"/>
            </a:endParaRPr>
          </a:p>
        </p:txBody>
      </p:sp>
      <p:grpSp>
        <p:nvGrpSpPr>
          <p:cNvPr id="10" name="组合 9"/>
          <p:cNvGrpSpPr/>
          <p:nvPr/>
        </p:nvGrpSpPr>
        <p:grpSpPr>
          <a:xfrm>
            <a:off x="1461642" y="3463403"/>
            <a:ext cx="3624634" cy="337974"/>
            <a:chOff x="1461642" y="3124125"/>
            <a:chExt cx="3624634" cy="337974"/>
          </a:xfrm>
        </p:grpSpPr>
        <p:sp>
          <p:nvSpPr>
            <p:cNvPr id="26" name="TextBox 25"/>
            <p:cNvSpPr txBox="1"/>
            <p:nvPr/>
          </p:nvSpPr>
          <p:spPr>
            <a:xfrm>
              <a:off x="1461642" y="3185100"/>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28" name="TextBox 27"/>
            <p:cNvSpPr txBox="1"/>
            <p:nvPr/>
          </p:nvSpPr>
          <p:spPr>
            <a:xfrm>
              <a:off x="2014712" y="318510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29" name="TextBox 28"/>
            <p:cNvSpPr txBox="1"/>
            <p:nvPr/>
          </p:nvSpPr>
          <p:spPr>
            <a:xfrm>
              <a:off x="2610198" y="318510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30" name="TextBox 29"/>
            <p:cNvSpPr txBox="1"/>
            <p:nvPr/>
          </p:nvSpPr>
          <p:spPr>
            <a:xfrm>
              <a:off x="3189288" y="3171785"/>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4" name="TextBox 43"/>
            <p:cNvSpPr txBox="1"/>
            <p:nvPr/>
          </p:nvSpPr>
          <p:spPr>
            <a:xfrm>
              <a:off x="3574108" y="3124125"/>
              <a:ext cx="1512168" cy="276999"/>
            </a:xfrm>
            <a:prstGeom prst="rect">
              <a:avLst/>
            </a:prstGeom>
            <a:noFill/>
          </p:spPr>
          <p:txBody>
            <a:bodyPr wrap="square" lIns="0" tIns="0" rIns="0" bIns="0" rtlCol="0">
              <a:spAutoFit/>
            </a:bodyPr>
            <a:lstStyle/>
            <a:p>
              <a:r>
                <a:rPr lang="zh-CN" altLang="en-US" sz="1800" b="1" dirty="0" smtClean="0">
                  <a:latin typeface="+mn-lt"/>
                </a:rPr>
                <a:t>第一次交换后</a:t>
              </a:r>
              <a:endParaRPr lang="en-US" altLang="zh-CN" sz="1800" b="1" dirty="0" smtClean="0">
                <a:latin typeface="+mn-lt"/>
              </a:endParaRPr>
            </a:p>
          </p:txBody>
        </p:sp>
      </p:grpSp>
      <p:grpSp>
        <p:nvGrpSpPr>
          <p:cNvPr id="15" name="组合 14"/>
          <p:cNvGrpSpPr/>
          <p:nvPr/>
        </p:nvGrpSpPr>
        <p:grpSpPr>
          <a:xfrm>
            <a:off x="1461717" y="3740402"/>
            <a:ext cx="3624559" cy="337974"/>
            <a:chOff x="1461717" y="3401124"/>
            <a:chExt cx="3624559" cy="337974"/>
          </a:xfrm>
        </p:grpSpPr>
        <p:sp>
          <p:nvSpPr>
            <p:cNvPr id="31" name="TextBox 30"/>
            <p:cNvSpPr txBox="1"/>
            <p:nvPr/>
          </p:nvSpPr>
          <p:spPr>
            <a:xfrm>
              <a:off x="1461717" y="3462099"/>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32" name="TextBox 31"/>
            <p:cNvSpPr txBox="1"/>
            <p:nvPr/>
          </p:nvSpPr>
          <p:spPr>
            <a:xfrm>
              <a:off x="2014712" y="3462099"/>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33" name="TextBox 32"/>
            <p:cNvSpPr txBox="1"/>
            <p:nvPr/>
          </p:nvSpPr>
          <p:spPr>
            <a:xfrm>
              <a:off x="2610198" y="3462098"/>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34" name="TextBox 33"/>
            <p:cNvSpPr txBox="1"/>
            <p:nvPr/>
          </p:nvSpPr>
          <p:spPr>
            <a:xfrm>
              <a:off x="3189288" y="3462099"/>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5" name="TextBox 44"/>
            <p:cNvSpPr txBox="1"/>
            <p:nvPr/>
          </p:nvSpPr>
          <p:spPr>
            <a:xfrm>
              <a:off x="3574108" y="3401124"/>
              <a:ext cx="1512168" cy="276999"/>
            </a:xfrm>
            <a:prstGeom prst="rect">
              <a:avLst/>
            </a:prstGeom>
            <a:noFill/>
          </p:spPr>
          <p:txBody>
            <a:bodyPr wrap="square" lIns="0" tIns="0" rIns="0" bIns="0" rtlCol="0">
              <a:spAutoFit/>
            </a:bodyPr>
            <a:lstStyle/>
            <a:p>
              <a:r>
                <a:rPr lang="zh-CN" altLang="en-US" sz="1800" b="1" dirty="0" smtClean="0">
                  <a:latin typeface="+mn-lt"/>
                </a:rPr>
                <a:t>第二次交换后</a:t>
              </a:r>
              <a:endParaRPr lang="en-US" altLang="zh-CN" sz="1800" b="1" dirty="0" smtClean="0">
                <a:latin typeface="+mn-lt"/>
              </a:endParaRPr>
            </a:p>
          </p:txBody>
        </p:sp>
      </p:grpSp>
      <p:grpSp>
        <p:nvGrpSpPr>
          <p:cNvPr id="16" name="组合 15"/>
          <p:cNvGrpSpPr/>
          <p:nvPr/>
        </p:nvGrpSpPr>
        <p:grpSpPr>
          <a:xfrm>
            <a:off x="1461717" y="4020859"/>
            <a:ext cx="3624559" cy="334516"/>
            <a:chOff x="1461717" y="3681581"/>
            <a:chExt cx="3624559" cy="334516"/>
          </a:xfrm>
        </p:grpSpPr>
        <p:sp>
          <p:nvSpPr>
            <p:cNvPr id="35" name="TextBox 34"/>
            <p:cNvSpPr txBox="1"/>
            <p:nvPr/>
          </p:nvSpPr>
          <p:spPr>
            <a:xfrm>
              <a:off x="1461717" y="3739098"/>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36" name="TextBox 35"/>
            <p:cNvSpPr txBox="1"/>
            <p:nvPr/>
          </p:nvSpPr>
          <p:spPr>
            <a:xfrm>
              <a:off x="2014712" y="3736855"/>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37" name="TextBox 36"/>
            <p:cNvSpPr txBox="1"/>
            <p:nvPr/>
          </p:nvSpPr>
          <p:spPr>
            <a:xfrm>
              <a:off x="2610198" y="3736855"/>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38" name="TextBox 37"/>
            <p:cNvSpPr txBox="1"/>
            <p:nvPr/>
          </p:nvSpPr>
          <p:spPr>
            <a:xfrm>
              <a:off x="3189288" y="3739098"/>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46" name="TextBox 45"/>
            <p:cNvSpPr txBox="1"/>
            <p:nvPr/>
          </p:nvSpPr>
          <p:spPr>
            <a:xfrm>
              <a:off x="3574108" y="3681581"/>
              <a:ext cx="1512168" cy="276999"/>
            </a:xfrm>
            <a:prstGeom prst="rect">
              <a:avLst/>
            </a:prstGeom>
            <a:noFill/>
          </p:spPr>
          <p:txBody>
            <a:bodyPr wrap="square" lIns="0" tIns="0" rIns="0" bIns="0" rtlCol="0">
              <a:spAutoFit/>
            </a:bodyPr>
            <a:lstStyle/>
            <a:p>
              <a:r>
                <a:rPr lang="zh-CN" altLang="en-US" sz="1800" b="1" dirty="0" smtClean="0">
                  <a:latin typeface="+mn-lt"/>
                </a:rPr>
                <a:t>第三次交换后</a:t>
              </a:r>
              <a:endParaRPr lang="en-US" altLang="zh-CN" sz="1800" b="1" dirty="0" smtClean="0">
                <a:latin typeface="+mn-lt"/>
              </a:endParaRPr>
            </a:p>
          </p:txBody>
        </p:sp>
      </p:grpSp>
      <p:grpSp>
        <p:nvGrpSpPr>
          <p:cNvPr id="17" name="组合 16"/>
          <p:cNvGrpSpPr/>
          <p:nvPr/>
        </p:nvGrpSpPr>
        <p:grpSpPr>
          <a:xfrm>
            <a:off x="1461717" y="4338532"/>
            <a:ext cx="3624559" cy="293842"/>
            <a:chOff x="1461717" y="3999254"/>
            <a:chExt cx="3624559" cy="293842"/>
          </a:xfrm>
        </p:grpSpPr>
        <p:sp>
          <p:nvSpPr>
            <p:cNvPr id="39" name="TextBox 38"/>
            <p:cNvSpPr txBox="1"/>
            <p:nvPr/>
          </p:nvSpPr>
          <p:spPr>
            <a:xfrm>
              <a:off x="1461717" y="4016097"/>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40" name="TextBox 39"/>
            <p:cNvSpPr txBox="1"/>
            <p:nvPr/>
          </p:nvSpPr>
          <p:spPr>
            <a:xfrm>
              <a:off x="2008436" y="4016097"/>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41" name="TextBox 40"/>
            <p:cNvSpPr txBox="1"/>
            <p:nvPr/>
          </p:nvSpPr>
          <p:spPr>
            <a:xfrm>
              <a:off x="2610198" y="4016097"/>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42" name="TextBox 41"/>
            <p:cNvSpPr txBox="1"/>
            <p:nvPr/>
          </p:nvSpPr>
          <p:spPr>
            <a:xfrm>
              <a:off x="3189288" y="4016097"/>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47" name="TextBox 46"/>
            <p:cNvSpPr txBox="1"/>
            <p:nvPr/>
          </p:nvSpPr>
          <p:spPr>
            <a:xfrm>
              <a:off x="3574108" y="3999254"/>
              <a:ext cx="1512168" cy="276999"/>
            </a:xfrm>
            <a:prstGeom prst="rect">
              <a:avLst/>
            </a:prstGeom>
            <a:noFill/>
          </p:spPr>
          <p:txBody>
            <a:bodyPr wrap="square" lIns="0" tIns="0" rIns="0" bIns="0" rtlCol="0">
              <a:spAutoFit/>
            </a:bodyPr>
            <a:lstStyle/>
            <a:p>
              <a:r>
                <a:rPr lang="zh-CN" altLang="en-US" sz="1800" b="1" dirty="0" smtClean="0">
                  <a:latin typeface="+mn-lt"/>
                </a:rPr>
                <a:t>第四次交换后</a:t>
              </a:r>
              <a:endParaRPr lang="en-US" altLang="zh-CN" sz="1800" b="1" dirty="0" smtClean="0">
                <a:latin typeface="+mn-lt"/>
              </a:endParaRPr>
            </a:p>
          </p:txBody>
        </p:sp>
      </p:grpSp>
      <p:cxnSp>
        <p:nvCxnSpPr>
          <p:cNvPr id="48" name="直接连接符 47"/>
          <p:cNvCxnSpPr>
            <a:endCxn id="53" idx="2"/>
          </p:cNvCxnSpPr>
          <p:nvPr/>
        </p:nvCxnSpPr>
        <p:spPr bwMode="auto">
          <a:xfrm>
            <a:off x="5046414" y="3103363"/>
            <a:ext cx="2217688"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椭圆 48"/>
          <p:cNvSpPr/>
          <p:nvPr/>
        </p:nvSpPr>
        <p:spPr bwMode="auto">
          <a:xfrm>
            <a:off x="4974406" y="3031355"/>
            <a:ext cx="144016" cy="144016"/>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5518423"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椭圆 50"/>
          <p:cNvSpPr/>
          <p:nvPr/>
        </p:nvSpPr>
        <p:spPr bwMode="auto">
          <a:xfrm>
            <a:off x="6089526"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椭圆 51"/>
          <p:cNvSpPr/>
          <p:nvPr/>
        </p:nvSpPr>
        <p:spPr bwMode="auto">
          <a:xfrm>
            <a:off x="6685012"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3" name="椭圆 52"/>
          <p:cNvSpPr/>
          <p:nvPr/>
        </p:nvSpPr>
        <p:spPr bwMode="auto">
          <a:xfrm>
            <a:off x="7264102" y="303135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4" name="TextBox 53"/>
          <p:cNvSpPr txBox="1"/>
          <p:nvPr/>
        </p:nvSpPr>
        <p:spPr>
          <a:xfrm>
            <a:off x="4877618" y="2734031"/>
            <a:ext cx="337592" cy="369332"/>
          </a:xfrm>
          <a:prstGeom prst="rect">
            <a:avLst/>
          </a:prstGeom>
          <a:noFill/>
        </p:spPr>
        <p:txBody>
          <a:bodyPr wrap="square" rtlCol="0">
            <a:spAutoFit/>
          </a:bodyPr>
          <a:lstStyle/>
          <a:p>
            <a:r>
              <a:rPr lang="en-US" altLang="zh-CN" sz="1800" b="1" dirty="0" smtClean="0">
                <a:latin typeface="+mn-lt"/>
              </a:rPr>
              <a:t>A</a:t>
            </a:r>
            <a:endParaRPr lang="zh-CN" altLang="en-US" sz="1800" b="1" dirty="0">
              <a:latin typeface="+mn-lt"/>
            </a:endParaRPr>
          </a:p>
        </p:txBody>
      </p:sp>
      <p:sp>
        <p:nvSpPr>
          <p:cNvPr id="55" name="TextBox 54"/>
          <p:cNvSpPr txBox="1"/>
          <p:nvPr/>
        </p:nvSpPr>
        <p:spPr>
          <a:xfrm>
            <a:off x="5421635" y="2734031"/>
            <a:ext cx="337592" cy="369332"/>
          </a:xfrm>
          <a:prstGeom prst="rect">
            <a:avLst/>
          </a:prstGeom>
          <a:noFill/>
        </p:spPr>
        <p:txBody>
          <a:bodyPr wrap="square" rtlCol="0">
            <a:spAutoFit/>
          </a:bodyPr>
          <a:lstStyle/>
          <a:p>
            <a:r>
              <a:rPr lang="en-US" altLang="zh-CN" sz="1800" b="1" dirty="0" smtClean="0">
                <a:latin typeface="+mn-lt"/>
              </a:rPr>
              <a:t>B</a:t>
            </a:r>
            <a:endParaRPr lang="zh-CN" altLang="en-US" sz="1800" b="1" dirty="0">
              <a:latin typeface="+mn-lt"/>
            </a:endParaRPr>
          </a:p>
        </p:txBody>
      </p:sp>
      <p:sp>
        <p:nvSpPr>
          <p:cNvPr id="56" name="TextBox 55"/>
          <p:cNvSpPr txBox="1"/>
          <p:nvPr/>
        </p:nvSpPr>
        <p:spPr>
          <a:xfrm>
            <a:off x="5986462" y="2734031"/>
            <a:ext cx="337592" cy="369332"/>
          </a:xfrm>
          <a:prstGeom prst="rect">
            <a:avLst/>
          </a:prstGeom>
          <a:noFill/>
        </p:spPr>
        <p:txBody>
          <a:bodyPr wrap="square" rtlCol="0">
            <a:spAutoFit/>
          </a:bodyPr>
          <a:lstStyle/>
          <a:p>
            <a:r>
              <a:rPr lang="en-US" altLang="zh-CN" sz="1800" b="1" dirty="0" smtClean="0">
                <a:latin typeface="+mn-lt"/>
              </a:rPr>
              <a:t>C</a:t>
            </a:r>
            <a:endParaRPr lang="zh-CN" altLang="en-US" sz="1800" b="1" dirty="0">
              <a:latin typeface="+mn-lt"/>
            </a:endParaRPr>
          </a:p>
        </p:txBody>
      </p:sp>
      <p:sp>
        <p:nvSpPr>
          <p:cNvPr id="57" name="TextBox 56"/>
          <p:cNvSpPr txBox="1"/>
          <p:nvPr/>
        </p:nvSpPr>
        <p:spPr>
          <a:xfrm>
            <a:off x="6588224" y="2734031"/>
            <a:ext cx="337592" cy="369332"/>
          </a:xfrm>
          <a:prstGeom prst="rect">
            <a:avLst/>
          </a:prstGeom>
          <a:noFill/>
        </p:spPr>
        <p:txBody>
          <a:bodyPr wrap="square" rtlCol="0">
            <a:spAutoFit/>
          </a:bodyPr>
          <a:lstStyle/>
          <a:p>
            <a:r>
              <a:rPr lang="en-US" altLang="zh-CN" sz="1800" b="1" dirty="0" smtClean="0">
                <a:latin typeface="+mn-lt"/>
              </a:rPr>
              <a:t>D</a:t>
            </a:r>
            <a:endParaRPr lang="zh-CN" altLang="en-US" sz="1800" b="1" dirty="0">
              <a:latin typeface="+mn-lt"/>
            </a:endParaRPr>
          </a:p>
        </p:txBody>
      </p:sp>
      <p:sp>
        <p:nvSpPr>
          <p:cNvPr id="58" name="TextBox 57"/>
          <p:cNvSpPr txBox="1"/>
          <p:nvPr/>
        </p:nvSpPr>
        <p:spPr>
          <a:xfrm>
            <a:off x="7167314" y="2734031"/>
            <a:ext cx="337592" cy="369332"/>
          </a:xfrm>
          <a:prstGeom prst="rect">
            <a:avLst/>
          </a:prstGeom>
          <a:noFill/>
        </p:spPr>
        <p:txBody>
          <a:bodyPr wrap="square" rtlCol="0">
            <a:spAutoFit/>
          </a:bodyPr>
          <a:lstStyle/>
          <a:p>
            <a:r>
              <a:rPr lang="en-US" altLang="zh-CN" sz="1800" b="1" dirty="0" smtClean="0">
                <a:latin typeface="+mn-lt"/>
              </a:rPr>
              <a:t>E</a:t>
            </a:r>
            <a:endParaRPr lang="zh-CN" altLang="en-US" sz="1800" b="1" dirty="0">
              <a:latin typeface="+mn-lt"/>
            </a:endParaRPr>
          </a:p>
        </p:txBody>
      </p:sp>
      <p:sp>
        <p:nvSpPr>
          <p:cNvPr id="79" name="TextBox 78"/>
          <p:cNvSpPr txBox="1"/>
          <p:nvPr/>
        </p:nvSpPr>
        <p:spPr>
          <a:xfrm>
            <a:off x="7552134" y="3175371"/>
            <a:ext cx="1080120" cy="276999"/>
          </a:xfrm>
          <a:prstGeom prst="rect">
            <a:avLst/>
          </a:prstGeom>
          <a:noFill/>
        </p:spPr>
        <p:txBody>
          <a:bodyPr wrap="square" lIns="0" tIns="0" rIns="0" bIns="0" rtlCol="0">
            <a:spAutoFit/>
          </a:bodyPr>
          <a:lstStyle/>
          <a:p>
            <a:r>
              <a:rPr lang="zh-CN" altLang="en-US" sz="1800" b="1" dirty="0" smtClean="0">
                <a:latin typeface="+mn-lt"/>
              </a:rPr>
              <a:t>初始化</a:t>
            </a:r>
            <a:endParaRPr lang="en-US" altLang="zh-CN" sz="1800" b="1" dirty="0" smtClean="0">
              <a:latin typeface="+mn-lt"/>
            </a:endParaRPr>
          </a:p>
        </p:txBody>
      </p:sp>
      <p:grpSp>
        <p:nvGrpSpPr>
          <p:cNvPr id="4097" name="组合 4096"/>
          <p:cNvGrpSpPr/>
          <p:nvPr/>
        </p:nvGrpSpPr>
        <p:grpSpPr>
          <a:xfrm>
            <a:off x="5439743" y="3740402"/>
            <a:ext cx="3624559" cy="337974"/>
            <a:chOff x="5439743" y="3401124"/>
            <a:chExt cx="3624559" cy="337974"/>
          </a:xfrm>
        </p:grpSpPr>
        <p:sp>
          <p:nvSpPr>
            <p:cNvPr id="67" name="TextBox 66"/>
            <p:cNvSpPr txBox="1"/>
            <p:nvPr/>
          </p:nvSpPr>
          <p:spPr>
            <a:xfrm>
              <a:off x="5439743" y="3462099"/>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8" name="TextBox 67"/>
            <p:cNvSpPr txBox="1"/>
            <p:nvPr/>
          </p:nvSpPr>
          <p:spPr>
            <a:xfrm>
              <a:off x="5992738" y="3462099"/>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69" name="TextBox 68"/>
            <p:cNvSpPr txBox="1"/>
            <p:nvPr/>
          </p:nvSpPr>
          <p:spPr>
            <a:xfrm>
              <a:off x="6588224" y="3462098"/>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70" name="TextBox 69"/>
            <p:cNvSpPr txBox="1"/>
            <p:nvPr/>
          </p:nvSpPr>
          <p:spPr>
            <a:xfrm>
              <a:off x="7167314" y="3462099"/>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1" name="TextBox 80"/>
            <p:cNvSpPr txBox="1"/>
            <p:nvPr/>
          </p:nvSpPr>
          <p:spPr>
            <a:xfrm>
              <a:off x="7552134" y="3401124"/>
              <a:ext cx="1512168" cy="276999"/>
            </a:xfrm>
            <a:prstGeom prst="rect">
              <a:avLst/>
            </a:prstGeom>
            <a:noFill/>
          </p:spPr>
          <p:txBody>
            <a:bodyPr wrap="square" lIns="0" tIns="0" rIns="0" bIns="0" rtlCol="0">
              <a:spAutoFit/>
            </a:bodyPr>
            <a:lstStyle/>
            <a:p>
              <a:r>
                <a:rPr lang="zh-CN" altLang="en-US" sz="1800" b="1" dirty="0" smtClean="0">
                  <a:latin typeface="+mn-lt"/>
                </a:rPr>
                <a:t>第二次交换后</a:t>
              </a:r>
              <a:endParaRPr lang="en-US" altLang="zh-CN" sz="1800" b="1" dirty="0" smtClean="0">
                <a:latin typeface="+mn-lt"/>
              </a:endParaRPr>
            </a:p>
          </p:txBody>
        </p:sp>
      </p:grpSp>
      <p:grpSp>
        <p:nvGrpSpPr>
          <p:cNvPr id="4099" name="组合 4098"/>
          <p:cNvGrpSpPr/>
          <p:nvPr/>
        </p:nvGrpSpPr>
        <p:grpSpPr>
          <a:xfrm>
            <a:off x="5439743" y="4020859"/>
            <a:ext cx="3624559" cy="334516"/>
            <a:chOff x="5439743" y="3681581"/>
            <a:chExt cx="3624559" cy="334516"/>
          </a:xfrm>
        </p:grpSpPr>
        <p:sp>
          <p:nvSpPr>
            <p:cNvPr id="71" name="TextBox 70"/>
            <p:cNvSpPr txBox="1"/>
            <p:nvPr/>
          </p:nvSpPr>
          <p:spPr>
            <a:xfrm>
              <a:off x="5439743" y="3739098"/>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2" name="TextBox 71"/>
            <p:cNvSpPr txBox="1"/>
            <p:nvPr/>
          </p:nvSpPr>
          <p:spPr>
            <a:xfrm>
              <a:off x="5992738" y="3736855"/>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73" name="TextBox 72"/>
            <p:cNvSpPr txBox="1"/>
            <p:nvPr/>
          </p:nvSpPr>
          <p:spPr>
            <a:xfrm>
              <a:off x="6588224" y="3736855"/>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4" name="TextBox 73"/>
            <p:cNvSpPr txBox="1"/>
            <p:nvPr/>
          </p:nvSpPr>
          <p:spPr>
            <a:xfrm>
              <a:off x="7167314" y="3739098"/>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2" name="TextBox 81"/>
            <p:cNvSpPr txBox="1"/>
            <p:nvPr/>
          </p:nvSpPr>
          <p:spPr>
            <a:xfrm>
              <a:off x="7552134" y="3681581"/>
              <a:ext cx="1512168" cy="276999"/>
            </a:xfrm>
            <a:prstGeom prst="rect">
              <a:avLst/>
            </a:prstGeom>
            <a:noFill/>
          </p:spPr>
          <p:txBody>
            <a:bodyPr wrap="square" lIns="0" tIns="0" rIns="0" bIns="0" rtlCol="0">
              <a:spAutoFit/>
            </a:bodyPr>
            <a:lstStyle/>
            <a:p>
              <a:r>
                <a:rPr lang="zh-CN" altLang="en-US" sz="1800" b="1" dirty="0" smtClean="0">
                  <a:latin typeface="+mn-lt"/>
                </a:rPr>
                <a:t>第三次交换后</a:t>
              </a:r>
              <a:endParaRPr lang="en-US" altLang="zh-CN" sz="1800" b="1" dirty="0" smtClean="0">
                <a:latin typeface="+mn-lt"/>
              </a:endParaRPr>
            </a:p>
          </p:txBody>
        </p:sp>
      </p:grpSp>
      <p:grpSp>
        <p:nvGrpSpPr>
          <p:cNvPr id="4100" name="组合 4099"/>
          <p:cNvGrpSpPr/>
          <p:nvPr/>
        </p:nvGrpSpPr>
        <p:grpSpPr>
          <a:xfrm>
            <a:off x="5439743" y="4338532"/>
            <a:ext cx="3624559" cy="293842"/>
            <a:chOff x="5439743" y="3999254"/>
            <a:chExt cx="3624559" cy="293842"/>
          </a:xfrm>
        </p:grpSpPr>
        <p:sp>
          <p:nvSpPr>
            <p:cNvPr id="75" name="TextBox 74"/>
            <p:cNvSpPr txBox="1"/>
            <p:nvPr/>
          </p:nvSpPr>
          <p:spPr>
            <a:xfrm>
              <a:off x="5439743" y="4016097"/>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6" name="TextBox 75"/>
            <p:cNvSpPr txBox="1"/>
            <p:nvPr/>
          </p:nvSpPr>
          <p:spPr>
            <a:xfrm>
              <a:off x="5986462" y="4016097"/>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77" name="TextBox 76"/>
            <p:cNvSpPr txBox="1"/>
            <p:nvPr/>
          </p:nvSpPr>
          <p:spPr>
            <a:xfrm>
              <a:off x="6588224" y="4016097"/>
              <a:ext cx="337592" cy="276999"/>
            </a:xfrm>
            <a:prstGeom prst="rect">
              <a:avLst/>
            </a:prstGeom>
            <a:noFill/>
          </p:spPr>
          <p:txBody>
            <a:bodyPr wrap="square" lIns="0" tIns="0" rIns="0" bIns="0" rtlCol="0">
              <a:spAutoFit/>
            </a:bodyPr>
            <a:lstStyle/>
            <a:p>
              <a:pPr algn="ctr"/>
              <a:r>
                <a:rPr lang="en-US" altLang="zh-CN" sz="1800" b="1" dirty="0" smtClean="0">
                  <a:latin typeface="+mn-lt"/>
                </a:rPr>
                <a:t>5</a:t>
              </a:r>
              <a:endParaRPr lang="zh-CN" altLang="en-US" sz="1800" b="1" dirty="0">
                <a:latin typeface="+mn-lt"/>
              </a:endParaRPr>
            </a:p>
          </p:txBody>
        </p:sp>
        <p:sp>
          <p:nvSpPr>
            <p:cNvPr id="78" name="TextBox 77"/>
            <p:cNvSpPr txBox="1"/>
            <p:nvPr/>
          </p:nvSpPr>
          <p:spPr>
            <a:xfrm>
              <a:off x="7167314" y="4016097"/>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83" name="TextBox 82"/>
            <p:cNvSpPr txBox="1"/>
            <p:nvPr/>
          </p:nvSpPr>
          <p:spPr>
            <a:xfrm>
              <a:off x="7552134" y="3999254"/>
              <a:ext cx="1512168" cy="276999"/>
            </a:xfrm>
            <a:prstGeom prst="rect">
              <a:avLst/>
            </a:prstGeom>
            <a:noFill/>
          </p:spPr>
          <p:txBody>
            <a:bodyPr wrap="square" lIns="0" tIns="0" rIns="0" bIns="0" rtlCol="0">
              <a:spAutoFit/>
            </a:bodyPr>
            <a:lstStyle/>
            <a:p>
              <a:r>
                <a:rPr lang="zh-CN" altLang="en-US" sz="1800" b="1" dirty="0" smtClean="0">
                  <a:latin typeface="+mn-lt"/>
                </a:rPr>
                <a:t>第四次交换后</a:t>
              </a:r>
              <a:endParaRPr lang="en-US" altLang="zh-CN" sz="1800" b="1" dirty="0" smtClean="0">
                <a:latin typeface="+mn-lt"/>
              </a:endParaRPr>
            </a:p>
          </p:txBody>
        </p:sp>
      </p:grpSp>
      <p:sp>
        <p:nvSpPr>
          <p:cNvPr id="84" name="TextBox 83"/>
          <p:cNvSpPr txBox="1"/>
          <p:nvPr/>
        </p:nvSpPr>
        <p:spPr>
          <a:xfrm>
            <a:off x="5421635" y="3232818"/>
            <a:ext cx="337592" cy="276999"/>
          </a:xfrm>
          <a:prstGeom prst="rect">
            <a:avLst/>
          </a:prstGeom>
          <a:noFill/>
        </p:spPr>
        <p:txBody>
          <a:bodyPr wrap="square" lIns="0" tIns="0" rIns="0" bIns="0" rtlCol="0">
            <a:spAutoFit/>
          </a:bodyPr>
          <a:lstStyle/>
          <a:p>
            <a:pPr algn="ctr"/>
            <a:r>
              <a:rPr lang="en-US" altLang="zh-CN" sz="1800" b="1" dirty="0" smtClean="0">
                <a:latin typeface="+mn-lt"/>
              </a:rPr>
              <a:t>1</a:t>
            </a:r>
            <a:endParaRPr lang="zh-CN" altLang="en-US" sz="1800" b="1" dirty="0">
              <a:latin typeface="+mn-lt"/>
            </a:endParaRPr>
          </a:p>
        </p:txBody>
      </p:sp>
      <p:sp>
        <p:nvSpPr>
          <p:cNvPr id="85" name="TextBox 84"/>
          <p:cNvSpPr txBox="1"/>
          <p:nvPr/>
        </p:nvSpPr>
        <p:spPr>
          <a:xfrm>
            <a:off x="5992738" y="3247379"/>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sp>
        <p:nvSpPr>
          <p:cNvPr id="86" name="TextBox 85"/>
          <p:cNvSpPr txBox="1"/>
          <p:nvPr/>
        </p:nvSpPr>
        <p:spPr>
          <a:xfrm>
            <a:off x="6588224" y="3247379"/>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87" name="TextBox 86"/>
          <p:cNvSpPr txBox="1"/>
          <p:nvPr/>
        </p:nvSpPr>
        <p:spPr>
          <a:xfrm>
            <a:off x="7167314" y="3232817"/>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grpSp>
        <p:nvGrpSpPr>
          <p:cNvPr id="4096" name="组合 4095"/>
          <p:cNvGrpSpPr/>
          <p:nvPr/>
        </p:nvGrpSpPr>
        <p:grpSpPr>
          <a:xfrm>
            <a:off x="5439668" y="3463403"/>
            <a:ext cx="3624634" cy="337974"/>
            <a:chOff x="5439668" y="3124125"/>
            <a:chExt cx="3624634" cy="337974"/>
          </a:xfrm>
        </p:grpSpPr>
        <p:sp>
          <p:nvSpPr>
            <p:cNvPr id="63" name="TextBox 62"/>
            <p:cNvSpPr txBox="1"/>
            <p:nvPr/>
          </p:nvSpPr>
          <p:spPr>
            <a:xfrm>
              <a:off x="5439668" y="3185100"/>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5" name="TextBox 64"/>
            <p:cNvSpPr txBox="1"/>
            <p:nvPr/>
          </p:nvSpPr>
          <p:spPr>
            <a:xfrm>
              <a:off x="6588224" y="3185100"/>
              <a:ext cx="337592" cy="276999"/>
            </a:xfrm>
            <a:prstGeom prst="rect">
              <a:avLst/>
            </a:prstGeom>
            <a:noFill/>
          </p:spPr>
          <p:txBody>
            <a:bodyPr wrap="square" lIns="0" tIns="0" rIns="0" bIns="0" rtlCol="0">
              <a:spAutoFit/>
            </a:bodyPr>
            <a:lstStyle/>
            <a:p>
              <a:pPr algn="ctr"/>
              <a:r>
                <a:rPr lang="en-US" altLang="zh-CN" sz="1800" b="1" dirty="0" smtClean="0">
                  <a:latin typeface="+mn-lt"/>
                </a:rPr>
                <a:t>3</a:t>
              </a:r>
              <a:endParaRPr lang="zh-CN" altLang="en-US" sz="1800" b="1" dirty="0">
                <a:latin typeface="+mn-lt"/>
              </a:endParaRPr>
            </a:p>
          </p:txBody>
        </p:sp>
        <p:sp>
          <p:nvSpPr>
            <p:cNvPr id="66" name="TextBox 65"/>
            <p:cNvSpPr txBox="1"/>
            <p:nvPr/>
          </p:nvSpPr>
          <p:spPr>
            <a:xfrm>
              <a:off x="7167314" y="3171785"/>
              <a:ext cx="337592" cy="276999"/>
            </a:xfrm>
            <a:prstGeom prst="rect">
              <a:avLst/>
            </a:prstGeom>
            <a:noFill/>
          </p:spPr>
          <p:txBody>
            <a:bodyPr wrap="square" lIns="0" tIns="0" rIns="0" bIns="0" rtlCol="0">
              <a:spAutoFit/>
            </a:bodyPr>
            <a:lstStyle/>
            <a:p>
              <a:pPr algn="ctr"/>
              <a:r>
                <a:rPr lang="en-US" altLang="zh-CN" sz="1800" b="1" dirty="0" smtClean="0">
                  <a:latin typeface="+mn-lt"/>
                </a:rPr>
                <a:t>4</a:t>
              </a:r>
              <a:endParaRPr lang="zh-CN" altLang="en-US" sz="1800" b="1" dirty="0">
                <a:latin typeface="+mn-lt"/>
              </a:endParaRPr>
            </a:p>
          </p:txBody>
        </p:sp>
        <p:sp>
          <p:nvSpPr>
            <p:cNvPr id="80" name="TextBox 79"/>
            <p:cNvSpPr txBox="1"/>
            <p:nvPr/>
          </p:nvSpPr>
          <p:spPr>
            <a:xfrm>
              <a:off x="7552134" y="3124125"/>
              <a:ext cx="1512168" cy="276999"/>
            </a:xfrm>
            <a:prstGeom prst="rect">
              <a:avLst/>
            </a:prstGeom>
            <a:noFill/>
          </p:spPr>
          <p:txBody>
            <a:bodyPr wrap="square" lIns="0" tIns="0" rIns="0" bIns="0" rtlCol="0">
              <a:spAutoFit/>
            </a:bodyPr>
            <a:lstStyle/>
            <a:p>
              <a:r>
                <a:rPr lang="zh-CN" altLang="en-US" sz="1800" b="1" dirty="0" smtClean="0">
                  <a:latin typeface="+mn-lt"/>
                </a:rPr>
                <a:t>第一次交换后</a:t>
              </a:r>
              <a:endParaRPr lang="en-US" altLang="zh-CN" sz="1800" b="1" dirty="0" smtClean="0">
                <a:latin typeface="+mn-lt"/>
              </a:endParaRPr>
            </a:p>
          </p:txBody>
        </p:sp>
        <p:sp>
          <p:nvSpPr>
            <p:cNvPr id="88" name="TextBox 87"/>
            <p:cNvSpPr txBox="1"/>
            <p:nvPr/>
          </p:nvSpPr>
          <p:spPr>
            <a:xfrm>
              <a:off x="5986462" y="3185100"/>
              <a:ext cx="337592" cy="276999"/>
            </a:xfrm>
            <a:prstGeom prst="rect">
              <a:avLst/>
            </a:prstGeom>
            <a:noFill/>
          </p:spPr>
          <p:txBody>
            <a:bodyPr wrap="square" lIns="0" tIns="0" rIns="0" bIns="0" rtlCol="0">
              <a:spAutoFit/>
            </a:bodyPr>
            <a:lstStyle/>
            <a:p>
              <a:pPr algn="ctr"/>
              <a:r>
                <a:rPr lang="en-US" altLang="zh-CN" sz="1800" b="1" dirty="0" smtClean="0">
                  <a:latin typeface="+mn-lt"/>
                </a:rPr>
                <a:t>2</a:t>
              </a:r>
              <a:endParaRPr lang="zh-CN" altLang="en-US" sz="1800" b="1" dirty="0">
                <a:latin typeface="+mn-lt"/>
              </a:endParaRPr>
            </a:p>
          </p:txBody>
        </p:sp>
      </p:grpSp>
      <p:grpSp>
        <p:nvGrpSpPr>
          <p:cNvPr id="4101" name="组合 4100"/>
          <p:cNvGrpSpPr/>
          <p:nvPr/>
        </p:nvGrpSpPr>
        <p:grpSpPr>
          <a:xfrm>
            <a:off x="5439743" y="4615531"/>
            <a:ext cx="3624559" cy="286088"/>
            <a:chOff x="5439743" y="4276253"/>
            <a:chExt cx="3624559" cy="286088"/>
          </a:xfrm>
        </p:grpSpPr>
        <p:sp>
          <p:nvSpPr>
            <p:cNvPr id="89" name="TextBox 88"/>
            <p:cNvSpPr txBox="1"/>
            <p:nvPr/>
          </p:nvSpPr>
          <p:spPr>
            <a:xfrm>
              <a:off x="5439743" y="4285342"/>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0" name="TextBox 89"/>
            <p:cNvSpPr txBox="1"/>
            <p:nvPr/>
          </p:nvSpPr>
          <p:spPr>
            <a:xfrm>
              <a:off x="5992738" y="4283099"/>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91" name="TextBox 90"/>
            <p:cNvSpPr txBox="1"/>
            <p:nvPr/>
          </p:nvSpPr>
          <p:spPr>
            <a:xfrm>
              <a:off x="6588224" y="4283099"/>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2" name="TextBox 91"/>
            <p:cNvSpPr txBox="1"/>
            <p:nvPr/>
          </p:nvSpPr>
          <p:spPr>
            <a:xfrm>
              <a:off x="7167314" y="4285342"/>
              <a:ext cx="337592" cy="276999"/>
            </a:xfrm>
            <a:prstGeom prst="rect">
              <a:avLst/>
            </a:prstGeom>
            <a:noFill/>
          </p:spPr>
          <p:txBody>
            <a:bodyPr wrap="square" lIns="0" tIns="0" rIns="0" bIns="0" rtlCol="0">
              <a:spAutoFit/>
            </a:bodyPr>
            <a:lstStyle/>
            <a:p>
              <a:pPr algn="ctr"/>
              <a:r>
                <a:rPr lang="en-US" altLang="zh-CN" sz="1800" b="1" dirty="0" smtClean="0">
                  <a:latin typeface="+mn-lt"/>
                </a:rPr>
                <a:t>6</a:t>
              </a:r>
              <a:endParaRPr lang="zh-CN" altLang="en-US" sz="1800" b="1" dirty="0">
                <a:latin typeface="+mn-lt"/>
              </a:endParaRPr>
            </a:p>
          </p:txBody>
        </p:sp>
        <p:sp>
          <p:nvSpPr>
            <p:cNvPr id="97" name="TextBox 96"/>
            <p:cNvSpPr txBox="1"/>
            <p:nvPr/>
          </p:nvSpPr>
          <p:spPr>
            <a:xfrm>
              <a:off x="7552134" y="4276253"/>
              <a:ext cx="1512168" cy="276999"/>
            </a:xfrm>
            <a:prstGeom prst="rect">
              <a:avLst/>
            </a:prstGeom>
            <a:noFill/>
          </p:spPr>
          <p:txBody>
            <a:bodyPr wrap="square" lIns="0" tIns="0" rIns="0" bIns="0" rtlCol="0">
              <a:spAutoFit/>
            </a:bodyPr>
            <a:lstStyle/>
            <a:p>
              <a:r>
                <a:rPr lang="zh-CN" altLang="en-US" sz="1800" b="1" dirty="0" smtClean="0">
                  <a:latin typeface="+mn-lt"/>
                </a:rPr>
                <a:t>第五次交换后</a:t>
              </a:r>
              <a:endParaRPr lang="en-US" altLang="zh-CN" sz="1800" b="1" dirty="0" smtClean="0">
                <a:latin typeface="+mn-lt"/>
              </a:endParaRPr>
            </a:p>
          </p:txBody>
        </p:sp>
      </p:grpSp>
      <p:grpSp>
        <p:nvGrpSpPr>
          <p:cNvPr id="4102" name="组合 4101"/>
          <p:cNvGrpSpPr/>
          <p:nvPr/>
        </p:nvGrpSpPr>
        <p:grpSpPr>
          <a:xfrm>
            <a:off x="5439743" y="4892530"/>
            <a:ext cx="3624559" cy="286088"/>
            <a:chOff x="5439743" y="4553252"/>
            <a:chExt cx="3624559" cy="286088"/>
          </a:xfrm>
        </p:grpSpPr>
        <p:sp>
          <p:nvSpPr>
            <p:cNvPr id="93" name="TextBox 92"/>
            <p:cNvSpPr txBox="1"/>
            <p:nvPr/>
          </p:nvSpPr>
          <p:spPr>
            <a:xfrm>
              <a:off x="5439743" y="4562341"/>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4" name="TextBox 93"/>
            <p:cNvSpPr txBox="1"/>
            <p:nvPr/>
          </p:nvSpPr>
          <p:spPr>
            <a:xfrm>
              <a:off x="5986462" y="4562341"/>
              <a:ext cx="337592" cy="276999"/>
            </a:xfrm>
            <a:prstGeom prst="rect">
              <a:avLst/>
            </a:prstGeom>
            <a:noFill/>
          </p:spPr>
          <p:txBody>
            <a:bodyPr wrap="square" lIns="0" tIns="0" rIns="0" bIns="0" rtlCol="0">
              <a:spAutoFit/>
            </a:bodyPr>
            <a:lstStyle/>
            <a:p>
              <a:pPr algn="ctr"/>
              <a:r>
                <a:rPr lang="en-US" altLang="zh-CN" sz="1800" b="1" dirty="0" smtClean="0">
                  <a:latin typeface="+mn-lt"/>
                </a:rPr>
                <a:t>8</a:t>
              </a:r>
              <a:endParaRPr lang="zh-CN" altLang="en-US" sz="1800" b="1" dirty="0">
                <a:latin typeface="+mn-lt"/>
              </a:endParaRPr>
            </a:p>
          </p:txBody>
        </p:sp>
        <p:sp>
          <p:nvSpPr>
            <p:cNvPr id="95" name="TextBox 94"/>
            <p:cNvSpPr txBox="1"/>
            <p:nvPr/>
          </p:nvSpPr>
          <p:spPr>
            <a:xfrm>
              <a:off x="6588224" y="4562341"/>
              <a:ext cx="337592" cy="276999"/>
            </a:xfrm>
            <a:prstGeom prst="rect">
              <a:avLst/>
            </a:prstGeom>
            <a:noFill/>
          </p:spPr>
          <p:txBody>
            <a:bodyPr wrap="square" lIns="0" tIns="0" rIns="0" bIns="0" rtlCol="0">
              <a:spAutoFit/>
            </a:bodyPr>
            <a:lstStyle/>
            <a:p>
              <a:pPr algn="ctr"/>
              <a:r>
                <a:rPr lang="en-US" altLang="zh-CN" sz="1800" b="1" dirty="0" smtClean="0">
                  <a:latin typeface="+mn-lt"/>
                </a:rPr>
                <a:t>7</a:t>
              </a:r>
              <a:endParaRPr lang="zh-CN" altLang="en-US" sz="1800" b="1" dirty="0">
                <a:latin typeface="+mn-lt"/>
              </a:endParaRPr>
            </a:p>
          </p:txBody>
        </p:sp>
        <p:sp>
          <p:nvSpPr>
            <p:cNvPr id="96" name="TextBox 95"/>
            <p:cNvSpPr txBox="1"/>
            <p:nvPr/>
          </p:nvSpPr>
          <p:spPr>
            <a:xfrm>
              <a:off x="7167314" y="4562341"/>
              <a:ext cx="337592" cy="276999"/>
            </a:xfrm>
            <a:prstGeom prst="rect">
              <a:avLst/>
            </a:prstGeom>
            <a:noFill/>
          </p:spPr>
          <p:txBody>
            <a:bodyPr wrap="square" lIns="0" tIns="0" rIns="0" bIns="0" rtlCol="0">
              <a:spAutoFit/>
            </a:bodyPr>
            <a:lstStyle/>
            <a:p>
              <a:pPr algn="ctr"/>
              <a:r>
                <a:rPr lang="en-US" altLang="zh-CN" sz="1800" b="1" dirty="0" smtClean="0">
                  <a:latin typeface="+mn-lt"/>
                </a:rPr>
                <a:t>8</a:t>
              </a:r>
              <a:endParaRPr lang="zh-CN" altLang="en-US" sz="1800" b="1" dirty="0">
                <a:latin typeface="+mn-lt"/>
              </a:endParaRPr>
            </a:p>
          </p:txBody>
        </p:sp>
        <p:sp>
          <p:nvSpPr>
            <p:cNvPr id="98" name="TextBox 97"/>
            <p:cNvSpPr txBox="1"/>
            <p:nvPr/>
          </p:nvSpPr>
          <p:spPr>
            <a:xfrm>
              <a:off x="7552134" y="4553252"/>
              <a:ext cx="1512168" cy="276999"/>
            </a:xfrm>
            <a:prstGeom prst="rect">
              <a:avLst/>
            </a:prstGeom>
            <a:noFill/>
          </p:spPr>
          <p:txBody>
            <a:bodyPr wrap="square" lIns="0" tIns="0" rIns="0" bIns="0" rtlCol="0">
              <a:spAutoFit/>
            </a:bodyPr>
            <a:lstStyle/>
            <a:p>
              <a:r>
                <a:rPr lang="zh-CN" altLang="en-US" sz="1800" b="1" dirty="0" smtClean="0">
                  <a:latin typeface="+mn-lt"/>
                </a:rPr>
                <a:t>第六次交换后</a:t>
              </a:r>
              <a:endParaRPr lang="en-US" altLang="zh-CN" sz="1800" b="1" dirty="0" smtClean="0">
                <a:latin typeface="+mn-lt"/>
              </a:endParaRPr>
            </a:p>
          </p:txBody>
        </p:sp>
      </p:grpSp>
      <p:grpSp>
        <p:nvGrpSpPr>
          <p:cNvPr id="4103" name="组合 4102"/>
          <p:cNvGrpSpPr/>
          <p:nvPr/>
        </p:nvGrpSpPr>
        <p:grpSpPr>
          <a:xfrm>
            <a:off x="5446737" y="5179258"/>
            <a:ext cx="2065163" cy="276999"/>
            <a:chOff x="5446737" y="4839980"/>
            <a:chExt cx="2065163" cy="276999"/>
          </a:xfrm>
        </p:grpSpPr>
        <p:sp>
          <p:nvSpPr>
            <p:cNvPr id="99" name="TextBox 98"/>
            <p:cNvSpPr txBox="1"/>
            <p:nvPr/>
          </p:nvSpPr>
          <p:spPr>
            <a:xfrm>
              <a:off x="5446737"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0" name="TextBox 99"/>
            <p:cNvSpPr txBox="1"/>
            <p:nvPr/>
          </p:nvSpPr>
          <p:spPr>
            <a:xfrm>
              <a:off x="5993456"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1" name="TextBox 100"/>
            <p:cNvSpPr txBox="1"/>
            <p:nvPr/>
          </p:nvSpPr>
          <p:spPr>
            <a:xfrm>
              <a:off x="6595218"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sp>
          <p:nvSpPr>
            <p:cNvPr id="102" name="TextBox 101"/>
            <p:cNvSpPr txBox="1"/>
            <p:nvPr/>
          </p:nvSpPr>
          <p:spPr>
            <a:xfrm>
              <a:off x="7174308" y="4839980"/>
              <a:ext cx="337592" cy="276999"/>
            </a:xfrm>
            <a:prstGeom prst="rect">
              <a:avLst/>
            </a:prstGeom>
            <a:noFill/>
          </p:spPr>
          <p:txBody>
            <a:bodyPr wrap="square" lIns="0" tIns="0" rIns="0" bIns="0" rtlCol="0">
              <a:spAutoFit/>
            </a:bodyPr>
            <a:lstStyle/>
            <a:p>
              <a:pPr algn="ctr"/>
              <a:r>
                <a:rPr lang="en-US" altLang="zh-CN" sz="1800" b="1" dirty="0" smtClean="0">
                  <a:latin typeface="+mn-lt"/>
                </a:rPr>
                <a:t>…</a:t>
              </a:r>
              <a:endParaRPr lang="zh-CN" altLang="en-US" sz="1800" b="1" dirty="0">
                <a:latin typeface="+mn-lt"/>
              </a:endParaRPr>
            </a:p>
          </p:txBody>
        </p:sp>
      </p:grpSp>
      <p:grpSp>
        <p:nvGrpSpPr>
          <p:cNvPr id="4104" name="组合 4103"/>
          <p:cNvGrpSpPr/>
          <p:nvPr/>
        </p:nvGrpSpPr>
        <p:grpSpPr>
          <a:xfrm>
            <a:off x="5446737" y="5456257"/>
            <a:ext cx="2065163" cy="276999"/>
            <a:chOff x="5446737" y="5116979"/>
            <a:chExt cx="2065163" cy="276999"/>
          </a:xfrm>
        </p:grpSpPr>
        <p:sp>
          <p:nvSpPr>
            <p:cNvPr id="103" name="TextBox 102"/>
            <p:cNvSpPr txBox="1"/>
            <p:nvPr/>
          </p:nvSpPr>
          <p:spPr>
            <a:xfrm>
              <a:off x="5446737"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sp>
          <p:nvSpPr>
            <p:cNvPr id="104" name="TextBox 103"/>
            <p:cNvSpPr txBox="1"/>
            <p:nvPr/>
          </p:nvSpPr>
          <p:spPr>
            <a:xfrm>
              <a:off x="5993456"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sp>
          <p:nvSpPr>
            <p:cNvPr id="105" name="TextBox 104"/>
            <p:cNvSpPr txBox="1"/>
            <p:nvPr/>
          </p:nvSpPr>
          <p:spPr>
            <a:xfrm>
              <a:off x="6595218"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sp>
          <p:nvSpPr>
            <p:cNvPr id="106" name="TextBox 105"/>
            <p:cNvSpPr txBox="1"/>
            <p:nvPr/>
          </p:nvSpPr>
          <p:spPr>
            <a:xfrm>
              <a:off x="7174308" y="5116979"/>
              <a:ext cx="337592" cy="276999"/>
            </a:xfrm>
            <a:prstGeom prst="rect">
              <a:avLst/>
            </a:prstGeom>
            <a:noFill/>
          </p:spPr>
          <p:txBody>
            <a:bodyPr wrap="square" lIns="0" tIns="0" rIns="0" bIns="0" rtlCol="0">
              <a:spAutoFit/>
            </a:bodyPr>
            <a:lstStyle/>
            <a:p>
              <a:pPr algn="ctr"/>
              <a:r>
                <a:rPr lang="en-US" altLang="zh-CN" sz="1800" b="1" dirty="0">
                  <a:latin typeface="+mn-lt"/>
                </a:rPr>
                <a:t>∞</a:t>
              </a:r>
            </a:p>
          </p:txBody>
        </p:sp>
      </p:grpSp>
      <p:sp>
        <p:nvSpPr>
          <p:cNvPr id="4105" name="矩形 4104"/>
          <p:cNvSpPr/>
          <p:nvPr/>
        </p:nvSpPr>
        <p:spPr>
          <a:xfrm>
            <a:off x="1244531" y="2348880"/>
            <a:ext cx="2031325" cy="461665"/>
          </a:xfrm>
          <a:prstGeom prst="rect">
            <a:avLst/>
          </a:prstGeom>
        </p:spPr>
        <p:txBody>
          <a:bodyPr wrap="none">
            <a:spAutoFit/>
          </a:bodyPr>
          <a:lstStyle/>
          <a:p>
            <a:r>
              <a:rPr lang="zh-CN" altLang="en-US" sz="2400" b="1" dirty="0">
                <a:solidFill>
                  <a:srgbClr val="008000"/>
                </a:solidFill>
                <a:latin typeface="+mn-ea"/>
                <a:ea typeface="+mn-ea"/>
              </a:rPr>
              <a:t>好消息传得快</a:t>
            </a:r>
          </a:p>
        </p:txBody>
      </p:sp>
      <p:sp>
        <p:nvSpPr>
          <p:cNvPr id="121" name="矩形 120"/>
          <p:cNvSpPr/>
          <p:nvPr/>
        </p:nvSpPr>
        <p:spPr>
          <a:xfrm>
            <a:off x="5215210" y="2348879"/>
            <a:ext cx="2031325" cy="461665"/>
          </a:xfrm>
          <a:prstGeom prst="rect">
            <a:avLst/>
          </a:prstGeom>
        </p:spPr>
        <p:txBody>
          <a:bodyPr wrap="none">
            <a:spAutoFit/>
          </a:bodyPr>
          <a:lstStyle/>
          <a:p>
            <a:r>
              <a:rPr lang="zh-CN" altLang="en-US" sz="2400" b="1" dirty="0">
                <a:solidFill>
                  <a:srgbClr val="FF0000"/>
                </a:solidFill>
                <a:latin typeface="+mn-ea"/>
                <a:ea typeface="+mn-ea"/>
              </a:rPr>
              <a:t>坏消息传得慢</a:t>
            </a:r>
          </a:p>
        </p:txBody>
      </p:sp>
      <p:sp>
        <p:nvSpPr>
          <p:cNvPr id="124" name="AutoShape 8"/>
          <p:cNvSpPr>
            <a:spLocks noChangeArrowheads="1"/>
          </p:cNvSpPr>
          <p:nvPr/>
        </p:nvSpPr>
        <p:spPr bwMode="auto">
          <a:xfrm>
            <a:off x="742969" y="5594756"/>
            <a:ext cx="4472241" cy="720080"/>
          </a:xfrm>
          <a:prstGeom prst="wedgeRoundRectCallout">
            <a:avLst>
              <a:gd name="adj1" fmla="val 59737"/>
              <a:gd name="adj2" fmla="val -4894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marL="361950" indent="-361950">
              <a:spcBef>
                <a:spcPct val="20000"/>
              </a:spcBef>
            </a:pPr>
            <a:r>
              <a:rPr lang="zh-CN" altLang="en-US" sz="1600" b="1" dirty="0" smtClean="0">
                <a:solidFill>
                  <a:srgbClr val="FF0000"/>
                </a:solidFill>
                <a:latin typeface="+mn-lt"/>
                <a:ea typeface="+mn-ea"/>
              </a:rPr>
              <a:t>∞：</a:t>
            </a:r>
            <a:r>
              <a:rPr lang="zh-CN" altLang="en-US" sz="1600" b="1" dirty="0" smtClean="0">
                <a:latin typeface="+mn-lt"/>
                <a:ea typeface="+mn-ea"/>
              </a:rPr>
              <a:t>如</a:t>
            </a:r>
            <a:r>
              <a:rPr lang="zh-CN" altLang="en-US" sz="1600" b="1" dirty="0">
                <a:latin typeface="+mn-lt"/>
                <a:ea typeface="+mn-ea"/>
              </a:rPr>
              <a:t>度量是距离，则无穷大采用“最大网络直径</a:t>
            </a:r>
            <a:r>
              <a:rPr lang="en-US" altLang="zh-CN" sz="1600" b="1" dirty="0">
                <a:latin typeface="+mn-lt"/>
                <a:ea typeface="+mn-ea"/>
              </a:rPr>
              <a:t>+1”</a:t>
            </a:r>
            <a:r>
              <a:rPr lang="zh-CN" altLang="en-US" sz="1600" b="1" dirty="0">
                <a:latin typeface="+mn-lt"/>
                <a:ea typeface="+mn-ea"/>
              </a:rPr>
              <a:t>表示；如度量是延时，则较</a:t>
            </a:r>
            <a:r>
              <a:rPr lang="zh-CN" altLang="en-US" sz="1600" b="1" dirty="0" smtClean="0">
                <a:latin typeface="+mn-lt"/>
                <a:ea typeface="+mn-ea"/>
              </a:rPr>
              <a:t>困难。</a:t>
            </a:r>
            <a:endParaRPr lang="zh-CN" altLang="en-US" sz="1600" b="1" dirty="0">
              <a:latin typeface="+mn-lt"/>
              <a:ea typeface="+mn-ea"/>
            </a:endParaRPr>
          </a:p>
        </p:txBody>
      </p:sp>
      <p:sp>
        <p:nvSpPr>
          <p:cNvPr id="125" name="AutoShape 8"/>
          <p:cNvSpPr>
            <a:spLocks noChangeArrowheads="1"/>
          </p:cNvSpPr>
          <p:nvPr/>
        </p:nvSpPr>
        <p:spPr bwMode="auto">
          <a:xfrm>
            <a:off x="742968" y="4821839"/>
            <a:ext cx="4472241" cy="695380"/>
          </a:xfrm>
          <a:prstGeom prst="wedgeRoundRectCallout">
            <a:avLst>
              <a:gd name="adj1" fmla="val 60723"/>
              <a:gd name="adj2" fmla="val -5799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a:solidFill>
                  <a:srgbClr val="FF0000"/>
                </a:solidFill>
                <a:latin typeface="+mn-lt"/>
                <a:ea typeface="+mn-ea"/>
              </a:rPr>
              <a:t>问题</a:t>
            </a:r>
            <a:r>
              <a:rPr lang="zh-CN" altLang="en-US" sz="1600" b="1" dirty="0" smtClean="0">
                <a:solidFill>
                  <a:srgbClr val="FF0000"/>
                </a:solidFill>
                <a:latin typeface="+mn-lt"/>
                <a:ea typeface="+mn-ea"/>
              </a:rPr>
              <a:t>本质：</a:t>
            </a:r>
            <a:r>
              <a:rPr lang="zh-CN" altLang="en-US" sz="1600" b="1" dirty="0" smtClean="0">
                <a:latin typeface="+mn-lt"/>
                <a:ea typeface="+mn-ea"/>
              </a:rPr>
              <a:t>距离</a:t>
            </a:r>
            <a:r>
              <a:rPr lang="zh-CN" altLang="en-US" sz="1600" b="1" dirty="0">
                <a:latin typeface="+mn-lt"/>
                <a:ea typeface="+mn-ea"/>
              </a:rPr>
              <a:t>矢量算法由于给出的是到目的地的度量，而不是确切路由，所以存在慢收敛问题。</a:t>
            </a:r>
          </a:p>
        </p:txBody>
      </p:sp>
    </p:spTree>
    <p:extLst>
      <p:ext uri="{BB962C8B-B14F-4D97-AF65-F5344CB8AC3E}">
        <p14:creationId xmlns:p14="http://schemas.microsoft.com/office/powerpoint/2010/main" val="357535029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96"/>
                                        </p:tgtEl>
                                        <p:attrNameLst>
                                          <p:attrName>style.visibility</p:attrName>
                                        </p:attrNameLst>
                                      </p:cBhvr>
                                      <p:to>
                                        <p:strVal val="visible"/>
                                      </p:to>
                                    </p:set>
                                    <p:animEffect transition="in" filter="wipe(left)">
                                      <p:cBhvr>
                                        <p:cTn id="27" dur="1000"/>
                                        <p:tgtEl>
                                          <p:spTgt spid="40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097"/>
                                        </p:tgtEl>
                                        <p:attrNameLst>
                                          <p:attrName>style.visibility</p:attrName>
                                        </p:attrNameLst>
                                      </p:cBhvr>
                                      <p:to>
                                        <p:strVal val="visible"/>
                                      </p:to>
                                    </p:set>
                                    <p:animEffect transition="in" filter="wipe(left)">
                                      <p:cBhvr>
                                        <p:cTn id="32" dur="1000"/>
                                        <p:tgtEl>
                                          <p:spTgt spid="40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099"/>
                                        </p:tgtEl>
                                        <p:attrNameLst>
                                          <p:attrName>style.visibility</p:attrName>
                                        </p:attrNameLst>
                                      </p:cBhvr>
                                      <p:to>
                                        <p:strVal val="visible"/>
                                      </p:to>
                                    </p:set>
                                    <p:animEffect transition="in" filter="wipe(left)">
                                      <p:cBhvr>
                                        <p:cTn id="37" dur="1000"/>
                                        <p:tgtEl>
                                          <p:spTgt spid="409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100"/>
                                        </p:tgtEl>
                                        <p:attrNameLst>
                                          <p:attrName>style.visibility</p:attrName>
                                        </p:attrNameLst>
                                      </p:cBhvr>
                                      <p:to>
                                        <p:strVal val="visible"/>
                                      </p:to>
                                    </p:set>
                                    <p:animEffect transition="in" filter="wipe(left)">
                                      <p:cBhvr>
                                        <p:cTn id="42" dur="1000"/>
                                        <p:tgtEl>
                                          <p:spTgt spid="41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01"/>
                                        </p:tgtEl>
                                        <p:attrNameLst>
                                          <p:attrName>style.visibility</p:attrName>
                                        </p:attrNameLst>
                                      </p:cBhvr>
                                      <p:to>
                                        <p:strVal val="visible"/>
                                      </p:to>
                                    </p:set>
                                    <p:animEffect transition="in" filter="wipe(left)">
                                      <p:cBhvr>
                                        <p:cTn id="47" dur="1000"/>
                                        <p:tgtEl>
                                          <p:spTgt spid="410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02"/>
                                        </p:tgtEl>
                                        <p:attrNameLst>
                                          <p:attrName>style.visibility</p:attrName>
                                        </p:attrNameLst>
                                      </p:cBhvr>
                                      <p:to>
                                        <p:strVal val="visible"/>
                                      </p:to>
                                    </p:set>
                                    <p:animEffect transition="in" filter="wipe(left)">
                                      <p:cBhvr>
                                        <p:cTn id="52" dur="1000"/>
                                        <p:tgtEl>
                                          <p:spTgt spid="41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103"/>
                                        </p:tgtEl>
                                        <p:attrNameLst>
                                          <p:attrName>style.visibility</p:attrName>
                                        </p:attrNameLst>
                                      </p:cBhvr>
                                      <p:to>
                                        <p:strVal val="visible"/>
                                      </p:to>
                                    </p:set>
                                    <p:animEffect transition="in" filter="wipe(left)">
                                      <p:cBhvr>
                                        <p:cTn id="57" dur="1000"/>
                                        <p:tgtEl>
                                          <p:spTgt spid="410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104"/>
                                        </p:tgtEl>
                                        <p:attrNameLst>
                                          <p:attrName>style.visibility</p:attrName>
                                        </p:attrNameLst>
                                      </p:cBhvr>
                                      <p:to>
                                        <p:strVal val="visible"/>
                                      </p:to>
                                    </p:set>
                                    <p:animEffect transition="in" filter="wipe(left)">
                                      <p:cBhvr>
                                        <p:cTn id="62" dur="1000"/>
                                        <p:tgtEl>
                                          <p:spTgt spid="410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animEffect transition="in" filter="dissolve">
                                      <p:cBhvr>
                                        <p:cTn id="67" dur="500"/>
                                        <p:tgtEl>
                                          <p:spTgt spid="12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25"/>
                                        </p:tgtEl>
                                        <p:attrNameLst>
                                          <p:attrName>style.visibility</p:attrName>
                                        </p:attrNameLst>
                                      </p:cBhvr>
                                      <p:to>
                                        <p:strVal val="visible"/>
                                      </p:to>
                                    </p:set>
                                    <p:animEffect transition="in" filter="dissolve">
                                      <p:cBhvr>
                                        <p:cTn id="72"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IGMP</a:t>
            </a:r>
            <a:r>
              <a:rPr lang="zh-CN" altLang="en-US" dirty="0" smtClean="0">
                <a:latin typeface="+mj-ea"/>
              </a:rPr>
              <a:t>操作</a:t>
            </a:r>
            <a:endParaRPr lang="zh-CN" altLang="en-US" dirty="0">
              <a:latin typeface="+mj-ea"/>
            </a:endParaRPr>
          </a:p>
        </p:txBody>
      </p:sp>
      <p:sp>
        <p:nvSpPr>
          <p:cNvPr id="3" name="内容占位符 2"/>
          <p:cNvSpPr>
            <a:spLocks noGrp="1"/>
          </p:cNvSpPr>
          <p:nvPr>
            <p:ph idx="1"/>
          </p:nvPr>
        </p:nvSpPr>
        <p:spPr>
          <a:xfrm>
            <a:off x="2483768" y="2420888"/>
            <a:ext cx="4321175" cy="3311946"/>
          </a:xfrm>
        </p:spPr>
        <p:txBody>
          <a:bodyPr/>
          <a:lstStyle/>
          <a:p>
            <a:r>
              <a:rPr lang="zh-CN" altLang="en-US" dirty="0">
                <a:latin typeface="华文新魏" pitchFamily="2" charset="-122"/>
                <a:hlinkClick r:id="rId3" action="ppaction://hlinksldjump"/>
              </a:rPr>
              <a:t>加入一个组</a:t>
            </a:r>
            <a:endParaRPr lang="zh-CN" altLang="en-US" dirty="0">
              <a:latin typeface="华文新魏" pitchFamily="2" charset="-122"/>
            </a:endParaRPr>
          </a:p>
          <a:p>
            <a:endParaRPr lang="zh-CN" altLang="en-US" dirty="0">
              <a:latin typeface="华文新魏" pitchFamily="2" charset="-122"/>
            </a:endParaRPr>
          </a:p>
          <a:p>
            <a:r>
              <a:rPr lang="zh-CN" altLang="en-US" dirty="0">
                <a:latin typeface="华文新魏" pitchFamily="2" charset="-122"/>
                <a:hlinkClick r:id="rId4" action="ppaction://hlinksldjump"/>
              </a:rPr>
              <a:t>离开一个组</a:t>
            </a:r>
            <a:endParaRPr lang="zh-CN" altLang="en-US" dirty="0">
              <a:latin typeface="华文新魏" pitchFamily="2" charset="-122"/>
            </a:endParaRPr>
          </a:p>
          <a:p>
            <a:endParaRPr lang="zh-CN" altLang="en-US" dirty="0">
              <a:latin typeface="华文新魏" pitchFamily="2" charset="-122"/>
            </a:endParaRPr>
          </a:p>
          <a:p>
            <a:r>
              <a:rPr lang="zh-CN" altLang="en-US" dirty="0">
                <a:latin typeface="华文新魏" pitchFamily="2" charset="-122"/>
                <a:hlinkClick r:id="rId5" action="ppaction://hlinksldjump"/>
              </a:rPr>
              <a:t>监视组的成员</a:t>
            </a:r>
            <a:r>
              <a:rPr lang="zh-CN" altLang="en-US" dirty="0" smtClean="0">
                <a:latin typeface="华文新魏" pitchFamily="2" charset="-122"/>
                <a:hlinkClick r:id="rId5" action="ppaction://hlinksldjump"/>
              </a:rPr>
              <a:t>关系</a:t>
            </a:r>
            <a:endParaRPr lang="zh-CN" altLang="en-US"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8"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Internet</a:t>
            </a:r>
            <a:r>
              <a:rPr lang="zh-CN" altLang="en-US" sz="1200" b="0" dirty="0">
                <a:solidFill>
                  <a:schemeClr val="tx1"/>
                </a:solidFill>
                <a:latin typeface="Times New Roman" pitchFamily="18" charset="0"/>
                <a:ea typeface="幼圆" pitchFamily="49" charset="-122"/>
                <a:hlinkClick r:id="rId9" action="ppaction://hlinksldjump"/>
              </a:rPr>
              <a:t>的</a:t>
            </a:r>
            <a:r>
              <a:rPr lang="zh-CN" altLang="en-US" sz="1200" b="0" dirty="0" smtClean="0">
                <a:solidFill>
                  <a:schemeClr val="tx1"/>
                </a:solidFill>
                <a:latin typeface="Times New Roman" pitchFamily="18" charset="0"/>
                <a:ea typeface="幼圆" pitchFamily="49" charset="-122"/>
                <a:hlinkClick r:id="rId9"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0" action="ppaction://hlinksldjump"/>
              </a:rPr>
              <a:t> Internet</a:t>
            </a:r>
            <a:r>
              <a:rPr lang="zh-CN" altLang="en-US" sz="1200" b="0" dirty="0">
                <a:solidFill>
                  <a:schemeClr val="tx1"/>
                </a:solidFill>
                <a:latin typeface="Times New Roman" pitchFamily="18" charset="0"/>
                <a:ea typeface="幼圆" pitchFamily="49" charset="-122"/>
                <a:hlinkClick r:id="rId10"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11" action="ppaction://hlinksldjump"/>
              </a:rPr>
              <a:t>IGMP</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84135194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clrChange>
              <a:clrFrom>
                <a:srgbClr val="B2B2B2"/>
              </a:clrFrom>
              <a:clrTo>
                <a:srgbClr val="B2B2B2">
                  <a:alpha val="0"/>
                </a:srgbClr>
              </a:clrTo>
            </a:clrChange>
            <a:extLst>
              <a:ext uri="{28A0092B-C50C-407E-A947-70E740481C1C}">
                <a14:useLocalDpi xmlns:a14="http://schemas.microsoft.com/office/drawing/2010/main" val="0"/>
              </a:ext>
            </a:extLst>
          </a:blip>
          <a:srcRect/>
          <a:stretch>
            <a:fillRect/>
          </a:stretch>
        </p:blipFill>
        <p:spPr bwMode="auto">
          <a:xfrm>
            <a:off x="755576" y="2814215"/>
            <a:ext cx="7956550" cy="356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0386" name="Rectangle 2"/>
          <p:cNvSpPr>
            <a:spLocks noGrp="1" noChangeArrowheads="1"/>
          </p:cNvSpPr>
          <p:nvPr>
            <p:ph type="title"/>
          </p:nvPr>
        </p:nvSpPr>
        <p:spPr/>
        <p:txBody>
          <a:bodyPr/>
          <a:lstStyle/>
          <a:p>
            <a:r>
              <a:rPr lang="zh-CN" altLang="en-US" dirty="0">
                <a:latin typeface="华文新魏" pitchFamily="2" charset="-122"/>
              </a:rPr>
              <a:t>组地址表</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6"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Internet</a:t>
            </a:r>
            <a:r>
              <a:rPr lang="zh-CN" altLang="en-US" sz="1200" b="0" dirty="0">
                <a:solidFill>
                  <a:schemeClr val="tx1"/>
                </a:solidFill>
                <a:latin typeface="Times New Roman" pitchFamily="18" charset="0"/>
                <a:ea typeface="幼圆" pitchFamily="49" charset="-122"/>
                <a:hlinkClick r:id="rId7" action="ppaction://hlinksldjump"/>
              </a:rPr>
              <a:t>的</a:t>
            </a:r>
            <a:r>
              <a:rPr lang="zh-CN" altLang="en-US" sz="1200" b="0" dirty="0" smtClean="0">
                <a:solidFill>
                  <a:schemeClr val="tx1"/>
                </a:solidFill>
                <a:latin typeface="Times New Roman" pitchFamily="18" charset="0"/>
                <a:ea typeface="幼圆" pitchFamily="49" charset="-122"/>
                <a:hlinkClick r:id="rId7"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 Internet</a:t>
            </a:r>
            <a:r>
              <a:rPr lang="zh-CN" altLang="en-US" sz="1200" b="0" dirty="0">
                <a:solidFill>
                  <a:schemeClr val="tx1"/>
                </a:solidFill>
                <a:latin typeface="Times New Roman" pitchFamily="18" charset="0"/>
                <a:ea typeface="幼圆" pitchFamily="49" charset="-122"/>
                <a:hlinkClick r:id="rId8"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9"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0" action="ppaction://hlinksldjump"/>
              </a:rPr>
              <a:t>IGMP</a:t>
            </a:r>
            <a:r>
              <a:rPr lang="zh-CN" altLang="en-US" sz="1200" b="0" dirty="0">
                <a:solidFill>
                  <a:schemeClr val="tx1"/>
                </a:solidFill>
                <a:latin typeface="Times New Roman" pitchFamily="18" charset="0"/>
                <a:ea typeface="幼圆" pitchFamily="49" charset="-122"/>
                <a:hlinkClick r:id="rId10"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6" name="Rectangle 6"/>
          <p:cNvSpPr>
            <a:spLocks noChangeArrowheads="1"/>
          </p:cNvSpPr>
          <p:nvPr/>
        </p:nvSpPr>
        <p:spPr bwMode="auto">
          <a:xfrm>
            <a:off x="5939606" y="5301828"/>
            <a:ext cx="2736850" cy="1079500"/>
          </a:xfrm>
          <a:prstGeom prst="rect">
            <a:avLst/>
          </a:prstGeom>
          <a:solidFill>
            <a:srgbClr val="CCFFFF"/>
          </a:solidFill>
          <a:ln w="38100">
            <a:solidFill>
              <a:schemeClr val="tx1"/>
            </a:solidFill>
            <a:miter lim="800000"/>
            <a:headEnd/>
            <a:tailEnd/>
          </a:ln>
          <a:effectLst>
            <a:outerShdw blurRad="50800" dist="38100" dir="2700000" algn="tl" rotWithShape="0">
              <a:prstClr val="black">
                <a:alpha val="40000"/>
              </a:prstClr>
            </a:outerShdw>
          </a:effectLst>
        </p:spPr>
        <p:txBody>
          <a:bodyPr lIns="54000" rIns="18000"/>
          <a:lstStyle/>
          <a:p>
            <a:pPr algn="just">
              <a:buSzPct val="85000"/>
              <a:buFontTx/>
              <a:buNone/>
            </a:pPr>
            <a:r>
              <a:rPr lang="zh-CN" altLang="en-US" sz="2000" b="1" dirty="0">
                <a:solidFill>
                  <a:srgbClr val="000000"/>
                </a:solidFill>
                <a:latin typeface="+mn-lt"/>
                <a:ea typeface="+mn-ea"/>
              </a:rPr>
              <a:t>        每个多播组只有一个多播路由器负责分发报文。</a:t>
            </a:r>
          </a:p>
        </p:txBody>
      </p:sp>
      <p:sp>
        <p:nvSpPr>
          <p:cNvPr id="7" name="Rectangle 7"/>
          <p:cNvSpPr>
            <a:spLocks noChangeArrowheads="1"/>
          </p:cNvSpPr>
          <p:nvPr/>
        </p:nvSpPr>
        <p:spPr bwMode="auto">
          <a:xfrm>
            <a:off x="827584" y="1772245"/>
            <a:ext cx="4608513" cy="1657350"/>
          </a:xfrm>
          <a:prstGeom prst="rect">
            <a:avLst/>
          </a:prstGeom>
          <a:solidFill>
            <a:srgbClr val="CCFFFF"/>
          </a:solidFill>
          <a:ln w="38100">
            <a:solidFill>
              <a:schemeClr val="tx1"/>
            </a:solidFill>
            <a:miter lim="800000"/>
            <a:headEnd/>
            <a:tailEnd/>
          </a:ln>
          <a:effectLst>
            <a:outerShdw blurRad="50800" dist="38100" dir="2700000" algn="tl" rotWithShape="0">
              <a:prstClr val="black">
                <a:alpha val="40000"/>
              </a:prstClr>
            </a:outerShdw>
          </a:effectLst>
        </p:spPr>
        <p:txBody>
          <a:bodyPr/>
          <a:lstStyle/>
          <a:p>
            <a:pPr algn="just">
              <a:buSzPct val="85000"/>
              <a:buFontTx/>
              <a:buNone/>
            </a:pPr>
            <a:r>
              <a:rPr lang="zh-CN" altLang="en-US" sz="2000" b="1" dirty="0">
                <a:solidFill>
                  <a:srgbClr val="000000"/>
                </a:solidFill>
                <a:latin typeface="+mn-lt"/>
                <a:ea typeface="+mn-ea"/>
              </a:rPr>
              <a:t>        连接到网络</a:t>
            </a:r>
            <a:r>
              <a:rPr lang="zh-CN" altLang="en-US" sz="2000" b="1" dirty="0" smtClean="0">
                <a:solidFill>
                  <a:srgbClr val="000000"/>
                </a:solidFill>
                <a:latin typeface="+mn-lt"/>
                <a:ea typeface="+mn-ea"/>
              </a:rPr>
              <a:t>的</a:t>
            </a:r>
            <a:r>
              <a:rPr lang="zh-CN" altLang="en-US" sz="2000" b="1" dirty="0">
                <a:solidFill>
                  <a:srgbClr val="000000"/>
                </a:solidFill>
                <a:latin typeface="+mn-lt"/>
                <a:ea typeface="+mn-ea"/>
              </a:rPr>
              <a:t>组</a:t>
            </a:r>
            <a:r>
              <a:rPr lang="zh-CN" altLang="en-US" sz="2000" b="1" dirty="0" smtClean="0">
                <a:solidFill>
                  <a:srgbClr val="000000"/>
                </a:solidFill>
                <a:latin typeface="+mn-lt"/>
                <a:ea typeface="+mn-ea"/>
              </a:rPr>
              <a:t>播</a:t>
            </a:r>
            <a:r>
              <a:rPr lang="zh-CN" altLang="en-US" sz="2000" b="1" dirty="0">
                <a:solidFill>
                  <a:srgbClr val="000000"/>
                </a:solidFill>
                <a:latin typeface="+mn-lt"/>
                <a:ea typeface="+mn-ea"/>
              </a:rPr>
              <a:t>路由器都有一张</a:t>
            </a:r>
            <a:r>
              <a:rPr lang="zh-CN" altLang="en-US" sz="2000" b="1" dirty="0">
                <a:solidFill>
                  <a:srgbClr val="FF3300"/>
                </a:solidFill>
                <a:effectLst>
                  <a:outerShdw blurRad="38100" dist="38100" dir="2700000" algn="tl">
                    <a:srgbClr val="000000">
                      <a:alpha val="43137"/>
                    </a:srgbClr>
                  </a:outerShdw>
                </a:effectLst>
                <a:latin typeface="+mn-lt"/>
                <a:ea typeface="+mn-ea"/>
              </a:rPr>
              <a:t>组地址表</a:t>
            </a:r>
            <a:r>
              <a:rPr lang="zh-CN" altLang="en-US" sz="2000" b="1" dirty="0">
                <a:solidFill>
                  <a:srgbClr val="000000"/>
                </a:solidFill>
                <a:latin typeface="+mn-lt"/>
                <a:ea typeface="+mn-ea"/>
              </a:rPr>
              <a:t>（每个组地址在该网络</a:t>
            </a:r>
            <a:r>
              <a:rPr lang="en-US" altLang="zh-CN" sz="2000" b="1" dirty="0">
                <a:solidFill>
                  <a:srgbClr val="000000"/>
                </a:solidFill>
                <a:latin typeface="+mn-lt"/>
                <a:ea typeface="+mn-ea"/>
              </a:rPr>
              <a:t>/</a:t>
            </a:r>
            <a:r>
              <a:rPr lang="zh-CN" altLang="en-US" sz="2000" b="1" dirty="0">
                <a:solidFill>
                  <a:srgbClr val="000000"/>
                </a:solidFill>
                <a:latin typeface="+mn-lt"/>
                <a:ea typeface="+mn-ea"/>
              </a:rPr>
              <a:t>该主机内至少有一个成员）；网络内的每个主机都有一张</a:t>
            </a:r>
            <a:r>
              <a:rPr lang="zh-CN" altLang="en-US" sz="2000" b="1" dirty="0">
                <a:solidFill>
                  <a:srgbClr val="FF3300"/>
                </a:solidFill>
                <a:effectLst>
                  <a:outerShdw blurRad="38100" dist="38100" dir="2700000" algn="tl">
                    <a:srgbClr val="000000"/>
                  </a:outerShdw>
                </a:effectLst>
                <a:latin typeface="+mn-lt"/>
                <a:ea typeface="+mn-ea"/>
              </a:rPr>
              <a:t>组内成员进程表</a:t>
            </a:r>
            <a:r>
              <a:rPr lang="zh-CN" altLang="en-US" sz="2000" b="1" dirty="0">
                <a:solidFill>
                  <a:srgbClr val="000000"/>
                </a:solidFill>
                <a:latin typeface="+mn-lt"/>
                <a:ea typeface="+mn-ea"/>
              </a:rPr>
              <a:t>（哪个进程加入哪个组）。</a:t>
            </a:r>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572660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加入一个组</a:t>
            </a:r>
            <a:endParaRPr lang="zh-CN" altLang="en-US" dirty="0">
              <a:latin typeface="+mj-ea"/>
            </a:endParaRPr>
          </a:p>
        </p:txBody>
      </p:sp>
      <p:sp>
        <p:nvSpPr>
          <p:cNvPr id="3" name="内容占位符 2"/>
          <p:cNvSpPr>
            <a:spLocks noGrp="1"/>
          </p:cNvSpPr>
          <p:nvPr>
            <p:ph idx="1"/>
          </p:nvPr>
        </p:nvSpPr>
        <p:spPr>
          <a:xfrm>
            <a:off x="809625" y="1773238"/>
            <a:ext cx="7958138" cy="3239938"/>
          </a:xfrm>
        </p:spPr>
        <p:txBody>
          <a:bodyPr/>
          <a:lstStyle/>
          <a:p>
            <a:pPr marL="0" indent="0">
              <a:lnSpc>
                <a:spcPct val="90000"/>
              </a:lnSpc>
              <a:buFontTx/>
              <a:buNone/>
            </a:pPr>
            <a:r>
              <a:rPr lang="zh-CN" altLang="en-US" sz="2400" dirty="0">
                <a:effectLst>
                  <a:outerShdw blurRad="38100" dist="38100" dir="2700000" algn="tl">
                    <a:srgbClr val="000000"/>
                  </a:outerShdw>
                </a:effectLst>
                <a:latin typeface="华文新魏" pitchFamily="2" charset="-122"/>
              </a:rPr>
              <a:t> </a:t>
            </a:r>
            <a:r>
              <a:rPr lang="zh-CN" altLang="en-US" sz="2400" dirty="0" smtClean="0">
                <a:effectLst>
                  <a:outerShdw blurRad="38100" dist="38100" dir="2700000" algn="tl">
                    <a:srgbClr val="000000"/>
                  </a:outerShdw>
                </a:effectLst>
                <a:latin typeface="华文新魏" pitchFamily="2" charset="-122"/>
              </a:rPr>
              <a:t>       </a:t>
            </a:r>
            <a:r>
              <a:rPr lang="zh-CN" altLang="en-US" sz="2400" dirty="0" smtClean="0">
                <a:solidFill>
                  <a:srgbClr val="FF0000"/>
                </a:solidFill>
                <a:latin typeface="华文新魏" pitchFamily="2" charset="-122"/>
              </a:rPr>
              <a:t>一</a:t>
            </a:r>
            <a:r>
              <a:rPr lang="zh-CN" altLang="en-US" sz="2400" dirty="0">
                <a:solidFill>
                  <a:srgbClr val="FF0000"/>
                </a:solidFill>
                <a:latin typeface="华文新魏" pitchFamily="2" charset="-122"/>
              </a:rPr>
              <a:t>个主机</a:t>
            </a:r>
            <a:r>
              <a:rPr lang="en-US" altLang="zh-CN" sz="2400" dirty="0">
                <a:solidFill>
                  <a:srgbClr val="FF0000"/>
                </a:solidFill>
                <a:latin typeface="华文新魏" pitchFamily="2" charset="-122"/>
              </a:rPr>
              <a:t>/</a:t>
            </a:r>
            <a:r>
              <a:rPr lang="zh-CN" altLang="en-US" sz="2400" dirty="0">
                <a:solidFill>
                  <a:srgbClr val="FF0000"/>
                </a:solidFill>
                <a:latin typeface="华文新魏" pitchFamily="2" charset="-122"/>
              </a:rPr>
              <a:t>路由器可以加入一个组</a:t>
            </a:r>
            <a:r>
              <a:rPr lang="zh-CN" altLang="en-US" sz="2400" dirty="0">
                <a:latin typeface="华文新魏" pitchFamily="2" charset="-122"/>
              </a:rPr>
              <a:t>。当一个进程想加入新组，它先发送请求给主机，主机将进程名和新组地址写入</a:t>
            </a:r>
            <a:r>
              <a:rPr lang="zh-CN" altLang="en-US" sz="2400" dirty="0">
                <a:solidFill>
                  <a:srgbClr val="0000FF"/>
                </a:solidFill>
                <a:latin typeface="华文新魏" pitchFamily="2" charset="-122"/>
              </a:rPr>
              <a:t>组内成员进程表</a:t>
            </a:r>
            <a:r>
              <a:rPr lang="zh-CN" altLang="en-US" sz="2400" dirty="0">
                <a:latin typeface="华文新魏" pitchFamily="2" charset="-122"/>
              </a:rPr>
              <a:t>，如它是该组在本主机内的第一个表项，则主机还需广播一个</a:t>
            </a:r>
            <a:r>
              <a:rPr lang="zh-CN" altLang="en-US" sz="2400" dirty="0">
                <a:solidFill>
                  <a:srgbClr val="0000FF"/>
                </a:solidFill>
                <a:latin typeface="华文新魏" pitchFamily="2" charset="-122"/>
              </a:rPr>
              <a:t>成员关系报告报文</a:t>
            </a:r>
            <a:r>
              <a:rPr lang="zh-CN" altLang="en-US" sz="2400" dirty="0" smtClean="0">
                <a:latin typeface="华文新魏" pitchFamily="2" charset="-122"/>
              </a:rPr>
              <a:t>。组播</a:t>
            </a:r>
            <a:r>
              <a:rPr lang="zh-CN" altLang="en-US" sz="2400" dirty="0">
                <a:latin typeface="华文新魏" pitchFamily="2" charset="-122"/>
              </a:rPr>
              <a:t>路由器收到此报文后，如组地址在</a:t>
            </a:r>
            <a:r>
              <a:rPr lang="zh-CN" altLang="en-US" sz="2400" dirty="0">
                <a:solidFill>
                  <a:srgbClr val="0000FF"/>
                </a:solidFill>
                <a:latin typeface="华文新魏" pitchFamily="2" charset="-122"/>
              </a:rPr>
              <a:t>组地址表</a:t>
            </a:r>
            <a:r>
              <a:rPr lang="zh-CN" altLang="en-US" sz="2400" dirty="0">
                <a:latin typeface="华文新魏" pitchFamily="2" charset="-122"/>
              </a:rPr>
              <a:t>中不存在，则将组地址加入组地址表中，且还需将此报文转发到</a:t>
            </a:r>
            <a:r>
              <a:rPr lang="en-US" altLang="zh-CN" sz="2400" dirty="0">
                <a:latin typeface="华文新魏" pitchFamily="2" charset="-122"/>
              </a:rPr>
              <a:t>Internet</a:t>
            </a:r>
            <a:r>
              <a:rPr lang="zh-CN" altLang="en-US" sz="2400" dirty="0">
                <a:latin typeface="华文新魏" pitchFamily="2" charset="-122"/>
              </a:rPr>
              <a:t>中其它</a:t>
            </a:r>
            <a:r>
              <a:rPr lang="zh-CN" altLang="en-US" sz="2400" dirty="0" smtClean="0">
                <a:latin typeface="华文新魏" pitchFamily="2" charset="-122"/>
              </a:rPr>
              <a:t>的组播</a:t>
            </a:r>
            <a:r>
              <a:rPr lang="zh-CN" altLang="en-US" sz="2400" dirty="0">
                <a:latin typeface="华文新魏" pitchFamily="2" charset="-122"/>
              </a:rPr>
              <a:t>路由器。路由器加入组的过程类似。</a:t>
            </a:r>
          </a:p>
          <a:p>
            <a:pPr marL="0" indent="0">
              <a:lnSpc>
                <a:spcPct val="90000"/>
              </a:lnSpc>
              <a:buFontTx/>
              <a:buNone/>
            </a:pPr>
            <a:r>
              <a:rPr lang="zh-CN" altLang="en-US" sz="2400" dirty="0">
                <a:latin typeface="华文新魏" pitchFamily="2" charset="-122"/>
              </a:rPr>
              <a:t>        为了传输可靠，</a:t>
            </a:r>
            <a:r>
              <a:rPr lang="en-US" altLang="zh-CN" sz="2400" dirty="0">
                <a:latin typeface="华文新魏" pitchFamily="2" charset="-122"/>
              </a:rPr>
              <a:t>IGMP</a:t>
            </a:r>
            <a:r>
              <a:rPr lang="zh-CN" altLang="en-US" sz="2400" dirty="0">
                <a:latin typeface="华文新魏" pitchFamily="2" charset="-122"/>
              </a:rPr>
              <a:t>要求</a:t>
            </a:r>
            <a:r>
              <a:rPr lang="zh-CN" altLang="en-US" sz="2400" dirty="0">
                <a:solidFill>
                  <a:srgbClr val="0000FF"/>
                </a:solidFill>
                <a:latin typeface="华文新魏" pitchFamily="2" charset="-122"/>
              </a:rPr>
              <a:t>成员关系报告报文需连续发送两次</a:t>
            </a:r>
            <a:r>
              <a:rPr lang="zh-CN" altLang="en-US" sz="2400" dirty="0">
                <a:latin typeface="华文新魏" pitchFamily="2" charset="-122"/>
              </a:rPr>
              <a:t>，一个接着一个。</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pic>
        <p:nvPicPr>
          <p:cNvPr id="12290" name="Picture 2"/>
          <p:cNvPicPr>
            <a:picLocks noChangeAspect="1" noChangeArrowheads="1"/>
          </p:cNvPicPr>
          <p:nvPr/>
        </p:nvPicPr>
        <p:blipFill>
          <a:blip r:embed="rId10">
            <a:clrChange>
              <a:clrFrom>
                <a:srgbClr val="B2B2B2"/>
              </a:clrFrom>
              <a:clrTo>
                <a:srgbClr val="B2B2B2">
                  <a:alpha val="0"/>
                </a:srgbClr>
              </a:clrTo>
            </a:clrChange>
            <a:extLst>
              <a:ext uri="{28A0092B-C50C-407E-A947-70E740481C1C}">
                <a14:useLocalDpi xmlns:a14="http://schemas.microsoft.com/office/drawing/2010/main" val="0"/>
              </a:ext>
            </a:extLst>
          </a:blip>
          <a:srcRect/>
          <a:stretch>
            <a:fillRect/>
          </a:stretch>
        </p:blipFill>
        <p:spPr bwMode="auto">
          <a:xfrm>
            <a:off x="899592" y="5013176"/>
            <a:ext cx="768826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6696149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离开一个组</a:t>
            </a:r>
            <a:endParaRPr lang="zh-CN" altLang="en-US" dirty="0">
              <a:latin typeface="+mj-ea"/>
            </a:endParaRPr>
          </a:p>
        </p:txBody>
      </p:sp>
      <p:sp>
        <p:nvSpPr>
          <p:cNvPr id="3" name="内容占位符 2"/>
          <p:cNvSpPr>
            <a:spLocks noGrp="1"/>
          </p:cNvSpPr>
          <p:nvPr>
            <p:ph idx="1"/>
          </p:nvPr>
        </p:nvSpPr>
        <p:spPr/>
        <p:txBody>
          <a:bodyPr/>
          <a:lstStyle/>
          <a:p>
            <a:pPr marL="0" indent="0">
              <a:lnSpc>
                <a:spcPct val="125000"/>
              </a:lnSpc>
              <a:buNone/>
            </a:pPr>
            <a:r>
              <a:rPr lang="zh-CN" altLang="en-US" dirty="0">
                <a:latin typeface="华文新魏" pitchFamily="2" charset="-122"/>
              </a:rPr>
              <a:t> </a:t>
            </a:r>
            <a:r>
              <a:rPr lang="zh-CN" altLang="en-US" dirty="0" smtClean="0">
                <a:latin typeface="华文新魏" pitchFamily="2" charset="-122"/>
              </a:rPr>
              <a:t>       一</a:t>
            </a:r>
            <a:r>
              <a:rPr lang="zh-CN" altLang="en-US" dirty="0">
                <a:latin typeface="华文新魏" pitchFamily="2" charset="-122"/>
              </a:rPr>
              <a:t>个主机如果发现其上运行的进程都没有参加某组，或一个路由器如果发现与其连接的网络都没有参加某组，则发出该组的</a:t>
            </a:r>
            <a:r>
              <a:rPr lang="zh-CN" altLang="en-US" dirty="0">
                <a:solidFill>
                  <a:srgbClr val="FF0000"/>
                </a:solidFill>
                <a:latin typeface="华文新魏" pitchFamily="2" charset="-122"/>
              </a:rPr>
              <a:t>离开报告报文</a:t>
            </a:r>
            <a:r>
              <a:rPr lang="zh-CN" altLang="en-US" dirty="0">
                <a:latin typeface="华文新魏" pitchFamily="2" charset="-122"/>
              </a:rPr>
              <a:t>。</a:t>
            </a:r>
            <a:r>
              <a:rPr lang="zh-CN" altLang="en-US" dirty="0" smtClean="0">
                <a:latin typeface="华文新魏" pitchFamily="2" charset="-122"/>
              </a:rPr>
              <a:t>当组播</a:t>
            </a:r>
            <a:r>
              <a:rPr lang="zh-CN" altLang="en-US" dirty="0">
                <a:latin typeface="华文新魏" pitchFamily="2" charset="-122"/>
              </a:rPr>
              <a:t>路由器收到该报文后，发出针对该组的</a:t>
            </a:r>
            <a:r>
              <a:rPr lang="zh-CN" altLang="en-US" dirty="0">
                <a:solidFill>
                  <a:srgbClr val="FF0000"/>
                </a:solidFill>
                <a:latin typeface="华文新魏" pitchFamily="2" charset="-122"/>
              </a:rPr>
              <a:t>特定询问报文</a:t>
            </a:r>
            <a:r>
              <a:rPr lang="zh-CN" altLang="en-US" dirty="0">
                <a:latin typeface="华文新魏" pitchFamily="2" charset="-122"/>
              </a:rPr>
              <a:t>，如果在规定时间内没有收到</a:t>
            </a:r>
            <a:r>
              <a:rPr lang="zh-CN" altLang="en-US" dirty="0">
                <a:solidFill>
                  <a:srgbClr val="FF0000"/>
                </a:solidFill>
                <a:latin typeface="华文新魏" pitchFamily="2" charset="-122"/>
              </a:rPr>
              <a:t>成员关系报告报文</a:t>
            </a:r>
            <a:r>
              <a:rPr lang="zh-CN" altLang="en-US" dirty="0">
                <a:latin typeface="华文新魏" pitchFamily="2" charset="-122"/>
              </a:rPr>
              <a:t>，则从其组地址表中删除相应表项。</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5639825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6"/>
          <p:cNvSpPr txBox="1">
            <a:spLocks noChangeArrowheads="1"/>
          </p:cNvSpPr>
          <p:nvPr/>
        </p:nvSpPr>
        <p:spPr bwMode="auto">
          <a:xfrm>
            <a:off x="2124075" y="6211888"/>
            <a:ext cx="4608513"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b="1" dirty="0">
                <a:solidFill>
                  <a:srgbClr val="000000"/>
                </a:solidFill>
                <a:latin typeface="+mn-ea"/>
                <a:ea typeface="+mn-ea"/>
              </a:rPr>
              <a:t>图示离开一个组的操作过程</a:t>
            </a:r>
          </a:p>
        </p:txBody>
      </p:sp>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60350"/>
            <a:ext cx="6467475" cy="574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8"/>
          <p:cNvSpPr>
            <a:spLocks noChangeArrowheads="1"/>
          </p:cNvSpPr>
          <p:nvPr/>
        </p:nvSpPr>
        <p:spPr bwMode="auto">
          <a:xfrm>
            <a:off x="3563938" y="1844675"/>
            <a:ext cx="863600" cy="504825"/>
          </a:xfrm>
          <a:prstGeom prst="ellipse">
            <a:avLst/>
          </a:prstGeom>
          <a:noFill/>
          <a:ln w="3810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3227634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监视组的成员关系</a:t>
            </a:r>
            <a:endParaRPr lang="zh-CN" altLang="en-US" dirty="0">
              <a:latin typeface="+mj-ea"/>
            </a:endParaRPr>
          </a:p>
        </p:txBody>
      </p:sp>
      <p:sp>
        <p:nvSpPr>
          <p:cNvPr id="3" name="内容占位符 2"/>
          <p:cNvSpPr>
            <a:spLocks noGrp="1"/>
          </p:cNvSpPr>
          <p:nvPr>
            <p:ph idx="1"/>
          </p:nvPr>
        </p:nvSpPr>
        <p:spPr/>
        <p:txBody>
          <a:bodyPr/>
          <a:lstStyle/>
          <a:p>
            <a:pPr marL="0" indent="0">
              <a:buNone/>
            </a:pPr>
            <a:r>
              <a:rPr lang="zh-CN" altLang="en-US" dirty="0" smtClean="0">
                <a:latin typeface="华文新魏" pitchFamily="2" charset="-122"/>
              </a:rPr>
              <a:t>        因为</a:t>
            </a:r>
            <a:r>
              <a:rPr lang="zh-CN" altLang="en-US" dirty="0">
                <a:latin typeface="华文新魏" pitchFamily="2" charset="-122"/>
              </a:rPr>
              <a:t>组成员关系是动态的，</a:t>
            </a:r>
            <a:r>
              <a:rPr lang="zh-CN" altLang="en-US" dirty="0" smtClean="0">
                <a:latin typeface="华文新魏" pitchFamily="2" charset="-122"/>
              </a:rPr>
              <a:t>因此组播</a:t>
            </a:r>
            <a:r>
              <a:rPr lang="zh-CN" altLang="en-US" dirty="0">
                <a:latin typeface="华文新魏" pitchFamily="2" charset="-122"/>
              </a:rPr>
              <a:t>路由器要周期性（默认值是每</a:t>
            </a:r>
            <a:r>
              <a:rPr lang="en-US" altLang="zh-CN" dirty="0">
                <a:latin typeface="华文新魏" pitchFamily="2" charset="-122"/>
              </a:rPr>
              <a:t>125</a:t>
            </a:r>
            <a:r>
              <a:rPr lang="zh-CN" altLang="en-US" dirty="0">
                <a:latin typeface="华文新魏" pitchFamily="2" charset="-122"/>
              </a:rPr>
              <a:t>秒）地探询与其相连网络上的主机（</a:t>
            </a:r>
            <a:r>
              <a:rPr lang="zh-CN" altLang="en-US" dirty="0">
                <a:solidFill>
                  <a:srgbClr val="FF0000"/>
                </a:solidFill>
                <a:latin typeface="华文新魏" pitchFamily="2" charset="-122"/>
              </a:rPr>
              <a:t>通用询问报文</a:t>
            </a:r>
            <a:r>
              <a:rPr lang="zh-CN" altLang="en-US" dirty="0">
                <a:latin typeface="华文新魏" pitchFamily="2" charset="-122"/>
              </a:rPr>
              <a:t>），以便知道这些主机是否还继续是组的成员。只要对某个组有一个主机响应（</a:t>
            </a:r>
            <a:r>
              <a:rPr lang="zh-CN" altLang="en-US" dirty="0">
                <a:solidFill>
                  <a:srgbClr val="FF0000"/>
                </a:solidFill>
                <a:latin typeface="华文新魏" pitchFamily="2" charset="-122"/>
              </a:rPr>
              <a:t>成员关系报告报文</a:t>
            </a:r>
            <a:r>
              <a:rPr lang="zh-CN" altLang="en-US" dirty="0">
                <a:latin typeface="华文新魏" pitchFamily="2" charset="-122"/>
              </a:rPr>
              <a:t>），</a:t>
            </a:r>
            <a:r>
              <a:rPr lang="zh-CN" altLang="en-US" dirty="0" smtClean="0">
                <a:latin typeface="华文新魏" pitchFamily="2" charset="-122"/>
              </a:rPr>
              <a:t>那么组播</a:t>
            </a:r>
            <a:r>
              <a:rPr lang="zh-CN" altLang="en-US" dirty="0">
                <a:latin typeface="华文新魏" pitchFamily="2" charset="-122"/>
              </a:rPr>
              <a:t>路由器就认为这个组是活跃的。但一个组在经过几次的探询后仍然没有一个主机响应，则不再将该组的成员关系转发给其他</a:t>
            </a:r>
            <a:r>
              <a:rPr lang="zh-CN" altLang="en-US" dirty="0" smtClean="0">
                <a:latin typeface="华文新魏" pitchFamily="2" charset="-122"/>
              </a:rPr>
              <a:t>的组播</a:t>
            </a:r>
            <a:r>
              <a:rPr lang="zh-CN" altLang="en-US" dirty="0">
                <a:latin typeface="华文新魏" pitchFamily="2" charset="-122"/>
              </a:rPr>
              <a:t>路由器。</a:t>
            </a:r>
          </a:p>
          <a:p>
            <a:pPr marL="0" indent="0">
              <a:buNone/>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51366993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华文新魏" pitchFamily="2" charset="-122"/>
              </a:rPr>
              <a:t>图示监视</a:t>
            </a:r>
            <a:r>
              <a:rPr lang="zh-CN" altLang="en-US" dirty="0">
                <a:latin typeface="华文新魏" pitchFamily="2" charset="-122"/>
              </a:rPr>
              <a:t>组的成员关系</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pic>
        <p:nvPicPr>
          <p:cNvPr id="13314" name="Picture 2"/>
          <p:cNvPicPr>
            <a:picLocks noChangeAspect="1" noChangeArrowheads="1"/>
          </p:cNvPicPr>
          <p:nvPr/>
        </p:nvPicPr>
        <p:blipFill>
          <a:blip r:embed="rId10">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1475656" y="1772816"/>
            <a:ext cx="6731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6587681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避免过多的开销</a:t>
            </a:r>
            <a:endParaRPr lang="zh-CN" altLang="en-US" dirty="0">
              <a:latin typeface="+mj-ea"/>
            </a:endParaRPr>
          </a:p>
        </p:txBody>
      </p:sp>
      <p:sp>
        <p:nvSpPr>
          <p:cNvPr id="3" name="内容占位符 2"/>
          <p:cNvSpPr>
            <a:spLocks noGrp="1"/>
          </p:cNvSpPr>
          <p:nvPr>
            <p:ph idx="1"/>
          </p:nvPr>
        </p:nvSpPr>
        <p:spPr/>
        <p:txBody>
          <a:bodyPr/>
          <a:lstStyle/>
          <a:p>
            <a:r>
              <a:rPr lang="zh-CN" altLang="en-US" sz="2400" dirty="0"/>
              <a:t>在主机</a:t>
            </a:r>
            <a:r>
              <a:rPr lang="zh-CN" altLang="en-US" sz="2400" dirty="0" smtClean="0"/>
              <a:t>和组播</a:t>
            </a:r>
            <a:r>
              <a:rPr lang="zh-CN" altLang="en-US" sz="2400" dirty="0"/>
              <a:t>路由器之间的所有通信都使用</a:t>
            </a:r>
            <a:r>
              <a:rPr lang="en-US" altLang="zh-CN" sz="2400" dirty="0" smtClean="0">
                <a:solidFill>
                  <a:srgbClr val="FF0000"/>
                </a:solidFill>
              </a:rPr>
              <a:t>IP</a:t>
            </a:r>
            <a:r>
              <a:rPr lang="zh-CN" altLang="en-US" sz="2400" dirty="0" smtClean="0">
                <a:solidFill>
                  <a:srgbClr val="FF0000"/>
                </a:solidFill>
              </a:rPr>
              <a:t>组播</a:t>
            </a:r>
            <a:r>
              <a:rPr lang="zh-CN" altLang="en-US" sz="2400" dirty="0" smtClean="0"/>
              <a:t>；</a:t>
            </a:r>
            <a:endParaRPr lang="zh-CN" altLang="en-US" sz="2400" dirty="0"/>
          </a:p>
          <a:p>
            <a:r>
              <a:rPr lang="zh-CN" altLang="en-US" sz="2400" dirty="0"/>
              <a:t>探询采用</a:t>
            </a:r>
            <a:r>
              <a:rPr lang="zh-CN" altLang="en-US" sz="2400" dirty="0">
                <a:solidFill>
                  <a:srgbClr val="FF0000"/>
                </a:solidFill>
              </a:rPr>
              <a:t>通用询问报文</a:t>
            </a:r>
            <a:r>
              <a:rPr lang="zh-CN" altLang="en-US" sz="2400" dirty="0"/>
              <a:t>而非特定询问报文，这样只需对所有组发送一个询问报文，而不是每个组都发送一个询问</a:t>
            </a:r>
            <a:r>
              <a:rPr lang="zh-CN" altLang="en-US" sz="2400" dirty="0" smtClean="0"/>
              <a:t>报文；</a:t>
            </a:r>
            <a:endParaRPr lang="zh-CN" altLang="en-US" sz="2400" dirty="0"/>
          </a:p>
          <a:p>
            <a:r>
              <a:rPr lang="zh-CN" altLang="en-US" sz="2400" dirty="0"/>
              <a:t>当同一个网络上连接有多</a:t>
            </a:r>
            <a:r>
              <a:rPr lang="zh-CN" altLang="en-US" sz="2400" dirty="0" smtClean="0"/>
              <a:t>个组播</a:t>
            </a:r>
            <a:r>
              <a:rPr lang="zh-CN" altLang="en-US" sz="2400" dirty="0"/>
              <a:t>路由器时，它们能够迅速、有效地选择其中的一个来完成探询</a:t>
            </a:r>
            <a:r>
              <a:rPr lang="zh-CN" altLang="en-US" sz="2400" dirty="0" smtClean="0"/>
              <a:t>工作；</a:t>
            </a:r>
            <a:endParaRPr lang="zh-CN" altLang="en-US" sz="2400" dirty="0"/>
          </a:p>
          <a:p>
            <a:r>
              <a:rPr lang="zh-CN" altLang="en-US" sz="2400" dirty="0"/>
              <a:t>采用</a:t>
            </a:r>
            <a:r>
              <a:rPr lang="zh-CN" altLang="en-US" sz="2400" dirty="0">
                <a:solidFill>
                  <a:srgbClr val="FF0000"/>
                </a:solidFill>
              </a:rPr>
              <a:t>延迟响应技术</a:t>
            </a:r>
            <a:r>
              <a:rPr lang="zh-CN" altLang="en-US" sz="2400" dirty="0"/>
              <a:t>：在询问报文中设置有最大响应时间</a:t>
            </a:r>
            <a:r>
              <a:rPr lang="en-US" altLang="zh-CN" sz="2400" dirty="0"/>
              <a:t>N</a:t>
            </a:r>
            <a:r>
              <a:rPr lang="zh-CN" altLang="en-US" sz="2400" dirty="0"/>
              <a:t>（默认值为</a:t>
            </a:r>
            <a:r>
              <a:rPr lang="en-US" altLang="zh-CN" sz="2400" dirty="0"/>
              <a:t>10s</a:t>
            </a:r>
            <a:r>
              <a:rPr lang="zh-CN" altLang="en-US" sz="2400" dirty="0"/>
              <a:t>），收到询问报文的主机会在</a:t>
            </a:r>
            <a:r>
              <a:rPr lang="en-US" altLang="zh-CN" sz="2400" dirty="0"/>
              <a:t>0</a:t>
            </a:r>
            <a:r>
              <a:rPr lang="zh-CN" altLang="en-US" sz="2400" dirty="0"/>
              <a:t>～</a:t>
            </a:r>
            <a:r>
              <a:rPr lang="en-US" altLang="zh-CN" sz="2400" dirty="0"/>
              <a:t>N</a:t>
            </a:r>
            <a:r>
              <a:rPr lang="zh-CN" altLang="en-US" sz="2400" dirty="0"/>
              <a:t>之间随机选择发送响应所需经过的时延，时延最小的最先发送响应。同一组内所有主机都要监听响应，只要本组内有主机先发送了响应，则自己就不必发送响应了</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 Internet</a:t>
            </a:r>
            <a:r>
              <a:rPr lang="zh-CN" altLang="en-US" sz="1200" b="0" dirty="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IGMP</a:t>
            </a:r>
            <a:r>
              <a:rPr lang="zh-CN" altLang="en-US" sz="1200" b="0" dirty="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9987903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延迟响应技术</a:t>
            </a:r>
            <a:endParaRPr lang="zh-CN" altLang="en-US" dirty="0">
              <a:latin typeface="+mj-ea"/>
            </a:endParaRPr>
          </a:p>
        </p:txBody>
      </p:sp>
      <p:sp>
        <p:nvSpPr>
          <p:cNvPr id="3" name="内容占位符 2"/>
          <p:cNvSpPr>
            <a:spLocks noGrp="1"/>
          </p:cNvSpPr>
          <p:nvPr>
            <p:ph idx="1"/>
          </p:nvPr>
        </p:nvSpPr>
        <p:spPr>
          <a:xfrm>
            <a:off x="809625" y="1773238"/>
            <a:ext cx="7958138" cy="1655762"/>
          </a:xfrm>
        </p:spPr>
        <p:txBody>
          <a:bodyPr/>
          <a:lstStyle/>
          <a:p>
            <a:pPr marL="0" indent="0">
              <a:buNone/>
            </a:pPr>
            <a:r>
              <a:rPr lang="zh-CN" altLang="en-US" sz="2000" dirty="0" smtClean="0">
                <a:latin typeface="华文新魏" pitchFamily="2" charset="-122"/>
              </a:rPr>
              <a:t>        假设</a:t>
            </a:r>
            <a:r>
              <a:rPr lang="zh-CN" altLang="en-US" sz="2000" dirty="0">
                <a:latin typeface="华文新魏" pitchFamily="2" charset="-122"/>
              </a:rPr>
              <a:t>一个询问报文接收于 </a:t>
            </a:r>
            <a:r>
              <a:rPr lang="en-US" altLang="zh-CN" sz="2000" dirty="0">
                <a:latin typeface="华文新魏" pitchFamily="2" charset="-122"/>
              </a:rPr>
              <a:t>Time 0</a:t>
            </a:r>
            <a:r>
              <a:rPr lang="zh-CN" altLang="en-US" sz="2000" dirty="0">
                <a:latin typeface="华文新魏" pitchFamily="2" charset="-122"/>
              </a:rPr>
              <a:t>，每组等待的随机延迟时间如表中第二列所示。则在</a:t>
            </a:r>
            <a:r>
              <a:rPr lang="en-US" altLang="zh-CN" sz="2000" dirty="0">
                <a:latin typeface="华文新魏" pitchFamily="2" charset="-122"/>
              </a:rPr>
              <a:t>Time 12</a:t>
            </a:r>
            <a:r>
              <a:rPr lang="zh-CN" altLang="en-US" sz="2000" dirty="0">
                <a:latin typeface="华文新魏" pitchFamily="2" charset="-122"/>
              </a:rPr>
              <a:t>，主机</a:t>
            </a:r>
            <a:r>
              <a:rPr lang="en-US" altLang="zh-CN" sz="2000" dirty="0">
                <a:latin typeface="华文新魏" pitchFamily="2" charset="-122"/>
              </a:rPr>
              <a:t>A</a:t>
            </a:r>
            <a:r>
              <a:rPr lang="zh-CN" altLang="en-US" sz="2000" dirty="0">
                <a:latin typeface="华文新魏" pitchFamily="2" charset="-122"/>
              </a:rPr>
              <a:t>中的组</a:t>
            </a:r>
            <a:r>
              <a:rPr lang="en-US" altLang="zh-CN" sz="2000" dirty="0">
                <a:latin typeface="华文新魏" pitchFamily="2" charset="-122"/>
              </a:rPr>
              <a:t>228.42.0.0</a:t>
            </a:r>
            <a:r>
              <a:rPr lang="zh-CN" altLang="en-US" sz="2000" dirty="0">
                <a:latin typeface="华文新魏" pitchFamily="2" charset="-122"/>
              </a:rPr>
              <a:t>的定时器超时发出成员关系报告报文，所有其他主机包括主机</a:t>
            </a:r>
            <a:r>
              <a:rPr lang="en-US" altLang="zh-CN" sz="2000" dirty="0">
                <a:latin typeface="华文新魏" pitchFamily="2" charset="-122"/>
              </a:rPr>
              <a:t>B</a:t>
            </a:r>
            <a:r>
              <a:rPr lang="zh-CN" altLang="en-US" sz="2000" dirty="0">
                <a:latin typeface="华文新魏" pitchFamily="2" charset="-122"/>
              </a:rPr>
              <a:t>会终止组</a:t>
            </a:r>
            <a:r>
              <a:rPr lang="en-US" altLang="zh-CN" sz="2000" dirty="0">
                <a:latin typeface="华文新魏" pitchFamily="2" charset="-122"/>
              </a:rPr>
              <a:t>228.42.0.0</a:t>
            </a:r>
            <a:r>
              <a:rPr lang="zh-CN" altLang="en-US" sz="2000" dirty="0">
                <a:latin typeface="华文新魏" pitchFamily="2" charset="-122"/>
              </a:rPr>
              <a:t>的定时器；</a:t>
            </a:r>
            <a:r>
              <a:rPr lang="en-US" altLang="zh-CN" sz="2000" dirty="0">
                <a:latin typeface="Arial Unicode MS"/>
              </a:rPr>
              <a:t>…</a:t>
            </a:r>
            <a:r>
              <a:rPr lang="en-US" altLang="zh-CN" sz="2000" dirty="0">
                <a:latin typeface="华文新魏" pitchFamily="2" charset="-122"/>
              </a:rPr>
              <a:t> </a:t>
            </a:r>
            <a:r>
              <a:rPr lang="zh-CN" altLang="en-US" sz="2000" dirty="0">
                <a:latin typeface="华文新魏" pitchFamily="2" charset="-122"/>
              </a:rPr>
              <a:t>。如果每个主机都为它列表中的每个组发送一个报告报文，则需发</a:t>
            </a:r>
            <a:r>
              <a:rPr lang="en-US" altLang="zh-CN" sz="2000" dirty="0">
                <a:latin typeface="华文新魏" pitchFamily="2" charset="-122"/>
              </a:rPr>
              <a:t>7</a:t>
            </a:r>
            <a:r>
              <a:rPr lang="zh-CN" altLang="en-US" sz="2000" dirty="0">
                <a:latin typeface="华文新魏" pitchFamily="2" charset="-122"/>
              </a:rPr>
              <a:t>个；如采用延迟响应技术则只需发送</a:t>
            </a:r>
            <a:r>
              <a:rPr lang="en-US" altLang="zh-CN" sz="2000" dirty="0">
                <a:latin typeface="华文新魏" pitchFamily="2" charset="-122"/>
              </a:rPr>
              <a:t>4</a:t>
            </a:r>
            <a:r>
              <a:rPr lang="zh-CN" altLang="en-US" sz="2000" dirty="0">
                <a:latin typeface="华文新魏" pitchFamily="2" charset="-122"/>
              </a:rPr>
              <a:t>个</a:t>
            </a:r>
            <a:r>
              <a:rPr lang="zh-CN" altLang="en-US" sz="2000" dirty="0" smtClean="0">
                <a:latin typeface="华文新魏" pitchFamily="2" charset="-122"/>
              </a:rPr>
              <a:t>。</a:t>
            </a:r>
            <a:endParaRPr lang="zh-CN" altLang="en-US" sz="2000" dirty="0">
              <a:latin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6" action="ppaction://hlinksldjump"/>
              </a:rPr>
              <a:t>Internet</a:t>
            </a:r>
            <a:r>
              <a:rPr lang="zh-CN" altLang="en-US" sz="1200" b="0" dirty="0" smtClean="0">
                <a:solidFill>
                  <a:schemeClr val="tx1"/>
                </a:solidFill>
                <a:latin typeface="Times New Roman" pitchFamily="18" charset="0"/>
                <a:ea typeface="幼圆" pitchFamily="49" charset="-122"/>
                <a:hlinkClick r:id="rId6" action="ppaction://hlinksldjump"/>
              </a:rPr>
              <a:t>的网络层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组播</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8" action="ppaction://hlinksldjump"/>
              </a:rPr>
              <a:t>IGMP</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9" action="ppaction://hlinksldjump"/>
              </a:rPr>
              <a:t>IGMP</a:t>
            </a:r>
            <a:r>
              <a:rPr lang="zh-CN" altLang="en-US" sz="1200" b="0" dirty="0" smtClean="0">
                <a:solidFill>
                  <a:schemeClr val="tx1"/>
                </a:solidFill>
                <a:latin typeface="Times New Roman" pitchFamily="18" charset="0"/>
                <a:ea typeface="幼圆" pitchFamily="49" charset="-122"/>
                <a:hlinkClick r:id="rId9" action="ppaction://hlinksldjump"/>
              </a:rPr>
              <a:t>操作</a:t>
            </a:r>
            <a:endParaRPr lang="zh-CN" altLang="en-US" sz="1200" b="0" dirty="0">
              <a:solidFill>
                <a:schemeClr val="tx1"/>
              </a:solidFill>
              <a:latin typeface="Times New Roman" pitchFamily="18" charset="0"/>
              <a:ea typeface="幼圆" pitchFamily="49" charset="-122"/>
            </a:endParaRPr>
          </a:p>
        </p:txBody>
      </p:sp>
      <p:pic>
        <p:nvPicPr>
          <p:cNvPr id="14338" name="Picture 2"/>
          <p:cNvPicPr>
            <a:picLocks noChangeAspect="1" noChangeArrowheads="1"/>
          </p:cNvPicPr>
          <p:nvPr/>
        </p:nvPicPr>
        <p:blipFill>
          <a:blip r:embed="rId10">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1043608" y="3454499"/>
            <a:ext cx="7615237" cy="293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27144015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组播路由选择协议</a:t>
            </a:r>
          </a:p>
        </p:txBody>
      </p:sp>
      <p:sp>
        <p:nvSpPr>
          <p:cNvPr id="3" name="内容占位符 2"/>
          <p:cNvSpPr>
            <a:spLocks noGrp="1"/>
          </p:cNvSpPr>
          <p:nvPr>
            <p:ph idx="1"/>
          </p:nvPr>
        </p:nvSpPr>
        <p:spPr/>
        <p:txBody>
          <a:bodyPr/>
          <a:lstStyle/>
          <a:p>
            <a:pPr>
              <a:lnSpc>
                <a:spcPct val="120000"/>
              </a:lnSpc>
            </a:pPr>
            <a:r>
              <a:rPr lang="zh-CN" altLang="en-US" sz="2400" dirty="0" smtClean="0">
                <a:solidFill>
                  <a:srgbClr val="FF0000"/>
                </a:solidFill>
              </a:rPr>
              <a:t>距离向量</a:t>
            </a:r>
            <a:r>
              <a:rPr lang="zh-CN" altLang="en-US" sz="2400" dirty="0">
                <a:solidFill>
                  <a:srgbClr val="FF0000"/>
                </a:solidFill>
              </a:rPr>
              <a:t>组</a:t>
            </a:r>
            <a:r>
              <a:rPr lang="zh-CN" altLang="en-US" sz="2400" dirty="0" smtClean="0">
                <a:solidFill>
                  <a:srgbClr val="FF0000"/>
                </a:solidFill>
              </a:rPr>
              <a:t>播</a:t>
            </a:r>
            <a:r>
              <a:rPr lang="zh-CN" altLang="en-US" sz="2400" dirty="0">
                <a:solidFill>
                  <a:srgbClr val="FF0000"/>
                </a:solidFill>
              </a:rPr>
              <a:t>路由选择协议 </a:t>
            </a:r>
            <a:r>
              <a:rPr lang="en-US" altLang="zh-CN" sz="2400" dirty="0">
                <a:solidFill>
                  <a:srgbClr val="FF0000"/>
                </a:solidFill>
              </a:rPr>
              <a:t>DVMRP </a:t>
            </a:r>
            <a:r>
              <a:rPr lang="en-US" altLang="zh-CN" sz="2400" dirty="0"/>
              <a:t>(Distance Vector Multicast Routing Protocol)</a:t>
            </a:r>
          </a:p>
          <a:p>
            <a:pPr>
              <a:lnSpc>
                <a:spcPct val="120000"/>
              </a:lnSpc>
            </a:pPr>
            <a:r>
              <a:rPr lang="zh-CN" altLang="en-US" sz="2400" dirty="0">
                <a:solidFill>
                  <a:srgbClr val="FF0000"/>
                </a:solidFill>
              </a:rPr>
              <a:t>基于核心的转发树 </a:t>
            </a:r>
            <a:r>
              <a:rPr lang="en-US" altLang="zh-CN" sz="2400" dirty="0">
                <a:solidFill>
                  <a:srgbClr val="FF0000"/>
                </a:solidFill>
              </a:rPr>
              <a:t>CBT </a:t>
            </a:r>
            <a:r>
              <a:rPr lang="en-US" altLang="zh-CN" sz="2400" dirty="0"/>
              <a:t>(Core Based Tree) </a:t>
            </a:r>
          </a:p>
          <a:p>
            <a:pPr>
              <a:lnSpc>
                <a:spcPct val="120000"/>
              </a:lnSpc>
            </a:pPr>
            <a:r>
              <a:rPr lang="zh-CN" altLang="en-US" sz="2400" dirty="0">
                <a:solidFill>
                  <a:srgbClr val="FF0000"/>
                </a:solidFill>
              </a:rPr>
              <a:t>开放最短通路优先</a:t>
            </a:r>
            <a:r>
              <a:rPr lang="zh-CN" altLang="en-US" sz="2400" dirty="0" smtClean="0">
                <a:solidFill>
                  <a:srgbClr val="FF0000"/>
                </a:solidFill>
              </a:rPr>
              <a:t>的组播</a:t>
            </a:r>
            <a:r>
              <a:rPr lang="zh-CN" altLang="en-US" sz="2400" dirty="0">
                <a:solidFill>
                  <a:srgbClr val="FF0000"/>
                </a:solidFill>
              </a:rPr>
              <a:t>扩展 </a:t>
            </a:r>
            <a:r>
              <a:rPr lang="en-US" altLang="zh-CN" sz="2400" dirty="0">
                <a:solidFill>
                  <a:srgbClr val="FF0000"/>
                </a:solidFill>
              </a:rPr>
              <a:t>MOSPF </a:t>
            </a:r>
            <a:r>
              <a:rPr lang="en-US" altLang="zh-CN" sz="2400" dirty="0"/>
              <a:t>(Multicast Extensions to OSPF) </a:t>
            </a:r>
          </a:p>
          <a:p>
            <a:pPr>
              <a:lnSpc>
                <a:spcPct val="120000"/>
              </a:lnSpc>
            </a:pPr>
            <a:r>
              <a:rPr lang="zh-CN" altLang="en-US" sz="2400" dirty="0">
                <a:solidFill>
                  <a:srgbClr val="FF0000"/>
                </a:solidFill>
              </a:rPr>
              <a:t>协议无关多播</a:t>
            </a:r>
            <a:r>
              <a:rPr lang="en-US" altLang="zh-CN" sz="2400" dirty="0">
                <a:solidFill>
                  <a:srgbClr val="FF0000"/>
                </a:solidFill>
              </a:rPr>
              <a:t>-</a:t>
            </a:r>
            <a:r>
              <a:rPr lang="zh-CN" altLang="en-US" sz="2400" dirty="0">
                <a:solidFill>
                  <a:srgbClr val="FF0000"/>
                </a:solidFill>
              </a:rPr>
              <a:t>稀疏方式 </a:t>
            </a:r>
            <a:r>
              <a:rPr lang="en-US" altLang="zh-CN" sz="2400" dirty="0" smtClean="0">
                <a:solidFill>
                  <a:srgbClr val="FF0000"/>
                </a:solidFill>
              </a:rPr>
              <a:t>PIM-SM </a:t>
            </a:r>
            <a:r>
              <a:rPr lang="en-US" altLang="zh-CN" sz="2400" dirty="0" smtClean="0"/>
              <a:t>(</a:t>
            </a:r>
            <a:r>
              <a:rPr lang="en-US" altLang="zh-CN" sz="2400" dirty="0"/>
              <a:t>Protocol Independent Multicast-Sparse Mode) </a:t>
            </a:r>
          </a:p>
          <a:p>
            <a:pPr>
              <a:lnSpc>
                <a:spcPct val="120000"/>
              </a:lnSpc>
            </a:pPr>
            <a:r>
              <a:rPr lang="zh-CN" altLang="en-US" sz="2400" dirty="0">
                <a:solidFill>
                  <a:srgbClr val="FF0000"/>
                </a:solidFill>
              </a:rPr>
              <a:t>协议无关多播</a:t>
            </a:r>
            <a:r>
              <a:rPr lang="en-US" altLang="zh-CN" sz="2400" dirty="0">
                <a:solidFill>
                  <a:srgbClr val="FF0000"/>
                </a:solidFill>
              </a:rPr>
              <a:t>-</a:t>
            </a:r>
            <a:r>
              <a:rPr lang="zh-CN" altLang="en-US" sz="2400" dirty="0">
                <a:solidFill>
                  <a:srgbClr val="FF0000"/>
                </a:solidFill>
              </a:rPr>
              <a:t>密集方式 </a:t>
            </a:r>
            <a:r>
              <a:rPr lang="en-US" altLang="zh-CN" sz="2400" dirty="0" smtClean="0">
                <a:solidFill>
                  <a:srgbClr val="FF0000"/>
                </a:solidFill>
              </a:rPr>
              <a:t>PIM-DM </a:t>
            </a:r>
            <a:r>
              <a:rPr lang="en-US" altLang="zh-CN" sz="2400" dirty="0"/>
              <a:t>(Protocol Independent Multicast-Dense Mode)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en-US" altLang="zh-CN" sz="1200" b="0" dirty="0" smtClean="0">
                <a:solidFill>
                  <a:schemeClr val="tx1"/>
                </a:solidFill>
                <a:latin typeface="Times New Roman" pitchFamily="18" charset="0"/>
                <a:ea typeface="幼圆" pitchFamily="49" charset="-122"/>
                <a:hlinkClick r:id="rId7" action="ppaction://hlinksldjump"/>
              </a:rPr>
              <a:t>Internet</a:t>
            </a:r>
            <a:r>
              <a:rPr lang="zh-CN" altLang="en-US" sz="1200" b="0" dirty="0" smtClean="0">
                <a:solidFill>
                  <a:schemeClr val="tx1"/>
                </a:solidFill>
                <a:latin typeface="Times New Roman" pitchFamily="18" charset="0"/>
                <a:ea typeface="幼圆" pitchFamily="49" charset="-122"/>
                <a:hlinkClick r:id="rId7" action="ppaction://hlinksldjump"/>
              </a:rPr>
              <a:t>组播</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6827298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链路状态算法</a:t>
            </a:r>
          </a:p>
        </p:txBody>
      </p:sp>
      <p:sp>
        <p:nvSpPr>
          <p:cNvPr id="5123" name="内容占位符 3"/>
          <p:cNvSpPr>
            <a:spLocks noGrp="1"/>
          </p:cNvSpPr>
          <p:nvPr>
            <p:ph idx="1"/>
          </p:nvPr>
        </p:nvSpPr>
        <p:spPr/>
        <p:txBody>
          <a:bodyPr/>
          <a:lstStyle/>
          <a:p>
            <a:pPr>
              <a:lnSpc>
                <a:spcPct val="120000"/>
              </a:lnSpc>
            </a:pPr>
            <a:r>
              <a:rPr lang="zh-CN" altLang="en-US" sz="2800" dirty="0">
                <a:solidFill>
                  <a:srgbClr val="FF0000"/>
                </a:solidFill>
              </a:rPr>
              <a:t>动态路由算法</a:t>
            </a:r>
            <a:r>
              <a:rPr lang="zh-CN" altLang="en-US" sz="2800" dirty="0"/>
              <a:t>；</a:t>
            </a:r>
            <a:endParaRPr lang="en-US" altLang="zh-CN" sz="2800" dirty="0"/>
          </a:p>
          <a:p>
            <a:pPr>
              <a:lnSpc>
                <a:spcPct val="120000"/>
              </a:lnSpc>
            </a:pPr>
            <a:r>
              <a:rPr lang="zh-CN" altLang="en-US" sz="2800" dirty="0" smtClean="0"/>
              <a:t>为</a:t>
            </a:r>
            <a:r>
              <a:rPr lang="zh-CN" altLang="en-US" sz="2800" dirty="0"/>
              <a:t>解决</a:t>
            </a:r>
            <a:r>
              <a:rPr lang="zh-CN" altLang="en-US" sz="2800" dirty="0">
                <a:solidFill>
                  <a:srgbClr val="0000FF"/>
                </a:solidFill>
              </a:rPr>
              <a:t>距离</a:t>
            </a:r>
            <a:r>
              <a:rPr lang="zh-CN" altLang="en-US" sz="2800" dirty="0" smtClean="0">
                <a:solidFill>
                  <a:srgbClr val="0000FF"/>
                </a:solidFill>
              </a:rPr>
              <a:t>矢量算法</a:t>
            </a:r>
            <a:r>
              <a:rPr lang="zh-CN" altLang="en-US" sz="2800" dirty="0"/>
              <a:t>的</a:t>
            </a:r>
            <a:r>
              <a:rPr lang="zh-CN" altLang="en-US" sz="2800" dirty="0" smtClean="0"/>
              <a:t>缺点（慢</a:t>
            </a:r>
            <a:r>
              <a:rPr lang="zh-CN" altLang="en-US" sz="2800" dirty="0"/>
              <a:t>收敛问题</a:t>
            </a:r>
            <a:r>
              <a:rPr lang="zh-CN" altLang="en-US" sz="2800" dirty="0" smtClean="0"/>
              <a:t>）而引入；</a:t>
            </a:r>
            <a:endParaRPr lang="en-US" altLang="zh-CN" sz="2800" dirty="0" smtClean="0"/>
          </a:p>
          <a:p>
            <a:pPr>
              <a:lnSpc>
                <a:spcPct val="120000"/>
              </a:lnSpc>
            </a:pPr>
            <a:r>
              <a:rPr lang="zh-CN" altLang="en-US" sz="2800" dirty="0"/>
              <a:t>应用</a:t>
            </a:r>
            <a:r>
              <a:rPr lang="zh-CN" altLang="en-US" sz="2800" dirty="0" smtClean="0"/>
              <a:t>于：</a:t>
            </a:r>
            <a:endParaRPr lang="en-US" altLang="zh-CN" sz="2800" dirty="0" smtClean="0"/>
          </a:p>
          <a:p>
            <a:pPr lvl="1">
              <a:lnSpc>
                <a:spcPct val="120000"/>
              </a:lnSpc>
            </a:pPr>
            <a:r>
              <a:rPr lang="en-US" altLang="zh-CN" dirty="0" smtClean="0">
                <a:solidFill>
                  <a:srgbClr val="0000FF"/>
                </a:solidFill>
              </a:rPr>
              <a:t>OSPF</a:t>
            </a:r>
            <a:r>
              <a:rPr lang="zh-CN" altLang="en-US" dirty="0" smtClean="0">
                <a:solidFill>
                  <a:srgbClr val="0000FF"/>
                </a:solidFill>
              </a:rPr>
              <a:t>（</a:t>
            </a:r>
            <a:r>
              <a:rPr lang="zh-CN" altLang="en-US" dirty="0">
                <a:solidFill>
                  <a:srgbClr val="0000FF"/>
                </a:solidFill>
              </a:rPr>
              <a:t>开放最</a:t>
            </a:r>
            <a:r>
              <a:rPr lang="zh-CN" altLang="en-US" dirty="0" smtClean="0">
                <a:solidFill>
                  <a:srgbClr val="0000FF"/>
                </a:solidFill>
              </a:rPr>
              <a:t>短路径优先）</a:t>
            </a:r>
            <a:r>
              <a:rPr lang="zh-CN" altLang="en-US" dirty="0">
                <a:solidFill>
                  <a:srgbClr val="0000FF"/>
                </a:solidFill>
              </a:rPr>
              <a:t>协议</a:t>
            </a:r>
            <a:r>
              <a:rPr lang="zh-CN" altLang="en-US" dirty="0" smtClean="0">
                <a:solidFill>
                  <a:srgbClr val="0000FF"/>
                </a:solidFill>
              </a:rPr>
              <a:t>：</a:t>
            </a:r>
            <a:r>
              <a:rPr lang="en-US" altLang="zh-CN" dirty="0" smtClean="0"/>
              <a:t>Internet</a:t>
            </a:r>
            <a:r>
              <a:rPr lang="zh-CN" altLang="en-US" dirty="0" smtClean="0"/>
              <a:t>的目前主要路由协议</a:t>
            </a:r>
            <a:endParaRPr lang="en-US" altLang="zh-CN" dirty="0" smtClean="0"/>
          </a:p>
          <a:p>
            <a:pPr lvl="1">
              <a:lnSpc>
                <a:spcPct val="120000"/>
              </a:lnSpc>
            </a:pPr>
            <a:r>
              <a:rPr lang="en-US" altLang="zh-CN" dirty="0" smtClean="0">
                <a:solidFill>
                  <a:srgbClr val="0000FF"/>
                </a:solidFill>
              </a:rPr>
              <a:t>IS-IS</a:t>
            </a:r>
            <a:r>
              <a:rPr lang="zh-CN" altLang="en-US" dirty="0">
                <a:solidFill>
                  <a:srgbClr val="0000FF"/>
                </a:solidFill>
              </a:rPr>
              <a:t>（中间系统到中间系统）协议</a:t>
            </a:r>
            <a:r>
              <a:rPr lang="zh-CN" altLang="en-US" dirty="0"/>
              <a:t>：</a:t>
            </a:r>
            <a:r>
              <a:rPr lang="zh-CN" altLang="en-US" dirty="0" smtClean="0"/>
              <a:t>被</a:t>
            </a:r>
            <a:r>
              <a:rPr lang="en-US" altLang="zh-CN" dirty="0" smtClean="0"/>
              <a:t>ISO</a:t>
            </a:r>
            <a:r>
              <a:rPr lang="zh-CN" altLang="en-US" dirty="0" smtClean="0"/>
              <a:t>采纳用于</a:t>
            </a:r>
            <a:r>
              <a:rPr lang="en-US" altLang="zh-CN" dirty="0" smtClean="0"/>
              <a:t>OSI</a:t>
            </a:r>
            <a:r>
              <a:rPr lang="zh-CN" altLang="en-US" dirty="0" smtClean="0"/>
              <a:t>协议，可</a:t>
            </a:r>
            <a:r>
              <a:rPr lang="zh-CN" altLang="en-US" dirty="0"/>
              <a:t>携带多种网络层</a:t>
            </a:r>
            <a:r>
              <a:rPr lang="zh-CN" altLang="en-US" dirty="0" smtClean="0"/>
              <a:t>协议</a:t>
            </a:r>
            <a:endParaRPr lang="en-US" altLang="zh-CN" dirty="0"/>
          </a:p>
          <a:p>
            <a:pPr>
              <a:lnSpc>
                <a:spcPct val="120000"/>
              </a:lnSpc>
            </a:pPr>
            <a:endParaRPr lang="zh-CN" altLang="en-US"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33192996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IPv6</a:t>
            </a:r>
            <a:r>
              <a:rPr lang="zh-CN" altLang="en-US" dirty="0"/>
              <a:t>协议</a:t>
            </a:r>
            <a:endParaRPr lang="en-US" altLang="zh-CN" dirty="0"/>
          </a:p>
        </p:txBody>
      </p:sp>
      <p:sp>
        <p:nvSpPr>
          <p:cNvPr id="3" name="内容占位符 2"/>
          <p:cNvSpPr>
            <a:spLocks noGrp="1"/>
          </p:cNvSpPr>
          <p:nvPr>
            <p:ph idx="1"/>
          </p:nvPr>
        </p:nvSpPr>
        <p:spPr>
          <a:xfrm>
            <a:off x="2555776" y="2348880"/>
            <a:ext cx="4321175" cy="3239938"/>
          </a:xfrm>
        </p:spPr>
        <p:txBody>
          <a:bodyPr/>
          <a:lstStyle/>
          <a:p>
            <a:r>
              <a:rPr lang="en-US" altLang="zh-CN" dirty="0" smtClean="0">
                <a:hlinkClick r:id="rId3" action="ppaction://hlinksldjump"/>
              </a:rPr>
              <a:t>IPv6</a:t>
            </a:r>
            <a:r>
              <a:rPr lang="zh-CN" altLang="en-US" dirty="0" smtClean="0">
                <a:hlinkClick r:id="rId3" action="ppaction://hlinksldjump"/>
              </a:rPr>
              <a:t>数据报格式</a:t>
            </a:r>
            <a:endParaRPr lang="en-US" altLang="zh-CN" dirty="0" smtClean="0"/>
          </a:p>
          <a:p>
            <a:endParaRPr lang="zh-CN" altLang="en-US" dirty="0"/>
          </a:p>
          <a:p>
            <a:r>
              <a:rPr lang="en-US" altLang="zh-CN" dirty="0">
                <a:hlinkClick r:id="rId4" action="ppaction://hlinksldjump"/>
              </a:rPr>
              <a:t>IPv6</a:t>
            </a:r>
            <a:r>
              <a:rPr lang="zh-CN" altLang="en-US" dirty="0">
                <a:hlinkClick r:id="rId4" action="ppaction://hlinksldjump"/>
              </a:rPr>
              <a:t>的</a:t>
            </a:r>
            <a:r>
              <a:rPr lang="zh-CN" altLang="en-US" dirty="0" smtClean="0">
                <a:hlinkClick r:id="rId4" action="ppaction://hlinksldjump"/>
              </a:rPr>
              <a:t>地址空间</a:t>
            </a:r>
            <a:endParaRPr lang="en-US" altLang="zh-CN" dirty="0" smtClean="0"/>
          </a:p>
          <a:p>
            <a:endParaRPr lang="zh-CN" altLang="en-US" dirty="0"/>
          </a:p>
          <a:p>
            <a:r>
              <a:rPr lang="zh-CN" altLang="en-US" dirty="0">
                <a:hlinkClick r:id="rId5" action="ppaction://hlinksldjump"/>
              </a:rPr>
              <a:t>从</a:t>
            </a:r>
            <a:r>
              <a:rPr lang="en-US" altLang="zh-CN" dirty="0">
                <a:hlinkClick r:id="rId5" action="ppaction://hlinksldjump"/>
              </a:rPr>
              <a:t>IPv4</a:t>
            </a:r>
            <a:r>
              <a:rPr lang="zh-CN" altLang="en-US" dirty="0">
                <a:hlinkClick r:id="rId5" action="ppaction://hlinksldjump"/>
              </a:rPr>
              <a:t>向</a:t>
            </a:r>
            <a:r>
              <a:rPr lang="en-US" altLang="zh-CN" dirty="0">
                <a:hlinkClick r:id="rId5" action="ppaction://hlinksldjump"/>
              </a:rPr>
              <a:t>IPv6</a:t>
            </a:r>
            <a:r>
              <a:rPr lang="zh-CN" altLang="en-US" dirty="0" smtClean="0">
                <a:hlinkClick r:id="rId5" action="ppaction://hlinksldjump"/>
              </a:rPr>
              <a:t>过渡</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8"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Internet</a:t>
            </a:r>
            <a:r>
              <a:rPr lang="zh-CN" altLang="en-US" sz="1200" b="0" dirty="0">
                <a:solidFill>
                  <a:schemeClr val="tx1"/>
                </a:solidFill>
                <a:latin typeface="Times New Roman" pitchFamily="18" charset="0"/>
                <a:ea typeface="幼圆" pitchFamily="49" charset="-122"/>
                <a:hlinkClick r:id="rId9" action="ppaction://hlinksldjump"/>
              </a:rPr>
              <a:t>的</a:t>
            </a:r>
            <a:r>
              <a:rPr lang="zh-CN" altLang="en-US" sz="1200" b="0" dirty="0" smtClean="0">
                <a:solidFill>
                  <a:schemeClr val="tx1"/>
                </a:solidFill>
                <a:latin typeface="Times New Roman" pitchFamily="18" charset="0"/>
                <a:ea typeface="幼圆" pitchFamily="49" charset="-122"/>
                <a:hlinkClick r:id="rId9" action="ppaction://hlinksldjump"/>
              </a:rPr>
              <a:t>网络层</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93432472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endParaRPr lang="zh-CN" altLang="en-US" dirty="0">
              <a:latin typeface="+mj-ea"/>
            </a:endParaRPr>
          </a:p>
        </p:txBody>
      </p:sp>
      <p:sp>
        <p:nvSpPr>
          <p:cNvPr id="3" name="内容占位符 2"/>
          <p:cNvSpPr>
            <a:spLocks noGrp="1"/>
          </p:cNvSpPr>
          <p:nvPr>
            <p:ph idx="1"/>
          </p:nvPr>
        </p:nvSpPr>
        <p:spPr/>
        <p:txBody>
          <a:bodyPr/>
          <a:lstStyle/>
          <a:p>
            <a:pPr>
              <a:lnSpc>
                <a:spcPct val="110000"/>
              </a:lnSpc>
            </a:pPr>
            <a:r>
              <a:rPr lang="en-US" altLang="zh-CN" sz="2800" dirty="0" smtClean="0"/>
              <a:t>Internet</a:t>
            </a:r>
            <a:r>
              <a:rPr lang="zh-CN" altLang="en-US" sz="2800" dirty="0" smtClean="0"/>
              <a:t>经过</a:t>
            </a:r>
            <a:r>
              <a:rPr lang="zh-CN" altLang="en-US" sz="2800" dirty="0"/>
              <a:t>几十年的飞速发展，到 </a:t>
            </a:r>
            <a:r>
              <a:rPr lang="en-US" altLang="zh-CN" sz="2800" dirty="0" smtClean="0"/>
              <a:t>2011.2 IPv4</a:t>
            </a:r>
            <a:r>
              <a:rPr lang="zh-CN" altLang="en-US" sz="2800" dirty="0" smtClean="0"/>
              <a:t>的</a:t>
            </a:r>
            <a:r>
              <a:rPr lang="zh-CN" altLang="en-US" sz="2800" dirty="0"/>
              <a:t>地址</a:t>
            </a:r>
            <a:r>
              <a:rPr lang="zh-CN" altLang="en-US" sz="2800" dirty="0" smtClean="0"/>
              <a:t>已耗尽</a:t>
            </a:r>
            <a:r>
              <a:rPr lang="zh-CN" altLang="en-US" sz="2800" dirty="0"/>
              <a:t>，</a:t>
            </a:r>
            <a:r>
              <a:rPr lang="en-US" altLang="zh-CN" sz="2800" dirty="0" smtClean="0"/>
              <a:t>ISP</a:t>
            </a:r>
            <a:r>
              <a:rPr lang="zh-CN" altLang="en-US" sz="2800" dirty="0" smtClean="0"/>
              <a:t>已不能</a:t>
            </a:r>
            <a:r>
              <a:rPr lang="zh-CN" altLang="en-US" sz="2800" dirty="0"/>
              <a:t>再申请到新的 </a:t>
            </a:r>
            <a:r>
              <a:rPr lang="en-US" altLang="zh-CN" sz="2800" dirty="0"/>
              <a:t>IP </a:t>
            </a:r>
            <a:r>
              <a:rPr lang="zh-CN" altLang="en-US" sz="2800" dirty="0"/>
              <a:t>地址块</a:t>
            </a:r>
            <a:r>
              <a:rPr lang="zh-CN" altLang="en-US" sz="2800" dirty="0" smtClean="0"/>
              <a:t>了</a:t>
            </a:r>
            <a:r>
              <a:rPr lang="zh-CN" altLang="en-US" sz="2800" dirty="0"/>
              <a:t>；</a:t>
            </a:r>
          </a:p>
          <a:p>
            <a:pPr>
              <a:lnSpc>
                <a:spcPct val="110000"/>
              </a:lnSpc>
            </a:pPr>
            <a:r>
              <a:rPr lang="zh-CN" altLang="en-US" sz="2800" dirty="0"/>
              <a:t>解决 </a:t>
            </a:r>
            <a:r>
              <a:rPr lang="en-US" altLang="zh-CN" sz="2800" dirty="0" smtClean="0"/>
              <a:t>IP</a:t>
            </a:r>
            <a:r>
              <a:rPr lang="zh-CN" altLang="en-US" sz="2800" dirty="0" smtClean="0"/>
              <a:t>地址</a:t>
            </a:r>
            <a:r>
              <a:rPr lang="zh-CN" altLang="en-US" sz="2800" dirty="0"/>
              <a:t>耗尽的根本措施就是采用具有更大地址空间的新版本的 </a:t>
            </a:r>
            <a:r>
              <a:rPr lang="en-US" altLang="zh-CN" sz="2800" dirty="0"/>
              <a:t>IP</a:t>
            </a:r>
            <a:r>
              <a:rPr lang="zh-CN" altLang="en-US" sz="2800" dirty="0"/>
              <a:t>，即 </a:t>
            </a:r>
            <a:r>
              <a:rPr lang="en-US" altLang="zh-CN" sz="2800" dirty="0" smtClean="0">
                <a:solidFill>
                  <a:srgbClr val="FF0000"/>
                </a:solidFill>
              </a:rPr>
              <a:t>IPv6</a:t>
            </a:r>
            <a:r>
              <a:rPr lang="zh-CN" altLang="en-US" sz="2800" dirty="0" smtClean="0"/>
              <a:t>；</a:t>
            </a:r>
            <a:endParaRPr lang="zh-CN" altLang="en-US" sz="2800" dirty="0"/>
          </a:p>
          <a:p>
            <a:pPr>
              <a:lnSpc>
                <a:spcPct val="110000"/>
              </a:lnSpc>
            </a:pPr>
            <a:r>
              <a:rPr lang="en-US" altLang="zh-CN" sz="2800" dirty="0" smtClean="0"/>
              <a:t>IETF</a:t>
            </a:r>
            <a:r>
              <a:rPr lang="zh-CN" altLang="en-US" sz="2800" dirty="0" smtClean="0"/>
              <a:t>早</a:t>
            </a:r>
            <a:r>
              <a:rPr lang="zh-CN" altLang="en-US" sz="2800" dirty="0"/>
              <a:t>在 </a:t>
            </a:r>
            <a:r>
              <a:rPr lang="en-US" altLang="zh-CN" sz="2800" dirty="0" smtClean="0"/>
              <a:t>1992.6 </a:t>
            </a:r>
            <a:r>
              <a:rPr lang="zh-CN" altLang="en-US" sz="2800" dirty="0" smtClean="0"/>
              <a:t>就</a:t>
            </a:r>
            <a:r>
              <a:rPr lang="zh-CN" altLang="en-US" sz="2800" dirty="0"/>
              <a:t>提出要制定下一代的</a:t>
            </a:r>
            <a:r>
              <a:rPr lang="en-US" altLang="zh-CN" sz="2800" dirty="0"/>
              <a:t>IP, </a:t>
            </a:r>
            <a:r>
              <a:rPr lang="zh-CN" altLang="en-US" sz="2800" dirty="0"/>
              <a:t>即 </a:t>
            </a:r>
            <a:r>
              <a:rPr lang="en-US" altLang="zh-CN" sz="2800" dirty="0" err="1">
                <a:solidFill>
                  <a:srgbClr val="0000FF"/>
                </a:solidFill>
              </a:rPr>
              <a:t>IPng</a:t>
            </a:r>
            <a:r>
              <a:rPr lang="en-US" altLang="zh-CN" sz="2800" dirty="0"/>
              <a:t> (IP Next Generation) </a:t>
            </a:r>
            <a:r>
              <a:rPr lang="zh-CN" altLang="en-US" sz="2800" dirty="0"/>
              <a:t>；</a:t>
            </a:r>
          </a:p>
          <a:p>
            <a:pPr>
              <a:lnSpc>
                <a:spcPct val="110000"/>
              </a:lnSpc>
            </a:pPr>
            <a:r>
              <a:rPr lang="en-US" altLang="zh-CN" sz="2800" dirty="0" err="1" smtClean="0"/>
              <a:t>IPng</a:t>
            </a:r>
            <a:r>
              <a:rPr lang="zh-CN" altLang="en-US" sz="2800" dirty="0" smtClean="0"/>
              <a:t>现</a:t>
            </a:r>
            <a:r>
              <a:rPr lang="zh-CN" altLang="en-US" sz="2800" dirty="0"/>
              <a:t>正式称为 </a:t>
            </a:r>
            <a:r>
              <a:rPr lang="en-US" altLang="zh-CN" sz="2800" dirty="0"/>
              <a:t>IPv6</a:t>
            </a:r>
            <a:r>
              <a:rPr lang="zh-CN" altLang="en-US" sz="2800" dirty="0"/>
              <a:t>。</a:t>
            </a:r>
            <a:r>
              <a:rPr lang="en-US" altLang="zh-CN" sz="2800" dirty="0" smtClean="0"/>
              <a:t>1998.12</a:t>
            </a:r>
            <a:r>
              <a:rPr lang="zh-CN" altLang="en-US" sz="2800" dirty="0" smtClean="0"/>
              <a:t>发表</a:t>
            </a:r>
            <a:r>
              <a:rPr lang="zh-CN" altLang="en-US" sz="2800" dirty="0"/>
              <a:t>的</a:t>
            </a:r>
            <a:r>
              <a:rPr lang="en-US" altLang="zh-CN" sz="2800" dirty="0"/>
              <a:t>RFC </a:t>
            </a:r>
            <a:r>
              <a:rPr lang="en-US" altLang="zh-CN" sz="2800" dirty="0" smtClean="0"/>
              <a:t>2460~2463</a:t>
            </a:r>
            <a:r>
              <a:rPr lang="zh-CN" altLang="en-US" sz="2800" dirty="0" smtClean="0"/>
              <a:t>已成为</a:t>
            </a:r>
            <a:r>
              <a:rPr lang="en-US" altLang="zh-CN" sz="2800" dirty="0" smtClean="0"/>
              <a:t>Internet</a:t>
            </a:r>
            <a:r>
              <a:rPr lang="zh-CN" altLang="en-US" sz="2800" dirty="0" smtClean="0"/>
              <a:t>草案</a:t>
            </a:r>
            <a:r>
              <a:rPr lang="zh-CN" altLang="en-US" sz="2800" dirty="0"/>
              <a:t>标准协议。</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81769639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r>
              <a:rPr lang="zh-CN" altLang="en-US" dirty="0" smtClean="0">
                <a:latin typeface="隶书" pitchFamily="49" charset="-122"/>
                <a:ea typeface="隶书" pitchFamily="49" charset="-122"/>
              </a:rPr>
              <a:t>的主要特性</a:t>
            </a:r>
            <a:endParaRPr lang="zh-CN" altLang="en-US" dirty="0">
              <a:latin typeface="隶书" pitchFamily="49" charset="-122"/>
              <a:ea typeface="隶书" pitchFamily="49" charset="-122"/>
            </a:endParaRPr>
          </a:p>
        </p:txBody>
      </p:sp>
      <p:sp>
        <p:nvSpPr>
          <p:cNvPr id="3" name="内容占位符 2"/>
          <p:cNvSpPr>
            <a:spLocks noGrp="1"/>
          </p:cNvSpPr>
          <p:nvPr>
            <p:ph idx="1"/>
          </p:nvPr>
        </p:nvSpPr>
        <p:spPr/>
        <p:txBody>
          <a:bodyPr/>
          <a:lstStyle/>
          <a:p>
            <a:pPr>
              <a:lnSpc>
                <a:spcPct val="110000"/>
              </a:lnSpc>
            </a:pPr>
            <a:r>
              <a:rPr lang="zh-CN" altLang="en-US" sz="2800" dirty="0" smtClean="0"/>
              <a:t>更长的</a:t>
            </a:r>
            <a:r>
              <a:rPr lang="en-US" altLang="zh-CN" sz="2800" dirty="0" smtClean="0"/>
              <a:t>IP</a:t>
            </a:r>
            <a:r>
              <a:rPr lang="zh-CN" altLang="en-US" sz="2800" dirty="0" smtClean="0"/>
              <a:t>地址：</a:t>
            </a:r>
            <a:r>
              <a:rPr lang="en-US" altLang="zh-CN" sz="2800" dirty="0" smtClean="0"/>
              <a:t>32bit(4B)</a:t>
            </a:r>
            <a:r>
              <a:rPr lang="zh-CN" altLang="en-US" sz="2800" dirty="0" smtClean="0"/>
              <a:t>→</a:t>
            </a:r>
            <a:r>
              <a:rPr lang="en-US" altLang="zh-CN" sz="2800" dirty="0" smtClean="0"/>
              <a:t>128bit(16B)</a:t>
            </a:r>
          </a:p>
          <a:p>
            <a:pPr>
              <a:lnSpc>
                <a:spcPct val="110000"/>
              </a:lnSpc>
            </a:pPr>
            <a:r>
              <a:rPr lang="zh-CN" altLang="en-US" sz="2800" dirty="0" smtClean="0"/>
              <a:t>简化了</a:t>
            </a:r>
            <a:r>
              <a:rPr lang="en-US" altLang="zh-CN" sz="2800" dirty="0" smtClean="0"/>
              <a:t>IP</a:t>
            </a:r>
            <a:r>
              <a:rPr lang="zh-CN" altLang="en-US" sz="2800" dirty="0" smtClean="0"/>
              <a:t>数据报首部：</a:t>
            </a:r>
            <a:r>
              <a:rPr lang="en-US" altLang="zh-CN" sz="2800" dirty="0" smtClean="0"/>
              <a:t>13</a:t>
            </a:r>
            <a:r>
              <a:rPr lang="zh-CN" altLang="en-US" sz="2800" dirty="0"/>
              <a:t>个</a:t>
            </a:r>
            <a:r>
              <a:rPr lang="zh-CN" altLang="en-US" sz="2800" dirty="0" smtClean="0"/>
              <a:t>→</a:t>
            </a:r>
            <a:r>
              <a:rPr lang="en-US" altLang="zh-CN" sz="2800" dirty="0" smtClean="0"/>
              <a:t>8</a:t>
            </a:r>
            <a:r>
              <a:rPr lang="zh-CN" altLang="en-US" sz="2800" dirty="0" smtClean="0"/>
              <a:t>个</a:t>
            </a:r>
            <a:endParaRPr lang="en-US" altLang="zh-CN" sz="2800" dirty="0" smtClean="0"/>
          </a:p>
          <a:p>
            <a:pPr>
              <a:lnSpc>
                <a:spcPct val="110000"/>
              </a:lnSpc>
            </a:pPr>
            <a:r>
              <a:rPr lang="zh-CN" altLang="en-US" sz="2800" dirty="0" smtClean="0"/>
              <a:t>改进的选项</a:t>
            </a:r>
            <a:endParaRPr lang="en-US" altLang="zh-CN" sz="2800" dirty="0" smtClean="0"/>
          </a:p>
          <a:p>
            <a:pPr>
              <a:lnSpc>
                <a:spcPct val="110000"/>
              </a:lnSpc>
            </a:pPr>
            <a:r>
              <a:rPr lang="zh-CN" altLang="en-US" sz="2800" dirty="0" smtClean="0"/>
              <a:t>提供更好的安全</a:t>
            </a:r>
            <a:endParaRPr lang="en-US" altLang="zh-CN" sz="2800" dirty="0" smtClean="0"/>
          </a:p>
          <a:p>
            <a:pPr>
              <a:lnSpc>
                <a:spcPct val="110000"/>
              </a:lnSpc>
            </a:pPr>
            <a:r>
              <a:rPr lang="zh-CN" altLang="en-US" sz="2800" dirty="0" smtClean="0"/>
              <a:t>支持服务质量</a:t>
            </a:r>
            <a:endParaRPr lang="en-US" altLang="zh-CN" sz="2800" dirty="0" smtClean="0"/>
          </a:p>
          <a:p>
            <a:pPr>
              <a:lnSpc>
                <a:spcPct val="110000"/>
              </a:lnSpc>
            </a:pPr>
            <a:r>
              <a:rPr lang="zh-CN" altLang="en-US" sz="2800" dirty="0"/>
              <a:t>允许协议继续</a:t>
            </a:r>
            <a:r>
              <a:rPr lang="zh-CN" altLang="en-US" sz="2800" dirty="0" smtClean="0"/>
              <a:t>扩充</a:t>
            </a:r>
            <a:endParaRPr lang="zh-CN" altLang="en-US" sz="2800" dirty="0"/>
          </a:p>
          <a:p>
            <a:pPr>
              <a:lnSpc>
                <a:spcPct val="110000"/>
              </a:lnSpc>
            </a:pPr>
            <a:r>
              <a:rPr lang="zh-CN" altLang="en-US" sz="2800" dirty="0"/>
              <a:t>支持即插即用（即自动配置</a:t>
            </a:r>
            <a:r>
              <a:rPr lang="zh-CN" altLang="en-US" sz="2800" dirty="0" smtClean="0"/>
              <a:t>）</a:t>
            </a:r>
            <a:endParaRPr lang="en-US" altLang="zh-CN" sz="2800" dirty="0" smtClean="0"/>
          </a:p>
          <a:p>
            <a:pPr>
              <a:lnSpc>
                <a:spcPct val="110000"/>
              </a:lnSpc>
            </a:pPr>
            <a:r>
              <a:rPr lang="en-US" altLang="zh-CN"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286506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r>
              <a:rPr lang="zh-CN" altLang="en-US" dirty="0" smtClean="0">
                <a:latin typeface="+mj-ea"/>
              </a:rPr>
              <a:t>数据报的格式</a:t>
            </a:r>
            <a:endParaRPr lang="zh-CN" altLang="en-US" dirty="0">
              <a:latin typeface="+mj-ea"/>
            </a:endParaRPr>
          </a:p>
        </p:txBody>
      </p:sp>
      <p:sp>
        <p:nvSpPr>
          <p:cNvPr id="3" name="内容占位符 2"/>
          <p:cNvSpPr>
            <a:spLocks noGrp="1"/>
          </p:cNvSpPr>
          <p:nvPr>
            <p:ph idx="1"/>
          </p:nvPr>
        </p:nvSpPr>
        <p:spPr>
          <a:xfrm>
            <a:off x="809625" y="1773238"/>
            <a:ext cx="7958138" cy="2231826"/>
          </a:xfrm>
        </p:spPr>
        <p:txBody>
          <a:bodyPr/>
          <a:lstStyle/>
          <a:p>
            <a:pPr>
              <a:lnSpc>
                <a:spcPct val="125000"/>
              </a:lnSpc>
            </a:pPr>
            <a:r>
              <a:rPr lang="zh-CN" altLang="en-US" sz="2400" dirty="0">
                <a:solidFill>
                  <a:srgbClr val="FF0000"/>
                </a:solidFill>
              </a:rPr>
              <a:t>基本</a:t>
            </a:r>
            <a:r>
              <a:rPr lang="zh-CN" altLang="en-US" sz="2400" dirty="0" smtClean="0">
                <a:solidFill>
                  <a:srgbClr val="FF0000"/>
                </a:solidFill>
              </a:rPr>
              <a:t>首部</a:t>
            </a:r>
            <a:r>
              <a:rPr lang="zh-CN" altLang="en-US" sz="2400" dirty="0" smtClean="0"/>
              <a:t>：固定 </a:t>
            </a:r>
            <a:r>
              <a:rPr lang="en-US" altLang="zh-CN" sz="2400" dirty="0" smtClean="0"/>
              <a:t>40B</a:t>
            </a:r>
            <a:r>
              <a:rPr lang="zh-CN" altLang="en-US" sz="2400" dirty="0" smtClean="0"/>
              <a:t>；</a:t>
            </a:r>
            <a:endParaRPr lang="en-US" altLang="zh-CN" sz="2400" dirty="0" smtClean="0"/>
          </a:p>
          <a:p>
            <a:pPr>
              <a:lnSpc>
                <a:spcPct val="125000"/>
              </a:lnSpc>
            </a:pPr>
            <a:r>
              <a:rPr lang="zh-CN" altLang="en-US" sz="2400" dirty="0" smtClean="0"/>
              <a:t>基本首部后跟零个</a:t>
            </a:r>
            <a:r>
              <a:rPr lang="en-US" altLang="zh-CN" sz="2400" dirty="0" smtClean="0"/>
              <a:t>/</a:t>
            </a:r>
            <a:r>
              <a:rPr lang="zh-CN" altLang="en-US" sz="2400" dirty="0" smtClean="0"/>
              <a:t>多</a:t>
            </a:r>
            <a:r>
              <a:rPr lang="zh-CN" altLang="en-US" sz="2400" dirty="0"/>
              <a:t>个</a:t>
            </a:r>
            <a:r>
              <a:rPr lang="zh-CN" altLang="en-US" sz="2400" dirty="0">
                <a:solidFill>
                  <a:srgbClr val="FF0000"/>
                </a:solidFill>
              </a:rPr>
              <a:t>扩展</a:t>
            </a:r>
            <a:r>
              <a:rPr lang="zh-CN" altLang="en-US" sz="2400" dirty="0" smtClean="0">
                <a:solidFill>
                  <a:srgbClr val="FF0000"/>
                </a:solidFill>
              </a:rPr>
              <a:t>首部</a:t>
            </a:r>
            <a:r>
              <a:rPr lang="zh-CN" altLang="en-US" sz="2400" dirty="0" smtClean="0">
                <a:solidFill>
                  <a:schemeClr val="tx1"/>
                </a:solidFill>
              </a:rPr>
              <a:t>；</a:t>
            </a:r>
            <a:endParaRPr lang="zh-CN" altLang="en-US" sz="2400" dirty="0">
              <a:solidFill>
                <a:schemeClr val="tx1"/>
              </a:solidFill>
            </a:endParaRPr>
          </a:p>
          <a:p>
            <a:pPr>
              <a:lnSpc>
                <a:spcPct val="125000"/>
              </a:lnSpc>
            </a:pPr>
            <a:r>
              <a:rPr lang="zh-CN" altLang="en-US" sz="2400" dirty="0"/>
              <a:t>所有的扩展首部和数据合起来叫做数据报的</a:t>
            </a:r>
            <a:r>
              <a:rPr lang="zh-CN" altLang="en-US" sz="2400" dirty="0">
                <a:solidFill>
                  <a:srgbClr val="FF0000"/>
                </a:solidFill>
              </a:rPr>
              <a:t>有效载荷</a:t>
            </a:r>
            <a:r>
              <a:rPr lang="en-US" altLang="zh-CN" sz="2400" dirty="0"/>
              <a:t>(payload)</a:t>
            </a:r>
            <a:r>
              <a:rPr lang="zh-CN" altLang="en-US" sz="2400" dirty="0"/>
              <a:t>或</a:t>
            </a:r>
            <a:r>
              <a:rPr lang="zh-CN" altLang="en-US" sz="2400" dirty="0">
                <a:solidFill>
                  <a:srgbClr val="FF0000"/>
                </a:solidFill>
              </a:rPr>
              <a:t>净</a:t>
            </a:r>
            <a:r>
              <a:rPr lang="zh-CN" altLang="en-US" sz="2400" dirty="0" smtClean="0">
                <a:solidFill>
                  <a:srgbClr val="FF0000"/>
                </a:solidFill>
              </a:rPr>
              <a:t>负荷</a:t>
            </a:r>
            <a:r>
              <a:rPr lang="zh-CN" altLang="en-US" sz="2400" dirty="0" smtClean="0">
                <a:solidFill>
                  <a:schemeClr val="tx1"/>
                </a:solidFill>
              </a:rPr>
              <a:t>：至多</a:t>
            </a:r>
            <a:r>
              <a:rPr lang="en-US" altLang="zh-CN" sz="2400" dirty="0" smtClean="0">
                <a:solidFill>
                  <a:schemeClr val="tx1"/>
                </a:solidFill>
              </a:rPr>
              <a:t>64KB</a:t>
            </a:r>
            <a:r>
              <a:rPr lang="zh-CN" altLang="en-US" sz="2400" dirty="0" smtClean="0"/>
              <a:t>。 </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851208" y="4124463"/>
            <a:ext cx="7759526" cy="1994992"/>
            <a:chOff x="250825" y="1912938"/>
            <a:chExt cx="8696325" cy="2613257"/>
          </a:xfrm>
        </p:grpSpPr>
        <p:sp>
          <p:nvSpPr>
            <p:cNvPr id="5" name="Rectangle 3"/>
            <p:cNvSpPr>
              <a:spLocks noChangeArrowheads="1"/>
            </p:cNvSpPr>
            <p:nvPr/>
          </p:nvSpPr>
          <p:spPr bwMode="auto">
            <a:xfrm>
              <a:off x="250825" y="3119438"/>
              <a:ext cx="8696325" cy="773112"/>
            </a:xfrm>
            <a:prstGeom prst="rect">
              <a:avLst/>
            </a:prstGeom>
            <a:solidFill>
              <a:srgbClr val="FFFF99"/>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sz="2000" b="1">
                <a:solidFill>
                  <a:srgbClr val="000000"/>
                </a:solidFill>
                <a:latin typeface="+mn-lt"/>
                <a:ea typeface="+mn-ea"/>
              </a:endParaRPr>
            </a:p>
          </p:txBody>
        </p:sp>
        <p:sp>
          <p:nvSpPr>
            <p:cNvPr id="6" name="Rectangle 4"/>
            <p:cNvSpPr>
              <a:spLocks noChangeArrowheads="1"/>
            </p:cNvSpPr>
            <p:nvPr/>
          </p:nvSpPr>
          <p:spPr bwMode="auto">
            <a:xfrm>
              <a:off x="1763713" y="3125788"/>
              <a:ext cx="7183437" cy="752475"/>
            </a:xfrm>
            <a:prstGeom prst="rect">
              <a:avLst/>
            </a:prstGeom>
            <a:solidFill>
              <a:srgbClr val="CCECFF"/>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7" name="Line 5"/>
            <p:cNvSpPr>
              <a:spLocks noChangeShapeType="1"/>
            </p:cNvSpPr>
            <p:nvPr/>
          </p:nvSpPr>
          <p:spPr bwMode="auto">
            <a:xfrm>
              <a:off x="1754188"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8" name="Line 6"/>
            <p:cNvSpPr>
              <a:spLocks noChangeShapeType="1"/>
            </p:cNvSpPr>
            <p:nvPr/>
          </p:nvSpPr>
          <p:spPr bwMode="auto">
            <a:xfrm>
              <a:off x="3257550"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9" name="Line 7"/>
            <p:cNvSpPr>
              <a:spLocks noChangeShapeType="1"/>
            </p:cNvSpPr>
            <p:nvPr/>
          </p:nvSpPr>
          <p:spPr bwMode="auto">
            <a:xfrm>
              <a:off x="4006850"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0" name="Line 8"/>
            <p:cNvSpPr>
              <a:spLocks noChangeShapeType="1"/>
            </p:cNvSpPr>
            <p:nvPr/>
          </p:nvSpPr>
          <p:spPr bwMode="auto">
            <a:xfrm>
              <a:off x="5511800" y="3119438"/>
              <a:ext cx="0" cy="7731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1" name="Text Box 9"/>
            <p:cNvSpPr txBox="1">
              <a:spLocks noChangeArrowheads="1"/>
            </p:cNvSpPr>
            <p:nvPr/>
          </p:nvSpPr>
          <p:spPr bwMode="auto">
            <a:xfrm>
              <a:off x="609994" y="3159984"/>
              <a:ext cx="781851" cy="766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zh-CN" altLang="en-US" sz="2000" b="1" dirty="0">
                  <a:solidFill>
                    <a:srgbClr val="000000"/>
                  </a:solidFill>
                  <a:latin typeface="+mn-lt"/>
                  <a:ea typeface="+mn-ea"/>
                </a:rPr>
                <a:t>基本</a:t>
              </a:r>
            </a:p>
            <a:p>
              <a:pPr algn="ctr">
                <a:lnSpc>
                  <a:spcPct val="70000"/>
                </a:lnSpc>
              </a:pPr>
              <a:r>
                <a:rPr kumimoji="1" lang="zh-CN" altLang="en-US" sz="2000" b="1" dirty="0">
                  <a:solidFill>
                    <a:srgbClr val="000000"/>
                  </a:solidFill>
                  <a:latin typeface="+mn-lt"/>
                  <a:ea typeface="+mn-ea"/>
                </a:rPr>
                <a:t>首部</a:t>
              </a:r>
            </a:p>
          </p:txBody>
        </p:sp>
        <p:sp>
          <p:nvSpPr>
            <p:cNvPr id="12" name="Text Box 10"/>
            <p:cNvSpPr txBox="1">
              <a:spLocks noChangeArrowheads="1"/>
            </p:cNvSpPr>
            <p:nvPr/>
          </p:nvSpPr>
          <p:spPr bwMode="auto">
            <a:xfrm>
              <a:off x="1991505" y="3184525"/>
              <a:ext cx="1020790" cy="78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en-US" altLang="zh-CN" sz="2000" b="1" dirty="0">
                  <a:solidFill>
                    <a:srgbClr val="000000"/>
                  </a:solidFill>
                  <a:latin typeface="+mn-lt"/>
                  <a:ea typeface="+mn-ea"/>
                </a:rPr>
                <a:t> </a:t>
              </a:r>
              <a:r>
                <a:rPr kumimoji="1" lang="zh-CN" altLang="en-US" sz="2000" b="1" dirty="0">
                  <a:solidFill>
                    <a:srgbClr val="000000"/>
                  </a:solidFill>
                  <a:latin typeface="+mn-lt"/>
                  <a:ea typeface="+mn-ea"/>
                </a:rPr>
                <a:t>扩展</a:t>
              </a:r>
            </a:p>
            <a:p>
              <a:pPr algn="ctr">
                <a:lnSpc>
                  <a:spcPct val="70000"/>
                </a:lnSpc>
              </a:pPr>
              <a:r>
                <a:rPr kumimoji="1" lang="zh-CN" altLang="en-US" sz="2000" b="1" dirty="0">
                  <a:solidFill>
                    <a:srgbClr val="000000"/>
                  </a:solidFill>
                  <a:latin typeface="+mn-lt"/>
                  <a:ea typeface="+mn-ea"/>
                </a:rPr>
                <a:t>首部 </a:t>
              </a:r>
              <a:r>
                <a:rPr kumimoji="1" lang="en-US" altLang="zh-CN" sz="2000" b="1" dirty="0">
                  <a:solidFill>
                    <a:srgbClr val="000000"/>
                  </a:solidFill>
                  <a:latin typeface="+mn-lt"/>
                  <a:ea typeface="+mn-ea"/>
                </a:rPr>
                <a:t>1</a:t>
              </a:r>
            </a:p>
          </p:txBody>
        </p:sp>
        <p:sp>
          <p:nvSpPr>
            <p:cNvPr id="13" name="Text Box 11"/>
            <p:cNvSpPr txBox="1">
              <a:spLocks noChangeArrowheads="1"/>
            </p:cNvSpPr>
            <p:nvPr/>
          </p:nvSpPr>
          <p:spPr bwMode="auto">
            <a:xfrm>
              <a:off x="4145302" y="3184525"/>
              <a:ext cx="1069295" cy="78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70000"/>
                </a:lnSpc>
              </a:pPr>
              <a:r>
                <a:rPr kumimoji="1" lang="en-US" altLang="zh-CN" sz="2000" b="1" dirty="0">
                  <a:solidFill>
                    <a:srgbClr val="000000"/>
                  </a:solidFill>
                  <a:latin typeface="+mn-lt"/>
                  <a:ea typeface="+mn-ea"/>
                </a:rPr>
                <a:t> </a:t>
              </a:r>
              <a:r>
                <a:rPr kumimoji="1" lang="zh-CN" altLang="en-US" sz="2000" b="1" dirty="0">
                  <a:solidFill>
                    <a:srgbClr val="000000"/>
                  </a:solidFill>
                  <a:latin typeface="+mn-lt"/>
                  <a:ea typeface="+mn-ea"/>
                </a:rPr>
                <a:t>扩展</a:t>
              </a:r>
            </a:p>
            <a:p>
              <a:pPr algn="ctr">
                <a:lnSpc>
                  <a:spcPct val="70000"/>
                </a:lnSpc>
              </a:pPr>
              <a:r>
                <a:rPr kumimoji="1" lang="zh-CN" altLang="en-US" sz="2000" b="1" dirty="0">
                  <a:solidFill>
                    <a:srgbClr val="000000"/>
                  </a:solidFill>
                  <a:latin typeface="+mn-lt"/>
                  <a:ea typeface="+mn-ea"/>
                </a:rPr>
                <a:t>首部 </a:t>
              </a:r>
              <a:r>
                <a:rPr kumimoji="1" lang="en-US" altLang="zh-CN" sz="2000" b="1" dirty="0">
                  <a:solidFill>
                    <a:srgbClr val="000000"/>
                  </a:solidFill>
                  <a:latin typeface="+mn-lt"/>
                  <a:ea typeface="+mn-ea"/>
                </a:rPr>
                <a:t>N</a:t>
              </a:r>
            </a:p>
          </p:txBody>
        </p:sp>
        <p:sp>
          <p:nvSpPr>
            <p:cNvPr id="14" name="Text Box 12"/>
            <p:cNvSpPr txBox="1">
              <a:spLocks noChangeArrowheads="1"/>
            </p:cNvSpPr>
            <p:nvPr/>
          </p:nvSpPr>
          <p:spPr bwMode="auto">
            <a:xfrm>
              <a:off x="3278188" y="3165475"/>
              <a:ext cx="573453"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00"/>
                  </a:solidFill>
                  <a:latin typeface="+mn-lt"/>
                  <a:ea typeface="+mn-ea"/>
                </a:rPr>
                <a:t> …</a:t>
              </a:r>
            </a:p>
          </p:txBody>
        </p:sp>
        <p:sp>
          <p:nvSpPr>
            <p:cNvPr id="15" name="Text Box 13"/>
            <p:cNvSpPr txBox="1">
              <a:spLocks noChangeArrowheads="1"/>
            </p:cNvSpPr>
            <p:nvPr/>
          </p:nvSpPr>
          <p:spPr bwMode="auto">
            <a:xfrm>
              <a:off x="6011864" y="3270251"/>
              <a:ext cx="2068167"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数   据   部   分</a:t>
              </a:r>
            </a:p>
          </p:txBody>
        </p:sp>
        <p:sp>
          <p:nvSpPr>
            <p:cNvPr id="16" name="Line 14"/>
            <p:cNvSpPr>
              <a:spLocks noChangeShapeType="1"/>
            </p:cNvSpPr>
            <p:nvPr/>
          </p:nvSpPr>
          <p:spPr bwMode="auto">
            <a:xfrm>
              <a:off x="1754188" y="2058988"/>
              <a:ext cx="0" cy="973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7" name="Line 15"/>
            <p:cNvSpPr>
              <a:spLocks noChangeShapeType="1"/>
            </p:cNvSpPr>
            <p:nvPr/>
          </p:nvSpPr>
          <p:spPr bwMode="auto">
            <a:xfrm>
              <a:off x="5511800" y="2540000"/>
              <a:ext cx="0" cy="474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8" name="Line 16"/>
            <p:cNvSpPr>
              <a:spLocks noChangeShapeType="1"/>
            </p:cNvSpPr>
            <p:nvPr/>
          </p:nvSpPr>
          <p:spPr bwMode="auto">
            <a:xfrm>
              <a:off x="1754188" y="2768600"/>
              <a:ext cx="3757612"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19" name="Rectangle 17"/>
            <p:cNvSpPr>
              <a:spLocks noChangeArrowheads="1"/>
            </p:cNvSpPr>
            <p:nvPr/>
          </p:nvSpPr>
          <p:spPr bwMode="auto">
            <a:xfrm>
              <a:off x="3194050" y="2540000"/>
              <a:ext cx="1306513" cy="4111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0" name="Text Box 18"/>
            <p:cNvSpPr txBox="1">
              <a:spLocks noChangeArrowheads="1"/>
            </p:cNvSpPr>
            <p:nvPr/>
          </p:nvSpPr>
          <p:spPr bwMode="auto">
            <a:xfrm>
              <a:off x="3143822" y="2483528"/>
              <a:ext cx="1356741" cy="52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smtClean="0">
                  <a:solidFill>
                    <a:srgbClr val="000000"/>
                  </a:solidFill>
                  <a:latin typeface="+mn-lt"/>
                  <a:ea typeface="+mn-ea"/>
                </a:rPr>
                <a:t>扩展首部</a:t>
              </a:r>
              <a:endParaRPr kumimoji="1" lang="zh-CN" altLang="en-US" sz="2000" b="1" dirty="0">
                <a:solidFill>
                  <a:srgbClr val="000000"/>
                </a:solidFill>
                <a:latin typeface="+mn-lt"/>
                <a:ea typeface="+mn-ea"/>
              </a:endParaRPr>
            </a:p>
          </p:txBody>
        </p:sp>
        <p:sp>
          <p:nvSpPr>
            <p:cNvPr id="21" name="Line 19"/>
            <p:cNvSpPr>
              <a:spLocks noChangeShapeType="1"/>
            </p:cNvSpPr>
            <p:nvPr/>
          </p:nvSpPr>
          <p:spPr bwMode="auto">
            <a:xfrm>
              <a:off x="250825" y="3976688"/>
              <a:ext cx="0" cy="493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2" name="Line 20"/>
            <p:cNvSpPr>
              <a:spLocks noChangeShapeType="1"/>
            </p:cNvSpPr>
            <p:nvPr/>
          </p:nvSpPr>
          <p:spPr bwMode="auto">
            <a:xfrm>
              <a:off x="8947150" y="3987800"/>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3" name="Line 21"/>
            <p:cNvSpPr>
              <a:spLocks noChangeShapeType="1"/>
            </p:cNvSpPr>
            <p:nvPr/>
          </p:nvSpPr>
          <p:spPr bwMode="auto">
            <a:xfrm>
              <a:off x="250825" y="4276725"/>
              <a:ext cx="8696325"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4" name="Rectangle 22"/>
            <p:cNvSpPr>
              <a:spLocks noChangeArrowheads="1"/>
            </p:cNvSpPr>
            <p:nvPr/>
          </p:nvSpPr>
          <p:spPr bwMode="auto">
            <a:xfrm>
              <a:off x="3355975" y="4046538"/>
              <a:ext cx="1731963" cy="423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5" name="Text Box 23"/>
            <p:cNvSpPr txBox="1">
              <a:spLocks noChangeArrowheads="1"/>
            </p:cNvSpPr>
            <p:nvPr/>
          </p:nvSpPr>
          <p:spPr bwMode="auto">
            <a:xfrm>
              <a:off x="3276600" y="4002088"/>
              <a:ext cx="1739403" cy="52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00"/>
                  </a:solidFill>
                  <a:latin typeface="+mn-lt"/>
                  <a:ea typeface="+mn-ea"/>
                </a:rPr>
                <a:t>IPv6 </a:t>
              </a:r>
              <a:r>
                <a:rPr kumimoji="1" lang="zh-CN" altLang="en-US" sz="2000" b="1">
                  <a:solidFill>
                    <a:srgbClr val="000000"/>
                  </a:solidFill>
                  <a:latin typeface="+mn-lt"/>
                  <a:ea typeface="+mn-ea"/>
                </a:rPr>
                <a:t>数据报</a:t>
              </a:r>
            </a:p>
          </p:txBody>
        </p:sp>
        <p:sp>
          <p:nvSpPr>
            <p:cNvPr id="26" name="Line 24"/>
            <p:cNvSpPr>
              <a:spLocks noChangeShapeType="1"/>
            </p:cNvSpPr>
            <p:nvPr/>
          </p:nvSpPr>
          <p:spPr bwMode="auto">
            <a:xfrm>
              <a:off x="8947150" y="2058988"/>
              <a:ext cx="0" cy="9731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7" name="Line 25"/>
            <p:cNvSpPr>
              <a:spLocks noChangeShapeType="1"/>
            </p:cNvSpPr>
            <p:nvPr/>
          </p:nvSpPr>
          <p:spPr bwMode="auto">
            <a:xfrm>
              <a:off x="1754188" y="2251075"/>
              <a:ext cx="7192962"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00"/>
                </a:solidFill>
                <a:latin typeface="+mn-lt"/>
                <a:ea typeface="+mn-ea"/>
              </a:endParaRPr>
            </a:p>
          </p:txBody>
        </p:sp>
        <p:sp>
          <p:nvSpPr>
            <p:cNvPr id="28" name="Text Box 26"/>
            <p:cNvSpPr txBox="1">
              <a:spLocks noChangeArrowheads="1"/>
            </p:cNvSpPr>
            <p:nvPr/>
          </p:nvSpPr>
          <p:spPr bwMode="auto">
            <a:xfrm>
              <a:off x="4500563" y="1912938"/>
              <a:ext cx="1356741" cy="52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有效载荷</a:t>
              </a:r>
            </a:p>
          </p:txBody>
        </p:sp>
      </p:grpSp>
      <p:sp>
        <p:nvSpPr>
          <p:cNvPr id="3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9338317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IPv6</a:t>
            </a:r>
            <a:r>
              <a:rPr lang="zh-CN" altLang="en-US" dirty="0">
                <a:latin typeface="+mj-ea"/>
              </a:rPr>
              <a:t>数据报的格式</a:t>
            </a:r>
          </a:p>
        </p:txBody>
      </p:sp>
      <p:sp>
        <p:nvSpPr>
          <p:cNvPr id="4" name="内容占位符 3"/>
          <p:cNvSpPr>
            <a:spLocks noGrp="1"/>
          </p:cNvSpPr>
          <p:nvPr>
            <p:ph idx="1"/>
          </p:nvPr>
        </p:nvSpPr>
        <p:spPr>
          <a:xfrm>
            <a:off x="3275856" y="2924944"/>
            <a:ext cx="3258319" cy="2303834"/>
          </a:xfrm>
        </p:spPr>
        <p:txBody>
          <a:bodyPr/>
          <a:lstStyle/>
          <a:p>
            <a:r>
              <a:rPr lang="zh-CN" altLang="en-US" dirty="0" smtClean="0">
                <a:hlinkClick r:id="rId3" action="ppaction://hlinksldjump"/>
              </a:rPr>
              <a:t>基本首部</a:t>
            </a:r>
            <a:endParaRPr lang="en-US" altLang="zh-CN" dirty="0" smtClean="0"/>
          </a:p>
          <a:p>
            <a:endParaRPr lang="en-US" altLang="zh-CN" dirty="0"/>
          </a:p>
          <a:p>
            <a:r>
              <a:rPr lang="zh-CN" altLang="en-US" dirty="0" smtClean="0">
                <a:hlinkClick r:id="rId4" action="ppaction://hlinksldjump"/>
              </a:rPr>
              <a:t>扩展首部</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7"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的</a:t>
            </a:r>
            <a:r>
              <a:rPr lang="zh-CN" altLang="en-US" sz="1200" b="0" dirty="0" smtClean="0">
                <a:solidFill>
                  <a:schemeClr val="tx1"/>
                </a:solidFill>
                <a:latin typeface="Times New Roman" pitchFamily="18" charset="0"/>
                <a:ea typeface="幼圆" pitchFamily="49" charset="-122"/>
                <a:hlinkClick r:id="rId8"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IPv6</a:t>
            </a:r>
            <a:r>
              <a:rPr lang="zh-CN" altLang="en-US" sz="1200" b="0" dirty="0">
                <a:solidFill>
                  <a:schemeClr val="tx1"/>
                </a:solidFill>
                <a:latin typeface="Times New Roman" pitchFamily="18" charset="0"/>
                <a:ea typeface="幼圆" pitchFamily="49" charset="-122"/>
                <a:hlinkClick r:id="rId9"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49"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4572383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首部格式</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486888" y="1700808"/>
            <a:ext cx="8292569" cy="4729874"/>
            <a:chOff x="-423343" y="160450"/>
            <a:chExt cx="9543833" cy="6293997"/>
          </a:xfrm>
        </p:grpSpPr>
        <p:sp>
          <p:nvSpPr>
            <p:cNvPr id="5" name="Rectangle 2"/>
            <p:cNvSpPr>
              <a:spLocks noChangeArrowheads="1"/>
            </p:cNvSpPr>
            <p:nvPr/>
          </p:nvSpPr>
          <p:spPr bwMode="auto">
            <a:xfrm>
              <a:off x="1649413" y="631825"/>
              <a:ext cx="7289800" cy="5676900"/>
            </a:xfrm>
            <a:prstGeom prst="rect">
              <a:avLst/>
            </a:prstGeom>
            <a:solidFill>
              <a:srgbClr val="FFFF99"/>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 name="Line 3"/>
            <p:cNvSpPr>
              <a:spLocks noChangeShapeType="1"/>
            </p:cNvSpPr>
            <p:nvPr/>
          </p:nvSpPr>
          <p:spPr bwMode="auto">
            <a:xfrm>
              <a:off x="1657350" y="1012825"/>
              <a:ext cx="7302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4"/>
            <p:cNvSpPr>
              <a:spLocks noChangeShapeType="1"/>
            </p:cNvSpPr>
            <p:nvPr/>
          </p:nvSpPr>
          <p:spPr bwMode="auto">
            <a:xfrm>
              <a:off x="2557463" y="633413"/>
              <a:ext cx="0" cy="381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5"/>
            <p:cNvSpPr>
              <a:spLocks noChangeShapeType="1"/>
            </p:cNvSpPr>
            <p:nvPr/>
          </p:nvSpPr>
          <p:spPr bwMode="auto">
            <a:xfrm>
              <a:off x="5297488" y="1012825"/>
              <a:ext cx="0" cy="4222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Rectangle 6"/>
            <p:cNvSpPr>
              <a:spLocks noChangeArrowheads="1"/>
            </p:cNvSpPr>
            <p:nvPr/>
          </p:nvSpPr>
          <p:spPr bwMode="auto">
            <a:xfrm>
              <a:off x="1573213" y="16045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0</a:t>
              </a:r>
            </a:p>
          </p:txBody>
        </p:sp>
        <p:sp>
          <p:nvSpPr>
            <p:cNvPr id="10" name="Rectangle 7"/>
            <p:cNvSpPr>
              <a:spLocks noChangeArrowheads="1"/>
            </p:cNvSpPr>
            <p:nvPr/>
          </p:nvSpPr>
          <p:spPr bwMode="auto">
            <a:xfrm>
              <a:off x="2476500" y="160450"/>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4</a:t>
              </a:r>
            </a:p>
          </p:txBody>
        </p:sp>
        <p:sp>
          <p:nvSpPr>
            <p:cNvPr id="11" name="Rectangle 8"/>
            <p:cNvSpPr>
              <a:spLocks noChangeArrowheads="1"/>
            </p:cNvSpPr>
            <p:nvPr/>
          </p:nvSpPr>
          <p:spPr bwMode="auto">
            <a:xfrm>
              <a:off x="520700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16</a:t>
              </a:r>
            </a:p>
          </p:txBody>
        </p:sp>
        <p:sp>
          <p:nvSpPr>
            <p:cNvPr id="12" name="Rectangle 9"/>
            <p:cNvSpPr>
              <a:spLocks noChangeArrowheads="1"/>
            </p:cNvSpPr>
            <p:nvPr/>
          </p:nvSpPr>
          <p:spPr bwMode="auto">
            <a:xfrm>
              <a:off x="860425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31</a:t>
              </a:r>
            </a:p>
          </p:txBody>
        </p:sp>
        <p:sp>
          <p:nvSpPr>
            <p:cNvPr id="13" name="Rectangle 10"/>
            <p:cNvSpPr>
              <a:spLocks noChangeArrowheads="1"/>
            </p:cNvSpPr>
            <p:nvPr/>
          </p:nvSpPr>
          <p:spPr bwMode="auto">
            <a:xfrm>
              <a:off x="1768475" y="543732"/>
              <a:ext cx="76623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版 本</a:t>
              </a:r>
            </a:p>
          </p:txBody>
        </p:sp>
        <p:sp>
          <p:nvSpPr>
            <p:cNvPr id="14" name="Rectangle 11"/>
            <p:cNvSpPr>
              <a:spLocks noChangeArrowheads="1"/>
            </p:cNvSpPr>
            <p:nvPr/>
          </p:nvSpPr>
          <p:spPr bwMode="auto">
            <a:xfrm>
              <a:off x="955675" y="242888"/>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位</a:t>
              </a:r>
            </a:p>
          </p:txBody>
        </p:sp>
        <p:sp>
          <p:nvSpPr>
            <p:cNvPr id="15" name="Line 12"/>
            <p:cNvSpPr>
              <a:spLocks noChangeShapeType="1"/>
            </p:cNvSpPr>
            <p:nvPr/>
          </p:nvSpPr>
          <p:spPr bwMode="auto">
            <a:xfrm>
              <a:off x="1649413" y="1435100"/>
              <a:ext cx="7302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3"/>
            <p:cNvSpPr>
              <a:spLocks noChangeShapeType="1"/>
            </p:cNvSpPr>
            <p:nvPr/>
          </p:nvSpPr>
          <p:spPr bwMode="auto">
            <a:xfrm>
              <a:off x="1651000" y="1857375"/>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4"/>
            <p:cNvSpPr>
              <a:spLocks noChangeShapeType="1"/>
            </p:cNvSpPr>
            <p:nvPr/>
          </p:nvSpPr>
          <p:spPr bwMode="auto">
            <a:xfrm>
              <a:off x="1651000" y="2281238"/>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Line 15"/>
            <p:cNvSpPr>
              <a:spLocks noChangeShapeType="1"/>
            </p:cNvSpPr>
            <p:nvPr/>
          </p:nvSpPr>
          <p:spPr bwMode="auto">
            <a:xfrm>
              <a:off x="1651000" y="2705100"/>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Line 16"/>
            <p:cNvSpPr>
              <a:spLocks noChangeShapeType="1"/>
            </p:cNvSpPr>
            <p:nvPr/>
          </p:nvSpPr>
          <p:spPr bwMode="auto">
            <a:xfrm>
              <a:off x="1651000" y="3128963"/>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0" name="Line 17"/>
            <p:cNvSpPr>
              <a:spLocks noChangeShapeType="1"/>
            </p:cNvSpPr>
            <p:nvPr/>
          </p:nvSpPr>
          <p:spPr bwMode="auto">
            <a:xfrm>
              <a:off x="1651000" y="3551238"/>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Line 18"/>
            <p:cNvSpPr>
              <a:spLocks noChangeShapeType="1"/>
            </p:cNvSpPr>
            <p:nvPr/>
          </p:nvSpPr>
          <p:spPr bwMode="auto">
            <a:xfrm>
              <a:off x="1651000" y="3975100"/>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2" name="Line 19"/>
            <p:cNvSpPr>
              <a:spLocks noChangeShapeType="1"/>
            </p:cNvSpPr>
            <p:nvPr/>
          </p:nvSpPr>
          <p:spPr bwMode="auto">
            <a:xfrm>
              <a:off x="1651000" y="4397375"/>
              <a:ext cx="73040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3" name="Rectangle 20"/>
            <p:cNvSpPr>
              <a:spLocks noChangeArrowheads="1"/>
            </p:cNvSpPr>
            <p:nvPr/>
          </p:nvSpPr>
          <p:spPr bwMode="auto">
            <a:xfrm>
              <a:off x="1876425" y="3409950"/>
              <a:ext cx="6850063" cy="1128713"/>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4" name="Rectangle 21"/>
            <p:cNvSpPr>
              <a:spLocks noChangeArrowheads="1"/>
            </p:cNvSpPr>
            <p:nvPr/>
          </p:nvSpPr>
          <p:spPr bwMode="auto">
            <a:xfrm>
              <a:off x="1876425" y="1716088"/>
              <a:ext cx="6850063" cy="11303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5" name="Rectangle 22"/>
            <p:cNvSpPr>
              <a:spLocks noChangeArrowheads="1"/>
            </p:cNvSpPr>
            <p:nvPr/>
          </p:nvSpPr>
          <p:spPr bwMode="auto">
            <a:xfrm>
              <a:off x="4498974" y="3418342"/>
              <a:ext cx="18434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目   的   地   址</a:t>
              </a:r>
            </a:p>
          </p:txBody>
        </p:sp>
        <p:sp>
          <p:nvSpPr>
            <p:cNvPr id="26" name="Rectangle 23"/>
            <p:cNvSpPr>
              <a:spLocks noChangeArrowheads="1"/>
            </p:cNvSpPr>
            <p:nvPr/>
          </p:nvSpPr>
          <p:spPr bwMode="auto">
            <a:xfrm>
              <a:off x="4692650" y="1789396"/>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源   地   址</a:t>
              </a:r>
            </a:p>
          </p:txBody>
        </p:sp>
        <p:sp>
          <p:nvSpPr>
            <p:cNvPr id="27" name="Line 24"/>
            <p:cNvSpPr>
              <a:spLocks noChangeShapeType="1"/>
            </p:cNvSpPr>
            <p:nvPr/>
          </p:nvSpPr>
          <p:spPr bwMode="auto">
            <a:xfrm>
              <a:off x="7127875" y="1012825"/>
              <a:ext cx="0" cy="4222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8" name="Rectangle 25"/>
            <p:cNvSpPr>
              <a:spLocks noChangeArrowheads="1"/>
            </p:cNvSpPr>
            <p:nvPr/>
          </p:nvSpPr>
          <p:spPr bwMode="auto">
            <a:xfrm>
              <a:off x="5290780" y="951099"/>
              <a:ext cx="1686222" cy="529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smtClean="0">
                  <a:latin typeface="+mn-lt"/>
                  <a:ea typeface="+mn-ea"/>
                </a:rPr>
                <a:t>下一个首部</a:t>
              </a:r>
              <a:endParaRPr kumimoji="1" lang="zh-CN" altLang="en-US" sz="2000" b="1" dirty="0">
                <a:latin typeface="+mn-lt"/>
                <a:ea typeface="+mn-ea"/>
              </a:endParaRPr>
            </a:p>
          </p:txBody>
        </p:sp>
        <p:sp>
          <p:nvSpPr>
            <p:cNvPr id="29" name="Rectangle 26"/>
            <p:cNvSpPr>
              <a:spLocks noChangeArrowheads="1"/>
            </p:cNvSpPr>
            <p:nvPr/>
          </p:nvSpPr>
          <p:spPr bwMode="auto">
            <a:xfrm>
              <a:off x="5637212" y="552635"/>
              <a:ext cx="165750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流     标     号</a:t>
              </a:r>
            </a:p>
          </p:txBody>
        </p:sp>
        <p:sp>
          <p:nvSpPr>
            <p:cNvPr id="30" name="Rectangle 27"/>
            <p:cNvSpPr>
              <a:spLocks noChangeArrowheads="1"/>
            </p:cNvSpPr>
            <p:nvPr/>
          </p:nvSpPr>
          <p:spPr bwMode="auto">
            <a:xfrm>
              <a:off x="4237038"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12</a:t>
              </a:r>
            </a:p>
          </p:txBody>
        </p:sp>
        <p:sp>
          <p:nvSpPr>
            <p:cNvPr id="31" name="Rectangle 28"/>
            <p:cNvSpPr>
              <a:spLocks noChangeArrowheads="1"/>
            </p:cNvSpPr>
            <p:nvPr/>
          </p:nvSpPr>
          <p:spPr bwMode="auto">
            <a:xfrm>
              <a:off x="2687788" y="562746"/>
              <a:ext cx="1391040" cy="529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smtClean="0">
                  <a:latin typeface="+mn-lt"/>
                  <a:ea typeface="+mn-ea"/>
                </a:rPr>
                <a:t>区分服务</a:t>
              </a:r>
              <a:endParaRPr kumimoji="1" lang="zh-CN" altLang="en-US" sz="2000" b="1" dirty="0">
                <a:latin typeface="+mn-lt"/>
                <a:ea typeface="+mn-ea"/>
              </a:endParaRPr>
            </a:p>
          </p:txBody>
        </p:sp>
        <p:sp>
          <p:nvSpPr>
            <p:cNvPr id="32" name="Rectangle 29"/>
            <p:cNvSpPr>
              <a:spLocks noChangeArrowheads="1"/>
            </p:cNvSpPr>
            <p:nvPr/>
          </p:nvSpPr>
          <p:spPr bwMode="auto">
            <a:xfrm>
              <a:off x="4670425" y="2263775"/>
              <a:ext cx="145071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latin typeface="+mn-lt"/>
                  <a:ea typeface="+mn-ea"/>
                </a:rPr>
                <a:t>（</a:t>
              </a:r>
              <a:r>
                <a:rPr kumimoji="1" lang="en-US" altLang="zh-CN" sz="2000" b="1">
                  <a:latin typeface="+mn-lt"/>
                  <a:ea typeface="+mn-ea"/>
                </a:rPr>
                <a:t>128 </a:t>
              </a:r>
              <a:r>
                <a:rPr kumimoji="1" lang="zh-CN" altLang="en-US" sz="2000" b="1">
                  <a:latin typeface="+mn-lt"/>
                  <a:ea typeface="+mn-ea"/>
                </a:rPr>
                <a:t>位）</a:t>
              </a:r>
            </a:p>
          </p:txBody>
        </p:sp>
        <p:sp>
          <p:nvSpPr>
            <p:cNvPr id="33" name="Rectangle 30"/>
            <p:cNvSpPr>
              <a:spLocks noChangeArrowheads="1"/>
            </p:cNvSpPr>
            <p:nvPr/>
          </p:nvSpPr>
          <p:spPr bwMode="auto">
            <a:xfrm>
              <a:off x="4687888" y="3894138"/>
              <a:ext cx="145071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a:latin typeface="+mn-lt"/>
                  <a:ea typeface="+mn-ea"/>
                </a:rPr>
                <a:t>（</a:t>
              </a:r>
              <a:r>
                <a:rPr kumimoji="1" lang="en-US" altLang="zh-CN" sz="2000" b="1">
                  <a:latin typeface="+mn-lt"/>
                  <a:ea typeface="+mn-ea"/>
                </a:rPr>
                <a:t>128 </a:t>
              </a:r>
              <a:r>
                <a:rPr kumimoji="1" lang="zh-CN" altLang="en-US" sz="2000" b="1">
                  <a:latin typeface="+mn-lt"/>
                  <a:ea typeface="+mn-ea"/>
                </a:rPr>
                <a:t>位）</a:t>
              </a:r>
            </a:p>
          </p:txBody>
        </p:sp>
        <p:sp>
          <p:nvSpPr>
            <p:cNvPr id="34" name="Rectangle 31"/>
            <p:cNvSpPr>
              <a:spLocks noChangeArrowheads="1"/>
            </p:cNvSpPr>
            <p:nvPr/>
          </p:nvSpPr>
          <p:spPr bwMode="auto">
            <a:xfrm>
              <a:off x="2102272" y="962174"/>
              <a:ext cx="2405063" cy="393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有  效  载  荷  长  度</a:t>
              </a:r>
            </a:p>
          </p:txBody>
        </p:sp>
        <p:sp>
          <p:nvSpPr>
            <p:cNvPr id="35" name="Rectangle 32"/>
            <p:cNvSpPr>
              <a:spLocks noChangeArrowheads="1"/>
            </p:cNvSpPr>
            <p:nvPr/>
          </p:nvSpPr>
          <p:spPr bwMode="auto">
            <a:xfrm>
              <a:off x="7247598" y="962210"/>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000" b="1" dirty="0">
                  <a:latin typeface="+mn-lt"/>
                  <a:ea typeface="+mn-ea"/>
                </a:rPr>
                <a:t>跳 数 限 制</a:t>
              </a:r>
            </a:p>
          </p:txBody>
        </p:sp>
        <p:sp>
          <p:nvSpPr>
            <p:cNvPr id="36" name="Line 33"/>
            <p:cNvSpPr>
              <a:spLocks noChangeShapeType="1"/>
            </p:cNvSpPr>
            <p:nvPr/>
          </p:nvSpPr>
          <p:spPr bwMode="auto">
            <a:xfrm>
              <a:off x="4375150" y="631825"/>
              <a:ext cx="6350" cy="3825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37" name="Rectangle 34"/>
            <p:cNvSpPr>
              <a:spLocks noChangeArrowheads="1"/>
            </p:cNvSpPr>
            <p:nvPr/>
          </p:nvSpPr>
          <p:spPr bwMode="auto">
            <a:xfrm>
              <a:off x="7023100" y="160450"/>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mn-lt"/>
                  <a:ea typeface="+mn-ea"/>
                </a:rPr>
                <a:t>24</a:t>
              </a:r>
            </a:p>
          </p:txBody>
        </p:sp>
        <p:sp>
          <p:nvSpPr>
            <p:cNvPr id="38" name="Line 35"/>
            <p:cNvSpPr>
              <a:spLocks noChangeShapeType="1"/>
            </p:cNvSpPr>
            <p:nvPr/>
          </p:nvSpPr>
          <p:spPr bwMode="auto">
            <a:xfrm>
              <a:off x="1649413" y="4827588"/>
              <a:ext cx="73056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9" name="Rectangle 36"/>
            <p:cNvSpPr>
              <a:spLocks noChangeArrowheads="1"/>
            </p:cNvSpPr>
            <p:nvPr/>
          </p:nvSpPr>
          <p:spPr bwMode="auto">
            <a:xfrm>
              <a:off x="1665288" y="4845050"/>
              <a:ext cx="7272337" cy="1463675"/>
            </a:xfrm>
            <a:prstGeom prst="rect">
              <a:avLst/>
            </a:prstGeom>
            <a:solidFill>
              <a:srgbClr val="CCECFF"/>
            </a:solidFill>
            <a:ln w="1270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0" name="Rectangle 37"/>
            <p:cNvSpPr>
              <a:spLocks noChangeArrowheads="1"/>
            </p:cNvSpPr>
            <p:nvPr/>
          </p:nvSpPr>
          <p:spPr bwMode="auto">
            <a:xfrm>
              <a:off x="3132138" y="4956175"/>
              <a:ext cx="4765326" cy="610920"/>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2400" b="1" dirty="0">
                  <a:latin typeface="+mn-lt"/>
                  <a:ea typeface="+mn-ea"/>
                </a:rPr>
                <a:t>有效载荷（扩展首部 </a:t>
              </a:r>
              <a:r>
                <a:rPr lang="en-US" altLang="zh-CN" sz="2400" b="1" dirty="0">
                  <a:latin typeface="+mn-lt"/>
                  <a:ea typeface="+mn-ea"/>
                </a:rPr>
                <a:t>+</a:t>
              </a:r>
              <a:r>
                <a:rPr kumimoji="1" lang="zh-CN" altLang="en-US" sz="2400" b="1" dirty="0" smtClean="0">
                  <a:latin typeface="+mn-lt"/>
                  <a:ea typeface="+mn-ea"/>
                </a:rPr>
                <a:t>数据</a:t>
              </a:r>
              <a:r>
                <a:rPr kumimoji="1" lang="zh-CN" altLang="en-US" sz="2400" b="1" dirty="0">
                  <a:latin typeface="+mn-lt"/>
                  <a:ea typeface="+mn-ea"/>
                </a:rPr>
                <a:t>）</a:t>
              </a:r>
            </a:p>
          </p:txBody>
        </p:sp>
        <p:sp>
          <p:nvSpPr>
            <p:cNvPr id="41" name="Freeform 38"/>
            <p:cNvSpPr>
              <a:spLocks/>
            </p:cNvSpPr>
            <p:nvPr/>
          </p:nvSpPr>
          <p:spPr bwMode="auto">
            <a:xfrm>
              <a:off x="1543353" y="5492751"/>
              <a:ext cx="7577137" cy="312737"/>
            </a:xfrm>
            <a:custGeom>
              <a:avLst/>
              <a:gdLst>
                <a:gd name="T0" fmla="*/ 0 w 4778"/>
                <a:gd name="T1" fmla="*/ 203 h 214"/>
                <a:gd name="T2" fmla="*/ 475 w 4778"/>
                <a:gd name="T3" fmla="*/ 34 h 214"/>
                <a:gd name="T4" fmla="*/ 926 w 4778"/>
                <a:gd name="T5" fmla="*/ 214 h 214"/>
                <a:gd name="T6" fmla="*/ 1265 w 4778"/>
                <a:gd name="T7" fmla="*/ 113 h 214"/>
                <a:gd name="T8" fmla="*/ 1717 w 4778"/>
                <a:gd name="T9" fmla="*/ 214 h 214"/>
                <a:gd name="T10" fmla="*/ 2056 w 4778"/>
                <a:gd name="T11" fmla="*/ 68 h 214"/>
                <a:gd name="T12" fmla="*/ 2361 w 4778"/>
                <a:gd name="T13" fmla="*/ 169 h 214"/>
                <a:gd name="T14" fmla="*/ 2677 w 4778"/>
                <a:gd name="T15" fmla="*/ 68 h 214"/>
                <a:gd name="T16" fmla="*/ 2869 w 4778"/>
                <a:gd name="T17" fmla="*/ 180 h 214"/>
                <a:gd name="T18" fmla="*/ 3332 w 4778"/>
                <a:gd name="T19" fmla="*/ 11 h 214"/>
                <a:gd name="T20" fmla="*/ 3818 w 4778"/>
                <a:gd name="T21" fmla="*/ 192 h 214"/>
                <a:gd name="T22" fmla="*/ 3908 w 4778"/>
                <a:gd name="T23" fmla="*/ 11 h 214"/>
                <a:gd name="T24" fmla="*/ 4089 w 4778"/>
                <a:gd name="T25" fmla="*/ 180 h 214"/>
                <a:gd name="T26" fmla="*/ 4303 w 4778"/>
                <a:gd name="T27" fmla="*/ 11 h 214"/>
                <a:gd name="T28" fmla="*/ 4507 w 4778"/>
                <a:gd name="T29" fmla="*/ 135 h 214"/>
                <a:gd name="T30" fmla="*/ 4778 w 4778"/>
                <a:gd name="T3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78" h="214">
                  <a:moveTo>
                    <a:pt x="0" y="203"/>
                  </a:moveTo>
                  <a:lnTo>
                    <a:pt x="475" y="34"/>
                  </a:lnTo>
                  <a:lnTo>
                    <a:pt x="926" y="214"/>
                  </a:lnTo>
                  <a:lnTo>
                    <a:pt x="1265" y="113"/>
                  </a:lnTo>
                  <a:lnTo>
                    <a:pt x="1717" y="214"/>
                  </a:lnTo>
                  <a:lnTo>
                    <a:pt x="2056" y="68"/>
                  </a:lnTo>
                  <a:lnTo>
                    <a:pt x="2361" y="169"/>
                  </a:lnTo>
                  <a:lnTo>
                    <a:pt x="2677" y="68"/>
                  </a:lnTo>
                  <a:lnTo>
                    <a:pt x="2869" y="180"/>
                  </a:lnTo>
                  <a:lnTo>
                    <a:pt x="3332" y="11"/>
                  </a:lnTo>
                  <a:lnTo>
                    <a:pt x="3818" y="192"/>
                  </a:lnTo>
                  <a:lnTo>
                    <a:pt x="3908" y="11"/>
                  </a:lnTo>
                  <a:lnTo>
                    <a:pt x="4089" y="180"/>
                  </a:lnTo>
                  <a:lnTo>
                    <a:pt x="4303" y="11"/>
                  </a:lnTo>
                  <a:lnTo>
                    <a:pt x="4507" y="135"/>
                  </a:lnTo>
                  <a:lnTo>
                    <a:pt x="4778" y="0"/>
                  </a:lnTo>
                </a:path>
              </a:pathLst>
            </a:custGeom>
            <a:noFill/>
            <a:ln w="76200" cap="flat" cmpd="sng">
              <a:solidFill>
                <a:srgbClr val="C5A1C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AutoShape 39"/>
            <p:cNvSpPr>
              <a:spLocks/>
            </p:cNvSpPr>
            <p:nvPr/>
          </p:nvSpPr>
          <p:spPr bwMode="auto">
            <a:xfrm>
              <a:off x="1344613" y="665163"/>
              <a:ext cx="228600" cy="4162425"/>
            </a:xfrm>
            <a:prstGeom prst="leftBrace">
              <a:avLst>
                <a:gd name="adj1" fmla="val 151736"/>
                <a:gd name="adj2" fmla="val 50000"/>
              </a:avLst>
            </a:prstGeom>
            <a:noFill/>
            <a:ln w="12700">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Rectangle 40"/>
            <p:cNvSpPr>
              <a:spLocks noChangeArrowheads="1"/>
            </p:cNvSpPr>
            <p:nvPr/>
          </p:nvSpPr>
          <p:spPr bwMode="auto">
            <a:xfrm>
              <a:off x="-223442" y="1885217"/>
              <a:ext cx="1667774" cy="17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400" b="1" dirty="0" smtClean="0">
                  <a:latin typeface="+mn-lt"/>
                  <a:ea typeface="+mn-ea"/>
                </a:rPr>
                <a:t>IPv6</a:t>
              </a:r>
              <a:r>
                <a:rPr kumimoji="1" lang="zh-CN" altLang="en-US" sz="2400" b="1" dirty="0" smtClean="0">
                  <a:latin typeface="+mn-lt"/>
                  <a:ea typeface="+mn-ea"/>
                </a:rPr>
                <a:t>的</a:t>
              </a:r>
              <a:endParaRPr kumimoji="1" lang="zh-CN" altLang="en-US" sz="2400" b="1" dirty="0">
                <a:latin typeface="+mn-lt"/>
                <a:ea typeface="+mn-ea"/>
              </a:endParaRPr>
            </a:p>
            <a:p>
              <a:pPr algn="ctr" defTabSz="762000" eaLnBrk="0" hangingPunct="0"/>
              <a:r>
                <a:rPr kumimoji="1" lang="zh-CN" altLang="en-US" sz="2400" b="1" dirty="0">
                  <a:latin typeface="+mn-lt"/>
                  <a:ea typeface="+mn-ea"/>
                </a:rPr>
                <a:t>基本首部</a:t>
              </a:r>
            </a:p>
            <a:p>
              <a:pPr algn="ctr" defTabSz="762000" eaLnBrk="0" hangingPunct="0"/>
              <a:r>
                <a:rPr kumimoji="1" lang="zh-CN" altLang="en-US" sz="2400" b="1" dirty="0">
                  <a:latin typeface="+mn-lt"/>
                  <a:ea typeface="+mn-ea"/>
                </a:rPr>
                <a:t>（</a:t>
              </a:r>
              <a:r>
                <a:rPr kumimoji="1" lang="en-US" altLang="zh-CN" sz="2400" b="1" dirty="0" smtClean="0">
                  <a:latin typeface="+mn-lt"/>
                  <a:ea typeface="+mn-ea"/>
                </a:rPr>
                <a:t>40B</a:t>
              </a:r>
              <a:r>
                <a:rPr kumimoji="1" lang="zh-CN" altLang="en-US" sz="2400" b="1" dirty="0">
                  <a:latin typeface="+mn-lt"/>
                  <a:ea typeface="+mn-ea"/>
                </a:rPr>
                <a:t>）</a:t>
              </a:r>
            </a:p>
          </p:txBody>
        </p:sp>
        <p:sp>
          <p:nvSpPr>
            <p:cNvPr id="44" name="AutoShape 41"/>
            <p:cNvSpPr>
              <a:spLocks/>
            </p:cNvSpPr>
            <p:nvPr/>
          </p:nvSpPr>
          <p:spPr bwMode="auto">
            <a:xfrm>
              <a:off x="1381125" y="4864100"/>
              <a:ext cx="228600" cy="1444625"/>
            </a:xfrm>
            <a:prstGeom prst="leftBrace">
              <a:avLst>
                <a:gd name="adj1" fmla="val 52662"/>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5" name="Rectangle 42"/>
            <p:cNvSpPr>
              <a:spLocks noChangeArrowheads="1"/>
            </p:cNvSpPr>
            <p:nvPr/>
          </p:nvSpPr>
          <p:spPr bwMode="auto">
            <a:xfrm>
              <a:off x="-423343" y="4664007"/>
              <a:ext cx="2020145" cy="17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2400" b="1" dirty="0" smtClean="0">
                  <a:latin typeface="+mn-lt"/>
                  <a:ea typeface="+mn-ea"/>
                </a:rPr>
                <a:t>IPv6</a:t>
              </a:r>
              <a:r>
                <a:rPr kumimoji="1" lang="zh-CN" altLang="en-US" sz="2400" b="1" dirty="0" smtClean="0">
                  <a:latin typeface="+mn-lt"/>
                  <a:ea typeface="+mn-ea"/>
                </a:rPr>
                <a:t>的</a:t>
              </a:r>
              <a:endParaRPr kumimoji="1" lang="zh-CN" altLang="en-US" sz="2400" b="1" dirty="0">
                <a:latin typeface="+mn-lt"/>
                <a:ea typeface="+mn-ea"/>
              </a:endParaRPr>
            </a:p>
            <a:p>
              <a:pPr algn="ctr" defTabSz="762000" eaLnBrk="0" hangingPunct="0"/>
              <a:r>
                <a:rPr kumimoji="1" lang="zh-CN" altLang="en-US" sz="2400" b="1" dirty="0">
                  <a:latin typeface="+mn-lt"/>
                  <a:ea typeface="+mn-ea"/>
                </a:rPr>
                <a:t>有效载荷</a:t>
              </a:r>
            </a:p>
            <a:p>
              <a:pPr algn="ctr" defTabSz="762000" eaLnBrk="0" hangingPunct="0"/>
              <a:r>
                <a:rPr kumimoji="1" lang="zh-CN" altLang="en-US" sz="2400" b="1" dirty="0" smtClean="0">
                  <a:latin typeface="+mn-lt"/>
                  <a:ea typeface="+mn-ea"/>
                </a:rPr>
                <a:t>（≤</a:t>
              </a:r>
              <a:r>
                <a:rPr kumimoji="1" lang="en-US" altLang="zh-CN" sz="2400" b="1" dirty="0" smtClean="0">
                  <a:latin typeface="+mn-lt"/>
                  <a:ea typeface="+mn-ea"/>
                </a:rPr>
                <a:t>64KB</a:t>
              </a:r>
              <a:r>
                <a:rPr kumimoji="1" lang="zh-CN" altLang="en-US" sz="2400" b="1" dirty="0">
                  <a:latin typeface="+mn-lt"/>
                  <a:ea typeface="+mn-ea"/>
                </a:rPr>
                <a:t>）</a:t>
              </a:r>
            </a:p>
          </p:txBody>
        </p:sp>
        <p:sp>
          <p:nvSpPr>
            <p:cNvPr id="46" name="Rectangle 43"/>
            <p:cNvSpPr>
              <a:spLocks noChangeArrowheads="1"/>
            </p:cNvSpPr>
            <p:nvPr/>
          </p:nvSpPr>
          <p:spPr bwMode="auto">
            <a:xfrm>
              <a:off x="1619250" y="620713"/>
              <a:ext cx="7327900" cy="4248150"/>
            </a:xfrm>
            <a:prstGeom prst="rect">
              <a:avLst/>
            </a:prstGeom>
            <a:noFill/>
            <a:ln w="762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4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8487183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之一</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a:solidFill>
                  <a:srgbClr val="FF0000"/>
                </a:solidFill>
              </a:rPr>
              <a:t>版本</a:t>
            </a:r>
            <a:r>
              <a:rPr lang="en-US" altLang="zh-CN" sz="2400" dirty="0" smtClean="0"/>
              <a:t>(Version</a:t>
            </a:r>
            <a:r>
              <a:rPr lang="en-US" altLang="zh-CN" sz="2400" dirty="0"/>
              <a:t>)</a:t>
            </a:r>
          </a:p>
          <a:p>
            <a:pPr marL="0" indent="0">
              <a:lnSpc>
                <a:spcPct val="110000"/>
              </a:lnSpc>
              <a:buNone/>
            </a:pPr>
            <a:r>
              <a:rPr lang="en-US" altLang="zh-CN" sz="2400" dirty="0"/>
              <a:t>    </a:t>
            </a:r>
            <a:r>
              <a:rPr lang="en-US" altLang="zh-CN" sz="2400" dirty="0" smtClean="0"/>
              <a:t> 4bit</a:t>
            </a:r>
            <a:r>
              <a:rPr lang="zh-CN" altLang="en-US" sz="2400" dirty="0"/>
              <a:t>。指明</a:t>
            </a:r>
            <a:r>
              <a:rPr lang="en-US" altLang="zh-CN" sz="2400" dirty="0"/>
              <a:t>IP</a:t>
            </a:r>
            <a:r>
              <a:rPr lang="zh-CN" altLang="en-US" sz="2400" dirty="0"/>
              <a:t>协议的版本，对 </a:t>
            </a:r>
            <a:r>
              <a:rPr lang="en-US" altLang="zh-CN" sz="2400" dirty="0"/>
              <a:t>IPv6</a:t>
            </a:r>
            <a:r>
              <a:rPr lang="zh-CN" altLang="en-US" sz="2400" dirty="0"/>
              <a:t>该字段总是 </a:t>
            </a:r>
            <a:r>
              <a:rPr lang="en-US" altLang="zh-CN" sz="2400" dirty="0"/>
              <a:t>6</a:t>
            </a:r>
            <a:r>
              <a:rPr lang="zh-CN" altLang="en-US" sz="2400" dirty="0"/>
              <a:t>。</a:t>
            </a:r>
          </a:p>
          <a:p>
            <a:pPr>
              <a:lnSpc>
                <a:spcPct val="110000"/>
              </a:lnSpc>
            </a:pPr>
            <a:r>
              <a:rPr lang="zh-CN" altLang="en-US" sz="2400" dirty="0" smtClean="0">
                <a:solidFill>
                  <a:srgbClr val="FF0000"/>
                </a:solidFill>
              </a:rPr>
              <a:t>区分服务</a:t>
            </a:r>
            <a:r>
              <a:rPr lang="en-US" altLang="zh-CN" sz="2400" dirty="0" smtClean="0"/>
              <a:t>(Differentiated service)</a:t>
            </a:r>
            <a:endParaRPr lang="en-US" altLang="zh-CN" sz="2400" dirty="0"/>
          </a:p>
          <a:p>
            <a:pPr marL="0" indent="0">
              <a:lnSpc>
                <a:spcPct val="110000"/>
              </a:lnSpc>
              <a:buNone/>
            </a:pPr>
            <a:r>
              <a:rPr lang="en-US" altLang="zh-CN" sz="2400" dirty="0"/>
              <a:t>     </a:t>
            </a:r>
            <a:r>
              <a:rPr lang="en-US" altLang="zh-CN" sz="2400" dirty="0" smtClean="0"/>
              <a:t>8bit</a:t>
            </a:r>
            <a:r>
              <a:rPr lang="zh-CN" altLang="en-US" sz="2400" dirty="0" smtClean="0"/>
              <a:t>。区分数据报的服务类别，这些数据报具有不同的实时传输需求。与</a:t>
            </a:r>
            <a:r>
              <a:rPr lang="en-US" altLang="zh-CN" sz="2400" dirty="0" smtClean="0"/>
              <a:t>IPv4</a:t>
            </a:r>
            <a:r>
              <a:rPr lang="zh-CN" altLang="en-US" sz="2400" dirty="0" smtClean="0"/>
              <a:t>同名字段相同。</a:t>
            </a:r>
            <a:endParaRPr lang="zh-CN" altLang="en-US" sz="2400" dirty="0"/>
          </a:p>
          <a:p>
            <a:pPr>
              <a:lnSpc>
                <a:spcPct val="110000"/>
              </a:lnSpc>
            </a:pPr>
            <a:r>
              <a:rPr lang="zh-CN" altLang="en-US" sz="2400" dirty="0" smtClean="0">
                <a:solidFill>
                  <a:srgbClr val="FF0000"/>
                </a:solidFill>
              </a:rPr>
              <a:t>流</a:t>
            </a:r>
            <a:r>
              <a:rPr lang="zh-CN" altLang="en-US" sz="2400" dirty="0">
                <a:solidFill>
                  <a:srgbClr val="FF0000"/>
                </a:solidFill>
              </a:rPr>
              <a:t>标号</a:t>
            </a:r>
            <a:r>
              <a:rPr lang="en-US" altLang="zh-CN" sz="2400" dirty="0"/>
              <a:t>(flow label)</a:t>
            </a:r>
          </a:p>
          <a:p>
            <a:pPr marL="0" indent="0">
              <a:lnSpc>
                <a:spcPct val="110000"/>
              </a:lnSpc>
              <a:buNone/>
            </a:pPr>
            <a:r>
              <a:rPr lang="en-US" altLang="zh-CN" sz="2400" dirty="0"/>
              <a:t>     20bit</a:t>
            </a:r>
            <a:r>
              <a:rPr lang="zh-CN" altLang="en-US" sz="2400" dirty="0"/>
              <a:t>。 “流”是</a:t>
            </a:r>
            <a:r>
              <a:rPr lang="en-US" altLang="zh-CN" sz="2400" dirty="0"/>
              <a:t>Internet</a:t>
            </a:r>
            <a:r>
              <a:rPr lang="zh-CN" altLang="en-US" sz="2400" dirty="0"/>
              <a:t>上从特定源点到特定终点的一系列</a:t>
            </a:r>
            <a:r>
              <a:rPr lang="en-US" altLang="zh-CN" sz="2400" dirty="0" smtClean="0"/>
              <a:t>IP</a:t>
            </a:r>
            <a:r>
              <a:rPr lang="zh-CN" altLang="en-US" sz="2400" dirty="0" smtClean="0"/>
              <a:t>数据报， </a:t>
            </a:r>
            <a:r>
              <a:rPr lang="zh-CN" altLang="en-US" sz="2400" dirty="0"/>
              <a:t>“流”所经过的路径上的路由器都保证指明的服务质量。所有属于同一个流的</a:t>
            </a:r>
            <a:r>
              <a:rPr lang="en-US" altLang="zh-CN" sz="2400" dirty="0"/>
              <a:t>IP</a:t>
            </a:r>
            <a:r>
              <a:rPr lang="zh-CN" altLang="en-US" sz="2400" dirty="0"/>
              <a:t>分组都具有同样的流标号。 这是用于支持资源预分配</a:t>
            </a:r>
            <a:r>
              <a:rPr lang="zh-CN" altLang="en-US" sz="2400" dirty="0" smtClean="0"/>
              <a:t>。</a:t>
            </a:r>
            <a:endParaRPr lang="zh-CN" altLang="en-US" sz="2400" dirty="0"/>
          </a:p>
        </p:txBody>
      </p:sp>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73967249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之二</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pPr>
              <a:lnSpc>
                <a:spcPct val="114000"/>
              </a:lnSpc>
            </a:pPr>
            <a:r>
              <a:rPr lang="zh-CN" altLang="en-US" sz="2400" dirty="0">
                <a:solidFill>
                  <a:srgbClr val="FF0000"/>
                </a:solidFill>
              </a:rPr>
              <a:t>有效载荷长度</a:t>
            </a:r>
            <a:r>
              <a:rPr lang="en-US" altLang="zh-CN" sz="2400" dirty="0" smtClean="0"/>
              <a:t>(Payload </a:t>
            </a:r>
            <a:r>
              <a:rPr lang="en-US" altLang="zh-CN" sz="2400" dirty="0"/>
              <a:t>length)</a:t>
            </a:r>
          </a:p>
          <a:p>
            <a:pPr marL="0" indent="0">
              <a:lnSpc>
                <a:spcPct val="114000"/>
              </a:lnSpc>
              <a:buNone/>
            </a:pPr>
            <a:r>
              <a:rPr lang="en-US" altLang="zh-CN" sz="2400" dirty="0"/>
              <a:t>     16bit</a:t>
            </a:r>
            <a:r>
              <a:rPr lang="zh-CN" altLang="en-US" sz="2400" dirty="0"/>
              <a:t>。它指明</a:t>
            </a:r>
            <a:r>
              <a:rPr lang="en-US" altLang="zh-CN" sz="2400" dirty="0" smtClean="0"/>
              <a:t>IPv6</a:t>
            </a:r>
            <a:r>
              <a:rPr lang="zh-CN" altLang="en-US" sz="2400" dirty="0" smtClean="0"/>
              <a:t>数据报有效载荷的大小（单位：</a:t>
            </a:r>
            <a:r>
              <a:rPr lang="en-US" altLang="zh-CN" sz="2400" dirty="0" smtClean="0"/>
              <a:t>B</a:t>
            </a:r>
            <a:r>
              <a:rPr lang="zh-CN" altLang="en-US" sz="2400" dirty="0" smtClean="0"/>
              <a:t>），最大</a:t>
            </a:r>
            <a:r>
              <a:rPr lang="zh-CN" altLang="en-US" sz="2400" dirty="0"/>
              <a:t>值是 </a:t>
            </a:r>
            <a:r>
              <a:rPr lang="en-US" altLang="zh-CN" sz="2400" dirty="0"/>
              <a:t>64 KB</a:t>
            </a:r>
            <a:r>
              <a:rPr lang="zh-CN" altLang="en-US" sz="2400" dirty="0"/>
              <a:t>。 </a:t>
            </a:r>
          </a:p>
          <a:p>
            <a:pPr>
              <a:lnSpc>
                <a:spcPct val="114000"/>
              </a:lnSpc>
            </a:pPr>
            <a:r>
              <a:rPr lang="zh-CN" altLang="en-US" sz="2400" dirty="0" smtClean="0">
                <a:solidFill>
                  <a:srgbClr val="FF0000"/>
                </a:solidFill>
              </a:rPr>
              <a:t>下</a:t>
            </a:r>
            <a:r>
              <a:rPr lang="zh-CN" altLang="en-US" sz="2400" dirty="0">
                <a:solidFill>
                  <a:srgbClr val="FF0000"/>
                </a:solidFill>
              </a:rPr>
              <a:t>一个首部</a:t>
            </a:r>
            <a:r>
              <a:rPr lang="en-US" altLang="zh-CN" sz="2400" dirty="0" smtClean="0"/>
              <a:t>(Next </a:t>
            </a:r>
            <a:r>
              <a:rPr lang="en-US" altLang="zh-CN" sz="2400" dirty="0"/>
              <a:t>header)</a:t>
            </a:r>
          </a:p>
          <a:p>
            <a:pPr marL="0" indent="0">
              <a:lnSpc>
                <a:spcPct val="114000"/>
              </a:lnSpc>
              <a:buNone/>
            </a:pPr>
            <a:r>
              <a:rPr lang="en-US" altLang="zh-CN" sz="2400" dirty="0"/>
              <a:t>     8bit</a:t>
            </a:r>
            <a:r>
              <a:rPr lang="zh-CN" altLang="en-US" sz="2400" dirty="0"/>
              <a:t>。当</a:t>
            </a:r>
            <a:r>
              <a:rPr lang="en-US" altLang="zh-CN" sz="2400" dirty="0"/>
              <a:t>IPv6</a:t>
            </a:r>
            <a:r>
              <a:rPr lang="zh-CN" altLang="en-US" sz="2400" dirty="0"/>
              <a:t>首部没有扩展首部时，本字段的作用同</a:t>
            </a:r>
            <a:r>
              <a:rPr lang="en-US" altLang="zh-CN" sz="2400" dirty="0"/>
              <a:t>IPv4</a:t>
            </a:r>
            <a:r>
              <a:rPr lang="zh-CN" altLang="en-US" sz="2400" dirty="0"/>
              <a:t>的协议字段，用于指明基本首部后面的数据应交付给哪个高层协议，例如：</a:t>
            </a:r>
            <a:r>
              <a:rPr lang="en-US" altLang="zh-CN" sz="2400" dirty="0"/>
              <a:t>6</a:t>
            </a:r>
            <a:r>
              <a:rPr lang="zh-CN" altLang="en-US" sz="2400" dirty="0"/>
              <a:t>或</a:t>
            </a:r>
            <a:r>
              <a:rPr lang="en-US" altLang="zh-CN" sz="2400" dirty="0"/>
              <a:t>17</a:t>
            </a:r>
            <a:r>
              <a:rPr lang="zh-CN" altLang="en-US" sz="2400" dirty="0"/>
              <a:t>分别表示应交付给</a:t>
            </a:r>
            <a:r>
              <a:rPr lang="en-US" altLang="zh-CN" sz="2400" dirty="0"/>
              <a:t>TCP</a:t>
            </a:r>
            <a:r>
              <a:rPr lang="zh-CN" altLang="en-US" sz="2400" dirty="0"/>
              <a:t>或</a:t>
            </a:r>
            <a:r>
              <a:rPr lang="en-US" altLang="zh-CN" sz="2400" dirty="0"/>
              <a:t>UDP</a:t>
            </a:r>
            <a:r>
              <a:rPr lang="zh-CN" altLang="en-US" sz="2400" dirty="0"/>
              <a:t>；当</a:t>
            </a:r>
            <a:r>
              <a:rPr lang="en-US" altLang="zh-CN" sz="2400" dirty="0"/>
              <a:t>IPv6</a:t>
            </a:r>
            <a:r>
              <a:rPr lang="zh-CN" altLang="en-US" sz="2400" dirty="0"/>
              <a:t>首部出现扩展首部时，本字段指明后面第一个扩展首部的类型，例如：</a:t>
            </a:r>
            <a:r>
              <a:rPr lang="en-US" altLang="zh-CN" sz="2400" dirty="0"/>
              <a:t>43</a:t>
            </a:r>
            <a:r>
              <a:rPr lang="zh-CN" altLang="en-US" sz="2400" dirty="0"/>
              <a:t>表示是路由选择扩展首部，</a:t>
            </a:r>
            <a:r>
              <a:rPr lang="en-US" altLang="zh-CN" sz="2400" dirty="0"/>
              <a:t>44</a:t>
            </a:r>
            <a:r>
              <a:rPr lang="zh-CN" altLang="en-US" sz="2400" dirty="0"/>
              <a:t>表示是分片扩展首部</a:t>
            </a:r>
            <a:r>
              <a:rPr lang="zh-CN" altLang="en-US" sz="2400" dirty="0" smtClean="0"/>
              <a:t>。</a:t>
            </a:r>
            <a:endParaRPr lang="zh-CN" altLang="en-US" sz="24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5450785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基本</a:t>
            </a:r>
            <a:r>
              <a:rPr lang="zh-CN" altLang="en-US" dirty="0" smtClean="0">
                <a:latin typeface="+mj-ea"/>
              </a:rPr>
              <a:t>首部</a:t>
            </a:r>
            <a:r>
              <a:rPr lang="zh-CN" altLang="en-US" baseline="-25000" dirty="0" smtClean="0">
                <a:latin typeface="+mj-ea"/>
              </a:rPr>
              <a:t>之三</a:t>
            </a:r>
            <a:endParaRPr lang="zh-CN" altLang="en-US" baseline="-250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p:txBody>
          <a:bodyPr/>
          <a:lstStyle/>
          <a:p>
            <a:r>
              <a:rPr lang="zh-CN" altLang="en-US" sz="2800" dirty="0">
                <a:solidFill>
                  <a:srgbClr val="FF0000"/>
                </a:solidFill>
              </a:rPr>
              <a:t>跳数限制</a:t>
            </a:r>
            <a:r>
              <a:rPr lang="en-US" altLang="zh-CN" sz="2800" dirty="0"/>
              <a:t>(hop limit)</a:t>
            </a:r>
          </a:p>
          <a:p>
            <a:pPr marL="0" indent="0">
              <a:buNone/>
            </a:pPr>
            <a:r>
              <a:rPr lang="en-US" altLang="zh-CN" sz="2800" dirty="0"/>
              <a:t>     8bit</a:t>
            </a:r>
            <a:r>
              <a:rPr lang="zh-CN" altLang="en-US" sz="2800" dirty="0"/>
              <a:t>。同</a:t>
            </a:r>
            <a:r>
              <a:rPr lang="en-US" altLang="zh-CN" sz="2800" dirty="0"/>
              <a:t>IPv4</a:t>
            </a:r>
            <a:r>
              <a:rPr lang="zh-CN" altLang="en-US" sz="2800" dirty="0"/>
              <a:t>中的</a:t>
            </a:r>
            <a:r>
              <a:rPr lang="en-US" altLang="zh-CN" sz="2800" dirty="0"/>
              <a:t>TTL</a:t>
            </a:r>
            <a:r>
              <a:rPr lang="zh-CN" altLang="en-US" sz="2800" dirty="0"/>
              <a:t>字段。源站在</a:t>
            </a:r>
            <a:r>
              <a:rPr lang="en-US" altLang="zh-CN" sz="2800" dirty="0" smtClean="0"/>
              <a:t>IP</a:t>
            </a:r>
            <a:r>
              <a:rPr lang="zh-CN" altLang="en-US" sz="2800" dirty="0" smtClean="0"/>
              <a:t>数据报发出</a:t>
            </a:r>
            <a:r>
              <a:rPr lang="zh-CN" altLang="en-US" sz="2800" dirty="0"/>
              <a:t>时即设定跳数限制。路由器在转发</a:t>
            </a:r>
            <a:r>
              <a:rPr lang="en-US" altLang="zh-CN" sz="2800" dirty="0" smtClean="0"/>
              <a:t>IP</a:t>
            </a:r>
            <a:r>
              <a:rPr lang="zh-CN" altLang="en-US" sz="2800" dirty="0" smtClean="0"/>
              <a:t>数据报时</a:t>
            </a:r>
            <a:r>
              <a:rPr lang="zh-CN" altLang="en-US" sz="2800" dirty="0"/>
              <a:t>将跳数限制字段中的值减</a:t>
            </a:r>
            <a:r>
              <a:rPr lang="en-US" altLang="zh-CN" sz="2800" dirty="0"/>
              <a:t>1</a:t>
            </a:r>
            <a:r>
              <a:rPr lang="zh-CN" altLang="en-US" sz="2800" dirty="0"/>
              <a:t>。当跳数限制的值为零时，就要将</a:t>
            </a:r>
            <a:r>
              <a:rPr lang="zh-CN" altLang="en-US" sz="2800" dirty="0" smtClean="0"/>
              <a:t>此数据报丢弃</a:t>
            </a:r>
            <a:r>
              <a:rPr lang="zh-CN" altLang="en-US" sz="2800" dirty="0"/>
              <a:t>。</a:t>
            </a:r>
          </a:p>
          <a:p>
            <a:r>
              <a:rPr lang="zh-CN" altLang="en-US" sz="2800" dirty="0" smtClean="0">
                <a:solidFill>
                  <a:srgbClr val="FF0000"/>
                </a:solidFill>
              </a:rPr>
              <a:t>源</a:t>
            </a:r>
            <a:r>
              <a:rPr lang="en-US" altLang="zh-CN" sz="2800" dirty="0">
                <a:solidFill>
                  <a:srgbClr val="FF0000"/>
                </a:solidFill>
              </a:rPr>
              <a:t>IP</a:t>
            </a:r>
            <a:r>
              <a:rPr lang="zh-CN" altLang="en-US" sz="2800" dirty="0">
                <a:solidFill>
                  <a:srgbClr val="FF0000"/>
                </a:solidFill>
              </a:rPr>
              <a:t>地址</a:t>
            </a:r>
          </a:p>
          <a:p>
            <a:pPr marL="0" indent="0">
              <a:buNone/>
            </a:pPr>
            <a:r>
              <a:rPr lang="zh-CN" altLang="en-US" sz="2800" dirty="0"/>
              <a:t>     </a:t>
            </a:r>
            <a:r>
              <a:rPr lang="en-US" altLang="zh-CN" sz="2800" dirty="0"/>
              <a:t>128bit</a:t>
            </a:r>
            <a:r>
              <a:rPr lang="zh-CN" altLang="en-US" sz="2800" dirty="0"/>
              <a:t>。是</a:t>
            </a:r>
            <a:r>
              <a:rPr lang="en-US" altLang="zh-CN" sz="2800" dirty="0"/>
              <a:t>IP</a:t>
            </a:r>
            <a:r>
              <a:rPr lang="zh-CN" altLang="en-US" sz="2800" dirty="0"/>
              <a:t>分组的</a:t>
            </a:r>
            <a:r>
              <a:rPr lang="zh-CN" altLang="en-US" sz="2800" dirty="0" smtClean="0"/>
              <a:t>发送方的</a:t>
            </a:r>
            <a:r>
              <a:rPr lang="en-US" altLang="zh-CN" sz="2800" dirty="0"/>
              <a:t>IP</a:t>
            </a:r>
            <a:r>
              <a:rPr lang="zh-CN" altLang="en-US" sz="2800" dirty="0"/>
              <a:t>地址。 </a:t>
            </a:r>
          </a:p>
          <a:p>
            <a:r>
              <a:rPr lang="zh-CN" altLang="en-US" sz="2800" dirty="0" smtClean="0">
                <a:solidFill>
                  <a:srgbClr val="FF0000"/>
                </a:solidFill>
              </a:rPr>
              <a:t>目的</a:t>
            </a:r>
            <a:r>
              <a:rPr lang="en-US" altLang="zh-CN" sz="2800" dirty="0">
                <a:solidFill>
                  <a:srgbClr val="FF0000"/>
                </a:solidFill>
              </a:rPr>
              <a:t>IP</a:t>
            </a:r>
            <a:r>
              <a:rPr lang="zh-CN" altLang="en-US" sz="2800" dirty="0">
                <a:solidFill>
                  <a:srgbClr val="FF0000"/>
                </a:solidFill>
              </a:rPr>
              <a:t>地址</a:t>
            </a:r>
          </a:p>
          <a:p>
            <a:pPr marL="0" indent="0">
              <a:buNone/>
            </a:pPr>
            <a:r>
              <a:rPr lang="zh-CN" altLang="en-US" sz="2800" dirty="0"/>
              <a:t> </a:t>
            </a:r>
            <a:r>
              <a:rPr lang="zh-CN" altLang="en-US" sz="2800" dirty="0" smtClean="0"/>
              <a:t>    </a:t>
            </a:r>
            <a:r>
              <a:rPr lang="en-US" altLang="zh-CN" sz="2800" dirty="0" smtClean="0"/>
              <a:t>128bit</a:t>
            </a:r>
            <a:r>
              <a:rPr lang="zh-CN" altLang="en-US" sz="2800" dirty="0"/>
              <a:t>。是</a:t>
            </a:r>
            <a:r>
              <a:rPr lang="en-US" altLang="zh-CN" sz="2800" dirty="0"/>
              <a:t>IP</a:t>
            </a:r>
            <a:r>
              <a:rPr lang="zh-CN" altLang="en-US" sz="2800" dirty="0"/>
              <a:t>分组的</a:t>
            </a:r>
            <a:r>
              <a:rPr lang="zh-CN" altLang="en-US" sz="2800" dirty="0" smtClean="0"/>
              <a:t>接收方的</a:t>
            </a:r>
            <a:r>
              <a:rPr lang="en-US" altLang="zh-CN" sz="2800" dirty="0"/>
              <a:t>IP</a:t>
            </a:r>
            <a:r>
              <a:rPr lang="zh-CN" altLang="en-US" sz="2800" dirty="0"/>
              <a:t>地址</a:t>
            </a:r>
            <a:r>
              <a:rPr lang="zh-CN" altLang="en-US" sz="2800" dirty="0" smtClean="0"/>
              <a:t>。</a:t>
            </a:r>
            <a:endParaRPr lang="zh-CN" altLang="en-US" sz="2800" dirty="0"/>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756303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IPv4</a:t>
            </a:r>
            <a:r>
              <a:rPr lang="zh-CN" altLang="en-US" dirty="0" smtClean="0">
                <a:latin typeface="+mj-ea"/>
              </a:rPr>
              <a:t>和</a:t>
            </a:r>
            <a:r>
              <a:rPr lang="en-US" altLang="zh-CN" dirty="0" smtClean="0">
                <a:latin typeface="华文新魏" pitchFamily="2" charset="-122"/>
                <a:ea typeface="华文新魏" pitchFamily="2" charset="-122"/>
              </a:rPr>
              <a:t>IPv6</a:t>
            </a:r>
            <a:r>
              <a:rPr lang="zh-CN" altLang="en-US" dirty="0" smtClean="0">
                <a:latin typeface="+mj-ea"/>
              </a:rPr>
              <a:t>的比较</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5" name="Rectangle 4"/>
          <p:cNvSpPr>
            <a:spLocks noChangeArrowheads="1"/>
          </p:cNvSpPr>
          <p:nvPr/>
        </p:nvSpPr>
        <p:spPr bwMode="auto">
          <a:xfrm>
            <a:off x="3327275" y="2187153"/>
            <a:ext cx="1847850" cy="530225"/>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 name="Rectangle 5"/>
          <p:cNvSpPr>
            <a:spLocks noChangeArrowheads="1"/>
          </p:cNvSpPr>
          <p:nvPr/>
        </p:nvSpPr>
        <p:spPr bwMode="auto">
          <a:xfrm>
            <a:off x="1492125" y="2176041"/>
            <a:ext cx="7380288" cy="3249612"/>
          </a:xfrm>
          <a:prstGeom prst="rect">
            <a:avLst/>
          </a:prstGeom>
          <a:solidFill>
            <a:srgbClr val="FF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7" name="Line 6"/>
          <p:cNvSpPr>
            <a:spLocks noChangeShapeType="1"/>
          </p:cNvSpPr>
          <p:nvPr/>
        </p:nvSpPr>
        <p:spPr bwMode="auto">
          <a:xfrm>
            <a:off x="1487363" y="2726903"/>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Line 7"/>
          <p:cNvSpPr>
            <a:spLocks noChangeShapeType="1"/>
          </p:cNvSpPr>
          <p:nvPr/>
        </p:nvSpPr>
        <p:spPr bwMode="auto">
          <a:xfrm>
            <a:off x="1487363" y="3268241"/>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 name="Line 8"/>
          <p:cNvSpPr>
            <a:spLocks noChangeShapeType="1"/>
          </p:cNvSpPr>
          <p:nvPr/>
        </p:nvSpPr>
        <p:spPr bwMode="auto">
          <a:xfrm>
            <a:off x="1487363" y="3811166"/>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 name="Line 9"/>
          <p:cNvSpPr>
            <a:spLocks noChangeShapeType="1"/>
          </p:cNvSpPr>
          <p:nvPr/>
        </p:nvSpPr>
        <p:spPr bwMode="auto">
          <a:xfrm>
            <a:off x="1487363" y="4347741"/>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Line 10"/>
          <p:cNvSpPr>
            <a:spLocks noChangeShapeType="1"/>
          </p:cNvSpPr>
          <p:nvPr/>
        </p:nvSpPr>
        <p:spPr bwMode="auto">
          <a:xfrm>
            <a:off x="1487363" y="4890666"/>
            <a:ext cx="73914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Line 11"/>
          <p:cNvSpPr>
            <a:spLocks noChangeShapeType="1"/>
          </p:cNvSpPr>
          <p:nvPr/>
        </p:nvSpPr>
        <p:spPr bwMode="auto">
          <a:xfrm>
            <a:off x="2395413" y="2185566"/>
            <a:ext cx="0" cy="54133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3" name="Line 12"/>
          <p:cNvSpPr>
            <a:spLocks noChangeShapeType="1"/>
          </p:cNvSpPr>
          <p:nvPr/>
        </p:nvSpPr>
        <p:spPr bwMode="auto">
          <a:xfrm>
            <a:off x="3320925" y="2185566"/>
            <a:ext cx="0" cy="54133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4" name="Line 13"/>
          <p:cNvSpPr>
            <a:spLocks noChangeShapeType="1"/>
          </p:cNvSpPr>
          <p:nvPr/>
        </p:nvSpPr>
        <p:spPr bwMode="auto">
          <a:xfrm>
            <a:off x="3320925" y="3280941"/>
            <a:ext cx="0" cy="5270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5" name="Line 14"/>
          <p:cNvSpPr>
            <a:spLocks noChangeShapeType="1"/>
          </p:cNvSpPr>
          <p:nvPr/>
        </p:nvSpPr>
        <p:spPr bwMode="auto">
          <a:xfrm>
            <a:off x="5171950" y="2185566"/>
            <a:ext cx="0" cy="16224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Line 15"/>
          <p:cNvSpPr>
            <a:spLocks noChangeShapeType="1"/>
          </p:cNvSpPr>
          <p:nvPr/>
        </p:nvSpPr>
        <p:spPr bwMode="auto">
          <a:xfrm flipV="1">
            <a:off x="7021388" y="4885903"/>
            <a:ext cx="0" cy="5397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7" name="Line 16"/>
          <p:cNvSpPr>
            <a:spLocks noChangeShapeType="1"/>
          </p:cNvSpPr>
          <p:nvPr/>
        </p:nvSpPr>
        <p:spPr bwMode="auto">
          <a:xfrm>
            <a:off x="5924425" y="2738016"/>
            <a:ext cx="0" cy="5302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Rectangle 17"/>
          <p:cNvSpPr>
            <a:spLocks noChangeArrowheads="1"/>
          </p:cNvSpPr>
          <p:nvPr/>
        </p:nvSpPr>
        <p:spPr bwMode="auto">
          <a:xfrm>
            <a:off x="1438150"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0</a:t>
            </a:r>
          </a:p>
        </p:txBody>
      </p:sp>
      <p:sp>
        <p:nvSpPr>
          <p:cNvPr id="19" name="Rectangle 18"/>
          <p:cNvSpPr>
            <a:spLocks noChangeArrowheads="1"/>
          </p:cNvSpPr>
          <p:nvPr/>
        </p:nvSpPr>
        <p:spPr bwMode="auto">
          <a:xfrm>
            <a:off x="2316038"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4</a:t>
            </a:r>
          </a:p>
        </p:txBody>
      </p:sp>
      <p:sp>
        <p:nvSpPr>
          <p:cNvPr id="20" name="Rectangle 19"/>
          <p:cNvSpPr>
            <a:spLocks noChangeArrowheads="1"/>
          </p:cNvSpPr>
          <p:nvPr/>
        </p:nvSpPr>
        <p:spPr bwMode="auto">
          <a:xfrm>
            <a:off x="3251075" y="1791866"/>
            <a:ext cx="32541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8</a:t>
            </a:r>
          </a:p>
        </p:txBody>
      </p:sp>
      <p:sp>
        <p:nvSpPr>
          <p:cNvPr id="21" name="Rectangle 20"/>
          <p:cNvSpPr>
            <a:spLocks noChangeArrowheads="1"/>
          </p:cNvSpPr>
          <p:nvPr/>
        </p:nvSpPr>
        <p:spPr bwMode="auto">
          <a:xfrm>
            <a:off x="5081463"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16</a:t>
            </a:r>
          </a:p>
        </p:txBody>
      </p:sp>
      <p:sp>
        <p:nvSpPr>
          <p:cNvPr id="22" name="Rectangle 21"/>
          <p:cNvSpPr>
            <a:spLocks noChangeArrowheads="1"/>
          </p:cNvSpPr>
          <p:nvPr/>
        </p:nvSpPr>
        <p:spPr bwMode="auto">
          <a:xfrm>
            <a:off x="5829175"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19</a:t>
            </a:r>
          </a:p>
        </p:txBody>
      </p:sp>
      <p:sp>
        <p:nvSpPr>
          <p:cNvPr id="23" name="Rectangle 22"/>
          <p:cNvSpPr>
            <a:spLocks noChangeArrowheads="1"/>
          </p:cNvSpPr>
          <p:nvPr/>
        </p:nvSpPr>
        <p:spPr bwMode="auto">
          <a:xfrm>
            <a:off x="6932488"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24</a:t>
            </a:r>
          </a:p>
        </p:txBody>
      </p:sp>
      <p:sp>
        <p:nvSpPr>
          <p:cNvPr id="24" name="Rectangle 23"/>
          <p:cNvSpPr>
            <a:spLocks noChangeArrowheads="1"/>
          </p:cNvSpPr>
          <p:nvPr/>
        </p:nvSpPr>
        <p:spPr bwMode="auto">
          <a:xfrm>
            <a:off x="8537450" y="1791866"/>
            <a:ext cx="4680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en-US" altLang="zh-CN" sz="2000" b="1">
                <a:latin typeface="+mn-lt"/>
                <a:ea typeface="+mn-ea"/>
              </a:rPr>
              <a:t>31</a:t>
            </a:r>
          </a:p>
        </p:txBody>
      </p:sp>
      <p:sp>
        <p:nvSpPr>
          <p:cNvPr id="25" name="Rectangle 24"/>
          <p:cNvSpPr>
            <a:spLocks noChangeArrowheads="1"/>
          </p:cNvSpPr>
          <p:nvPr/>
        </p:nvSpPr>
        <p:spPr bwMode="auto">
          <a:xfrm>
            <a:off x="1604838" y="2234778"/>
            <a:ext cx="7598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版 本</a:t>
            </a:r>
          </a:p>
        </p:txBody>
      </p:sp>
      <p:sp>
        <p:nvSpPr>
          <p:cNvPr id="26" name="Rectangle 25"/>
          <p:cNvSpPr>
            <a:spLocks noChangeArrowheads="1"/>
          </p:cNvSpPr>
          <p:nvPr/>
        </p:nvSpPr>
        <p:spPr bwMode="auto">
          <a:xfrm>
            <a:off x="5224338" y="2763416"/>
            <a:ext cx="6905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标志</a:t>
            </a:r>
          </a:p>
        </p:txBody>
      </p:sp>
      <p:sp>
        <p:nvSpPr>
          <p:cNvPr id="27" name="Rectangle 26"/>
          <p:cNvSpPr>
            <a:spLocks noChangeArrowheads="1"/>
          </p:cNvSpPr>
          <p:nvPr/>
        </p:nvSpPr>
        <p:spPr bwMode="auto">
          <a:xfrm>
            <a:off x="1763588" y="3304753"/>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生 存 时 间</a:t>
            </a:r>
          </a:p>
        </p:txBody>
      </p:sp>
      <p:sp>
        <p:nvSpPr>
          <p:cNvPr id="28" name="Rectangle 27"/>
          <p:cNvSpPr>
            <a:spLocks noChangeArrowheads="1"/>
          </p:cNvSpPr>
          <p:nvPr/>
        </p:nvSpPr>
        <p:spPr bwMode="auto">
          <a:xfrm>
            <a:off x="3763838" y="3304753"/>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协    议</a:t>
            </a:r>
          </a:p>
        </p:txBody>
      </p:sp>
      <p:sp>
        <p:nvSpPr>
          <p:cNvPr id="29" name="Rectangle 28"/>
          <p:cNvSpPr>
            <a:spLocks noChangeArrowheads="1"/>
          </p:cNvSpPr>
          <p:nvPr/>
        </p:nvSpPr>
        <p:spPr bwMode="auto">
          <a:xfrm>
            <a:off x="2835150" y="2799928"/>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标    识</a:t>
            </a:r>
          </a:p>
        </p:txBody>
      </p:sp>
      <p:sp>
        <p:nvSpPr>
          <p:cNvPr id="30" name="Rectangle 29"/>
          <p:cNvSpPr>
            <a:spLocks noChangeArrowheads="1"/>
          </p:cNvSpPr>
          <p:nvPr/>
        </p:nvSpPr>
        <p:spPr bwMode="auto">
          <a:xfrm>
            <a:off x="3620963" y="2217316"/>
            <a:ext cx="1420262"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服 务 类 型</a:t>
            </a:r>
          </a:p>
        </p:txBody>
      </p:sp>
      <p:sp>
        <p:nvSpPr>
          <p:cNvPr id="31" name="Rectangle 30"/>
          <p:cNvSpPr>
            <a:spLocks noChangeArrowheads="1"/>
          </p:cNvSpPr>
          <p:nvPr/>
        </p:nvSpPr>
        <p:spPr bwMode="auto">
          <a:xfrm>
            <a:off x="6462588" y="2222078"/>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总   长   度</a:t>
            </a:r>
          </a:p>
        </p:txBody>
      </p:sp>
      <p:sp>
        <p:nvSpPr>
          <p:cNvPr id="32" name="Rectangle 31"/>
          <p:cNvSpPr>
            <a:spLocks noChangeArrowheads="1"/>
          </p:cNvSpPr>
          <p:nvPr/>
        </p:nvSpPr>
        <p:spPr bwMode="auto">
          <a:xfrm>
            <a:off x="6786438" y="2799928"/>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片   偏   移</a:t>
            </a:r>
          </a:p>
        </p:txBody>
      </p:sp>
      <p:sp>
        <p:nvSpPr>
          <p:cNvPr id="33" name="Rectangle 32"/>
          <p:cNvSpPr>
            <a:spLocks noChangeArrowheads="1"/>
          </p:cNvSpPr>
          <p:nvPr/>
        </p:nvSpPr>
        <p:spPr bwMode="auto">
          <a:xfrm>
            <a:off x="7465888" y="4920828"/>
            <a:ext cx="97783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填    充</a:t>
            </a:r>
          </a:p>
        </p:txBody>
      </p:sp>
      <p:sp>
        <p:nvSpPr>
          <p:cNvPr id="34" name="Rectangle 33"/>
          <p:cNvSpPr>
            <a:spLocks noChangeArrowheads="1"/>
          </p:cNvSpPr>
          <p:nvPr/>
        </p:nvSpPr>
        <p:spPr bwMode="auto">
          <a:xfrm>
            <a:off x="5986338" y="3293641"/>
            <a:ext cx="231153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首   部   检   验   和</a:t>
            </a:r>
          </a:p>
        </p:txBody>
      </p:sp>
      <p:sp>
        <p:nvSpPr>
          <p:cNvPr id="35" name="Rectangle 34"/>
          <p:cNvSpPr>
            <a:spLocks noChangeArrowheads="1"/>
          </p:cNvSpPr>
          <p:nvPr/>
        </p:nvSpPr>
        <p:spPr bwMode="auto">
          <a:xfrm>
            <a:off x="4568700" y="3857203"/>
            <a:ext cx="137537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源   地   址</a:t>
            </a:r>
          </a:p>
        </p:txBody>
      </p:sp>
      <p:sp>
        <p:nvSpPr>
          <p:cNvPr id="36" name="Rectangle 35"/>
          <p:cNvSpPr>
            <a:spLocks noChangeArrowheads="1"/>
          </p:cNvSpPr>
          <p:nvPr/>
        </p:nvSpPr>
        <p:spPr bwMode="auto">
          <a:xfrm>
            <a:off x="4330575" y="4454103"/>
            <a:ext cx="184345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目   的   地   址</a:t>
            </a:r>
          </a:p>
        </p:txBody>
      </p:sp>
      <p:sp>
        <p:nvSpPr>
          <p:cNvPr id="37" name="Rectangle 36"/>
          <p:cNvSpPr>
            <a:spLocks noChangeArrowheads="1"/>
          </p:cNvSpPr>
          <p:nvPr/>
        </p:nvSpPr>
        <p:spPr bwMode="auto">
          <a:xfrm>
            <a:off x="2517650" y="4920828"/>
            <a:ext cx="4158191"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solidFill>
                  <a:srgbClr val="000000"/>
                </a:solidFill>
                <a:latin typeface="+mn-lt"/>
                <a:ea typeface="+mn-ea"/>
              </a:rPr>
              <a:t>可   选   字   段  （长   度   可   变）</a:t>
            </a:r>
          </a:p>
        </p:txBody>
      </p:sp>
      <p:sp>
        <p:nvSpPr>
          <p:cNvPr id="38" name="Rectangle 37"/>
          <p:cNvSpPr>
            <a:spLocks noChangeArrowheads="1"/>
          </p:cNvSpPr>
          <p:nvPr/>
        </p:nvSpPr>
        <p:spPr bwMode="auto">
          <a:xfrm>
            <a:off x="831725" y="1772816"/>
            <a:ext cx="6957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比特</a:t>
            </a:r>
          </a:p>
        </p:txBody>
      </p:sp>
      <p:sp>
        <p:nvSpPr>
          <p:cNvPr id="39" name="Rectangle 38"/>
          <p:cNvSpPr>
            <a:spLocks noChangeArrowheads="1"/>
          </p:cNvSpPr>
          <p:nvPr/>
        </p:nvSpPr>
        <p:spPr bwMode="auto">
          <a:xfrm>
            <a:off x="2322388" y="2270145"/>
            <a:ext cx="110607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1800" b="1" dirty="0">
                <a:solidFill>
                  <a:srgbClr val="000000"/>
                </a:solidFill>
                <a:latin typeface="+mn-lt"/>
                <a:ea typeface="+mn-ea"/>
              </a:rPr>
              <a:t>首部长度</a:t>
            </a:r>
          </a:p>
        </p:txBody>
      </p:sp>
      <p:sp>
        <p:nvSpPr>
          <p:cNvPr id="40" name="Rectangle 39"/>
          <p:cNvSpPr>
            <a:spLocks noChangeArrowheads="1"/>
          </p:cNvSpPr>
          <p:nvPr/>
        </p:nvSpPr>
        <p:spPr bwMode="auto">
          <a:xfrm>
            <a:off x="625350" y="3009478"/>
            <a:ext cx="776288"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lnSpc>
                <a:spcPct val="90000"/>
              </a:lnSpc>
              <a:spcBef>
                <a:spcPct val="0"/>
              </a:spcBef>
              <a:buSzTx/>
              <a:buFontTx/>
              <a:buNone/>
            </a:pPr>
            <a:r>
              <a:rPr lang="zh-CN" altLang="en-US" sz="2000" b="1">
                <a:latin typeface="+mn-lt"/>
                <a:ea typeface="+mn-ea"/>
              </a:rPr>
              <a:t>固定</a:t>
            </a:r>
          </a:p>
          <a:p>
            <a:pPr defTabSz="762000" eaLnBrk="0" hangingPunct="0">
              <a:lnSpc>
                <a:spcPct val="90000"/>
              </a:lnSpc>
              <a:spcBef>
                <a:spcPct val="0"/>
              </a:spcBef>
              <a:buSzTx/>
              <a:buFontTx/>
              <a:buNone/>
            </a:pPr>
            <a:r>
              <a:rPr lang="zh-CN" altLang="en-US" sz="2000" b="1">
                <a:latin typeface="+mn-lt"/>
                <a:ea typeface="+mn-ea"/>
              </a:rPr>
              <a:t>部分</a:t>
            </a:r>
          </a:p>
          <a:p>
            <a:pPr defTabSz="762000" eaLnBrk="0" hangingPunct="0">
              <a:lnSpc>
                <a:spcPct val="90000"/>
              </a:lnSpc>
              <a:spcBef>
                <a:spcPct val="0"/>
              </a:spcBef>
              <a:buSzTx/>
              <a:buFontTx/>
              <a:buNone/>
            </a:pPr>
            <a:r>
              <a:rPr lang="en-US" altLang="zh-CN" sz="2000" b="1">
                <a:latin typeface="+mn-lt"/>
                <a:ea typeface="+mn-ea"/>
              </a:rPr>
              <a:t>20B</a:t>
            </a:r>
            <a:endParaRPr lang="zh-CN" altLang="en-US" sz="2000" b="1">
              <a:latin typeface="+mn-lt"/>
              <a:ea typeface="+mn-ea"/>
            </a:endParaRPr>
          </a:p>
        </p:txBody>
      </p:sp>
      <p:grpSp>
        <p:nvGrpSpPr>
          <p:cNvPr id="41" name="Group 40"/>
          <p:cNvGrpSpPr>
            <a:grpSpLocks/>
          </p:cNvGrpSpPr>
          <p:nvPr/>
        </p:nvGrpSpPr>
        <p:grpSpPr bwMode="auto">
          <a:xfrm>
            <a:off x="1428625" y="5092278"/>
            <a:ext cx="123825" cy="85725"/>
            <a:chOff x="833" y="3024"/>
            <a:chExt cx="78" cy="51"/>
          </a:xfrm>
        </p:grpSpPr>
        <p:sp>
          <p:nvSpPr>
            <p:cNvPr id="42" name="Rectangle 41"/>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3" name="Line 42"/>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4" name="Line 43"/>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45" name="Group 44"/>
          <p:cNvGrpSpPr>
            <a:grpSpLocks/>
          </p:cNvGrpSpPr>
          <p:nvPr/>
        </p:nvGrpSpPr>
        <p:grpSpPr bwMode="auto">
          <a:xfrm>
            <a:off x="8810500" y="5103391"/>
            <a:ext cx="125413" cy="84137"/>
            <a:chOff x="5432" y="3030"/>
            <a:chExt cx="78" cy="51"/>
          </a:xfrm>
        </p:grpSpPr>
        <p:sp>
          <p:nvSpPr>
            <p:cNvPr id="46" name="Rectangle 45"/>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7" name="Line 46"/>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8" name="Line 47"/>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49" name="Rectangle 48"/>
          <p:cNvSpPr>
            <a:spLocks noChangeArrowheads="1"/>
          </p:cNvSpPr>
          <p:nvPr/>
        </p:nvSpPr>
        <p:spPr bwMode="auto">
          <a:xfrm>
            <a:off x="717425" y="4696991"/>
            <a:ext cx="695704"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spcBef>
                <a:spcPct val="0"/>
              </a:spcBef>
              <a:buSzTx/>
              <a:buFontTx/>
              <a:buNone/>
            </a:pPr>
            <a:r>
              <a:rPr lang="zh-CN" altLang="en-US" sz="2000" b="1">
                <a:latin typeface="+mn-lt"/>
                <a:ea typeface="+mn-ea"/>
              </a:rPr>
              <a:t>可变</a:t>
            </a:r>
          </a:p>
          <a:p>
            <a:pPr algn="l" defTabSz="762000" eaLnBrk="0" hangingPunct="0">
              <a:spcBef>
                <a:spcPct val="0"/>
              </a:spcBef>
              <a:buSzTx/>
              <a:buFontTx/>
              <a:buNone/>
            </a:pPr>
            <a:r>
              <a:rPr lang="zh-CN" altLang="en-US" sz="2000" b="1">
                <a:latin typeface="+mn-lt"/>
                <a:ea typeface="+mn-ea"/>
              </a:rPr>
              <a:t>部分</a:t>
            </a:r>
          </a:p>
        </p:txBody>
      </p:sp>
      <p:grpSp>
        <p:nvGrpSpPr>
          <p:cNvPr id="50" name="Group 49"/>
          <p:cNvGrpSpPr>
            <a:grpSpLocks/>
          </p:cNvGrpSpPr>
          <p:nvPr/>
        </p:nvGrpSpPr>
        <p:grpSpPr bwMode="auto">
          <a:xfrm>
            <a:off x="1676275" y="2144291"/>
            <a:ext cx="6335713" cy="2740025"/>
            <a:chOff x="1117" y="1505"/>
            <a:chExt cx="3991" cy="1726"/>
          </a:xfrm>
        </p:grpSpPr>
        <p:sp>
          <p:nvSpPr>
            <p:cNvPr id="51" name="Oval 50"/>
            <p:cNvSpPr>
              <a:spLocks noChangeArrowheads="1"/>
            </p:cNvSpPr>
            <p:nvPr/>
          </p:nvSpPr>
          <p:spPr bwMode="auto">
            <a:xfrm>
              <a:off x="2784" y="2522"/>
              <a:ext cx="1139" cy="338"/>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2" name="Oval 51"/>
            <p:cNvSpPr>
              <a:spLocks noChangeArrowheads="1"/>
            </p:cNvSpPr>
            <p:nvPr/>
          </p:nvSpPr>
          <p:spPr bwMode="auto">
            <a:xfrm>
              <a:off x="4028" y="1505"/>
              <a:ext cx="1080" cy="336"/>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3" name="Oval 52"/>
            <p:cNvSpPr>
              <a:spLocks noChangeArrowheads="1"/>
            </p:cNvSpPr>
            <p:nvPr/>
          </p:nvSpPr>
          <p:spPr bwMode="auto">
            <a:xfrm>
              <a:off x="2214" y="2194"/>
              <a:ext cx="1037" cy="330"/>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4" name="Oval 53"/>
            <p:cNvSpPr>
              <a:spLocks noChangeArrowheads="1"/>
            </p:cNvSpPr>
            <p:nvPr/>
          </p:nvSpPr>
          <p:spPr bwMode="auto">
            <a:xfrm>
              <a:off x="2663" y="2906"/>
              <a:ext cx="1439" cy="325"/>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5" name="Oval 54"/>
            <p:cNvSpPr>
              <a:spLocks noChangeArrowheads="1"/>
            </p:cNvSpPr>
            <p:nvPr/>
          </p:nvSpPr>
          <p:spPr bwMode="auto">
            <a:xfrm>
              <a:off x="1117" y="2175"/>
              <a:ext cx="1006" cy="349"/>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8" name="Oval 51"/>
            <p:cNvSpPr>
              <a:spLocks noChangeArrowheads="1"/>
            </p:cNvSpPr>
            <p:nvPr/>
          </p:nvSpPr>
          <p:spPr bwMode="auto">
            <a:xfrm>
              <a:off x="2274" y="1522"/>
              <a:ext cx="1080" cy="336"/>
            </a:xfrm>
            <a:prstGeom prst="ellipse">
              <a:avLst/>
            </a:prstGeom>
            <a:noFill/>
            <a:ln w="57150">
              <a:solidFill>
                <a:srgbClr val="8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grpSp>
        <p:nvGrpSpPr>
          <p:cNvPr id="56" name="Group 55"/>
          <p:cNvGrpSpPr>
            <a:grpSpLocks/>
          </p:cNvGrpSpPr>
          <p:nvPr/>
        </p:nvGrpSpPr>
        <p:grpSpPr bwMode="auto">
          <a:xfrm>
            <a:off x="2344613" y="2247479"/>
            <a:ext cx="6092825" cy="3105150"/>
            <a:chOff x="1556" y="1564"/>
            <a:chExt cx="3838" cy="1956"/>
          </a:xfrm>
        </p:grpSpPr>
        <p:sp>
          <p:nvSpPr>
            <p:cNvPr id="57" name="Rectangle 56"/>
            <p:cNvSpPr>
              <a:spLocks noChangeArrowheads="1"/>
            </p:cNvSpPr>
            <p:nvPr/>
          </p:nvSpPr>
          <p:spPr bwMode="auto">
            <a:xfrm>
              <a:off x="4754" y="3243"/>
              <a:ext cx="634" cy="265"/>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8" name="Rectangle 57"/>
            <p:cNvSpPr>
              <a:spLocks noChangeArrowheads="1"/>
            </p:cNvSpPr>
            <p:nvPr/>
          </p:nvSpPr>
          <p:spPr bwMode="auto">
            <a:xfrm>
              <a:off x="1869" y="1912"/>
              <a:ext cx="612" cy="266"/>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59" name="Rectangle 58"/>
            <p:cNvSpPr>
              <a:spLocks noChangeArrowheads="1"/>
            </p:cNvSpPr>
            <p:nvPr/>
          </p:nvSpPr>
          <p:spPr bwMode="auto">
            <a:xfrm>
              <a:off x="3375" y="1888"/>
              <a:ext cx="411" cy="289"/>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0" name="Rectangle 59"/>
            <p:cNvSpPr>
              <a:spLocks noChangeArrowheads="1"/>
            </p:cNvSpPr>
            <p:nvPr/>
          </p:nvSpPr>
          <p:spPr bwMode="auto">
            <a:xfrm>
              <a:off x="4183" y="1911"/>
              <a:ext cx="1186" cy="255"/>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1" name="Rectangle 60"/>
            <p:cNvSpPr>
              <a:spLocks noChangeArrowheads="1"/>
            </p:cNvSpPr>
            <p:nvPr/>
          </p:nvSpPr>
          <p:spPr bwMode="auto">
            <a:xfrm>
              <a:off x="3786" y="2213"/>
              <a:ext cx="1608" cy="288"/>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2" name="Rectangle 61"/>
            <p:cNvSpPr>
              <a:spLocks noChangeArrowheads="1"/>
            </p:cNvSpPr>
            <p:nvPr/>
          </p:nvSpPr>
          <p:spPr bwMode="auto">
            <a:xfrm>
              <a:off x="1566" y="3242"/>
              <a:ext cx="2664" cy="278"/>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Rectangle 63"/>
            <p:cNvSpPr>
              <a:spLocks noChangeArrowheads="1"/>
            </p:cNvSpPr>
            <p:nvPr/>
          </p:nvSpPr>
          <p:spPr bwMode="auto">
            <a:xfrm>
              <a:off x="1556" y="1564"/>
              <a:ext cx="652" cy="254"/>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sp>
        <p:nvSpPr>
          <p:cNvPr id="65" name="AutoShape 64"/>
          <p:cNvSpPr>
            <a:spLocks/>
          </p:cNvSpPr>
          <p:nvPr/>
        </p:nvSpPr>
        <p:spPr bwMode="auto">
          <a:xfrm>
            <a:off x="1350838" y="2185566"/>
            <a:ext cx="71437" cy="2663825"/>
          </a:xfrm>
          <a:prstGeom prst="leftBracket">
            <a:avLst>
              <a:gd name="adj" fmla="val 310743"/>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6" name="Text Box 65"/>
          <p:cNvSpPr txBox="1">
            <a:spLocks noChangeArrowheads="1"/>
          </p:cNvSpPr>
          <p:nvPr/>
        </p:nvSpPr>
        <p:spPr bwMode="auto">
          <a:xfrm>
            <a:off x="5924425" y="5744741"/>
            <a:ext cx="800219" cy="461665"/>
          </a:xfrm>
          <a:prstGeom prst="rect">
            <a:avLst/>
          </a:prstGeom>
          <a:solidFill>
            <a:srgbClr val="FFFF99"/>
          </a:solidFill>
          <a:ln w="571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kumimoji="0" lang="zh-CN" altLang="en-US" sz="2400" b="1">
                <a:solidFill>
                  <a:srgbClr val="000000"/>
                </a:solidFill>
                <a:latin typeface="+mn-lt"/>
                <a:ea typeface="+mn-ea"/>
              </a:rPr>
              <a:t>取消</a:t>
            </a:r>
          </a:p>
        </p:txBody>
      </p:sp>
      <p:sp>
        <p:nvSpPr>
          <p:cNvPr id="67" name="Oval 66"/>
          <p:cNvSpPr>
            <a:spLocks noChangeArrowheads="1"/>
          </p:cNvSpPr>
          <p:nvPr/>
        </p:nvSpPr>
        <p:spPr bwMode="auto">
          <a:xfrm>
            <a:off x="3549525" y="5673303"/>
            <a:ext cx="1558052" cy="649188"/>
          </a:xfrm>
          <a:prstGeom prst="ellipse">
            <a:avLst/>
          </a:prstGeom>
          <a:solidFill>
            <a:srgbClr val="FFFF99"/>
          </a:solidFill>
          <a:ln w="571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kumimoji="0" lang="zh-CN" altLang="en-US" sz="2400" b="1">
                <a:solidFill>
                  <a:srgbClr val="000000"/>
                </a:solidFill>
                <a:latin typeface="+mn-lt"/>
                <a:ea typeface="+mn-ea"/>
              </a:rPr>
              <a:t>有变化</a:t>
            </a:r>
          </a:p>
        </p:txBody>
      </p:sp>
      <p:sp>
        <p:nvSpPr>
          <p:cNvPr id="13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12619539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56"/>
                                        </p:tgtEl>
                                        <p:attrNameLst>
                                          <p:attrName>style.visibility</p:attrName>
                                        </p:attrNameLst>
                                      </p:cBhvr>
                                      <p:tavLst>
                                        <p:tav tm="0">
                                          <p:val>
                                            <p:strVal val="hidden"/>
                                          </p:val>
                                        </p:tav>
                                        <p:tav tm="50000">
                                          <p:val>
                                            <p:strVal val="visible"/>
                                          </p:val>
                                        </p:tav>
                                      </p:tavLst>
                                    </p:anim>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35" presetClass="emph" presetSubtype="0" repeatCount="3000" fill="hold" grpId="1" nodeType="withEffect">
                                  <p:stCondLst>
                                    <p:cond delay="500"/>
                                  </p:stCondLst>
                                  <p:childTnLst>
                                    <p:anim calcmode="discrete" valueType="str">
                                      <p:cBhvr>
                                        <p:cTn id="10"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500"/>
                                  </p:stCondLst>
                                  <p:childTnLst>
                                    <p:anim calcmode="discrete" valueType="str">
                                      <p:cBhvr>
                                        <p:cTn id="14" dur="1000" fill="hold"/>
                                        <p:tgtEl>
                                          <p:spTgt spid="50"/>
                                        </p:tgtEl>
                                        <p:attrNameLst>
                                          <p:attrName>style.visibility</p:attrName>
                                        </p:attrNameLst>
                                      </p:cBhvr>
                                      <p:tavLst>
                                        <p:tav tm="0">
                                          <p:val>
                                            <p:strVal val="hidden"/>
                                          </p:val>
                                        </p:tav>
                                        <p:tav tm="50000">
                                          <p:val>
                                            <p:strVal val="visible"/>
                                          </p:val>
                                        </p:tav>
                                      </p:tavLst>
                                    </p:anim>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35" presetClass="emph" presetSubtype="0" repeatCount="3000" fill="hold" grpId="1" nodeType="withEffect">
                                  <p:stCondLst>
                                    <p:cond delay="500"/>
                                  </p:stCondLst>
                                  <p:childTnLst>
                                    <p:anim calcmode="discrete" valueType="str">
                                      <p:cBhvr>
                                        <p:cTn id="18" dur="1000" fill="hold"/>
                                        <p:tgtEl>
                                          <p:spTgt spid="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  法</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r>
              <a:rPr lang="zh-CN" altLang="en-US" sz="2800" dirty="0" smtClean="0">
                <a:solidFill>
                  <a:srgbClr val="FF0000"/>
                </a:solidFill>
              </a:rPr>
              <a:t>算法思想</a:t>
            </a:r>
            <a:r>
              <a:rPr lang="zh-CN" altLang="en-US" sz="2800" dirty="0" smtClean="0"/>
              <a:t>：</a:t>
            </a:r>
            <a:r>
              <a:rPr lang="zh-CN" altLang="zh-CN" sz="2800" dirty="0" smtClean="0"/>
              <a:t>测量</a:t>
            </a:r>
            <a:r>
              <a:rPr lang="zh-CN" altLang="zh-CN" sz="2800" dirty="0"/>
              <a:t>完整的拓扑结构和所有延时，并发布给各路由器，各路由器再用</a:t>
            </a:r>
            <a:r>
              <a:rPr lang="en-US" altLang="zh-CN" sz="2800" dirty="0"/>
              <a:t>Dijkstra</a:t>
            </a:r>
            <a:r>
              <a:rPr lang="zh-CN" altLang="zh-CN" sz="2800" dirty="0"/>
              <a:t>算法寻找最短路径。</a:t>
            </a:r>
          </a:p>
          <a:p>
            <a:r>
              <a:rPr lang="zh-CN" altLang="en-US" sz="2800" dirty="0" smtClean="0">
                <a:solidFill>
                  <a:srgbClr val="FF0000"/>
                </a:solidFill>
              </a:rPr>
              <a:t>算法</a:t>
            </a:r>
            <a:r>
              <a:rPr lang="zh-CN" altLang="zh-CN" sz="2800" dirty="0" smtClean="0">
                <a:solidFill>
                  <a:srgbClr val="FF0000"/>
                </a:solidFill>
              </a:rPr>
              <a:t>步骤</a:t>
            </a:r>
            <a:r>
              <a:rPr lang="zh-CN" altLang="en-US" sz="2800" dirty="0" smtClean="0"/>
              <a:t>：</a:t>
            </a:r>
            <a:endParaRPr lang="zh-CN" altLang="zh-CN" sz="2800" dirty="0"/>
          </a:p>
          <a:p>
            <a:pPr lvl="1"/>
            <a:r>
              <a:rPr lang="zh-CN" altLang="zh-CN" dirty="0"/>
              <a:t>发现</a:t>
            </a:r>
            <a:r>
              <a:rPr lang="zh-CN" altLang="zh-CN" dirty="0" smtClean="0"/>
              <a:t>邻居</a:t>
            </a:r>
            <a:r>
              <a:rPr lang="zh-CN" altLang="en-US" dirty="0" smtClean="0"/>
              <a:t>路由器</a:t>
            </a:r>
            <a:endParaRPr lang="en-US" altLang="zh-CN" dirty="0" smtClean="0"/>
          </a:p>
          <a:p>
            <a:pPr lvl="1"/>
            <a:r>
              <a:rPr lang="zh-CN" altLang="zh-CN" dirty="0" smtClean="0"/>
              <a:t>测量</a:t>
            </a:r>
            <a:r>
              <a:rPr lang="zh-CN" altLang="en-US" dirty="0" smtClean="0"/>
              <a:t>到每个邻居路由器的</a:t>
            </a:r>
            <a:r>
              <a:rPr lang="zh-CN" altLang="zh-CN" dirty="0" smtClean="0"/>
              <a:t>线路</a:t>
            </a:r>
            <a:r>
              <a:rPr lang="zh-CN" altLang="zh-CN" dirty="0"/>
              <a:t>开销</a:t>
            </a:r>
          </a:p>
          <a:p>
            <a:pPr lvl="1"/>
            <a:r>
              <a:rPr lang="zh-CN" altLang="zh-CN" dirty="0"/>
              <a:t>创建链路状态分组</a:t>
            </a:r>
          </a:p>
          <a:p>
            <a:pPr lvl="1"/>
            <a:r>
              <a:rPr lang="zh-CN" altLang="zh-CN" dirty="0"/>
              <a:t>发布链路状态分组</a:t>
            </a:r>
          </a:p>
          <a:p>
            <a:pPr lvl="1"/>
            <a:r>
              <a:rPr lang="zh-CN" altLang="zh-CN" dirty="0"/>
              <a:t>计算新路由</a:t>
            </a:r>
          </a:p>
          <a:p>
            <a:endParaRPr lang="zh-CN" altLang="en-US" sz="2800" dirty="0"/>
          </a:p>
        </p:txBody>
      </p:sp>
    </p:spTree>
    <p:extLst>
      <p:ext uri="{BB962C8B-B14F-4D97-AF65-F5344CB8AC3E}">
        <p14:creationId xmlns:p14="http://schemas.microsoft.com/office/powerpoint/2010/main" val="395289176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扩展首部</a:t>
            </a:r>
            <a:endParaRPr lang="zh-CN" altLang="en-US" dirty="0">
              <a:latin typeface="+mj-ea"/>
            </a:endParaRPr>
          </a:p>
        </p:txBody>
      </p:sp>
      <p:sp>
        <p:nvSpPr>
          <p:cNvPr id="3" name="内容占位符 2"/>
          <p:cNvSpPr>
            <a:spLocks noGrp="1"/>
          </p:cNvSpPr>
          <p:nvPr>
            <p:ph idx="1"/>
          </p:nvPr>
        </p:nvSpPr>
        <p:spPr>
          <a:xfrm>
            <a:off x="809625" y="1773238"/>
            <a:ext cx="7958138" cy="1943794"/>
          </a:xfrm>
        </p:spPr>
        <p:txBody>
          <a:bodyPr/>
          <a:lstStyle/>
          <a:p>
            <a:pPr marL="0" indent="0">
              <a:buNone/>
            </a:pPr>
            <a:r>
              <a:rPr lang="en-US" altLang="zh-CN" sz="2400" dirty="0" smtClean="0"/>
              <a:t>        IPv6</a:t>
            </a:r>
            <a:r>
              <a:rPr lang="zh-CN" altLang="en-US" sz="2400" dirty="0"/>
              <a:t>将原来</a:t>
            </a:r>
            <a:r>
              <a:rPr lang="en-US" altLang="zh-CN" sz="2400" dirty="0"/>
              <a:t>IPv4</a:t>
            </a:r>
            <a:r>
              <a:rPr lang="zh-CN" altLang="en-US" sz="2400" dirty="0"/>
              <a:t>首部中选项的功能都放在扩展首部中，并将扩展首部留给路径两端的</a:t>
            </a:r>
            <a:r>
              <a:rPr lang="zh-CN" altLang="en-US" sz="2400" dirty="0" smtClean="0"/>
              <a:t>源端和目的端的</a:t>
            </a:r>
            <a:r>
              <a:rPr lang="zh-CN" altLang="en-US" sz="2400" dirty="0"/>
              <a:t>主机来处理（因为扩展首部是在有效载荷中</a:t>
            </a:r>
            <a:r>
              <a:rPr lang="zh-CN" altLang="en-US" sz="2400" dirty="0" smtClean="0"/>
              <a:t>），途中</a:t>
            </a:r>
            <a:r>
              <a:rPr lang="zh-CN" altLang="en-US" sz="2400" dirty="0"/>
              <a:t>经过的路由器都不</a:t>
            </a:r>
            <a:r>
              <a:rPr lang="zh-CN" altLang="en-US" sz="2400" dirty="0" smtClean="0"/>
              <a:t>处理（</a:t>
            </a:r>
            <a:r>
              <a:rPr lang="zh-CN" altLang="en-US" sz="2400" dirty="0"/>
              <a:t>只有一个首部例外，即逐跳选项扩展首部）。这样就大大提高了路由器的处理效率。 </a:t>
            </a:r>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755401" y="3717032"/>
            <a:ext cx="7993063" cy="2717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0881604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首部的格式</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684014" y="1934680"/>
            <a:ext cx="8023631" cy="4486718"/>
            <a:chOff x="206375" y="1934680"/>
            <a:chExt cx="8482035" cy="4486718"/>
          </a:xfrm>
        </p:grpSpPr>
        <p:sp>
          <p:nvSpPr>
            <p:cNvPr id="5" name="Line 23"/>
            <p:cNvSpPr>
              <a:spLocks noChangeShapeType="1"/>
            </p:cNvSpPr>
            <p:nvPr/>
          </p:nvSpPr>
          <p:spPr bwMode="auto">
            <a:xfrm>
              <a:off x="1900238" y="6205538"/>
              <a:ext cx="6788172"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Text Box 24"/>
            <p:cNvSpPr txBox="1">
              <a:spLocks noChangeArrowheads="1"/>
            </p:cNvSpPr>
            <p:nvPr/>
          </p:nvSpPr>
          <p:spPr bwMode="auto">
            <a:xfrm>
              <a:off x="4392610" y="6021288"/>
              <a:ext cx="172040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a:latin typeface="+mn-lt"/>
                  <a:ea typeface="+mn-ea"/>
                </a:rPr>
                <a:t>有效载荷</a:t>
              </a:r>
            </a:p>
          </p:txBody>
        </p:sp>
        <p:sp>
          <p:nvSpPr>
            <p:cNvPr id="7" name="Line 19"/>
            <p:cNvSpPr>
              <a:spLocks noChangeShapeType="1"/>
            </p:cNvSpPr>
            <p:nvPr/>
          </p:nvSpPr>
          <p:spPr bwMode="auto">
            <a:xfrm>
              <a:off x="1941513" y="3821113"/>
              <a:ext cx="313917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Text Box 20"/>
            <p:cNvSpPr txBox="1">
              <a:spLocks noChangeArrowheads="1"/>
            </p:cNvSpPr>
            <p:nvPr/>
          </p:nvSpPr>
          <p:spPr bwMode="auto">
            <a:xfrm>
              <a:off x="2873375" y="3645024"/>
              <a:ext cx="1540244"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a:latin typeface="+mn-lt"/>
                  <a:ea typeface="+mn-ea"/>
                </a:rPr>
                <a:t>有效载荷</a:t>
              </a:r>
            </a:p>
          </p:txBody>
        </p:sp>
        <p:sp>
          <p:nvSpPr>
            <p:cNvPr id="9" name="Rectangle 3"/>
            <p:cNvSpPr>
              <a:spLocks noChangeArrowheads="1"/>
            </p:cNvSpPr>
            <p:nvPr/>
          </p:nvSpPr>
          <p:spPr bwMode="auto">
            <a:xfrm>
              <a:off x="206375" y="2501117"/>
              <a:ext cx="4792719" cy="1069171"/>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 name="Rectangle 4"/>
            <p:cNvSpPr>
              <a:spLocks noChangeArrowheads="1"/>
            </p:cNvSpPr>
            <p:nvPr/>
          </p:nvSpPr>
          <p:spPr bwMode="auto">
            <a:xfrm>
              <a:off x="325437" y="2872611"/>
              <a:ext cx="1498929" cy="623063"/>
            </a:xfrm>
            <a:prstGeom prst="rect">
              <a:avLst/>
            </a:prstGeom>
            <a:solidFill>
              <a:srgbClr val="FFCCFF"/>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Rectangle 5"/>
            <p:cNvSpPr>
              <a:spLocks noChangeArrowheads="1"/>
            </p:cNvSpPr>
            <p:nvPr/>
          </p:nvSpPr>
          <p:spPr bwMode="auto">
            <a:xfrm>
              <a:off x="1923434" y="2521472"/>
              <a:ext cx="3139170" cy="1042405"/>
            </a:xfrm>
            <a:prstGeom prst="rect">
              <a:avLst/>
            </a:prstGeom>
            <a:solidFill>
              <a:srgbClr val="CCECFF"/>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2" name="Text Box 6"/>
            <p:cNvSpPr txBox="1">
              <a:spLocks noChangeArrowheads="1"/>
            </p:cNvSpPr>
            <p:nvPr/>
          </p:nvSpPr>
          <p:spPr bwMode="auto">
            <a:xfrm>
              <a:off x="296264" y="2483487"/>
              <a:ext cx="1584322"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基本首部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TCP/UDP</a:t>
              </a:r>
            </a:p>
          </p:txBody>
        </p:sp>
        <p:sp>
          <p:nvSpPr>
            <p:cNvPr id="13" name="Line 7"/>
            <p:cNvSpPr>
              <a:spLocks noChangeShapeType="1"/>
            </p:cNvSpPr>
            <p:nvPr/>
          </p:nvSpPr>
          <p:spPr bwMode="auto">
            <a:xfrm>
              <a:off x="1920875" y="2501117"/>
              <a:ext cx="0" cy="10691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4" name="Rectangle 8"/>
            <p:cNvSpPr>
              <a:spLocks noChangeArrowheads="1"/>
            </p:cNvSpPr>
            <p:nvPr/>
          </p:nvSpPr>
          <p:spPr bwMode="auto">
            <a:xfrm>
              <a:off x="206375" y="4882266"/>
              <a:ext cx="8414489" cy="1067684"/>
            </a:xfrm>
            <a:prstGeom prst="rect">
              <a:avLst/>
            </a:prstGeom>
            <a:solidFill>
              <a:srgbClr val="FFFF99"/>
            </a:solidFill>
            <a:ln w="9525">
              <a:solidFill>
                <a:srgbClr val="0000CC"/>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5" name="Rectangle 9"/>
            <p:cNvSpPr>
              <a:spLocks noChangeArrowheads="1"/>
            </p:cNvSpPr>
            <p:nvPr/>
          </p:nvSpPr>
          <p:spPr bwMode="auto">
            <a:xfrm>
              <a:off x="323851" y="5256273"/>
              <a:ext cx="1500516" cy="658751"/>
            </a:xfrm>
            <a:prstGeom prst="rect">
              <a:avLst/>
            </a:prstGeom>
            <a:solidFill>
              <a:srgbClr val="FFCC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6" name="Text Box 10"/>
            <p:cNvSpPr txBox="1">
              <a:spLocks noChangeArrowheads="1"/>
            </p:cNvSpPr>
            <p:nvPr/>
          </p:nvSpPr>
          <p:spPr bwMode="auto">
            <a:xfrm>
              <a:off x="309563" y="4859751"/>
              <a:ext cx="1514803"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基本首部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a:t>
              </a:r>
              <a:r>
                <a:rPr kumimoji="1" lang="zh-CN" altLang="en-US" sz="1800" b="1" dirty="0">
                  <a:latin typeface="+mn-lt"/>
                  <a:ea typeface="+mn-ea"/>
                </a:rPr>
                <a:t>路由选择</a:t>
              </a:r>
            </a:p>
          </p:txBody>
        </p:sp>
        <p:sp>
          <p:nvSpPr>
            <p:cNvPr id="17" name="Rectangle 11"/>
            <p:cNvSpPr>
              <a:spLocks noChangeArrowheads="1"/>
            </p:cNvSpPr>
            <p:nvPr/>
          </p:nvSpPr>
          <p:spPr bwMode="auto">
            <a:xfrm>
              <a:off x="1920876" y="4894463"/>
              <a:ext cx="6734564" cy="1041199"/>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8" name="Rectangle 12"/>
            <p:cNvSpPr>
              <a:spLocks noChangeArrowheads="1"/>
            </p:cNvSpPr>
            <p:nvPr/>
          </p:nvSpPr>
          <p:spPr bwMode="auto">
            <a:xfrm>
              <a:off x="2184401" y="5281552"/>
              <a:ext cx="1358542" cy="633473"/>
            </a:xfrm>
            <a:prstGeom prst="rect">
              <a:avLst/>
            </a:prstGeom>
            <a:solidFill>
              <a:srgbClr val="FFCCFF"/>
            </a:solidFill>
            <a:ln w="1905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9" name="Text Box 13"/>
            <p:cNvSpPr txBox="1">
              <a:spLocks noChangeArrowheads="1"/>
            </p:cNvSpPr>
            <p:nvPr/>
          </p:nvSpPr>
          <p:spPr bwMode="auto">
            <a:xfrm>
              <a:off x="1956708" y="4841775"/>
              <a:ext cx="1839913"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路由选择首部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a:t>
              </a:r>
              <a:r>
                <a:rPr kumimoji="1" lang="zh-CN" altLang="en-US" sz="1800" b="1" dirty="0">
                  <a:latin typeface="+mn-lt"/>
                  <a:ea typeface="+mn-ea"/>
                </a:rPr>
                <a:t>分片</a:t>
              </a:r>
            </a:p>
          </p:txBody>
        </p:sp>
        <p:sp>
          <p:nvSpPr>
            <p:cNvPr id="20" name="Rectangle 14"/>
            <p:cNvSpPr>
              <a:spLocks noChangeArrowheads="1"/>
            </p:cNvSpPr>
            <p:nvPr/>
          </p:nvSpPr>
          <p:spPr bwMode="auto">
            <a:xfrm>
              <a:off x="4017963" y="5283040"/>
              <a:ext cx="1612554" cy="631985"/>
            </a:xfrm>
            <a:prstGeom prst="rect">
              <a:avLst/>
            </a:prstGeom>
            <a:solidFill>
              <a:srgbClr val="FFCCFF"/>
            </a:solidFill>
            <a:ln w="1905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21" name="Text Box 15"/>
            <p:cNvSpPr txBox="1">
              <a:spLocks noChangeArrowheads="1"/>
            </p:cNvSpPr>
            <p:nvPr/>
          </p:nvSpPr>
          <p:spPr bwMode="auto">
            <a:xfrm>
              <a:off x="4038849" y="4869160"/>
              <a:ext cx="1591668"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800" b="1" u="sng" dirty="0">
                  <a:latin typeface="+mn-lt"/>
                  <a:ea typeface="+mn-ea"/>
                </a:rPr>
                <a:t>分片首部</a:t>
              </a:r>
            </a:p>
            <a:p>
              <a:pPr algn="ctr">
                <a:spcBef>
                  <a:spcPct val="40000"/>
                </a:spcBef>
              </a:pPr>
              <a:r>
                <a:rPr kumimoji="1" lang="zh-CN" altLang="en-US" sz="1800" b="1" dirty="0">
                  <a:latin typeface="+mn-lt"/>
                  <a:ea typeface="+mn-ea"/>
                </a:rPr>
                <a:t>下一个首部</a:t>
              </a:r>
            </a:p>
            <a:p>
              <a:pPr algn="ctr"/>
              <a:r>
                <a:rPr kumimoji="1" lang="en-US" altLang="zh-CN" sz="1800" b="1" dirty="0">
                  <a:latin typeface="+mn-lt"/>
                  <a:ea typeface="+mn-ea"/>
                </a:rPr>
                <a:t>= TCP/UDP</a:t>
              </a:r>
            </a:p>
          </p:txBody>
        </p:sp>
        <p:sp>
          <p:nvSpPr>
            <p:cNvPr id="22" name="Line 16"/>
            <p:cNvSpPr>
              <a:spLocks noChangeShapeType="1"/>
            </p:cNvSpPr>
            <p:nvPr/>
          </p:nvSpPr>
          <p:spPr bwMode="auto">
            <a:xfrm>
              <a:off x="3860800" y="4882266"/>
              <a:ext cx="0" cy="10676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17"/>
            <p:cNvSpPr>
              <a:spLocks noChangeShapeType="1"/>
            </p:cNvSpPr>
            <p:nvPr/>
          </p:nvSpPr>
          <p:spPr bwMode="auto">
            <a:xfrm>
              <a:off x="5721350" y="4882266"/>
              <a:ext cx="0" cy="10676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Text Box 18"/>
            <p:cNvSpPr txBox="1">
              <a:spLocks noChangeArrowheads="1"/>
            </p:cNvSpPr>
            <p:nvPr/>
          </p:nvSpPr>
          <p:spPr bwMode="auto">
            <a:xfrm>
              <a:off x="6080125" y="4894464"/>
              <a:ext cx="2487131"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800" b="1" u="sng" dirty="0">
                  <a:latin typeface="+mn-lt"/>
                  <a:ea typeface="+mn-ea"/>
                </a:rPr>
                <a:t>TCP/UDP </a:t>
              </a:r>
              <a:r>
                <a:rPr kumimoji="1" lang="zh-CN" altLang="en-US" sz="1800" b="1" u="sng" dirty="0">
                  <a:latin typeface="+mn-lt"/>
                  <a:ea typeface="+mn-ea"/>
                </a:rPr>
                <a:t>首部</a:t>
              </a:r>
            </a:p>
            <a:p>
              <a:pPr algn="ctr"/>
              <a:r>
                <a:rPr kumimoji="1" lang="zh-CN" altLang="en-US" sz="1800" b="1" dirty="0">
                  <a:latin typeface="+mn-lt"/>
                  <a:ea typeface="+mn-ea"/>
                </a:rPr>
                <a:t>和数据</a:t>
              </a:r>
            </a:p>
            <a:p>
              <a:pPr algn="ctr"/>
              <a:r>
                <a:rPr kumimoji="1" lang="zh-CN" altLang="en-US" sz="1800" b="1" dirty="0">
                  <a:latin typeface="+mn-lt"/>
                  <a:ea typeface="+mn-ea"/>
                </a:rPr>
                <a:t>  </a:t>
              </a:r>
              <a:r>
                <a:rPr kumimoji="1" lang="en-US" altLang="zh-CN" sz="1800" b="1" dirty="0">
                  <a:latin typeface="+mn-lt"/>
                  <a:ea typeface="+mn-ea"/>
                </a:rPr>
                <a:t>(TCP/UDP </a:t>
              </a:r>
              <a:r>
                <a:rPr kumimoji="1" lang="zh-CN" altLang="en-US" sz="1800" b="1" dirty="0">
                  <a:latin typeface="+mn-lt"/>
                  <a:ea typeface="+mn-ea"/>
                </a:rPr>
                <a:t>报文段）</a:t>
              </a:r>
            </a:p>
          </p:txBody>
        </p:sp>
        <p:sp>
          <p:nvSpPr>
            <p:cNvPr id="25" name="Line 21"/>
            <p:cNvSpPr>
              <a:spLocks noChangeShapeType="1"/>
            </p:cNvSpPr>
            <p:nvPr/>
          </p:nvSpPr>
          <p:spPr bwMode="auto">
            <a:xfrm>
              <a:off x="1920875" y="3678298"/>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2"/>
            <p:cNvSpPr>
              <a:spLocks noChangeShapeType="1"/>
            </p:cNvSpPr>
            <p:nvPr/>
          </p:nvSpPr>
          <p:spPr bwMode="auto">
            <a:xfrm>
              <a:off x="5077708" y="3678298"/>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a:off x="1908175" y="6042086"/>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Line 26"/>
            <p:cNvSpPr>
              <a:spLocks noChangeShapeType="1"/>
            </p:cNvSpPr>
            <p:nvPr/>
          </p:nvSpPr>
          <p:spPr bwMode="auto">
            <a:xfrm>
              <a:off x="8655440" y="6050023"/>
              <a:ext cx="0" cy="3063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9" name="Line 27"/>
            <p:cNvSpPr>
              <a:spLocks noChangeShapeType="1"/>
            </p:cNvSpPr>
            <p:nvPr/>
          </p:nvSpPr>
          <p:spPr bwMode="auto">
            <a:xfrm flipV="1">
              <a:off x="1708150" y="5152000"/>
              <a:ext cx="502267" cy="196287"/>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0" name="Line 28"/>
            <p:cNvSpPr>
              <a:spLocks noChangeShapeType="1"/>
            </p:cNvSpPr>
            <p:nvPr/>
          </p:nvSpPr>
          <p:spPr bwMode="auto">
            <a:xfrm>
              <a:off x="1920875" y="4882266"/>
              <a:ext cx="0" cy="10676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1" name="Line 29"/>
            <p:cNvSpPr>
              <a:spLocks noChangeShapeType="1"/>
            </p:cNvSpPr>
            <p:nvPr/>
          </p:nvSpPr>
          <p:spPr bwMode="auto">
            <a:xfrm flipV="1">
              <a:off x="3635375" y="5103049"/>
              <a:ext cx="618757" cy="270638"/>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2" name="Text Box 30"/>
            <p:cNvSpPr txBox="1">
              <a:spLocks noChangeArrowheads="1"/>
            </p:cNvSpPr>
            <p:nvPr/>
          </p:nvSpPr>
          <p:spPr bwMode="auto">
            <a:xfrm>
              <a:off x="2333625" y="2497339"/>
              <a:ext cx="2488644"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800" b="1" u="sng" dirty="0">
                  <a:latin typeface="+mn-lt"/>
                  <a:ea typeface="+mn-ea"/>
                </a:rPr>
                <a:t>TCP/UDP </a:t>
              </a:r>
              <a:r>
                <a:rPr kumimoji="1" lang="zh-CN" altLang="en-US" sz="1800" b="1" u="sng" dirty="0">
                  <a:latin typeface="+mn-lt"/>
                  <a:ea typeface="+mn-ea"/>
                </a:rPr>
                <a:t>首部</a:t>
              </a:r>
            </a:p>
            <a:p>
              <a:pPr algn="ctr"/>
              <a:r>
                <a:rPr kumimoji="1" lang="zh-CN" altLang="en-US" sz="1800" b="1" dirty="0">
                  <a:latin typeface="+mn-lt"/>
                  <a:ea typeface="+mn-ea"/>
                </a:rPr>
                <a:t>和数据</a:t>
              </a:r>
            </a:p>
            <a:p>
              <a:pPr algn="ctr"/>
              <a:r>
                <a:rPr kumimoji="1" lang="zh-CN" altLang="en-US" sz="1800" b="1" dirty="0">
                  <a:latin typeface="+mn-lt"/>
                  <a:ea typeface="+mn-ea"/>
                </a:rPr>
                <a:t>  </a:t>
              </a:r>
              <a:r>
                <a:rPr kumimoji="1" lang="en-US" altLang="zh-CN" sz="1800" b="1" dirty="0">
                  <a:latin typeface="+mn-lt"/>
                  <a:ea typeface="+mn-ea"/>
                </a:rPr>
                <a:t>(TCP/UDP </a:t>
              </a:r>
              <a:r>
                <a:rPr kumimoji="1" lang="zh-CN" altLang="en-US" sz="1800" b="1" dirty="0">
                  <a:latin typeface="+mn-lt"/>
                  <a:ea typeface="+mn-ea"/>
                </a:rPr>
                <a:t>报文段）</a:t>
              </a:r>
            </a:p>
          </p:txBody>
        </p:sp>
        <p:sp>
          <p:nvSpPr>
            <p:cNvPr id="33" name="Line 31"/>
            <p:cNvSpPr>
              <a:spLocks noChangeShapeType="1"/>
            </p:cNvSpPr>
            <p:nvPr/>
          </p:nvSpPr>
          <p:spPr bwMode="auto">
            <a:xfrm flipV="1">
              <a:off x="1763714" y="2739321"/>
              <a:ext cx="1074126" cy="342016"/>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Text Box 32"/>
            <p:cNvSpPr txBox="1">
              <a:spLocks noChangeArrowheads="1"/>
            </p:cNvSpPr>
            <p:nvPr/>
          </p:nvSpPr>
          <p:spPr bwMode="auto">
            <a:xfrm>
              <a:off x="968258" y="1934680"/>
              <a:ext cx="26824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rgbClr val="0000FF"/>
                  </a:solidFill>
                  <a:latin typeface="+mn-lt"/>
                  <a:ea typeface="+mn-ea"/>
                </a:rPr>
                <a:t>无扩展首部</a:t>
              </a:r>
            </a:p>
          </p:txBody>
        </p:sp>
        <p:sp>
          <p:nvSpPr>
            <p:cNvPr id="35" name="Text Box 33"/>
            <p:cNvSpPr txBox="1">
              <a:spLocks noChangeArrowheads="1"/>
            </p:cNvSpPr>
            <p:nvPr/>
          </p:nvSpPr>
          <p:spPr bwMode="auto">
            <a:xfrm>
              <a:off x="953563" y="4273929"/>
              <a:ext cx="266338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solidFill>
                    <a:srgbClr val="0000FF"/>
                  </a:solidFill>
                  <a:latin typeface="+mn-lt"/>
                  <a:ea typeface="+mn-ea"/>
                </a:rPr>
                <a:t>有扩展首部</a:t>
              </a:r>
            </a:p>
          </p:txBody>
        </p:sp>
        <p:sp>
          <p:nvSpPr>
            <p:cNvPr id="36" name="Line 34"/>
            <p:cNvSpPr>
              <a:spLocks noChangeShapeType="1"/>
            </p:cNvSpPr>
            <p:nvPr/>
          </p:nvSpPr>
          <p:spPr bwMode="auto">
            <a:xfrm flipV="1">
              <a:off x="5461001" y="5180896"/>
              <a:ext cx="1074126" cy="342016"/>
            </a:xfrm>
            <a:prstGeom prst="line">
              <a:avLst/>
            </a:prstGeom>
            <a:noFill/>
            <a:ln w="762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4654541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a:t>
            </a:r>
            <a:r>
              <a:rPr lang="zh-CN" altLang="en-US" baseline="-25000" dirty="0" smtClean="0">
                <a:latin typeface="华文新魏" pitchFamily="2" charset="-122"/>
              </a:rPr>
              <a:t>逐跳选项</a:t>
            </a:r>
            <a:endParaRPr lang="zh-CN" altLang="en-US" baseline="-25000" dirty="0">
              <a:latin typeface="+mj-ea"/>
            </a:endParaRPr>
          </a:p>
        </p:txBody>
      </p:sp>
      <p:sp>
        <p:nvSpPr>
          <p:cNvPr id="3" name="内容占位符 2"/>
          <p:cNvSpPr>
            <a:spLocks noGrp="1"/>
          </p:cNvSpPr>
          <p:nvPr>
            <p:ph idx="1"/>
          </p:nvPr>
        </p:nvSpPr>
        <p:spPr>
          <a:xfrm>
            <a:off x="809625" y="1773238"/>
            <a:ext cx="7958138" cy="2159818"/>
          </a:xfrm>
        </p:spPr>
        <p:txBody>
          <a:bodyPr/>
          <a:lstStyle/>
          <a:p>
            <a:r>
              <a:rPr lang="zh-CN" altLang="en-US" sz="2400" dirty="0" smtClean="0">
                <a:solidFill>
                  <a:srgbClr val="FF0000"/>
                </a:solidFill>
              </a:rPr>
              <a:t>逐跳选项扩展首部格式</a:t>
            </a:r>
            <a:r>
              <a:rPr lang="zh-CN" altLang="en-US" sz="2400" dirty="0" smtClean="0"/>
              <a:t>：</a:t>
            </a:r>
            <a:endParaRPr lang="en-US" altLang="zh-CN" sz="2400" dirty="0" smtClean="0"/>
          </a:p>
          <a:p>
            <a:pPr lvl="1"/>
            <a:r>
              <a:rPr lang="zh-CN" altLang="en-US" sz="2400" dirty="0">
                <a:solidFill>
                  <a:srgbClr val="0000FF"/>
                </a:solidFill>
              </a:rPr>
              <a:t>下一</a:t>
            </a:r>
            <a:r>
              <a:rPr lang="zh-CN" altLang="en-US" sz="2400" dirty="0" smtClean="0">
                <a:solidFill>
                  <a:srgbClr val="0000FF"/>
                </a:solidFill>
              </a:rPr>
              <a:t>个</a:t>
            </a:r>
            <a:r>
              <a:rPr lang="zh-CN" altLang="en-US" sz="2400" dirty="0">
                <a:solidFill>
                  <a:srgbClr val="0000FF"/>
                </a:solidFill>
              </a:rPr>
              <a:t>首部</a:t>
            </a:r>
            <a:r>
              <a:rPr lang="zh-CN" altLang="en-US" sz="2400" dirty="0"/>
              <a:t>：</a:t>
            </a:r>
            <a:r>
              <a:rPr lang="zh-CN" altLang="en-US" sz="2400" dirty="0" smtClean="0"/>
              <a:t>指明下一个扩展</a:t>
            </a:r>
            <a:r>
              <a:rPr lang="zh-CN" altLang="en-US" sz="2400" dirty="0"/>
              <a:t>首部的</a:t>
            </a:r>
            <a:r>
              <a:rPr lang="zh-CN" altLang="en-US" sz="2400" dirty="0" smtClean="0"/>
              <a:t>类型；</a:t>
            </a:r>
            <a:endParaRPr lang="en-US" altLang="zh-CN" sz="2400" dirty="0" smtClean="0"/>
          </a:p>
          <a:p>
            <a:pPr lvl="1"/>
            <a:r>
              <a:rPr lang="zh-CN" altLang="en-US" sz="2400" dirty="0" smtClean="0">
                <a:solidFill>
                  <a:srgbClr val="0000FF"/>
                </a:solidFill>
              </a:rPr>
              <a:t>首部长度</a:t>
            </a:r>
            <a:r>
              <a:rPr lang="zh-CN" altLang="en-US" sz="2400" dirty="0" smtClean="0"/>
              <a:t>：本扩展首部的大小（不包括前</a:t>
            </a:r>
            <a:r>
              <a:rPr lang="en-US" altLang="zh-CN" sz="2400" dirty="0" smtClean="0"/>
              <a:t>8B</a:t>
            </a:r>
            <a:r>
              <a:rPr lang="zh-CN" altLang="en-US" sz="2400" dirty="0" smtClean="0"/>
              <a:t>，因其是固定的）；</a:t>
            </a:r>
            <a:endParaRPr lang="en-US" altLang="zh-CN" sz="2400" dirty="0" smtClean="0"/>
          </a:p>
          <a:p>
            <a:pPr lvl="1"/>
            <a:r>
              <a:rPr lang="zh-CN" altLang="en-US" sz="2400" dirty="0" smtClean="0">
                <a:solidFill>
                  <a:srgbClr val="0000FF"/>
                </a:solidFill>
              </a:rPr>
              <a:t>选项</a:t>
            </a:r>
            <a:r>
              <a:rPr lang="zh-CN" altLang="en-US" sz="2400" dirty="0" smtClean="0"/>
              <a:t>：已定义一个（巨型数据报）。</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1126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641" y="4004270"/>
            <a:ext cx="69627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15019926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巨型</a:t>
            </a:r>
            <a:r>
              <a:rPr lang="zh-CN" altLang="en-US" dirty="0" smtClean="0">
                <a:latin typeface="+mj-ea"/>
              </a:rPr>
              <a:t>数据报选项</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6"/>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7454" y="1988840"/>
            <a:ext cx="8401050"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组合 3"/>
          <p:cNvGrpSpPr/>
          <p:nvPr/>
        </p:nvGrpSpPr>
        <p:grpSpPr>
          <a:xfrm>
            <a:off x="4751759" y="2852936"/>
            <a:ext cx="4165873" cy="1112564"/>
            <a:chOff x="4751759" y="2852936"/>
            <a:chExt cx="4165873" cy="1112564"/>
          </a:xfrm>
        </p:grpSpPr>
        <p:pic>
          <p:nvPicPr>
            <p:cNvPr id="6" name="Picture 5"/>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1759" y="2852936"/>
              <a:ext cx="4165873" cy="1112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907980" y="2996952"/>
              <a:ext cx="660102" cy="400110"/>
            </a:xfrm>
            <a:prstGeom prst="rect">
              <a:avLst/>
            </a:prstGeom>
            <a:noFill/>
          </p:spPr>
          <p:txBody>
            <a:bodyPr wrap="square" rtlCol="0">
              <a:spAutoFit/>
            </a:bodyPr>
            <a:lstStyle/>
            <a:p>
              <a:r>
                <a:rPr lang="zh-CN" altLang="en-US" sz="2000" b="1" dirty="0" smtClean="0">
                  <a:solidFill>
                    <a:srgbClr val="FF0000"/>
                  </a:solidFill>
                  <a:latin typeface="+mn-ea"/>
                  <a:ea typeface="+mn-ea"/>
                </a:rPr>
                <a:t>例：</a:t>
              </a:r>
              <a:endParaRPr lang="zh-CN" altLang="en-US" sz="2000" b="1" dirty="0">
                <a:solidFill>
                  <a:srgbClr val="FF0000"/>
                </a:solidFill>
                <a:latin typeface="+mn-ea"/>
                <a:ea typeface="+mn-ea"/>
              </a:endParaRPr>
            </a:p>
          </p:txBody>
        </p:sp>
      </p:grpSp>
      <p:sp>
        <p:nvSpPr>
          <p:cNvPr id="7" name="TextBox 6"/>
          <p:cNvSpPr txBox="1"/>
          <p:nvPr/>
        </p:nvSpPr>
        <p:spPr>
          <a:xfrm>
            <a:off x="3710136" y="5589240"/>
            <a:ext cx="5207496" cy="830997"/>
          </a:xfrm>
          <a:prstGeom prst="rect">
            <a:avLst/>
          </a:prstGeom>
          <a:noFill/>
        </p:spPr>
        <p:txBody>
          <a:bodyPr wrap="square" rtlCol="0">
            <a:spAutoFit/>
          </a:bodyPr>
          <a:lstStyle/>
          <a:p>
            <a:r>
              <a:rPr lang="zh-CN" altLang="en-US" sz="2400" b="1" dirty="0" smtClean="0">
                <a:solidFill>
                  <a:srgbClr val="FF0000"/>
                </a:solidFill>
                <a:latin typeface="+mn-lt"/>
                <a:ea typeface="+mn-ea"/>
              </a:rPr>
              <a:t>应用</a:t>
            </a:r>
            <a:r>
              <a:rPr lang="zh-CN" altLang="en-US" sz="2400" b="1" dirty="0" smtClean="0">
                <a:latin typeface="+mn-lt"/>
                <a:ea typeface="+mn-ea"/>
              </a:rPr>
              <a:t>：那些 要通过</a:t>
            </a:r>
            <a:r>
              <a:rPr lang="en-US" altLang="zh-CN" sz="2400" b="1" dirty="0" smtClean="0">
                <a:latin typeface="+mn-lt"/>
                <a:ea typeface="+mn-ea"/>
              </a:rPr>
              <a:t>Internet</a:t>
            </a:r>
            <a:r>
              <a:rPr lang="zh-CN" altLang="en-US" sz="2400" b="1" dirty="0" smtClean="0">
                <a:latin typeface="+mn-lt"/>
                <a:ea typeface="+mn-ea"/>
              </a:rPr>
              <a:t>传输千兆字节数据的超级计算机。</a:t>
            </a:r>
            <a:endParaRPr lang="zh-CN" altLang="en-US" sz="2400" b="1" dirty="0">
              <a:latin typeface="+mn-lt"/>
              <a:ea typeface="+mn-ea"/>
            </a:endParaRPr>
          </a:p>
        </p:txBody>
      </p:sp>
      <p:sp>
        <p:nvSpPr>
          <p:cNvPr id="1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881426995"/>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a:t>
            </a:r>
            <a:r>
              <a:rPr lang="zh-CN" altLang="en-US" baseline="-25000" dirty="0" smtClean="0">
                <a:latin typeface="华文新魏" pitchFamily="2" charset="-122"/>
              </a:rPr>
              <a:t>路由</a:t>
            </a:r>
            <a:endParaRPr lang="zh-CN" altLang="en-US" dirty="0">
              <a:latin typeface="+mj-ea"/>
            </a:endParaRPr>
          </a:p>
        </p:txBody>
      </p:sp>
      <p:sp>
        <p:nvSpPr>
          <p:cNvPr id="3" name="内容占位符 2"/>
          <p:cNvSpPr>
            <a:spLocks noGrp="1"/>
          </p:cNvSpPr>
          <p:nvPr>
            <p:ph idx="1"/>
          </p:nvPr>
        </p:nvSpPr>
        <p:spPr>
          <a:xfrm>
            <a:off x="809625" y="1773238"/>
            <a:ext cx="7958138" cy="1223714"/>
          </a:xfrm>
        </p:spPr>
        <p:txBody>
          <a:bodyPr/>
          <a:lstStyle/>
          <a:p>
            <a:r>
              <a:rPr lang="zh-CN" altLang="en-US" sz="2400" dirty="0" smtClean="0">
                <a:solidFill>
                  <a:srgbClr val="FF0000"/>
                </a:solidFill>
              </a:rPr>
              <a:t>路由扩展首部</a:t>
            </a:r>
            <a:r>
              <a:rPr lang="zh-CN" altLang="en-US" sz="2400" dirty="0" smtClean="0"/>
              <a:t>：指定传输过程中必须经过的一个</a:t>
            </a:r>
            <a:r>
              <a:rPr lang="en-US" altLang="zh-CN" sz="2400" dirty="0" smtClean="0"/>
              <a:t>/</a:t>
            </a:r>
            <a:r>
              <a:rPr lang="zh-CN" altLang="en-US" sz="2400" dirty="0" smtClean="0"/>
              <a:t>多个路由器，同</a:t>
            </a:r>
            <a:r>
              <a:rPr lang="en-US" altLang="zh-CN" sz="2400" dirty="0" smtClean="0"/>
              <a:t>IPv4</a:t>
            </a:r>
            <a:r>
              <a:rPr lang="zh-CN" altLang="en-US" sz="2400" dirty="0" smtClean="0"/>
              <a:t>中的源路由选项。</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1999" y="2564904"/>
            <a:ext cx="6956425" cy="395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020999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smtClean="0">
                <a:latin typeface="+mj-ea"/>
              </a:rPr>
              <a:t>:</a:t>
            </a:r>
            <a:r>
              <a:rPr lang="zh-CN" altLang="en-US" dirty="0" smtClean="0">
                <a:latin typeface="+mj-ea"/>
              </a:rPr>
              <a:t>路由扩展首部</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7"/>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426" y="2060848"/>
            <a:ext cx="8501062"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933569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扩展</a:t>
            </a:r>
            <a:r>
              <a:rPr lang="zh-CN" altLang="en-US" dirty="0" smtClean="0">
                <a:latin typeface="华文新魏" pitchFamily="2" charset="-122"/>
              </a:rPr>
              <a:t>首部</a:t>
            </a:r>
            <a:r>
              <a:rPr lang="zh-CN" altLang="en-US" baseline="-25000" dirty="0" smtClean="0">
                <a:latin typeface="华文新魏" pitchFamily="2" charset="-122"/>
              </a:rPr>
              <a:t>分段</a:t>
            </a:r>
            <a:endParaRPr lang="zh-CN" altLang="en-US" dirty="0">
              <a:latin typeface="+mj-ea"/>
            </a:endParaRPr>
          </a:p>
        </p:txBody>
      </p:sp>
      <p:sp>
        <p:nvSpPr>
          <p:cNvPr id="3" name="内容占位符 2"/>
          <p:cNvSpPr>
            <a:spLocks noGrp="1"/>
          </p:cNvSpPr>
          <p:nvPr>
            <p:ph idx="1"/>
          </p:nvPr>
        </p:nvSpPr>
        <p:spPr/>
        <p:txBody>
          <a:bodyPr/>
          <a:lstStyle/>
          <a:p>
            <a:pPr>
              <a:lnSpc>
                <a:spcPct val="110000"/>
              </a:lnSpc>
            </a:pPr>
            <a:r>
              <a:rPr lang="en-US" altLang="zh-CN" sz="2800" dirty="0"/>
              <a:t>IPv6</a:t>
            </a:r>
            <a:r>
              <a:rPr lang="zh-CN" altLang="en-US" sz="2800" dirty="0"/>
              <a:t>将</a:t>
            </a:r>
            <a:r>
              <a:rPr lang="zh-CN" altLang="en-US" sz="2800" dirty="0" smtClean="0"/>
              <a:t>分段限制</a:t>
            </a:r>
            <a:r>
              <a:rPr lang="zh-CN" altLang="en-US" sz="2800" dirty="0"/>
              <a:t>为由源站来完成。源站可以采用</a:t>
            </a:r>
            <a:r>
              <a:rPr lang="zh-CN" altLang="en-US" sz="2800" dirty="0">
                <a:solidFill>
                  <a:srgbClr val="FF0000"/>
                </a:solidFill>
              </a:rPr>
              <a:t>保证的最小</a:t>
            </a:r>
            <a:r>
              <a:rPr lang="en-US" altLang="zh-CN" sz="2800" dirty="0">
                <a:solidFill>
                  <a:srgbClr val="FF0000"/>
                </a:solidFill>
              </a:rPr>
              <a:t>MTU</a:t>
            </a:r>
            <a:r>
              <a:rPr lang="zh-CN" altLang="en-US" sz="2800" dirty="0"/>
              <a:t>（</a:t>
            </a:r>
            <a:r>
              <a:rPr lang="en-US" altLang="zh-CN" sz="2800" dirty="0"/>
              <a:t>1280</a:t>
            </a:r>
            <a:r>
              <a:rPr lang="zh-CN" altLang="en-US" sz="2800" dirty="0"/>
              <a:t>字节），或者在发送分组前完成</a:t>
            </a:r>
            <a:r>
              <a:rPr lang="zh-CN" altLang="en-US" sz="2800" dirty="0">
                <a:solidFill>
                  <a:srgbClr val="FF0000"/>
                </a:solidFill>
              </a:rPr>
              <a:t>路径最大传送单元发现</a:t>
            </a:r>
            <a:r>
              <a:rPr lang="en-US" altLang="zh-CN" sz="2800" dirty="0"/>
              <a:t>(Path MTU Discovery)</a:t>
            </a:r>
            <a:r>
              <a:rPr lang="zh-CN" altLang="en-US" sz="2800" dirty="0"/>
              <a:t>，以确定沿着该路径到目的站的最小</a:t>
            </a:r>
            <a:r>
              <a:rPr lang="en-US" altLang="zh-CN" sz="2800" dirty="0"/>
              <a:t>MTU</a:t>
            </a:r>
            <a:r>
              <a:rPr lang="zh-CN" altLang="en-US" sz="2800" dirty="0"/>
              <a:t>。</a:t>
            </a:r>
          </a:p>
          <a:p>
            <a:pPr>
              <a:lnSpc>
                <a:spcPct val="110000"/>
              </a:lnSpc>
            </a:pPr>
            <a:r>
              <a:rPr lang="zh-CN" altLang="en-US" sz="2800" dirty="0" smtClean="0"/>
              <a:t>当</a:t>
            </a:r>
            <a:r>
              <a:rPr lang="zh-CN" altLang="en-US" sz="2800" dirty="0"/>
              <a:t>需要</a:t>
            </a:r>
            <a:r>
              <a:rPr lang="zh-CN" altLang="en-US" sz="2800" dirty="0" smtClean="0"/>
              <a:t>分段时</a:t>
            </a:r>
            <a:r>
              <a:rPr lang="zh-CN" altLang="en-US" sz="2800" dirty="0"/>
              <a:t>，源站在</a:t>
            </a:r>
            <a:r>
              <a:rPr lang="zh-CN" altLang="en-US" sz="2800" dirty="0" smtClean="0"/>
              <a:t>发送数据报前</a:t>
            </a:r>
            <a:r>
              <a:rPr lang="zh-CN" altLang="en-US" sz="2800" dirty="0"/>
              <a:t>先</a:t>
            </a:r>
            <a:r>
              <a:rPr lang="zh-CN" altLang="en-US" sz="2800" dirty="0" smtClean="0"/>
              <a:t>将数据报进行分段，</a:t>
            </a:r>
            <a:r>
              <a:rPr lang="zh-CN" altLang="en-US" sz="2800" dirty="0"/>
              <a:t>保证</a:t>
            </a:r>
            <a:r>
              <a:rPr lang="zh-CN" altLang="en-US" sz="2800" dirty="0" smtClean="0"/>
              <a:t>每个数据报分段都</a:t>
            </a:r>
            <a:r>
              <a:rPr lang="zh-CN" altLang="en-US" sz="2800" dirty="0"/>
              <a:t>小于此路径的</a:t>
            </a:r>
            <a:r>
              <a:rPr lang="en-US" altLang="zh-CN" sz="2800" dirty="0"/>
              <a:t>MTU</a:t>
            </a:r>
            <a:r>
              <a:rPr lang="zh-CN" altLang="en-US" sz="2800" dirty="0"/>
              <a:t>。因此</a:t>
            </a:r>
            <a:r>
              <a:rPr lang="zh-CN" altLang="en-US" sz="2800" dirty="0" smtClean="0">
                <a:solidFill>
                  <a:srgbClr val="FF0000"/>
                </a:solidFill>
              </a:rPr>
              <a:t>分段是</a:t>
            </a:r>
            <a:r>
              <a:rPr lang="zh-CN" altLang="en-US" sz="2800" dirty="0">
                <a:solidFill>
                  <a:srgbClr val="FF0000"/>
                </a:solidFill>
              </a:rPr>
              <a:t>端</a:t>
            </a:r>
            <a:r>
              <a:rPr lang="en-US" altLang="zh-CN" sz="2800" dirty="0">
                <a:solidFill>
                  <a:srgbClr val="FF0000"/>
                </a:solidFill>
              </a:rPr>
              <a:t>-</a:t>
            </a:r>
            <a:r>
              <a:rPr lang="zh-CN" altLang="en-US" sz="2800" dirty="0">
                <a:solidFill>
                  <a:srgbClr val="FF0000"/>
                </a:solidFill>
              </a:rPr>
              <a:t>端的</a:t>
            </a:r>
            <a:r>
              <a:rPr lang="zh-CN" altLang="en-US" sz="2800" dirty="0"/>
              <a:t>，途中的路由器不允许进行分片</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2895041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分段扩展</a:t>
            </a:r>
            <a:r>
              <a:rPr lang="zh-CN" altLang="en-US" dirty="0">
                <a:latin typeface="+mj-ea"/>
              </a:rPr>
              <a:t>首部的格式</a:t>
            </a:r>
          </a:p>
        </p:txBody>
      </p:sp>
      <p:sp>
        <p:nvSpPr>
          <p:cNvPr id="3" name="内容占位符 2"/>
          <p:cNvSpPr>
            <a:spLocks noGrp="1"/>
          </p:cNvSpPr>
          <p:nvPr>
            <p:ph idx="1"/>
          </p:nvPr>
        </p:nvSpPr>
        <p:spPr>
          <a:xfrm>
            <a:off x="809624" y="1773238"/>
            <a:ext cx="8105775" cy="2519858"/>
          </a:xfrm>
        </p:spPr>
        <p:txBody>
          <a:bodyPr/>
          <a:lstStyle/>
          <a:p>
            <a:r>
              <a:rPr lang="zh-CN" altLang="en-US" sz="2400" dirty="0" smtClean="0">
                <a:solidFill>
                  <a:srgbClr val="FF0000"/>
                </a:solidFill>
              </a:rPr>
              <a:t>段偏移</a:t>
            </a:r>
            <a:r>
              <a:rPr lang="zh-CN" altLang="en-US" sz="2400" dirty="0"/>
              <a:t>：</a:t>
            </a:r>
            <a:r>
              <a:rPr lang="en-US" altLang="zh-CN" sz="2400" dirty="0"/>
              <a:t>13bit</a:t>
            </a:r>
            <a:r>
              <a:rPr lang="zh-CN" altLang="en-US" sz="2400" dirty="0"/>
              <a:t>。指明</a:t>
            </a:r>
            <a:r>
              <a:rPr lang="zh-CN" altLang="en-US" sz="2400" dirty="0" smtClean="0"/>
              <a:t>本数据报分段在原数据报中</a:t>
            </a:r>
            <a:r>
              <a:rPr lang="zh-CN" altLang="en-US" sz="2400" dirty="0"/>
              <a:t>的偏移量，单位为</a:t>
            </a:r>
            <a:r>
              <a:rPr lang="en-US" altLang="zh-CN" sz="2400" dirty="0"/>
              <a:t>8B</a:t>
            </a:r>
            <a:r>
              <a:rPr lang="zh-CN" altLang="en-US" sz="2400" dirty="0"/>
              <a:t>（可见除最后一个外的</a:t>
            </a:r>
            <a:r>
              <a:rPr lang="zh-CN" altLang="en-US" sz="2400" dirty="0" smtClean="0"/>
              <a:t>所有数据报分段的</a:t>
            </a:r>
            <a:r>
              <a:rPr lang="zh-CN" altLang="en-US" sz="2400" dirty="0"/>
              <a:t>长度必须为</a:t>
            </a:r>
            <a:r>
              <a:rPr lang="en-US" altLang="zh-CN" sz="2400" dirty="0"/>
              <a:t>8B</a:t>
            </a:r>
            <a:r>
              <a:rPr lang="zh-CN" altLang="en-US" sz="2400" dirty="0"/>
              <a:t>的整数）。</a:t>
            </a:r>
          </a:p>
          <a:p>
            <a:r>
              <a:rPr lang="en-US" altLang="zh-CN" sz="2400" dirty="0">
                <a:solidFill>
                  <a:srgbClr val="FF0000"/>
                </a:solidFill>
              </a:rPr>
              <a:t>M</a:t>
            </a:r>
            <a:r>
              <a:rPr lang="zh-CN" altLang="en-US" sz="2400" dirty="0"/>
              <a:t>：</a:t>
            </a:r>
            <a:r>
              <a:rPr lang="en-US" altLang="zh-CN" sz="2400" dirty="0"/>
              <a:t>1bit</a:t>
            </a:r>
            <a:r>
              <a:rPr lang="zh-CN" altLang="en-US" sz="2400" dirty="0"/>
              <a:t>。“</a:t>
            </a:r>
            <a:r>
              <a:rPr lang="en-US" altLang="zh-CN" sz="2400" dirty="0"/>
              <a:t>1”</a:t>
            </a:r>
            <a:r>
              <a:rPr lang="zh-CN" altLang="en-US" sz="2400" dirty="0"/>
              <a:t>表示后面</a:t>
            </a:r>
            <a:r>
              <a:rPr lang="zh-CN" altLang="en-US" sz="2400" dirty="0" smtClean="0"/>
              <a:t>还有数据报分段，</a:t>
            </a:r>
            <a:r>
              <a:rPr lang="zh-CN" altLang="en-US" sz="2400" dirty="0"/>
              <a:t>“</a:t>
            </a:r>
            <a:r>
              <a:rPr lang="en-US" altLang="zh-CN" sz="2400" dirty="0"/>
              <a:t>0”</a:t>
            </a:r>
            <a:r>
              <a:rPr lang="zh-CN" altLang="en-US" sz="2400" dirty="0"/>
              <a:t>表示这是最后一</a:t>
            </a:r>
            <a:r>
              <a:rPr lang="zh-CN" altLang="en-US" sz="2400" dirty="0" smtClean="0"/>
              <a:t>个</a:t>
            </a:r>
            <a:r>
              <a:rPr lang="zh-CN" altLang="en-US" sz="2400" dirty="0"/>
              <a:t>数据报分段</a:t>
            </a:r>
            <a:r>
              <a:rPr lang="zh-CN" altLang="en-US" sz="2400" dirty="0" smtClean="0"/>
              <a:t>。</a:t>
            </a:r>
            <a:endParaRPr lang="zh-CN" altLang="en-US" sz="2400" dirty="0"/>
          </a:p>
          <a:p>
            <a:r>
              <a:rPr lang="zh-CN" altLang="en-US" sz="2400" dirty="0">
                <a:solidFill>
                  <a:srgbClr val="FF0000"/>
                </a:solidFill>
              </a:rPr>
              <a:t>标识符</a:t>
            </a:r>
            <a:r>
              <a:rPr lang="zh-CN" altLang="en-US" sz="2400" dirty="0"/>
              <a:t>：</a:t>
            </a:r>
            <a:r>
              <a:rPr lang="en-US" altLang="zh-CN" sz="2400" dirty="0"/>
              <a:t>32bit</a:t>
            </a:r>
            <a:r>
              <a:rPr lang="zh-CN" altLang="en-US" sz="2400" dirty="0"/>
              <a:t>。由源站产生的用来唯一地</a:t>
            </a:r>
            <a:r>
              <a:rPr lang="zh-CN" altLang="en-US" sz="2400" dirty="0" smtClean="0"/>
              <a:t>标识数据报。</a:t>
            </a:r>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pic>
        <p:nvPicPr>
          <p:cNvPr id="5"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6362" y="4293096"/>
            <a:ext cx="6956425"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18442663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例</a:t>
            </a:r>
            <a:r>
              <a:rPr lang="en-US" altLang="zh-CN" dirty="0" smtClean="0">
                <a:latin typeface="+mj-ea"/>
              </a:rPr>
              <a:t>:</a:t>
            </a:r>
            <a:r>
              <a:rPr lang="zh-CN" altLang="en-US" dirty="0">
                <a:latin typeface="+mj-ea"/>
              </a:rPr>
              <a:t>分段扩展首部</a:t>
            </a:r>
          </a:p>
        </p:txBody>
      </p:sp>
      <p:sp>
        <p:nvSpPr>
          <p:cNvPr id="3" name="内容占位符 2"/>
          <p:cNvSpPr>
            <a:spLocks noGrp="1"/>
          </p:cNvSpPr>
          <p:nvPr>
            <p:ph idx="1"/>
          </p:nvPr>
        </p:nvSpPr>
        <p:spPr>
          <a:xfrm>
            <a:off x="809625" y="1773238"/>
            <a:ext cx="7958138" cy="1511746"/>
          </a:xfrm>
        </p:spPr>
        <p:txBody>
          <a:bodyPr/>
          <a:lstStyle/>
          <a:p>
            <a:pPr marL="623888" indent="-623888">
              <a:lnSpc>
                <a:spcPct val="110000"/>
              </a:lnSpc>
              <a:buFontTx/>
              <a:buNone/>
            </a:pPr>
            <a:r>
              <a:rPr lang="zh-CN" altLang="en-US" sz="2400" dirty="0">
                <a:solidFill>
                  <a:srgbClr val="FF0000"/>
                </a:solidFill>
                <a:effectLst>
                  <a:outerShdw blurRad="38100" dist="38100" dir="2700000" algn="tl">
                    <a:srgbClr val="000000"/>
                  </a:outerShdw>
                </a:effectLst>
              </a:rPr>
              <a:t>问</a:t>
            </a:r>
            <a:r>
              <a:rPr lang="zh-CN" altLang="en-US" sz="2400" dirty="0"/>
              <a:t>：</a:t>
            </a:r>
            <a:r>
              <a:rPr lang="en-US" altLang="zh-CN" sz="2400" dirty="0"/>
              <a:t>IPv6</a:t>
            </a:r>
            <a:r>
              <a:rPr lang="zh-CN" altLang="en-US" sz="2400" dirty="0"/>
              <a:t>分组的有效载荷为 </a:t>
            </a:r>
            <a:r>
              <a:rPr lang="en-US" altLang="zh-CN" sz="2400" dirty="0"/>
              <a:t>2902B</a:t>
            </a:r>
            <a:r>
              <a:rPr lang="zh-CN" altLang="en-US" sz="2400" dirty="0"/>
              <a:t>，下层的以太网的</a:t>
            </a:r>
            <a:r>
              <a:rPr lang="en-US" altLang="zh-CN" sz="2400" dirty="0"/>
              <a:t>MTU</a:t>
            </a:r>
            <a:r>
              <a:rPr lang="zh-CN" altLang="en-US" sz="2400" dirty="0"/>
              <a:t>是</a:t>
            </a:r>
            <a:r>
              <a:rPr lang="en-US" altLang="zh-CN" sz="2400" dirty="0"/>
              <a:t>1500B</a:t>
            </a:r>
            <a:r>
              <a:rPr lang="zh-CN" altLang="en-US" sz="2400" dirty="0"/>
              <a:t>，如何</a:t>
            </a:r>
            <a:r>
              <a:rPr lang="zh-CN" altLang="en-US" sz="2400" dirty="0" smtClean="0"/>
              <a:t>分段？</a:t>
            </a:r>
            <a:endParaRPr lang="zh-CN" altLang="en-US" sz="2400" dirty="0"/>
          </a:p>
          <a:p>
            <a:pPr marL="623888" indent="-623888">
              <a:lnSpc>
                <a:spcPct val="110000"/>
              </a:lnSpc>
              <a:buFontTx/>
              <a:buNone/>
            </a:pPr>
            <a:r>
              <a:rPr lang="zh-CN" altLang="en-US" sz="2400" dirty="0">
                <a:solidFill>
                  <a:srgbClr val="FF0000"/>
                </a:solidFill>
                <a:effectLst>
                  <a:outerShdw blurRad="38100" dist="38100" dir="2700000" algn="tl">
                    <a:srgbClr val="000000"/>
                  </a:outerShdw>
                </a:effectLst>
              </a:rPr>
              <a:t>答</a:t>
            </a:r>
            <a:r>
              <a:rPr lang="zh-CN" altLang="en-US" sz="2400" dirty="0"/>
              <a:t>： </a:t>
            </a:r>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graphicFrame>
        <p:nvGraphicFramePr>
          <p:cNvPr id="5" name="Group 36"/>
          <p:cNvGraphicFramePr>
            <a:graphicFrameLocks/>
          </p:cNvGraphicFramePr>
          <p:nvPr>
            <p:extLst>
              <p:ext uri="{D42A27DB-BD31-4B8C-83A1-F6EECF244321}">
                <p14:modId xmlns:p14="http://schemas.microsoft.com/office/powerpoint/2010/main" val="1047213011"/>
              </p:ext>
            </p:extLst>
          </p:nvPr>
        </p:nvGraphicFramePr>
        <p:xfrm>
          <a:off x="900435" y="3176865"/>
          <a:ext cx="7886700" cy="898272"/>
        </p:xfrm>
        <a:graphic>
          <a:graphicData uri="http://schemas.openxmlformats.org/drawingml/2006/table">
            <a:tbl>
              <a:tblPr/>
              <a:tblGrid>
                <a:gridCol w="1724025"/>
                <a:gridCol w="1797050"/>
                <a:gridCol w="4365625"/>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基本首部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0000"/>
                          </a:solidFill>
                          <a:effectLst/>
                          <a:latin typeface="+mn-lt"/>
                          <a:ea typeface="+mn-ea"/>
                        </a:rPr>
                        <a:t>(40B)</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1</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第一个分段</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(1448B)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6" name="Group 15"/>
          <p:cNvGraphicFramePr>
            <a:graphicFrameLocks noGrp="1"/>
          </p:cNvGraphicFramePr>
          <p:nvPr>
            <p:extLst>
              <p:ext uri="{D42A27DB-BD31-4B8C-83A1-F6EECF244321}">
                <p14:modId xmlns:p14="http://schemas.microsoft.com/office/powerpoint/2010/main" val="2058294326"/>
              </p:ext>
            </p:extLst>
          </p:nvPr>
        </p:nvGraphicFramePr>
        <p:xfrm>
          <a:off x="900435" y="4257953"/>
          <a:ext cx="7920037" cy="898272"/>
        </p:xfrm>
        <a:graphic>
          <a:graphicData uri="http://schemas.openxmlformats.org/drawingml/2006/table">
            <a:tbl>
              <a:tblPr/>
              <a:tblGrid>
                <a:gridCol w="1731962"/>
                <a:gridCol w="1804988"/>
                <a:gridCol w="4383087"/>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基本首部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0000"/>
                          </a:solidFill>
                          <a:effectLst/>
                          <a:latin typeface="+mn-lt"/>
                          <a:ea typeface="+mn-ea"/>
                        </a:rPr>
                        <a:t>(40B)</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2</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第二个分段</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(1448B)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7" name="Group 25"/>
          <p:cNvGraphicFramePr>
            <a:graphicFrameLocks noGrp="1"/>
          </p:cNvGraphicFramePr>
          <p:nvPr>
            <p:extLst>
              <p:ext uri="{D42A27DB-BD31-4B8C-83A1-F6EECF244321}">
                <p14:modId xmlns:p14="http://schemas.microsoft.com/office/powerpoint/2010/main" val="163630816"/>
              </p:ext>
            </p:extLst>
          </p:nvPr>
        </p:nvGraphicFramePr>
        <p:xfrm>
          <a:off x="900435" y="5339040"/>
          <a:ext cx="5400675" cy="898272"/>
        </p:xfrm>
        <a:graphic>
          <a:graphicData uri="http://schemas.openxmlformats.org/drawingml/2006/table">
            <a:tbl>
              <a:tblPr/>
              <a:tblGrid>
                <a:gridCol w="1725612"/>
                <a:gridCol w="1800225"/>
                <a:gridCol w="1874838"/>
              </a:tblGrid>
              <a:tr h="433388">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rgbClr val="000000"/>
                          </a:solidFill>
                          <a:effectLst/>
                          <a:latin typeface="+mn-lt"/>
                          <a:ea typeface="+mn-ea"/>
                        </a:rPr>
                        <a:t>基本首部</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0000"/>
                          </a:solidFill>
                          <a:effectLst/>
                          <a:latin typeface="+mn-lt"/>
                          <a:ea typeface="+mn-ea"/>
                        </a:rPr>
                        <a:t>(40B)</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分段首部</a:t>
                      </a:r>
                      <a:r>
                        <a:rPr kumimoji="1" lang="en-US" altLang="zh-CN" sz="2400" b="1" i="0" u="none" strike="noStrike" cap="none" normalizeH="0" baseline="0" dirty="0" smtClean="0">
                          <a:ln>
                            <a:noFill/>
                          </a:ln>
                          <a:solidFill>
                            <a:schemeClr val="tx1"/>
                          </a:solidFill>
                          <a:effectLst/>
                          <a:latin typeface="+mn-lt"/>
                          <a:ea typeface="+mn-ea"/>
                        </a:rPr>
                        <a:t>2</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chemeClr val="tx1"/>
                          </a:solidFill>
                          <a:effectLst/>
                          <a:latin typeface="+mn-lt"/>
                          <a:ea typeface="+mn-ea"/>
                        </a:rPr>
                        <a:t>(8B)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zh-CN" altLang="en-US" sz="2400" b="1" i="0" u="none" strike="noStrike" cap="none" normalizeH="0" baseline="0" dirty="0" smtClean="0">
                          <a:ln>
                            <a:noFill/>
                          </a:ln>
                          <a:solidFill>
                            <a:schemeClr val="tx1"/>
                          </a:solidFill>
                          <a:effectLst/>
                          <a:latin typeface="+mn-lt"/>
                          <a:ea typeface="+mn-ea"/>
                        </a:rPr>
                        <a:t>第三个分段</a:t>
                      </a:r>
                    </a:p>
                    <a:p>
                      <a:pPr marL="0" marR="0" lvl="0" indent="0" algn="ctr" defTabSz="914400" rtl="0" eaLnBrk="1" fontAlgn="base" latinLnBrk="0" hangingPunct="1">
                        <a:lnSpc>
                          <a:spcPct val="100000"/>
                        </a:lnSpc>
                        <a:spcBef>
                          <a:spcPct val="20000"/>
                        </a:spcBef>
                        <a:spcAft>
                          <a:spcPct val="0"/>
                        </a:spcAft>
                        <a:buClrTx/>
                        <a:buSzPct val="85000"/>
                        <a:buFontTx/>
                        <a:buNone/>
                        <a:tabLst/>
                      </a:pPr>
                      <a:r>
                        <a:rPr kumimoji="1" lang="en-US" altLang="zh-CN" sz="2400" b="1" i="0" u="none" strike="noStrike" cap="none" normalizeH="0" baseline="0" dirty="0" smtClean="0">
                          <a:ln>
                            <a:noFill/>
                          </a:ln>
                          <a:solidFill>
                            <a:srgbClr val="008000"/>
                          </a:solidFill>
                          <a:effectLst>
                            <a:outerShdw blurRad="38100" dist="38100" dir="2700000" algn="tl">
                              <a:srgbClr val="000000"/>
                            </a:outerShdw>
                          </a:effectLst>
                          <a:latin typeface="+mn-lt"/>
                          <a:ea typeface="+mn-ea"/>
                        </a:rPr>
                        <a:t>(6B)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9</a:t>
            </a:r>
          </a:p>
        </p:txBody>
      </p:sp>
    </p:spTree>
    <p:extLst>
      <p:ext uri="{BB962C8B-B14F-4D97-AF65-F5344CB8AC3E}">
        <p14:creationId xmlns:p14="http://schemas.microsoft.com/office/powerpoint/2010/main" val="192072314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其他扩展首部</a:t>
            </a:r>
            <a:endParaRPr lang="zh-CN" altLang="en-US" dirty="0">
              <a:latin typeface="+mj-ea"/>
            </a:endParaRPr>
          </a:p>
        </p:txBody>
      </p:sp>
      <p:sp>
        <p:nvSpPr>
          <p:cNvPr id="3" name="内容占位符 2"/>
          <p:cNvSpPr>
            <a:spLocks noGrp="1"/>
          </p:cNvSpPr>
          <p:nvPr>
            <p:ph idx="1"/>
          </p:nvPr>
        </p:nvSpPr>
        <p:spPr/>
        <p:txBody>
          <a:bodyPr/>
          <a:lstStyle/>
          <a:p>
            <a:r>
              <a:rPr lang="zh-CN" altLang="en-US" sz="2800" dirty="0" smtClean="0">
                <a:solidFill>
                  <a:srgbClr val="FF0000"/>
                </a:solidFill>
              </a:rPr>
              <a:t>目标选项扩展首部</a:t>
            </a:r>
            <a:endParaRPr lang="en-US" altLang="zh-CN" sz="2800" dirty="0" smtClean="0">
              <a:solidFill>
                <a:srgbClr val="FF0000"/>
              </a:solidFill>
            </a:endParaRPr>
          </a:p>
          <a:p>
            <a:pPr marL="0" indent="0">
              <a:buNone/>
            </a:pPr>
            <a:r>
              <a:rPr lang="zh-CN" altLang="en-US" sz="2800" dirty="0" smtClean="0"/>
              <a:t>    用于那些只需被目标主机翻译的字段。在</a:t>
            </a:r>
            <a:r>
              <a:rPr lang="en-US" altLang="zh-CN" sz="2800" dirty="0" smtClean="0"/>
              <a:t>IPv6</a:t>
            </a:r>
            <a:r>
              <a:rPr lang="zh-CN" altLang="en-US" sz="2800" dirty="0" smtClean="0"/>
              <a:t>的初始版本中，唯一定义的选项是空选项（用于对齐，凑齐</a:t>
            </a:r>
            <a:r>
              <a:rPr lang="en-US" altLang="zh-CN" sz="2800" dirty="0" smtClean="0"/>
              <a:t>8B</a:t>
            </a:r>
            <a:r>
              <a:rPr lang="zh-CN" altLang="en-US" sz="2800" dirty="0" smtClean="0"/>
              <a:t>的整数）。</a:t>
            </a:r>
            <a:endParaRPr lang="en-US" altLang="zh-CN" sz="2800" dirty="0" smtClean="0"/>
          </a:p>
          <a:p>
            <a:r>
              <a:rPr lang="zh-CN" altLang="en-US" sz="2800" dirty="0" smtClean="0">
                <a:solidFill>
                  <a:srgbClr val="FF0000"/>
                </a:solidFill>
              </a:rPr>
              <a:t>认证扩展首部</a:t>
            </a:r>
            <a:endParaRPr lang="en-US" altLang="zh-CN" sz="2800" dirty="0" smtClean="0">
              <a:solidFill>
                <a:srgbClr val="FF0000"/>
              </a:solidFill>
            </a:endParaRPr>
          </a:p>
          <a:p>
            <a:pPr marL="0" indent="0">
              <a:buNone/>
            </a:pPr>
            <a:r>
              <a:rPr lang="zh-CN" altLang="en-US" sz="2800" dirty="0" smtClean="0"/>
              <a:t>    提供了一种让数据报接收方确认发送方身份的机制。</a:t>
            </a:r>
            <a:endParaRPr lang="en-US" altLang="zh-CN" sz="2800" dirty="0" smtClean="0"/>
          </a:p>
          <a:p>
            <a:r>
              <a:rPr lang="zh-CN" altLang="en-US" sz="2800" dirty="0" smtClean="0">
                <a:solidFill>
                  <a:srgbClr val="FF0000"/>
                </a:solidFill>
              </a:rPr>
              <a:t>加密安全有效载荷扩展首部</a:t>
            </a:r>
            <a:endParaRPr lang="en-US" altLang="zh-CN" sz="2800" dirty="0" smtClean="0">
              <a:solidFill>
                <a:srgbClr val="FF0000"/>
              </a:solidFill>
            </a:endParaRPr>
          </a:p>
          <a:p>
            <a:pPr marL="0" indent="0">
              <a:buNone/>
            </a:pPr>
            <a:r>
              <a:rPr lang="zh-CN" altLang="en-US" sz="2800" dirty="0" smtClean="0"/>
              <a:t>     对数据报内容进行加密。</a:t>
            </a:r>
            <a:endParaRPr lang="en-US" altLang="zh-CN" sz="2800" dirty="0" smtClean="0"/>
          </a:p>
          <a:p>
            <a:endParaRPr lang="en-US" altLang="zh-CN" sz="2800" dirty="0"/>
          </a:p>
          <a:p>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a:solidFill>
                  <a:schemeClr val="tx1"/>
                </a:solidFill>
                <a:latin typeface="Times New Roman" pitchFamily="18" charset="0"/>
                <a:ea typeface="幼圆" pitchFamily="49" charset="-122"/>
                <a:hlinkClick r:id="rId8" action="ppaction://hlinksldjump"/>
              </a:rPr>
              <a:t>数据报的格式</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10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6206611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1727770"/>
          </a:xfrm>
        </p:spPr>
        <p:txBody>
          <a:bodyPr/>
          <a:lstStyle/>
          <a:p>
            <a:pPr>
              <a:lnSpc>
                <a:spcPct val="125000"/>
              </a:lnSpc>
            </a:pPr>
            <a:r>
              <a:rPr lang="zh-CN" altLang="zh-CN" sz="2400" dirty="0" smtClean="0">
                <a:solidFill>
                  <a:srgbClr val="FF0000"/>
                </a:solidFill>
              </a:rPr>
              <a:t>发现邻居</a:t>
            </a:r>
            <a:r>
              <a:rPr lang="zh-CN" altLang="en-US" sz="2400" dirty="0" smtClean="0">
                <a:solidFill>
                  <a:srgbClr val="FF0000"/>
                </a:solidFill>
              </a:rPr>
              <a:t>路由器</a:t>
            </a:r>
            <a:endParaRPr lang="en-US" altLang="zh-CN" sz="2400" dirty="0" smtClean="0">
              <a:solidFill>
                <a:srgbClr val="FF0000"/>
              </a:solidFill>
            </a:endParaRPr>
          </a:p>
          <a:p>
            <a:pPr lvl="1">
              <a:lnSpc>
                <a:spcPct val="125000"/>
              </a:lnSpc>
            </a:pPr>
            <a:r>
              <a:rPr lang="zh-CN" altLang="zh-CN" sz="2400" dirty="0" smtClean="0"/>
              <a:t>通过</a:t>
            </a:r>
            <a:r>
              <a:rPr lang="zh-CN" altLang="zh-CN" sz="2400" dirty="0"/>
              <a:t>发送</a:t>
            </a:r>
            <a:r>
              <a:rPr lang="en-US" altLang="zh-CN" sz="2400" dirty="0"/>
              <a:t>HELLO</a:t>
            </a:r>
            <a:r>
              <a:rPr lang="zh-CN" altLang="zh-CN" sz="2400" dirty="0"/>
              <a:t>分组发现</a:t>
            </a:r>
            <a:r>
              <a:rPr lang="zh-CN" altLang="zh-CN" sz="2400" dirty="0" smtClean="0"/>
              <a:t>邻居</a:t>
            </a:r>
            <a:r>
              <a:rPr lang="zh-CN" altLang="en-US" sz="2400" dirty="0"/>
              <a:t>路由器</a:t>
            </a:r>
            <a:r>
              <a:rPr lang="zh-CN" altLang="en-US" sz="2400" dirty="0" smtClean="0"/>
              <a:t>；</a:t>
            </a:r>
            <a:endParaRPr lang="en-US" altLang="zh-CN" sz="2400" dirty="0" smtClean="0"/>
          </a:p>
          <a:p>
            <a:pPr lvl="1">
              <a:lnSpc>
                <a:spcPct val="125000"/>
              </a:lnSpc>
            </a:pPr>
            <a:r>
              <a:rPr lang="en-US" altLang="zh-CN" sz="2400" dirty="0" smtClean="0"/>
              <a:t>LAN</a:t>
            </a:r>
            <a:r>
              <a:rPr lang="zh-CN" altLang="en-US" sz="2400" dirty="0" smtClean="0"/>
              <a:t>上的</a:t>
            </a:r>
            <a:r>
              <a:rPr lang="zh-CN" altLang="en-US" sz="2400" dirty="0" smtClean="0">
                <a:solidFill>
                  <a:srgbClr val="0000FF"/>
                </a:solidFill>
              </a:rPr>
              <a:t>指定路由器</a:t>
            </a:r>
            <a:r>
              <a:rPr lang="zh-CN" altLang="en-US" sz="2400" dirty="0"/>
              <a:t>。</a:t>
            </a: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2136" y="3573016"/>
            <a:ext cx="3527425" cy="2586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30800" y="3734841"/>
            <a:ext cx="3384550" cy="2430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矩形 2"/>
          <p:cNvSpPr/>
          <p:nvPr/>
        </p:nvSpPr>
        <p:spPr bwMode="auto">
          <a:xfrm>
            <a:off x="932136" y="5445224"/>
            <a:ext cx="2919784" cy="713829"/>
          </a:xfrm>
          <a:prstGeom prst="rect">
            <a:avLst/>
          </a:prstGeom>
          <a:solidFill>
            <a:srgbClr val="FF0000">
              <a:alpha val="32000"/>
            </a:srgbClr>
          </a:solidFill>
          <a:ln w="9525" cap="flat" cmpd="sng" algn="ctr">
            <a:no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 name="椭圆 3"/>
          <p:cNvSpPr/>
          <p:nvPr/>
        </p:nvSpPr>
        <p:spPr bwMode="auto">
          <a:xfrm>
            <a:off x="6487641" y="5567363"/>
            <a:ext cx="504056" cy="504056"/>
          </a:xfrm>
          <a:prstGeom prst="ellipse">
            <a:avLst/>
          </a:prstGeom>
          <a:solidFill>
            <a:srgbClr val="FF0000">
              <a:alpha val="37000"/>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95553642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IPv6</a:t>
            </a:r>
            <a:r>
              <a:rPr lang="zh-CN" altLang="en-US" dirty="0" smtClean="0">
                <a:latin typeface="+mj-ea"/>
              </a:rPr>
              <a:t>地址</a:t>
            </a:r>
            <a:endParaRPr lang="zh-CN" altLang="en-US" dirty="0">
              <a:latin typeface="+mj-ea"/>
            </a:endParaRPr>
          </a:p>
        </p:txBody>
      </p:sp>
      <p:sp>
        <p:nvSpPr>
          <p:cNvPr id="3" name="内容占位符 2"/>
          <p:cNvSpPr>
            <a:spLocks noGrp="1"/>
          </p:cNvSpPr>
          <p:nvPr>
            <p:ph idx="1"/>
          </p:nvPr>
        </p:nvSpPr>
        <p:spPr/>
        <p:txBody>
          <a:bodyPr/>
          <a:lstStyle/>
          <a:p>
            <a:pPr marL="0" indent="0">
              <a:lnSpc>
                <a:spcPct val="110000"/>
              </a:lnSpc>
              <a:buNone/>
            </a:pPr>
            <a:r>
              <a:rPr lang="en-US" altLang="zh-CN" sz="2800" dirty="0" smtClean="0"/>
              <a:t>        IPv6</a:t>
            </a:r>
            <a:r>
              <a:rPr lang="zh-CN" altLang="en-US" sz="2800" dirty="0"/>
              <a:t>将实现</a:t>
            </a:r>
            <a:r>
              <a:rPr lang="en-US" altLang="zh-CN" sz="2800" dirty="0"/>
              <a:t>IPv6</a:t>
            </a:r>
            <a:r>
              <a:rPr lang="zh-CN" altLang="en-US" sz="2800" dirty="0"/>
              <a:t>的主机和路由器均称为</a:t>
            </a:r>
            <a:r>
              <a:rPr lang="zh-CN" altLang="en-US" sz="2800" dirty="0">
                <a:solidFill>
                  <a:srgbClr val="FF0000"/>
                </a:solidFill>
              </a:rPr>
              <a:t>结点</a:t>
            </a:r>
            <a:r>
              <a:rPr lang="zh-CN" altLang="en-US" sz="2800" dirty="0"/>
              <a:t>，</a:t>
            </a:r>
            <a:r>
              <a:rPr lang="en-US" altLang="zh-CN" sz="2800" dirty="0">
                <a:solidFill>
                  <a:srgbClr val="0000FF"/>
                </a:solidFill>
              </a:rPr>
              <a:t>IPv6</a:t>
            </a:r>
            <a:r>
              <a:rPr lang="zh-CN" altLang="en-US" sz="2800" dirty="0">
                <a:solidFill>
                  <a:srgbClr val="0000FF"/>
                </a:solidFill>
              </a:rPr>
              <a:t>地址是分配给结点上面的接口</a:t>
            </a:r>
            <a:r>
              <a:rPr lang="zh-CN" altLang="en-US" sz="2800" dirty="0"/>
              <a:t>。即： </a:t>
            </a:r>
            <a:r>
              <a:rPr lang="en-US" altLang="zh-CN" sz="2800" dirty="0"/>
              <a:t>IPv6</a:t>
            </a:r>
            <a:r>
              <a:rPr lang="zh-CN" altLang="en-US" sz="2800" dirty="0"/>
              <a:t>同</a:t>
            </a:r>
            <a:r>
              <a:rPr lang="en-US" altLang="zh-CN" sz="2800" dirty="0"/>
              <a:t>IPv4</a:t>
            </a:r>
            <a:r>
              <a:rPr lang="zh-CN" altLang="en-US" sz="2800" dirty="0"/>
              <a:t>一样将一个地址与特定的网络连接（而不是与特定的计算机）相关联。例如：与多个网络相连接的</a:t>
            </a:r>
            <a:r>
              <a:rPr lang="en-US" altLang="zh-CN" sz="2800" dirty="0"/>
              <a:t>IPv6</a:t>
            </a:r>
            <a:r>
              <a:rPr lang="zh-CN" altLang="en-US" sz="2800" dirty="0"/>
              <a:t>路由器就具有多个</a:t>
            </a:r>
            <a:r>
              <a:rPr lang="en-US" altLang="zh-CN" sz="2800" dirty="0"/>
              <a:t>IPv6</a:t>
            </a:r>
            <a:r>
              <a:rPr lang="zh-CN" altLang="en-US" sz="2800" dirty="0"/>
              <a:t>地址，而与网络只有一条连接的</a:t>
            </a:r>
            <a:r>
              <a:rPr lang="en-US" altLang="zh-CN" sz="2800" dirty="0"/>
              <a:t>IPv6</a:t>
            </a:r>
            <a:r>
              <a:rPr lang="zh-CN" altLang="en-US" sz="2800" dirty="0"/>
              <a:t>主机则只需一个</a:t>
            </a:r>
            <a:r>
              <a:rPr lang="en-US" altLang="zh-CN" sz="2800" dirty="0"/>
              <a:t>IPv6</a:t>
            </a:r>
            <a:r>
              <a:rPr lang="zh-CN" altLang="en-US" sz="2800" dirty="0"/>
              <a:t>地址。</a:t>
            </a:r>
          </a:p>
          <a:p>
            <a:pPr marL="0" indent="0">
              <a:lnSpc>
                <a:spcPct val="110000"/>
              </a:lnSpc>
              <a:buNone/>
            </a:pPr>
            <a:r>
              <a:rPr lang="zh-CN" altLang="en-US" sz="2800" dirty="0"/>
              <a:t>        一个接口可以有多个单播地址，一个结点接口的单播地址可用来惟一地标志该结点</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0080928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rPr>
              <a:t>IPv6</a:t>
            </a:r>
            <a:r>
              <a:rPr lang="zh-CN" altLang="en-US" dirty="0" smtClean="0">
                <a:latin typeface="华文新魏" pitchFamily="2" charset="-122"/>
              </a:rPr>
              <a:t>地址</a:t>
            </a:r>
            <a:r>
              <a:rPr lang="zh-CN" altLang="en-US" dirty="0">
                <a:latin typeface="华文新魏" pitchFamily="2" charset="-122"/>
              </a:rPr>
              <a:t>的构成</a:t>
            </a:r>
            <a:endParaRPr lang="zh-CN" altLang="en-US" dirty="0">
              <a:latin typeface="+mj-ea"/>
            </a:endParaRPr>
          </a:p>
        </p:txBody>
      </p:sp>
      <p:sp>
        <p:nvSpPr>
          <p:cNvPr id="3" name="内容占位符 2"/>
          <p:cNvSpPr>
            <a:spLocks noGrp="1"/>
          </p:cNvSpPr>
          <p:nvPr>
            <p:ph idx="1"/>
          </p:nvPr>
        </p:nvSpPr>
        <p:spPr>
          <a:xfrm>
            <a:off x="809625" y="1773238"/>
            <a:ext cx="7958138" cy="2447850"/>
          </a:xfrm>
        </p:spPr>
        <p:txBody>
          <a:bodyPr/>
          <a:lstStyle/>
          <a:p>
            <a:pPr marL="0" indent="0">
              <a:lnSpc>
                <a:spcPct val="125000"/>
              </a:lnSpc>
              <a:buNone/>
            </a:pPr>
            <a:r>
              <a:rPr lang="en-US" altLang="zh-CN" sz="2800" dirty="0" smtClean="0"/>
              <a:t>       IPv6</a:t>
            </a:r>
            <a:r>
              <a:rPr lang="zh-CN" altLang="en-US" sz="2800" dirty="0"/>
              <a:t>将</a:t>
            </a:r>
            <a:r>
              <a:rPr lang="en-US" altLang="zh-CN" sz="2800" dirty="0"/>
              <a:t>128bit </a:t>
            </a:r>
            <a:r>
              <a:rPr lang="zh-CN" altLang="en-US" sz="2800" dirty="0"/>
              <a:t>地址空间分为两大部分：第一部分是可变长度的</a:t>
            </a:r>
            <a:r>
              <a:rPr lang="zh-CN" altLang="en-US" sz="2800" dirty="0">
                <a:solidFill>
                  <a:srgbClr val="FF0000"/>
                </a:solidFill>
              </a:rPr>
              <a:t>类型前缀</a:t>
            </a:r>
            <a:r>
              <a:rPr lang="zh-CN" altLang="en-US" sz="2800" dirty="0"/>
              <a:t>，它定义了地址的目的。第二部分是地址的其余部分，其长度也是可变的。</a:t>
            </a:r>
          </a:p>
          <a:p>
            <a:pPr>
              <a:lnSpc>
                <a:spcPct val="125000"/>
              </a:lnSpc>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971177" y="5349775"/>
            <a:ext cx="1963738" cy="67151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2400" b="1">
                <a:solidFill>
                  <a:srgbClr val="000000"/>
                </a:solidFill>
                <a:latin typeface="+mn-lt"/>
                <a:ea typeface="+mn-ea"/>
              </a:rPr>
              <a:t>类型前缀</a:t>
            </a:r>
          </a:p>
        </p:txBody>
      </p:sp>
      <p:sp>
        <p:nvSpPr>
          <p:cNvPr id="6" name="Rectangle 6"/>
          <p:cNvSpPr>
            <a:spLocks noChangeArrowheads="1"/>
          </p:cNvSpPr>
          <p:nvPr/>
        </p:nvSpPr>
        <p:spPr bwMode="auto">
          <a:xfrm>
            <a:off x="2836490" y="5349775"/>
            <a:ext cx="5695950" cy="67151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buSzTx/>
              <a:buFontTx/>
              <a:buNone/>
            </a:pPr>
            <a:r>
              <a:rPr lang="zh-CN" altLang="en-US" sz="2400" b="1">
                <a:solidFill>
                  <a:srgbClr val="000000"/>
                </a:solidFill>
                <a:latin typeface="+mn-lt"/>
                <a:ea typeface="+mn-ea"/>
              </a:rPr>
              <a:t>地址的其他部分</a:t>
            </a:r>
          </a:p>
        </p:txBody>
      </p:sp>
      <p:sp>
        <p:nvSpPr>
          <p:cNvPr id="7" name="Line 7"/>
          <p:cNvSpPr>
            <a:spLocks noChangeShapeType="1"/>
          </p:cNvSpPr>
          <p:nvPr/>
        </p:nvSpPr>
        <p:spPr bwMode="auto">
          <a:xfrm>
            <a:off x="971177" y="5084663"/>
            <a:ext cx="1865313"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8" name="Line 8"/>
          <p:cNvSpPr>
            <a:spLocks noChangeShapeType="1"/>
          </p:cNvSpPr>
          <p:nvPr/>
        </p:nvSpPr>
        <p:spPr bwMode="auto">
          <a:xfrm>
            <a:off x="2836490" y="5084663"/>
            <a:ext cx="5695950"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9" name="Text Box 9"/>
          <p:cNvSpPr txBox="1">
            <a:spLocks noChangeArrowheads="1"/>
          </p:cNvSpPr>
          <p:nvPr/>
        </p:nvSpPr>
        <p:spPr bwMode="auto">
          <a:xfrm>
            <a:off x="1188665" y="4830663"/>
            <a:ext cx="14033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长度可变</a:t>
            </a:r>
          </a:p>
        </p:txBody>
      </p:sp>
      <p:sp>
        <p:nvSpPr>
          <p:cNvPr id="10" name="Text Box 10"/>
          <p:cNvSpPr txBox="1">
            <a:spLocks noChangeArrowheads="1"/>
          </p:cNvSpPr>
          <p:nvPr/>
        </p:nvSpPr>
        <p:spPr bwMode="auto">
          <a:xfrm>
            <a:off x="4997077" y="4849713"/>
            <a:ext cx="140335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solidFill>
                  <a:srgbClr val="000000"/>
                </a:solidFill>
                <a:latin typeface="+mn-lt"/>
                <a:ea typeface="+mn-ea"/>
              </a:rPr>
              <a:t>长度可变</a:t>
            </a:r>
          </a:p>
        </p:txBody>
      </p:sp>
      <p:sp>
        <p:nvSpPr>
          <p:cNvPr id="11" name="Line 11"/>
          <p:cNvSpPr>
            <a:spLocks noChangeShapeType="1"/>
          </p:cNvSpPr>
          <p:nvPr/>
        </p:nvSpPr>
        <p:spPr bwMode="auto">
          <a:xfrm>
            <a:off x="971177" y="4452838"/>
            <a:ext cx="0" cy="896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2" name="Line 12"/>
          <p:cNvSpPr>
            <a:spLocks noChangeShapeType="1"/>
          </p:cNvSpPr>
          <p:nvPr/>
        </p:nvSpPr>
        <p:spPr bwMode="auto">
          <a:xfrm>
            <a:off x="8532440" y="4452838"/>
            <a:ext cx="0" cy="896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3" name="Line 13"/>
          <p:cNvSpPr>
            <a:spLocks noChangeShapeType="1"/>
          </p:cNvSpPr>
          <p:nvPr/>
        </p:nvSpPr>
        <p:spPr bwMode="auto">
          <a:xfrm>
            <a:off x="2836490" y="4789388"/>
            <a:ext cx="0" cy="5603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4" name="Line 14"/>
          <p:cNvSpPr>
            <a:spLocks noChangeShapeType="1"/>
          </p:cNvSpPr>
          <p:nvPr/>
        </p:nvSpPr>
        <p:spPr bwMode="auto">
          <a:xfrm>
            <a:off x="971177" y="4565550"/>
            <a:ext cx="7561263"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00"/>
              </a:solidFill>
              <a:latin typeface="+mn-lt"/>
              <a:ea typeface="+mn-ea"/>
            </a:endParaRPr>
          </a:p>
        </p:txBody>
      </p:sp>
      <p:sp>
        <p:nvSpPr>
          <p:cNvPr id="15" name="Text Box 15"/>
          <p:cNvSpPr txBox="1">
            <a:spLocks noChangeArrowheads="1"/>
          </p:cNvSpPr>
          <p:nvPr/>
        </p:nvSpPr>
        <p:spPr bwMode="auto">
          <a:xfrm>
            <a:off x="3925515" y="4294088"/>
            <a:ext cx="1159292"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solidFill>
                  <a:srgbClr val="000000"/>
                </a:solidFill>
                <a:latin typeface="+mn-lt"/>
                <a:ea typeface="+mn-ea"/>
              </a:rPr>
              <a:t>128 bit</a:t>
            </a:r>
          </a:p>
        </p:txBody>
      </p:sp>
      <p:sp>
        <p:nvSpPr>
          <p:cNvPr id="1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10179921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冒号十六进制记法</a:t>
            </a:r>
          </a:p>
        </p:txBody>
      </p:sp>
      <p:sp>
        <p:nvSpPr>
          <p:cNvPr id="3" name="内容占位符 2"/>
          <p:cNvSpPr>
            <a:spLocks noGrp="1"/>
          </p:cNvSpPr>
          <p:nvPr>
            <p:ph idx="1"/>
          </p:nvPr>
        </p:nvSpPr>
        <p:spPr>
          <a:xfrm>
            <a:off x="809625" y="1773238"/>
            <a:ext cx="7958138" cy="2879898"/>
          </a:xfrm>
        </p:spPr>
        <p:txBody>
          <a:bodyPr/>
          <a:lstStyle/>
          <a:p>
            <a:pPr>
              <a:lnSpc>
                <a:spcPct val="125000"/>
              </a:lnSpc>
            </a:pPr>
            <a:r>
              <a:rPr lang="zh-CN" altLang="en-US" sz="2800" dirty="0">
                <a:solidFill>
                  <a:srgbClr val="FF0000"/>
                </a:solidFill>
              </a:rPr>
              <a:t>表示方法为</a:t>
            </a:r>
            <a:r>
              <a:rPr lang="zh-CN" altLang="en-US" sz="2800" dirty="0"/>
              <a:t>：每个 </a:t>
            </a:r>
            <a:r>
              <a:rPr lang="en-US" altLang="zh-CN" sz="2800" dirty="0"/>
              <a:t>16 bit </a:t>
            </a:r>
            <a:r>
              <a:rPr lang="zh-CN" altLang="en-US" sz="2800" dirty="0"/>
              <a:t>的值用十六进制值（</a:t>
            </a:r>
            <a:r>
              <a:rPr lang="en-US" altLang="zh-CN" sz="2800" dirty="0"/>
              <a:t>1</a:t>
            </a:r>
            <a:r>
              <a:rPr lang="zh-CN" altLang="en-US" sz="2800" dirty="0"/>
              <a:t>～</a:t>
            </a:r>
            <a:r>
              <a:rPr lang="en-US" altLang="zh-CN" sz="2800" dirty="0"/>
              <a:t>4</a:t>
            </a:r>
            <a:r>
              <a:rPr lang="zh-CN" altLang="en-US" sz="2800" dirty="0"/>
              <a:t>位）表示，各值之间用冒号分隔。</a:t>
            </a:r>
          </a:p>
          <a:p>
            <a:pPr>
              <a:lnSpc>
                <a:spcPct val="125000"/>
              </a:lnSpc>
            </a:pPr>
            <a:r>
              <a:rPr lang="zh-CN" altLang="en-US" sz="2800" dirty="0">
                <a:solidFill>
                  <a:srgbClr val="FF0000"/>
                </a:solidFill>
              </a:rPr>
              <a:t>两个改进技术</a:t>
            </a:r>
            <a:r>
              <a:rPr lang="zh-CN" altLang="en-US" sz="2800" dirty="0"/>
              <a:t>：允许</a:t>
            </a:r>
            <a:r>
              <a:rPr lang="zh-CN" altLang="en-US" sz="2800" dirty="0">
                <a:solidFill>
                  <a:srgbClr val="0000FF"/>
                </a:solidFill>
              </a:rPr>
              <a:t>零压缩</a:t>
            </a:r>
            <a:r>
              <a:rPr lang="zh-CN" altLang="en-US" sz="2800" dirty="0"/>
              <a:t>和</a:t>
            </a:r>
            <a:r>
              <a:rPr lang="zh-CN" altLang="en-US" sz="2800" dirty="0">
                <a:solidFill>
                  <a:srgbClr val="0000FF"/>
                </a:solidFill>
              </a:rPr>
              <a:t>可结合点分十进制记法的后缀</a:t>
            </a:r>
            <a:r>
              <a:rPr lang="zh-CN" altLang="en-US" sz="2800" dirty="0"/>
              <a:t>。</a:t>
            </a:r>
          </a:p>
          <a:p>
            <a:pPr marL="0" indent="0">
              <a:lnSpc>
                <a:spcPct val="125000"/>
              </a:lnSpc>
              <a:buNone/>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pic>
        <p:nvPicPr>
          <p:cNvPr id="1229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5" y="4365104"/>
            <a:ext cx="7920880" cy="179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4750703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允许零压缩</a:t>
            </a:r>
          </a:p>
        </p:txBody>
      </p:sp>
      <p:sp>
        <p:nvSpPr>
          <p:cNvPr id="3" name="内容占位符 2"/>
          <p:cNvSpPr>
            <a:spLocks noGrp="1"/>
          </p:cNvSpPr>
          <p:nvPr>
            <p:ph idx="1"/>
          </p:nvPr>
        </p:nvSpPr>
        <p:spPr>
          <a:xfrm>
            <a:off x="809625" y="1773238"/>
            <a:ext cx="7958138" cy="2591866"/>
          </a:xfrm>
        </p:spPr>
        <p:txBody>
          <a:bodyPr/>
          <a:lstStyle/>
          <a:p>
            <a:r>
              <a:rPr lang="zh-CN" altLang="en-US" sz="2800" dirty="0">
                <a:solidFill>
                  <a:srgbClr val="FF0000"/>
                </a:solidFill>
              </a:rPr>
              <a:t>压缩</a:t>
            </a:r>
            <a:r>
              <a:rPr lang="zh-CN" altLang="en-US" sz="2800" dirty="0" smtClean="0">
                <a:solidFill>
                  <a:srgbClr val="FF0000"/>
                </a:solidFill>
              </a:rPr>
              <a:t>方法</a:t>
            </a:r>
            <a:r>
              <a:rPr lang="zh-CN" altLang="en-US" sz="2800" dirty="0" smtClean="0"/>
              <a:t>：</a:t>
            </a:r>
            <a:r>
              <a:rPr lang="zh-CN" altLang="en-US" sz="2800" dirty="0"/>
              <a:t>一连串连续的零可以为一对冒号所取代。</a:t>
            </a:r>
          </a:p>
          <a:p>
            <a:r>
              <a:rPr lang="zh-CN" altLang="en-US" sz="2800" dirty="0">
                <a:solidFill>
                  <a:srgbClr val="FF0000"/>
                </a:solidFill>
              </a:rPr>
              <a:t>注意事项</a:t>
            </a:r>
            <a:r>
              <a:rPr lang="zh-CN" altLang="en-US" sz="2800" dirty="0"/>
              <a:t>：任一地址中只能使用一次零压缩。</a:t>
            </a:r>
          </a:p>
          <a:p>
            <a:r>
              <a:rPr lang="zh-CN" altLang="en-US" sz="2800" dirty="0">
                <a:solidFill>
                  <a:srgbClr val="FF0000"/>
                </a:solidFill>
              </a:rPr>
              <a:t>压缩地址扩展</a:t>
            </a:r>
            <a:r>
              <a:rPr lang="zh-CN" altLang="en-US" sz="2800" dirty="0"/>
              <a:t>：将未压缩的部分对齐，将一些零插入进来即可得出原来的地址</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2123653" y="4557737"/>
            <a:ext cx="5400675"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sz="2800" dirty="0">
                <a:latin typeface="华文新魏" pitchFamily="2" charset="-122"/>
              </a:rPr>
              <a:t>FDEC:0:0:0:324:0:0:BBFF</a:t>
            </a:r>
            <a:endParaRPr lang="zh-CN" altLang="en-US" sz="2800" dirty="0">
              <a:latin typeface="华文新魏" pitchFamily="2" charset="-122"/>
            </a:endParaRPr>
          </a:p>
        </p:txBody>
      </p:sp>
      <p:sp>
        <p:nvSpPr>
          <p:cNvPr id="6" name="Rectangle 6"/>
          <p:cNvSpPr>
            <a:spLocks noChangeArrowheads="1"/>
          </p:cNvSpPr>
          <p:nvPr/>
        </p:nvSpPr>
        <p:spPr bwMode="auto">
          <a:xfrm>
            <a:off x="2410991" y="5708675"/>
            <a:ext cx="4321175" cy="528637"/>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sz="2800">
                <a:latin typeface="华文新魏" pitchFamily="2" charset="-122"/>
              </a:rPr>
              <a:t>FDEC::324:0:0:BBFF</a:t>
            </a:r>
            <a:endParaRPr lang="zh-CN" altLang="en-US" sz="2800">
              <a:latin typeface="华文新魏" pitchFamily="2" charset="-122"/>
            </a:endParaRPr>
          </a:p>
        </p:txBody>
      </p:sp>
      <p:sp>
        <p:nvSpPr>
          <p:cNvPr id="7" name="AutoShape 7"/>
          <p:cNvSpPr>
            <a:spLocks noChangeArrowheads="1"/>
          </p:cNvSpPr>
          <p:nvPr/>
        </p:nvSpPr>
        <p:spPr bwMode="auto">
          <a:xfrm>
            <a:off x="4571578" y="5060975"/>
            <a:ext cx="215900" cy="649287"/>
          </a:xfrm>
          <a:prstGeom prst="downArrow">
            <a:avLst>
              <a:gd name="adj1" fmla="val 50000"/>
              <a:gd name="adj2" fmla="val 75184"/>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2120336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点分十进制记法的后缀</a:t>
            </a:r>
          </a:p>
        </p:txBody>
      </p:sp>
      <p:sp>
        <p:nvSpPr>
          <p:cNvPr id="3" name="内容占位符 2"/>
          <p:cNvSpPr>
            <a:spLocks noGrp="1"/>
          </p:cNvSpPr>
          <p:nvPr>
            <p:ph idx="1"/>
          </p:nvPr>
        </p:nvSpPr>
        <p:spPr/>
        <p:txBody>
          <a:bodyPr/>
          <a:lstStyle/>
          <a:p>
            <a:pPr>
              <a:lnSpc>
                <a:spcPct val="125000"/>
              </a:lnSpc>
            </a:pPr>
            <a:r>
              <a:rPr lang="zh-CN" altLang="en-US" sz="2800" dirty="0">
                <a:solidFill>
                  <a:srgbClr val="FF0000"/>
                </a:solidFill>
              </a:rPr>
              <a:t>冒号十六进制记法</a:t>
            </a:r>
            <a:r>
              <a:rPr lang="zh-CN" altLang="en-US" sz="2800" dirty="0"/>
              <a:t>可结合</a:t>
            </a:r>
            <a:r>
              <a:rPr lang="zh-CN" altLang="en-US" sz="2800" dirty="0">
                <a:solidFill>
                  <a:srgbClr val="FF0000"/>
                </a:solidFill>
              </a:rPr>
              <a:t>有点分十进制记法</a:t>
            </a:r>
            <a:r>
              <a:rPr lang="zh-CN" altLang="en-US" sz="2800" dirty="0"/>
              <a:t>的后缀，这种结合在</a:t>
            </a:r>
            <a:r>
              <a:rPr lang="en-US" altLang="zh-CN" sz="2800" dirty="0"/>
              <a:t>IPv4</a:t>
            </a:r>
            <a:r>
              <a:rPr lang="zh-CN" altLang="en-US" sz="2800" dirty="0"/>
              <a:t>向</a:t>
            </a:r>
            <a:r>
              <a:rPr lang="en-US" altLang="zh-CN" sz="2800" dirty="0"/>
              <a:t>IPv6</a:t>
            </a:r>
            <a:r>
              <a:rPr lang="zh-CN" altLang="en-US" sz="2800" dirty="0"/>
              <a:t>的转换阶段特别有用。例如：</a:t>
            </a:r>
          </a:p>
          <a:p>
            <a:pPr>
              <a:lnSpc>
                <a:spcPct val="125000"/>
              </a:lnSpc>
            </a:pPr>
            <a:endParaRPr lang="en-US" altLang="zh-CN" sz="2800" dirty="0" smtClean="0"/>
          </a:p>
          <a:p>
            <a:pPr>
              <a:lnSpc>
                <a:spcPct val="125000"/>
              </a:lnSpc>
            </a:pPr>
            <a:endParaRPr lang="en-US" altLang="zh-CN" sz="2800" dirty="0"/>
          </a:p>
          <a:p>
            <a:pPr>
              <a:lnSpc>
                <a:spcPct val="125000"/>
              </a:lnSpc>
            </a:pPr>
            <a:r>
              <a:rPr lang="zh-CN" altLang="en-US" sz="2800" dirty="0"/>
              <a:t>如果再使用零压缩即可得出：</a:t>
            </a:r>
          </a:p>
          <a:p>
            <a:pPr>
              <a:lnSpc>
                <a:spcPct val="125000"/>
              </a:lnSpc>
            </a:pPr>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1906587" y="3885629"/>
            <a:ext cx="5472113" cy="528637"/>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a:latin typeface="华文新魏" pitchFamily="2" charset="-122"/>
              </a:rPr>
              <a:t>0:0:0:0:0:0:128.10.2.1</a:t>
            </a:r>
            <a:endParaRPr lang="zh-CN" altLang="en-US">
              <a:latin typeface="华文新魏" pitchFamily="2" charset="-122"/>
            </a:endParaRPr>
          </a:p>
        </p:txBody>
      </p:sp>
      <p:sp>
        <p:nvSpPr>
          <p:cNvPr id="6" name="Rectangle 6"/>
          <p:cNvSpPr>
            <a:spLocks noChangeArrowheads="1"/>
          </p:cNvSpPr>
          <p:nvPr/>
        </p:nvSpPr>
        <p:spPr bwMode="auto">
          <a:xfrm>
            <a:off x="2411413" y="5445224"/>
            <a:ext cx="3960812" cy="528637"/>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zh-CN">
                <a:latin typeface="华文新魏" pitchFamily="2" charset="-122"/>
              </a:rPr>
              <a:t>::128.10.2.1</a:t>
            </a:r>
            <a:endParaRPr lang="zh-CN" altLang="en-US">
              <a:latin typeface="华文新魏" pitchFamily="2" charset="-122"/>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02579903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CIDR</a:t>
            </a:r>
            <a:r>
              <a:rPr lang="zh-CN" altLang="en-US" dirty="0">
                <a:latin typeface="+mj-ea"/>
              </a:rPr>
              <a:t>的斜线表示法</a:t>
            </a:r>
          </a:p>
        </p:txBody>
      </p:sp>
      <p:sp>
        <p:nvSpPr>
          <p:cNvPr id="3" name="内容占位符 2"/>
          <p:cNvSpPr>
            <a:spLocks noGrp="1"/>
          </p:cNvSpPr>
          <p:nvPr>
            <p:ph idx="1"/>
          </p:nvPr>
        </p:nvSpPr>
        <p:spPr>
          <a:xfrm>
            <a:off x="809625" y="1773238"/>
            <a:ext cx="7958138" cy="1439738"/>
          </a:xfrm>
        </p:spPr>
        <p:txBody>
          <a:bodyPr/>
          <a:lstStyle/>
          <a:p>
            <a:pPr>
              <a:lnSpc>
                <a:spcPct val="125000"/>
              </a:lnSpc>
            </a:pPr>
            <a:r>
              <a:rPr lang="en-US" altLang="zh-CN" dirty="0">
                <a:solidFill>
                  <a:srgbClr val="FF0000"/>
                </a:solidFill>
              </a:rPr>
              <a:t>CIDR</a:t>
            </a:r>
            <a:r>
              <a:rPr lang="zh-CN" altLang="en-US" dirty="0">
                <a:solidFill>
                  <a:srgbClr val="FF0000"/>
                </a:solidFill>
              </a:rPr>
              <a:t>的斜线表示法仍然可用</a:t>
            </a:r>
            <a:r>
              <a:rPr lang="zh-CN" altLang="en-US" dirty="0"/>
              <a:t>。例如：</a:t>
            </a:r>
            <a:r>
              <a:rPr lang="en-US" altLang="zh-CN" dirty="0"/>
              <a:t>60 bit</a:t>
            </a:r>
            <a:r>
              <a:rPr lang="zh-CN" altLang="en-US" dirty="0"/>
              <a:t>的前缀 </a:t>
            </a:r>
            <a:r>
              <a:rPr lang="en-US" altLang="zh-CN" dirty="0"/>
              <a:t>12AB00000000CD3 </a:t>
            </a:r>
            <a:r>
              <a:rPr lang="zh-CN" altLang="en-US" dirty="0"/>
              <a:t>可记为：</a:t>
            </a:r>
          </a:p>
          <a:p>
            <a:pPr>
              <a:lnSpc>
                <a:spcPct val="125000"/>
              </a:lnSpc>
            </a:pP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1548779" y="3620417"/>
            <a:ext cx="6551613"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en-US">
                <a:latin typeface="华文新魏" pitchFamily="2" charset="-122"/>
              </a:rPr>
              <a:t>12AB:0:0:CD30:0:0:0:0/60</a:t>
            </a:r>
            <a:endParaRPr lang="zh-CN" altLang="en-US">
              <a:latin typeface="华文新魏" pitchFamily="2" charset="-122"/>
            </a:endParaRPr>
          </a:p>
        </p:txBody>
      </p:sp>
      <p:sp>
        <p:nvSpPr>
          <p:cNvPr id="6" name="Rectangle 6"/>
          <p:cNvSpPr>
            <a:spLocks noChangeArrowheads="1"/>
          </p:cNvSpPr>
          <p:nvPr/>
        </p:nvSpPr>
        <p:spPr bwMode="auto">
          <a:xfrm>
            <a:off x="1548779" y="4557042"/>
            <a:ext cx="6551613"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en-US">
                <a:latin typeface="华文新魏" pitchFamily="2" charset="-122"/>
              </a:rPr>
              <a:t>12AB::CD30:0:0:0:0/60</a:t>
            </a:r>
            <a:endParaRPr lang="zh-CN" altLang="en-US">
              <a:latin typeface="华文新魏" pitchFamily="2" charset="-122"/>
            </a:endParaRPr>
          </a:p>
        </p:txBody>
      </p:sp>
      <p:sp>
        <p:nvSpPr>
          <p:cNvPr id="7" name="Rectangle 7"/>
          <p:cNvSpPr>
            <a:spLocks noChangeArrowheads="1"/>
          </p:cNvSpPr>
          <p:nvPr/>
        </p:nvSpPr>
        <p:spPr bwMode="auto">
          <a:xfrm>
            <a:off x="1548779" y="5420642"/>
            <a:ext cx="6551613" cy="52863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342900" indent="-342900" algn="ctr">
              <a:buClr>
                <a:schemeClr val="accent2"/>
              </a:buClr>
              <a:buSzTx/>
              <a:buFont typeface="Wingdings" pitchFamily="2" charset="2"/>
              <a:buNone/>
            </a:pPr>
            <a:r>
              <a:rPr lang="en-US" altLang="en-US">
                <a:latin typeface="华文新魏" pitchFamily="2" charset="-122"/>
              </a:rPr>
              <a:t>12AB:0:0:CD30::/60</a:t>
            </a:r>
            <a:endParaRPr lang="zh-CN" altLang="en-US">
              <a:latin typeface="华文新魏" pitchFamily="2" charset="-122"/>
            </a:endParaRPr>
          </a:p>
        </p:txBody>
      </p:sp>
      <p:sp>
        <p:nvSpPr>
          <p:cNvPr id="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43732713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地址的分配 </a:t>
            </a:r>
            <a:r>
              <a:rPr lang="zh-CN" altLang="en-US" sz="2800" dirty="0">
                <a:latin typeface="华文新魏" pitchFamily="2" charset="-122"/>
              </a:rPr>
              <a:t>待续</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graphicFrame>
        <p:nvGraphicFramePr>
          <p:cNvPr id="5" name="Group 63"/>
          <p:cNvGraphicFramePr>
            <a:graphicFrameLocks noGrp="1"/>
          </p:cNvGraphicFramePr>
          <p:nvPr>
            <p:ph idx="1"/>
            <p:extLst>
              <p:ext uri="{D42A27DB-BD31-4B8C-83A1-F6EECF244321}">
                <p14:modId xmlns:p14="http://schemas.microsoft.com/office/powerpoint/2010/main" val="282270067"/>
              </p:ext>
            </p:extLst>
          </p:nvPr>
        </p:nvGraphicFramePr>
        <p:xfrm>
          <a:off x="862335" y="1976462"/>
          <a:ext cx="7958137" cy="4260850"/>
        </p:xfrm>
        <a:graphic>
          <a:graphicData uri="http://schemas.openxmlformats.org/drawingml/2006/table">
            <a:tbl>
              <a:tblPr/>
              <a:tblGrid>
                <a:gridCol w="2652712"/>
                <a:gridCol w="2652713"/>
                <a:gridCol w="2652712"/>
              </a:tblGrid>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类型前缀（二进制）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地址的类型</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占地址空间的比例</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0000,0000</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保留（与</a:t>
                      </a: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IPv4</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兼容）</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1/256</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1/256</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1/128</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1/128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1/32</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1/16</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全球单播地址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011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947293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地址的分配 </a:t>
            </a:r>
            <a:r>
              <a:rPr lang="zh-CN" altLang="en-US" sz="2800" dirty="0">
                <a:latin typeface="华文新魏" pitchFamily="2" charset="-122"/>
              </a:rPr>
              <a:t>续前</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a:solidFill>
                  <a:schemeClr val="tx1"/>
                </a:solidFill>
                <a:latin typeface="Times New Roman" pitchFamily="18" charset="0"/>
                <a:ea typeface="幼圆" pitchFamily="49" charset="-122"/>
                <a:hlinkClick r:id="rId7" action="ppaction://hlinksldjump"/>
              </a:rPr>
              <a:t>协议</a:t>
            </a:r>
            <a:endParaRPr lang="zh-CN" altLang="en-US" sz="1200" b="0" dirty="0">
              <a:solidFill>
                <a:schemeClr val="tx1"/>
              </a:solidFill>
              <a:latin typeface="Times New Roman" pitchFamily="18" charset="0"/>
              <a:ea typeface="幼圆" pitchFamily="49" charset="-122"/>
            </a:endParaRPr>
          </a:p>
        </p:txBody>
      </p:sp>
      <p:graphicFrame>
        <p:nvGraphicFramePr>
          <p:cNvPr id="5" name="Group 62"/>
          <p:cNvGraphicFramePr>
            <a:graphicFrameLocks noGrp="1"/>
          </p:cNvGraphicFramePr>
          <p:nvPr>
            <p:ph idx="1"/>
            <p:extLst>
              <p:ext uri="{D42A27DB-BD31-4B8C-83A1-F6EECF244321}">
                <p14:modId xmlns:p14="http://schemas.microsoft.com/office/powerpoint/2010/main" val="2865988404"/>
              </p:ext>
            </p:extLst>
          </p:nvPr>
        </p:nvGraphicFramePr>
        <p:xfrm>
          <a:off x="862335" y="1874290"/>
          <a:ext cx="7958137" cy="4291014"/>
        </p:xfrm>
        <a:graphic>
          <a:graphicData uri="http://schemas.openxmlformats.org/drawingml/2006/table">
            <a:tbl>
              <a:tblPr/>
              <a:tblGrid>
                <a:gridCol w="2652712"/>
                <a:gridCol w="2652713"/>
                <a:gridCol w="2652712"/>
              </a:tblGrid>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类型前缀（二进制）</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地址的类型</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占地址空间的比例</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101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1/8</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1/8</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1/16</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1/32</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1/64</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1111,110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唯一本地单播地址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1/128</a:t>
                      </a:r>
                      <a:endPar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1111,1110,0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chemeClr val="tx1"/>
                          </a:solidFill>
                          <a:effectLst/>
                          <a:latin typeface="华文新魏" pitchFamily="2" charset="-122"/>
                          <a:ea typeface="华文新魏" pitchFamily="2" charset="-122"/>
                        </a:rPr>
                        <a:t>1/512</a:t>
                      </a:r>
                      <a:endParaRPr kumimoji="1" lang="zh-CN" altLang="en-US" sz="1800" b="0" i="0" u="none" strike="noStrike" cap="none" normalizeH="0" baseline="0" smtClean="0">
                        <a:ln>
                          <a:noFill/>
                        </a:ln>
                        <a:solidFill>
                          <a:schemeClr val="tx1"/>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1111,1110,10</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本地链路单播地址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1/1024</a:t>
                      </a:r>
                      <a:endPar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90525">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1111,1110,11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chemeClr val="tx1"/>
                          </a:solidFill>
                          <a:effectLst/>
                          <a:latin typeface="华文新魏" pitchFamily="2" charset="-122"/>
                          <a:ea typeface="华文新魏" pitchFamily="2" charset="-122"/>
                        </a:rPr>
                        <a:t>IETF</a:t>
                      </a:r>
                      <a:r>
                        <a:rPr kumimoji="1" lang="zh-CN" altLang="en-US" sz="1800" b="0" i="0" u="none" strike="noStrike" cap="none" normalizeH="0" baseline="0" dirty="0" smtClean="0">
                          <a:ln>
                            <a:noFill/>
                          </a:ln>
                          <a:solidFill>
                            <a:schemeClr val="tx1"/>
                          </a:solidFill>
                          <a:effectLst/>
                          <a:latin typeface="华文新魏" pitchFamily="2" charset="-122"/>
                          <a:ea typeface="华文新魏" pitchFamily="2" charset="-122"/>
                        </a:rPr>
                        <a:t>保留</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1/1024</a:t>
                      </a:r>
                      <a:endPar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8938">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smtClean="0">
                          <a:ln>
                            <a:noFill/>
                          </a:ln>
                          <a:solidFill>
                            <a:srgbClr val="000000"/>
                          </a:solidFill>
                          <a:effectLst/>
                          <a:latin typeface="华文新魏" pitchFamily="2" charset="-122"/>
                          <a:ea typeface="华文新魏" pitchFamily="2" charset="-122"/>
                        </a:rPr>
                        <a:t>1111,1111</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rPr>
                        <a:t>多播地址</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just" defTabSz="914400" rtl="0" eaLnBrk="1" fontAlgn="base" latinLnBrk="0" hangingPunct="1">
                        <a:lnSpc>
                          <a:spcPct val="100000"/>
                        </a:lnSpc>
                        <a:spcBef>
                          <a:spcPct val="20000"/>
                        </a:spcBef>
                        <a:spcAft>
                          <a:spcPct val="0"/>
                        </a:spcAft>
                        <a:buClrTx/>
                        <a:buSzPct val="85000"/>
                        <a:buFontTx/>
                        <a:buNone/>
                        <a:tabLst/>
                      </a:pPr>
                      <a:r>
                        <a:rPr kumimoji="1" lang="en-US" altLang="zh-CN" sz="1800" b="0" i="0" u="none" strike="noStrike" cap="none" normalizeH="0" baseline="0" dirty="0" smtClean="0">
                          <a:ln>
                            <a:noFill/>
                          </a:ln>
                          <a:solidFill>
                            <a:srgbClr val="000000"/>
                          </a:solidFill>
                          <a:effectLst/>
                          <a:latin typeface="华文新魏" pitchFamily="2" charset="-122"/>
                          <a:ea typeface="华文新魏" pitchFamily="2" charset="-122"/>
                        </a:rPr>
                        <a:t>1/256</a:t>
                      </a:r>
                      <a:endParaRPr kumimoji="1" lang="zh-CN" altLang="en-US" sz="1800" b="0" i="0" u="none" strike="noStrike" cap="none" normalizeH="0" baseline="0" dirty="0" smtClean="0">
                        <a:ln>
                          <a:noFill/>
                        </a:ln>
                        <a:solidFill>
                          <a:srgbClr val="000000"/>
                        </a:solidFill>
                        <a:effectLst/>
                        <a:latin typeface="华文新魏" pitchFamily="2" charset="-122"/>
                        <a:ea typeface="华文新魏"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bl>
          </a:graphicData>
        </a:graphic>
      </p:graphicFrame>
      <p:sp>
        <p:nvSpPr>
          <p:cNvPr id="6"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08070653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从</a:t>
            </a:r>
            <a:r>
              <a:rPr lang="en-US" altLang="zh-CN" dirty="0">
                <a:latin typeface="华文新魏" pitchFamily="2" charset="-122"/>
                <a:ea typeface="华文新魏" pitchFamily="2" charset="-122"/>
              </a:rPr>
              <a:t>IPv4</a:t>
            </a:r>
            <a:r>
              <a:rPr lang="zh-CN" altLang="en-US" dirty="0"/>
              <a:t>向</a:t>
            </a:r>
            <a:r>
              <a:rPr lang="en-US" altLang="zh-CN" dirty="0">
                <a:latin typeface="华文新魏" pitchFamily="2" charset="-122"/>
                <a:ea typeface="华文新魏" pitchFamily="2" charset="-122"/>
              </a:rPr>
              <a:t>IPv6</a:t>
            </a:r>
            <a:r>
              <a:rPr lang="zh-CN" altLang="en-US" dirty="0"/>
              <a:t>过渡</a:t>
            </a:r>
          </a:p>
        </p:txBody>
      </p:sp>
      <p:sp>
        <p:nvSpPr>
          <p:cNvPr id="3" name="内容占位符 2"/>
          <p:cNvSpPr>
            <a:spLocks noGrp="1"/>
          </p:cNvSpPr>
          <p:nvPr>
            <p:ph idx="1"/>
          </p:nvPr>
        </p:nvSpPr>
        <p:spPr>
          <a:xfrm>
            <a:off x="3059832" y="2348880"/>
            <a:ext cx="3042295" cy="3311946"/>
          </a:xfrm>
        </p:spPr>
        <p:txBody>
          <a:bodyPr/>
          <a:lstStyle/>
          <a:p>
            <a:r>
              <a:rPr lang="zh-CN" altLang="en-US" dirty="0">
                <a:hlinkClick r:id="rId3" action="ppaction://hlinksldjump"/>
              </a:rPr>
              <a:t>双协议</a:t>
            </a:r>
            <a:r>
              <a:rPr lang="zh-CN" altLang="en-US" dirty="0" smtClean="0">
                <a:hlinkClick r:id="rId3" action="ppaction://hlinksldjump"/>
              </a:rPr>
              <a:t>栈</a:t>
            </a:r>
            <a:endParaRPr lang="en-US" altLang="zh-CN" dirty="0" smtClean="0"/>
          </a:p>
          <a:p>
            <a:endParaRPr lang="zh-CN" altLang="en-US" dirty="0"/>
          </a:p>
          <a:p>
            <a:r>
              <a:rPr lang="zh-CN" altLang="en-US" dirty="0">
                <a:hlinkClick r:id="rId4" action="ppaction://hlinksldjump"/>
              </a:rPr>
              <a:t>隧道</a:t>
            </a:r>
            <a:r>
              <a:rPr lang="zh-CN" altLang="en-US" dirty="0" smtClean="0">
                <a:hlinkClick r:id="rId4" action="ppaction://hlinksldjump"/>
              </a:rPr>
              <a:t>技术</a:t>
            </a:r>
            <a:endParaRPr lang="en-US" altLang="zh-CN" dirty="0" smtClean="0"/>
          </a:p>
          <a:p>
            <a:endParaRPr lang="zh-CN" altLang="en-US" dirty="0"/>
          </a:p>
          <a:p>
            <a:r>
              <a:rPr lang="zh-CN" altLang="en-US" dirty="0">
                <a:hlinkClick r:id="rId5" action="ppaction://hlinksldjump"/>
              </a:rPr>
              <a:t>首部</a:t>
            </a:r>
            <a:r>
              <a:rPr lang="zh-CN" altLang="en-US" dirty="0" smtClean="0">
                <a:hlinkClick r:id="rId5" action="ppaction://hlinksldjump"/>
              </a:rPr>
              <a:t>转换</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6"/>
              </a:buBlip>
              <a:defRPr kumimoji="1" sz="2800" b="1">
                <a:solidFill>
                  <a:srgbClr val="000000"/>
                </a:solidFill>
                <a:latin typeface="Arial" charset="0"/>
                <a:ea typeface="华文楷体" pitchFamily="2" charset="-122"/>
              </a:defRPr>
            </a:lvl2pPr>
            <a:lvl3pPr marL="1143000" indent="-228600" eaLnBrk="0" hangingPunct="0">
              <a:buSzPct val="65000"/>
              <a:buBlip>
                <a:blip r:embed="rId7"/>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8"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9" action="ppaction://hlinksldjump"/>
              </a:rPr>
              <a:t>Internet</a:t>
            </a:r>
            <a:r>
              <a:rPr lang="zh-CN" altLang="en-US" sz="1200" b="0" dirty="0">
                <a:solidFill>
                  <a:schemeClr val="tx1"/>
                </a:solidFill>
                <a:latin typeface="Times New Roman" pitchFamily="18" charset="0"/>
                <a:ea typeface="幼圆" pitchFamily="49" charset="-122"/>
                <a:hlinkClick r:id="rId9" action="ppaction://hlinksldjump"/>
              </a:rPr>
              <a:t>的</a:t>
            </a:r>
            <a:r>
              <a:rPr lang="zh-CN" altLang="en-US" sz="1200" b="0" dirty="0" smtClean="0">
                <a:solidFill>
                  <a:schemeClr val="tx1"/>
                </a:solidFill>
                <a:latin typeface="Times New Roman" pitchFamily="18" charset="0"/>
                <a:ea typeface="幼圆" pitchFamily="49" charset="-122"/>
                <a:hlinkClick r:id="rId9"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10" action="ppaction://hlinksldjump"/>
              </a:rPr>
              <a:t>IPv6</a:t>
            </a:r>
            <a:r>
              <a:rPr lang="zh-CN" altLang="en-US" sz="1200" b="0" dirty="0">
                <a:solidFill>
                  <a:schemeClr val="tx1"/>
                </a:solidFill>
                <a:latin typeface="Times New Roman" pitchFamily="18" charset="0"/>
                <a:ea typeface="幼圆" pitchFamily="49" charset="-122"/>
                <a:hlinkClick r:id="rId10" action="ppaction://hlinksldjump"/>
              </a:rPr>
              <a:t>协议</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25515916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双协议栈思想</a:t>
            </a:r>
          </a:p>
        </p:txBody>
      </p:sp>
      <p:sp>
        <p:nvSpPr>
          <p:cNvPr id="3" name="内容占位符 2"/>
          <p:cNvSpPr>
            <a:spLocks noGrp="1"/>
          </p:cNvSpPr>
          <p:nvPr>
            <p:ph idx="1"/>
          </p:nvPr>
        </p:nvSpPr>
        <p:spPr>
          <a:xfrm>
            <a:off x="809625" y="1773238"/>
            <a:ext cx="7938840" cy="4464050"/>
          </a:xfrm>
        </p:spPr>
        <p:txBody>
          <a:bodyPr/>
          <a:lstStyle/>
          <a:p>
            <a:pPr marL="0" indent="0">
              <a:lnSpc>
                <a:spcPct val="125000"/>
              </a:lnSpc>
              <a:buNone/>
            </a:pPr>
            <a:r>
              <a:rPr lang="zh-CN" altLang="en-US" sz="2800" dirty="0" smtClean="0"/>
              <a:t>       </a:t>
            </a:r>
            <a:r>
              <a:rPr lang="zh-CN" altLang="en-US" sz="2800" dirty="0" smtClean="0">
                <a:solidFill>
                  <a:srgbClr val="FF0000"/>
                </a:solidFill>
              </a:rPr>
              <a:t>双</a:t>
            </a:r>
            <a:r>
              <a:rPr lang="zh-CN" altLang="en-US" sz="2800" dirty="0">
                <a:solidFill>
                  <a:srgbClr val="FF0000"/>
                </a:solidFill>
              </a:rPr>
              <a:t>协议栈</a:t>
            </a:r>
            <a:r>
              <a:rPr lang="zh-CN" altLang="en-US" sz="2800" dirty="0"/>
              <a:t>是指在完全过渡到 </a:t>
            </a:r>
            <a:r>
              <a:rPr lang="en-US" altLang="zh-CN" sz="2800" dirty="0" smtClean="0"/>
              <a:t>IPv6</a:t>
            </a:r>
            <a:r>
              <a:rPr lang="zh-CN" altLang="en-US" sz="2800" dirty="0" smtClean="0"/>
              <a:t>前</a:t>
            </a:r>
            <a:r>
              <a:rPr lang="zh-CN" altLang="en-US" sz="2800" dirty="0"/>
              <a:t>，使一部分主机（或路由器）装有两个协议</a:t>
            </a:r>
            <a:r>
              <a:rPr lang="zh-CN" altLang="en-US" sz="2800" dirty="0" smtClean="0"/>
              <a:t>栈</a:t>
            </a:r>
            <a:r>
              <a:rPr lang="zh-CN" altLang="en-US" sz="2800" dirty="0"/>
              <a:t>：</a:t>
            </a:r>
            <a:r>
              <a:rPr lang="zh-CN" altLang="en-US" sz="2800" dirty="0" smtClean="0"/>
              <a:t>一</a:t>
            </a:r>
            <a:r>
              <a:rPr lang="zh-CN" altLang="en-US" sz="2800" dirty="0"/>
              <a:t>个</a:t>
            </a:r>
            <a:r>
              <a:rPr lang="en-US" altLang="zh-CN" sz="2800" dirty="0"/>
              <a:t>IPv4</a:t>
            </a:r>
            <a:r>
              <a:rPr lang="zh-CN" altLang="en-US" sz="2800" dirty="0"/>
              <a:t>和一个</a:t>
            </a:r>
            <a:r>
              <a:rPr lang="en-US" altLang="zh-CN" sz="2800" dirty="0"/>
              <a:t>IPv6</a:t>
            </a:r>
            <a:r>
              <a:rPr lang="zh-CN" altLang="en-US" sz="2800" dirty="0"/>
              <a:t>。因此双协议栈主机既可以与</a:t>
            </a:r>
            <a:r>
              <a:rPr lang="en-US" altLang="zh-CN" sz="2800" dirty="0"/>
              <a:t>IPv6</a:t>
            </a:r>
            <a:r>
              <a:rPr lang="zh-CN" altLang="en-US" sz="2800" dirty="0"/>
              <a:t>系统进行通信，又可以与</a:t>
            </a:r>
            <a:r>
              <a:rPr lang="en-US" altLang="zh-CN" sz="2800" dirty="0"/>
              <a:t>IPv4</a:t>
            </a:r>
            <a:r>
              <a:rPr lang="zh-CN" altLang="en-US" sz="2800" dirty="0"/>
              <a:t>系统进行通信。</a:t>
            </a:r>
          </a:p>
          <a:p>
            <a:pPr marL="0" indent="0">
              <a:lnSpc>
                <a:spcPct val="125000"/>
              </a:lnSpc>
              <a:buNone/>
            </a:pPr>
            <a:r>
              <a:rPr lang="zh-CN" altLang="en-US" sz="2800" dirty="0"/>
              <a:t>        双协议栈主机是通过</a:t>
            </a:r>
            <a:r>
              <a:rPr lang="zh-CN" altLang="en-US" sz="2800" dirty="0">
                <a:solidFill>
                  <a:srgbClr val="FF0000"/>
                </a:solidFill>
              </a:rPr>
              <a:t>查询</a:t>
            </a:r>
            <a:r>
              <a:rPr lang="en-US" altLang="zh-CN" sz="2800" dirty="0">
                <a:solidFill>
                  <a:srgbClr val="FF0000"/>
                </a:solidFill>
              </a:rPr>
              <a:t>DNS</a:t>
            </a:r>
            <a:r>
              <a:rPr lang="zh-CN" altLang="en-US" sz="2800" dirty="0"/>
              <a:t>来知道目的主机是采用哪一种地址，如返回的是</a:t>
            </a:r>
            <a:r>
              <a:rPr lang="en-US" altLang="zh-CN" sz="2800" dirty="0"/>
              <a:t>IPv4</a:t>
            </a:r>
            <a:r>
              <a:rPr lang="zh-CN" altLang="en-US" sz="2800" dirty="0"/>
              <a:t>地址，则双协议栈主机就使用</a:t>
            </a:r>
            <a:r>
              <a:rPr lang="en-US" altLang="zh-CN" sz="2800" dirty="0"/>
              <a:t>IPv4</a:t>
            </a:r>
            <a:r>
              <a:rPr lang="zh-CN" altLang="en-US" sz="2800" dirty="0"/>
              <a:t>地址；否则就使用</a:t>
            </a:r>
            <a:r>
              <a:rPr lang="en-US" altLang="zh-CN" sz="2800" dirty="0"/>
              <a:t>IPv6</a:t>
            </a:r>
            <a:r>
              <a:rPr lang="zh-CN" altLang="en-US" sz="2800" dirty="0"/>
              <a:t>地址</a:t>
            </a:r>
            <a:r>
              <a:rPr lang="zh-CN" altLang="en-US" sz="2800" dirty="0" smtClean="0"/>
              <a:t>。</a:t>
            </a:r>
            <a:endParaRPr lang="zh-CN" altLang="en-US" sz="2800" dirty="0"/>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3814291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zh-CN" sz="2400" dirty="0" smtClean="0">
                <a:solidFill>
                  <a:srgbClr val="FF0000"/>
                </a:solidFill>
              </a:rPr>
              <a:t>测量</a:t>
            </a:r>
            <a:r>
              <a:rPr lang="zh-CN" altLang="en-US" sz="2400" dirty="0" smtClean="0">
                <a:solidFill>
                  <a:srgbClr val="FF0000"/>
                </a:solidFill>
              </a:rPr>
              <a:t>到每个邻居路由器的</a:t>
            </a:r>
            <a:r>
              <a:rPr lang="zh-CN" altLang="zh-CN" sz="2400" dirty="0" smtClean="0">
                <a:solidFill>
                  <a:srgbClr val="FF0000"/>
                </a:solidFill>
              </a:rPr>
              <a:t>线路</a:t>
            </a:r>
            <a:r>
              <a:rPr lang="zh-CN" altLang="en-US" sz="2400" dirty="0" smtClean="0">
                <a:solidFill>
                  <a:srgbClr val="FF0000"/>
                </a:solidFill>
              </a:rPr>
              <a:t>代价（</a:t>
            </a:r>
            <a:r>
              <a:rPr lang="en-US" altLang="zh-CN" sz="2400" dirty="0" smtClean="0">
                <a:solidFill>
                  <a:srgbClr val="FF0000"/>
                </a:solidFill>
              </a:rPr>
              <a:t>Cost</a:t>
            </a:r>
            <a:r>
              <a:rPr lang="zh-CN" altLang="en-US" sz="2400" dirty="0" smtClean="0">
                <a:solidFill>
                  <a:srgbClr val="FF0000"/>
                </a:solidFill>
              </a:rPr>
              <a:t>）</a:t>
            </a:r>
            <a:endParaRPr lang="zh-CN" altLang="zh-CN" sz="2400" dirty="0">
              <a:solidFill>
                <a:srgbClr val="FF0000"/>
              </a:solidFill>
            </a:endParaRPr>
          </a:p>
          <a:p>
            <a:pPr lvl="1">
              <a:lnSpc>
                <a:spcPct val="110000"/>
              </a:lnSpc>
            </a:pPr>
            <a:r>
              <a:rPr lang="zh-CN" altLang="en-US" sz="2400" dirty="0" smtClean="0">
                <a:solidFill>
                  <a:srgbClr val="0000FF"/>
                </a:solidFill>
              </a:rPr>
              <a:t>度量</a:t>
            </a:r>
            <a:r>
              <a:rPr lang="zh-CN" altLang="en-US" sz="2400" dirty="0" smtClean="0"/>
              <a:t>：距离、成本等；</a:t>
            </a:r>
            <a:endParaRPr lang="en-US" altLang="zh-CN" sz="2400" dirty="0" smtClean="0"/>
          </a:p>
          <a:p>
            <a:pPr lvl="1">
              <a:lnSpc>
                <a:spcPct val="110000"/>
              </a:lnSpc>
            </a:pPr>
            <a:r>
              <a:rPr lang="zh-CN" altLang="en-US" sz="2400" dirty="0" smtClean="0">
                <a:solidFill>
                  <a:srgbClr val="0000FF"/>
                </a:solidFill>
              </a:rPr>
              <a:t>常用方法</a:t>
            </a:r>
            <a:r>
              <a:rPr lang="zh-CN" altLang="en-US" sz="2400" dirty="0" smtClean="0"/>
              <a:t>：</a:t>
            </a:r>
            <a:endParaRPr lang="en-US" altLang="zh-CN" sz="2400" dirty="0" smtClean="0"/>
          </a:p>
          <a:p>
            <a:pPr lvl="2">
              <a:lnSpc>
                <a:spcPct val="110000"/>
              </a:lnSpc>
            </a:pPr>
            <a:r>
              <a:rPr lang="zh-CN" altLang="en-US" dirty="0" smtClean="0">
                <a:solidFill>
                  <a:srgbClr val="0000FF"/>
                </a:solidFill>
              </a:rPr>
              <a:t>使代价与链路带宽成反比</a:t>
            </a:r>
            <a:endParaRPr lang="en-US" altLang="zh-CN" dirty="0" smtClean="0">
              <a:solidFill>
                <a:srgbClr val="0000FF"/>
              </a:solidFill>
            </a:endParaRPr>
          </a:p>
          <a:p>
            <a:pPr marL="1346200" lvl="2" indent="0">
              <a:lnSpc>
                <a:spcPct val="110000"/>
              </a:lnSpc>
              <a:buNone/>
            </a:pPr>
            <a:r>
              <a:rPr lang="zh-CN" altLang="en-US" dirty="0" smtClean="0"/>
              <a:t>       例如：</a:t>
            </a:r>
            <a:r>
              <a:rPr lang="en-US" altLang="zh-CN" dirty="0" smtClean="0"/>
              <a:t>1Gbps</a:t>
            </a:r>
            <a:r>
              <a:rPr lang="zh-CN" altLang="en-US" dirty="0" smtClean="0"/>
              <a:t>以太网的线路代价设为</a:t>
            </a:r>
            <a:r>
              <a:rPr lang="en-US" altLang="zh-CN" dirty="0" smtClean="0"/>
              <a:t>1</a:t>
            </a:r>
            <a:r>
              <a:rPr lang="zh-CN" altLang="en-US" dirty="0" smtClean="0"/>
              <a:t>，而</a:t>
            </a:r>
            <a:r>
              <a:rPr lang="en-US" altLang="zh-CN" dirty="0" smtClean="0"/>
              <a:t>100Mbps</a:t>
            </a:r>
            <a:r>
              <a:rPr lang="zh-CN" altLang="en-US" dirty="0" smtClean="0"/>
              <a:t>以太网的</a:t>
            </a:r>
            <a:r>
              <a:rPr lang="zh-CN" altLang="en-US" dirty="0"/>
              <a:t>线路代价</a:t>
            </a:r>
            <a:r>
              <a:rPr lang="zh-CN" altLang="en-US" dirty="0" smtClean="0"/>
              <a:t>设为</a:t>
            </a:r>
            <a:r>
              <a:rPr lang="en-US" altLang="zh-CN" dirty="0" smtClean="0"/>
              <a:t>10</a:t>
            </a:r>
            <a:r>
              <a:rPr lang="zh-CN" altLang="en-US" dirty="0" smtClean="0"/>
              <a:t>，这样高带宽的路径成为路由的更好选择</a:t>
            </a:r>
            <a:endParaRPr lang="en-US" altLang="zh-CN" dirty="0" smtClean="0"/>
          </a:p>
          <a:p>
            <a:pPr lvl="2">
              <a:lnSpc>
                <a:spcPct val="110000"/>
              </a:lnSpc>
            </a:pPr>
            <a:r>
              <a:rPr lang="zh-CN" altLang="en-US" dirty="0" smtClean="0">
                <a:solidFill>
                  <a:srgbClr val="0000FF"/>
                </a:solidFill>
              </a:rPr>
              <a:t>若网络在地理上分散则将链路的延迟作为线路代价的组成部分</a:t>
            </a:r>
            <a:endParaRPr lang="en-US" altLang="zh-CN" dirty="0" smtClean="0">
              <a:solidFill>
                <a:srgbClr val="0000FF"/>
              </a:solidFill>
            </a:endParaRPr>
          </a:p>
          <a:p>
            <a:pPr marL="1089025" lvl="2" indent="0">
              <a:lnSpc>
                <a:spcPct val="110000"/>
              </a:lnSpc>
              <a:buNone/>
            </a:pPr>
            <a:r>
              <a:rPr lang="zh-CN" altLang="en-US" dirty="0" smtClean="0"/>
              <a:t>   链路延迟的测量：</a:t>
            </a:r>
            <a:r>
              <a:rPr lang="en-US" altLang="zh-CN" dirty="0" smtClean="0"/>
              <a:t>ECHO</a:t>
            </a:r>
            <a:r>
              <a:rPr lang="zh-CN" altLang="en-US" dirty="0"/>
              <a:t>分组</a:t>
            </a:r>
          </a:p>
        </p:txBody>
      </p:sp>
    </p:spTree>
    <p:extLst>
      <p:ext uri="{BB962C8B-B14F-4D97-AF65-F5344CB8AC3E}">
        <p14:creationId xmlns:p14="http://schemas.microsoft.com/office/powerpoint/2010/main" val="123956036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双协议栈图示</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sp>
        <p:nvSpPr>
          <p:cNvPr id="5" name="Rectangle 5"/>
          <p:cNvSpPr>
            <a:spLocks noChangeArrowheads="1"/>
          </p:cNvSpPr>
          <p:nvPr/>
        </p:nvSpPr>
        <p:spPr bwMode="auto">
          <a:xfrm>
            <a:off x="3221930" y="3628330"/>
            <a:ext cx="3268662" cy="112712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 name="Rectangle 6"/>
          <p:cNvSpPr>
            <a:spLocks noChangeArrowheads="1"/>
          </p:cNvSpPr>
          <p:nvPr/>
        </p:nvSpPr>
        <p:spPr bwMode="auto">
          <a:xfrm>
            <a:off x="4899917" y="3883917"/>
            <a:ext cx="1508125" cy="6572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IPv6</a:t>
            </a:r>
          </a:p>
        </p:txBody>
      </p:sp>
      <p:sp>
        <p:nvSpPr>
          <p:cNvPr id="7" name="Rectangle 7"/>
          <p:cNvSpPr>
            <a:spLocks noChangeArrowheads="1"/>
          </p:cNvSpPr>
          <p:nvPr/>
        </p:nvSpPr>
        <p:spPr bwMode="auto">
          <a:xfrm>
            <a:off x="3221930" y="4896742"/>
            <a:ext cx="3268662" cy="779463"/>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数据链路层</a:t>
            </a:r>
          </a:p>
          <a:p>
            <a:pPr algn="ctr">
              <a:spcBef>
                <a:spcPct val="0"/>
              </a:spcBef>
              <a:buSzTx/>
              <a:buFontTx/>
              <a:buNone/>
            </a:pPr>
            <a:r>
              <a:rPr lang="zh-CN" altLang="en-US" sz="2400" b="1">
                <a:solidFill>
                  <a:srgbClr val="000000"/>
                </a:solidFill>
                <a:latin typeface="+mn-lt"/>
                <a:ea typeface="+mn-ea"/>
              </a:rPr>
              <a:t>物理层</a:t>
            </a:r>
          </a:p>
        </p:txBody>
      </p:sp>
      <p:sp>
        <p:nvSpPr>
          <p:cNvPr id="8" name="Rectangle 8"/>
          <p:cNvSpPr>
            <a:spLocks noChangeArrowheads="1"/>
          </p:cNvSpPr>
          <p:nvPr/>
        </p:nvSpPr>
        <p:spPr bwMode="auto">
          <a:xfrm>
            <a:off x="6789042" y="3626742"/>
            <a:ext cx="2103438" cy="112712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 name="Rectangle 9"/>
          <p:cNvSpPr>
            <a:spLocks noChangeArrowheads="1"/>
          </p:cNvSpPr>
          <p:nvPr/>
        </p:nvSpPr>
        <p:spPr bwMode="auto">
          <a:xfrm>
            <a:off x="6789042" y="4895155"/>
            <a:ext cx="2103438" cy="781050"/>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数据链路层</a:t>
            </a:r>
          </a:p>
          <a:p>
            <a:pPr algn="ctr">
              <a:spcBef>
                <a:spcPct val="0"/>
              </a:spcBef>
              <a:buSzTx/>
              <a:buFontTx/>
              <a:buNone/>
            </a:pPr>
            <a:r>
              <a:rPr lang="zh-CN" altLang="en-US" sz="2400" b="1">
                <a:solidFill>
                  <a:srgbClr val="000000"/>
                </a:solidFill>
                <a:latin typeface="+mn-lt"/>
                <a:ea typeface="+mn-ea"/>
              </a:rPr>
              <a:t>物理层</a:t>
            </a:r>
          </a:p>
        </p:txBody>
      </p:sp>
      <p:sp>
        <p:nvSpPr>
          <p:cNvPr id="10" name="Text Box 10"/>
          <p:cNvSpPr txBox="1">
            <a:spLocks noChangeArrowheads="1"/>
          </p:cNvSpPr>
          <p:nvPr/>
        </p:nvSpPr>
        <p:spPr bwMode="auto">
          <a:xfrm>
            <a:off x="7543105" y="1834455"/>
            <a:ext cx="8178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IPv6</a:t>
            </a:r>
          </a:p>
        </p:txBody>
      </p:sp>
      <p:sp>
        <p:nvSpPr>
          <p:cNvPr id="11" name="Text Box 11"/>
          <p:cNvSpPr txBox="1">
            <a:spLocks noChangeArrowheads="1"/>
          </p:cNvSpPr>
          <p:nvPr/>
        </p:nvSpPr>
        <p:spPr bwMode="auto">
          <a:xfrm>
            <a:off x="3487042" y="1874142"/>
            <a:ext cx="28520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dirty="0">
                <a:latin typeface="+mn-lt"/>
                <a:ea typeface="+mn-ea"/>
              </a:rPr>
              <a:t>IPv4/IPv6 </a:t>
            </a:r>
            <a:r>
              <a:rPr lang="zh-CN" altLang="en-US" sz="2400" b="1" dirty="0">
                <a:latin typeface="+mn-lt"/>
                <a:ea typeface="+mn-ea"/>
              </a:rPr>
              <a:t>双协议栈</a:t>
            </a:r>
          </a:p>
        </p:txBody>
      </p:sp>
      <p:sp>
        <p:nvSpPr>
          <p:cNvPr id="12" name="Text Box 12"/>
          <p:cNvSpPr txBox="1">
            <a:spLocks noChangeArrowheads="1"/>
          </p:cNvSpPr>
          <p:nvPr/>
        </p:nvSpPr>
        <p:spPr bwMode="auto">
          <a:xfrm>
            <a:off x="1451867" y="1836042"/>
            <a:ext cx="8178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400" b="1">
                <a:latin typeface="+mn-lt"/>
                <a:ea typeface="+mn-ea"/>
              </a:rPr>
              <a:t>IPv4</a:t>
            </a:r>
          </a:p>
        </p:txBody>
      </p:sp>
      <p:sp>
        <p:nvSpPr>
          <p:cNvPr id="13" name="Rectangle 13"/>
          <p:cNvSpPr>
            <a:spLocks noChangeArrowheads="1"/>
          </p:cNvSpPr>
          <p:nvPr/>
        </p:nvSpPr>
        <p:spPr bwMode="auto">
          <a:xfrm>
            <a:off x="3321942" y="3883917"/>
            <a:ext cx="1493838" cy="6572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IPv4</a:t>
            </a:r>
          </a:p>
        </p:txBody>
      </p:sp>
      <p:sp>
        <p:nvSpPr>
          <p:cNvPr id="14" name="Rectangle 14"/>
          <p:cNvSpPr>
            <a:spLocks noChangeArrowheads="1"/>
          </p:cNvSpPr>
          <p:nvPr/>
        </p:nvSpPr>
        <p:spPr bwMode="auto">
          <a:xfrm>
            <a:off x="6931917" y="3883917"/>
            <a:ext cx="1838325" cy="6572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IPv6</a:t>
            </a:r>
          </a:p>
        </p:txBody>
      </p:sp>
      <p:sp>
        <p:nvSpPr>
          <p:cNvPr id="15" name="Rectangle 15"/>
          <p:cNvSpPr>
            <a:spLocks noChangeArrowheads="1"/>
          </p:cNvSpPr>
          <p:nvPr/>
        </p:nvSpPr>
        <p:spPr bwMode="auto">
          <a:xfrm>
            <a:off x="772417" y="3628330"/>
            <a:ext cx="2103438" cy="112712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6" name="Rectangle 16"/>
          <p:cNvSpPr>
            <a:spLocks noChangeArrowheads="1"/>
          </p:cNvSpPr>
          <p:nvPr/>
        </p:nvSpPr>
        <p:spPr bwMode="auto">
          <a:xfrm>
            <a:off x="3221930" y="2950467"/>
            <a:ext cx="3268662"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a:solidFill>
                  <a:srgbClr val="000000"/>
                </a:solidFill>
                <a:latin typeface="+mn-lt"/>
                <a:ea typeface="+mn-ea"/>
              </a:rPr>
              <a:t>TCP </a:t>
            </a:r>
            <a:r>
              <a:rPr lang="zh-CN" altLang="en-US" sz="2400" b="1">
                <a:solidFill>
                  <a:srgbClr val="000000"/>
                </a:solidFill>
                <a:latin typeface="+mn-lt"/>
                <a:ea typeface="+mn-ea"/>
              </a:rPr>
              <a:t>或 </a:t>
            </a:r>
            <a:r>
              <a:rPr lang="en-US" altLang="zh-CN" sz="2400" b="1">
                <a:solidFill>
                  <a:srgbClr val="000000"/>
                </a:solidFill>
                <a:latin typeface="+mn-lt"/>
                <a:ea typeface="+mn-ea"/>
              </a:rPr>
              <a:t>UDP</a:t>
            </a:r>
          </a:p>
        </p:txBody>
      </p:sp>
      <p:sp>
        <p:nvSpPr>
          <p:cNvPr id="17" name="Rectangle 17"/>
          <p:cNvSpPr>
            <a:spLocks noChangeArrowheads="1"/>
          </p:cNvSpPr>
          <p:nvPr/>
        </p:nvSpPr>
        <p:spPr bwMode="auto">
          <a:xfrm>
            <a:off x="3221930" y="2293242"/>
            <a:ext cx="3268662"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应用层</a:t>
            </a:r>
          </a:p>
        </p:txBody>
      </p:sp>
      <p:sp>
        <p:nvSpPr>
          <p:cNvPr id="18" name="Rectangle 18"/>
          <p:cNvSpPr>
            <a:spLocks noChangeArrowheads="1"/>
          </p:cNvSpPr>
          <p:nvPr/>
        </p:nvSpPr>
        <p:spPr bwMode="auto">
          <a:xfrm>
            <a:off x="6789042" y="2948880"/>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a:solidFill>
                  <a:srgbClr val="000000"/>
                </a:solidFill>
                <a:latin typeface="+mn-lt"/>
                <a:ea typeface="+mn-ea"/>
              </a:rPr>
              <a:t>TCP </a:t>
            </a:r>
            <a:r>
              <a:rPr lang="zh-CN" altLang="en-US" sz="2400" b="1">
                <a:solidFill>
                  <a:srgbClr val="000000"/>
                </a:solidFill>
                <a:latin typeface="+mn-lt"/>
                <a:ea typeface="+mn-ea"/>
              </a:rPr>
              <a:t>或 </a:t>
            </a:r>
            <a:r>
              <a:rPr lang="en-US" altLang="zh-CN" sz="2400" b="1">
                <a:solidFill>
                  <a:srgbClr val="000000"/>
                </a:solidFill>
                <a:latin typeface="+mn-lt"/>
                <a:ea typeface="+mn-ea"/>
              </a:rPr>
              <a:t>UDP</a:t>
            </a:r>
          </a:p>
        </p:txBody>
      </p:sp>
      <p:sp>
        <p:nvSpPr>
          <p:cNvPr id="19" name="Rectangle 19"/>
          <p:cNvSpPr>
            <a:spLocks noChangeArrowheads="1"/>
          </p:cNvSpPr>
          <p:nvPr/>
        </p:nvSpPr>
        <p:spPr bwMode="auto">
          <a:xfrm>
            <a:off x="6789042" y="2291655"/>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a:solidFill>
                  <a:srgbClr val="000000"/>
                </a:solidFill>
                <a:latin typeface="+mn-lt"/>
                <a:ea typeface="+mn-ea"/>
              </a:rPr>
              <a:t>应用层</a:t>
            </a:r>
          </a:p>
        </p:txBody>
      </p:sp>
      <p:sp>
        <p:nvSpPr>
          <p:cNvPr id="20" name="Rectangle 20"/>
          <p:cNvSpPr>
            <a:spLocks noChangeArrowheads="1"/>
          </p:cNvSpPr>
          <p:nvPr/>
        </p:nvSpPr>
        <p:spPr bwMode="auto">
          <a:xfrm>
            <a:off x="772417" y="2950467"/>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en-US" altLang="zh-CN" sz="2400" b="1" dirty="0">
                <a:solidFill>
                  <a:srgbClr val="000000"/>
                </a:solidFill>
                <a:latin typeface="+mn-lt"/>
                <a:ea typeface="+mn-ea"/>
              </a:rPr>
              <a:t>TCP </a:t>
            </a:r>
            <a:r>
              <a:rPr lang="zh-CN" altLang="en-US" sz="2400" b="1" dirty="0">
                <a:solidFill>
                  <a:srgbClr val="000000"/>
                </a:solidFill>
                <a:latin typeface="+mn-lt"/>
                <a:ea typeface="+mn-ea"/>
              </a:rPr>
              <a:t>或 </a:t>
            </a:r>
            <a:r>
              <a:rPr lang="en-US" altLang="zh-CN" sz="2400" b="1" dirty="0">
                <a:solidFill>
                  <a:srgbClr val="000000"/>
                </a:solidFill>
                <a:latin typeface="+mn-lt"/>
                <a:ea typeface="+mn-ea"/>
              </a:rPr>
              <a:t>UDP</a:t>
            </a:r>
          </a:p>
        </p:txBody>
      </p:sp>
      <p:sp>
        <p:nvSpPr>
          <p:cNvPr id="21" name="Rectangle 21"/>
          <p:cNvSpPr>
            <a:spLocks noChangeArrowheads="1"/>
          </p:cNvSpPr>
          <p:nvPr/>
        </p:nvSpPr>
        <p:spPr bwMode="auto">
          <a:xfrm>
            <a:off x="772417" y="2293242"/>
            <a:ext cx="2103438" cy="536575"/>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dirty="0">
                <a:solidFill>
                  <a:srgbClr val="000000"/>
                </a:solidFill>
                <a:latin typeface="+mn-lt"/>
                <a:ea typeface="+mn-ea"/>
              </a:rPr>
              <a:t>应用层</a:t>
            </a:r>
          </a:p>
        </p:txBody>
      </p:sp>
      <p:sp>
        <p:nvSpPr>
          <p:cNvPr id="22" name="Rectangle 22"/>
          <p:cNvSpPr>
            <a:spLocks noChangeArrowheads="1"/>
          </p:cNvSpPr>
          <p:nvPr/>
        </p:nvSpPr>
        <p:spPr bwMode="auto">
          <a:xfrm>
            <a:off x="772417" y="4896742"/>
            <a:ext cx="2103438" cy="781050"/>
          </a:xfrm>
          <a:prstGeom prst="rect">
            <a:avLst/>
          </a:prstGeom>
          <a:solidFill>
            <a:srgbClr val="CCECFF"/>
          </a:solidFill>
          <a:ln w="9525">
            <a:solidFill>
              <a:schemeClr val="tx1"/>
            </a:solidFill>
            <a:miter lim="800000"/>
            <a:headEnd/>
            <a:tailEnd/>
          </a:ln>
          <a:effectLst>
            <a:outerShdw dist="35921" dir="2700000" algn="ctr" rotWithShape="0">
              <a:schemeClr val="bg2"/>
            </a:outerShdw>
          </a:effectLst>
        </p:spPr>
        <p:txBody>
          <a:bodyPr wrap="none" anchor="ctr"/>
          <a:lstStyle/>
          <a:p>
            <a:pPr algn="ctr">
              <a:spcBef>
                <a:spcPct val="0"/>
              </a:spcBef>
              <a:buSzTx/>
              <a:buFontTx/>
              <a:buNone/>
            </a:pPr>
            <a:r>
              <a:rPr lang="zh-CN" altLang="en-US" sz="2400" b="1" dirty="0">
                <a:solidFill>
                  <a:srgbClr val="000000"/>
                </a:solidFill>
                <a:latin typeface="+mn-lt"/>
                <a:ea typeface="+mn-ea"/>
              </a:rPr>
              <a:t>数据链路层</a:t>
            </a:r>
          </a:p>
          <a:p>
            <a:pPr algn="ctr">
              <a:spcBef>
                <a:spcPct val="0"/>
              </a:spcBef>
              <a:buSzTx/>
              <a:buFontTx/>
              <a:buNone/>
            </a:pPr>
            <a:r>
              <a:rPr lang="zh-CN" altLang="en-US" sz="2400" b="1" dirty="0">
                <a:solidFill>
                  <a:srgbClr val="000000"/>
                </a:solidFill>
                <a:latin typeface="+mn-lt"/>
                <a:ea typeface="+mn-ea"/>
              </a:rPr>
              <a:t>物理层</a:t>
            </a:r>
          </a:p>
        </p:txBody>
      </p:sp>
      <p:sp>
        <p:nvSpPr>
          <p:cNvPr id="23" name="Rectangle 23"/>
          <p:cNvSpPr>
            <a:spLocks noChangeArrowheads="1"/>
          </p:cNvSpPr>
          <p:nvPr/>
        </p:nvSpPr>
        <p:spPr bwMode="auto">
          <a:xfrm>
            <a:off x="912117" y="3885505"/>
            <a:ext cx="1822450" cy="657225"/>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SzTx/>
              <a:buFontTx/>
              <a:buNone/>
            </a:pPr>
            <a:r>
              <a:rPr lang="en-US" altLang="zh-CN" sz="2400" b="1">
                <a:solidFill>
                  <a:srgbClr val="000000"/>
                </a:solidFill>
                <a:latin typeface="+mn-lt"/>
                <a:ea typeface="+mn-ea"/>
              </a:rPr>
              <a:t>IPv4</a:t>
            </a:r>
          </a:p>
        </p:txBody>
      </p:sp>
      <p:sp>
        <p:nvSpPr>
          <p:cNvPr id="24" name="Freeform 24"/>
          <p:cNvSpPr>
            <a:spLocks/>
          </p:cNvSpPr>
          <p:nvPr/>
        </p:nvSpPr>
        <p:spPr bwMode="auto">
          <a:xfrm>
            <a:off x="6101655" y="2520255"/>
            <a:ext cx="1169987" cy="3333750"/>
          </a:xfrm>
          <a:custGeom>
            <a:avLst/>
            <a:gdLst>
              <a:gd name="T0" fmla="*/ 556 w 558"/>
              <a:gd name="T1" fmla="*/ 0 h 1947"/>
              <a:gd name="T2" fmla="*/ 558 w 558"/>
              <a:gd name="T3" fmla="*/ 1947 h 1947"/>
              <a:gd name="T4" fmla="*/ 0 w 558"/>
              <a:gd name="T5" fmla="*/ 1947 h 1947"/>
              <a:gd name="T6" fmla="*/ 0 w 558"/>
              <a:gd name="T7" fmla="*/ 3 h 1947"/>
            </a:gdLst>
            <a:ahLst/>
            <a:cxnLst>
              <a:cxn ang="0">
                <a:pos x="T0" y="T1"/>
              </a:cxn>
              <a:cxn ang="0">
                <a:pos x="T2" y="T3"/>
              </a:cxn>
              <a:cxn ang="0">
                <a:pos x="T4" y="T5"/>
              </a:cxn>
              <a:cxn ang="0">
                <a:pos x="T6" y="T7"/>
              </a:cxn>
            </a:cxnLst>
            <a:rect l="0" t="0" r="r" b="b"/>
            <a:pathLst>
              <a:path w="558" h="1947">
                <a:moveTo>
                  <a:pt x="556" y="0"/>
                </a:moveTo>
                <a:lnTo>
                  <a:pt x="558" y="1947"/>
                </a:lnTo>
                <a:lnTo>
                  <a:pt x="0" y="1947"/>
                </a:lnTo>
                <a:lnTo>
                  <a:pt x="0" y="3"/>
                </a:lnTo>
              </a:path>
            </a:pathLst>
          </a:custGeom>
          <a:noFill/>
          <a:ln w="76200" cmpd="sng">
            <a:solidFill>
              <a:srgbClr val="333399"/>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Freeform 25"/>
          <p:cNvSpPr>
            <a:spLocks/>
          </p:cNvSpPr>
          <p:nvPr/>
        </p:nvSpPr>
        <p:spPr bwMode="auto">
          <a:xfrm flipH="1">
            <a:off x="2429767" y="2520255"/>
            <a:ext cx="1169988" cy="3308350"/>
          </a:xfrm>
          <a:custGeom>
            <a:avLst/>
            <a:gdLst>
              <a:gd name="T0" fmla="*/ 556 w 558"/>
              <a:gd name="T1" fmla="*/ 0 h 1947"/>
              <a:gd name="T2" fmla="*/ 558 w 558"/>
              <a:gd name="T3" fmla="*/ 1947 h 1947"/>
              <a:gd name="T4" fmla="*/ 0 w 558"/>
              <a:gd name="T5" fmla="*/ 1947 h 1947"/>
              <a:gd name="T6" fmla="*/ 0 w 558"/>
              <a:gd name="T7" fmla="*/ 3 h 1947"/>
            </a:gdLst>
            <a:ahLst/>
            <a:cxnLst>
              <a:cxn ang="0">
                <a:pos x="T0" y="T1"/>
              </a:cxn>
              <a:cxn ang="0">
                <a:pos x="T2" y="T3"/>
              </a:cxn>
              <a:cxn ang="0">
                <a:pos x="T4" y="T5"/>
              </a:cxn>
              <a:cxn ang="0">
                <a:pos x="T6" y="T7"/>
              </a:cxn>
            </a:cxnLst>
            <a:rect l="0" t="0" r="r" b="b"/>
            <a:pathLst>
              <a:path w="558" h="1947">
                <a:moveTo>
                  <a:pt x="556" y="0"/>
                </a:moveTo>
                <a:lnTo>
                  <a:pt x="558" y="1947"/>
                </a:lnTo>
                <a:lnTo>
                  <a:pt x="0" y="1947"/>
                </a:lnTo>
                <a:lnTo>
                  <a:pt x="0" y="3"/>
                </a:lnTo>
              </a:path>
            </a:pathLst>
          </a:custGeom>
          <a:noFill/>
          <a:ln w="76200" cmpd="sng">
            <a:solidFill>
              <a:srgbClr val="FF0000"/>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Text Box 26"/>
          <p:cNvSpPr txBox="1">
            <a:spLocks noChangeArrowheads="1"/>
          </p:cNvSpPr>
          <p:nvPr/>
        </p:nvSpPr>
        <p:spPr bwMode="auto">
          <a:xfrm>
            <a:off x="2069405" y="5847655"/>
            <a:ext cx="18934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和 </a:t>
            </a:r>
            <a:r>
              <a:rPr lang="en-US" altLang="zh-CN" sz="2400" b="1">
                <a:latin typeface="+mn-lt"/>
                <a:ea typeface="+mn-ea"/>
              </a:rPr>
              <a:t>IPv4 </a:t>
            </a:r>
            <a:r>
              <a:rPr lang="zh-CN" altLang="en-US" sz="2400" b="1">
                <a:latin typeface="+mn-lt"/>
                <a:ea typeface="+mn-ea"/>
              </a:rPr>
              <a:t>通信</a:t>
            </a:r>
          </a:p>
        </p:txBody>
      </p:sp>
      <p:sp>
        <p:nvSpPr>
          <p:cNvPr id="27" name="Text Box 27"/>
          <p:cNvSpPr txBox="1">
            <a:spLocks noChangeArrowheads="1"/>
          </p:cNvSpPr>
          <p:nvPr/>
        </p:nvSpPr>
        <p:spPr bwMode="auto">
          <a:xfrm>
            <a:off x="5741292" y="5847655"/>
            <a:ext cx="18934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2400" b="1">
                <a:latin typeface="+mn-lt"/>
                <a:ea typeface="+mn-ea"/>
              </a:rPr>
              <a:t>和 </a:t>
            </a:r>
            <a:r>
              <a:rPr lang="en-US" altLang="zh-CN" sz="2400" b="1">
                <a:latin typeface="+mn-lt"/>
                <a:ea typeface="+mn-ea"/>
              </a:rPr>
              <a:t>IPv6 </a:t>
            </a:r>
            <a:r>
              <a:rPr lang="zh-CN" altLang="en-US" sz="2400" b="1">
                <a:latin typeface="+mn-lt"/>
                <a:ea typeface="+mn-ea"/>
              </a:rPr>
              <a:t>通信</a:t>
            </a:r>
          </a:p>
        </p:txBody>
      </p:sp>
      <p:sp>
        <p:nvSpPr>
          <p:cNvPr id="28"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8124170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双协议栈举例</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grpSp>
        <p:nvGrpSpPr>
          <p:cNvPr id="5" name="Group 5"/>
          <p:cNvGrpSpPr>
            <a:grpSpLocks/>
          </p:cNvGrpSpPr>
          <p:nvPr/>
        </p:nvGrpSpPr>
        <p:grpSpPr bwMode="auto">
          <a:xfrm>
            <a:off x="2896046" y="2225575"/>
            <a:ext cx="4032250" cy="1223963"/>
            <a:chOff x="912" y="768"/>
            <a:chExt cx="2400" cy="1584"/>
          </a:xfrm>
        </p:grpSpPr>
        <p:sp>
          <p:nvSpPr>
            <p:cNvPr id="6" name="Oval 6"/>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7" name="Oval 7"/>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8" name="Oval 8"/>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9" name="Oval 9"/>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0" name="Oval 10"/>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1" name="Oval 11"/>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2" name="Oval 12"/>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13"/>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14"/>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15" name="Group 15"/>
            <p:cNvGrpSpPr>
              <a:grpSpLocks/>
            </p:cNvGrpSpPr>
            <p:nvPr/>
          </p:nvGrpSpPr>
          <p:grpSpPr bwMode="auto">
            <a:xfrm>
              <a:off x="912" y="768"/>
              <a:ext cx="2386" cy="1553"/>
              <a:chOff x="912" y="768"/>
              <a:chExt cx="2386" cy="1553"/>
            </a:xfrm>
          </p:grpSpPr>
          <p:sp>
            <p:nvSpPr>
              <p:cNvPr id="16" name="Oval 16"/>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7" name="Oval 17"/>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8" name="Oval 18"/>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9" name="Oval 19"/>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20"/>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1" name="Oval 21"/>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22"/>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23"/>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24"/>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25" name="Freeform 25"/>
          <p:cNvSpPr>
            <a:spLocks/>
          </p:cNvSpPr>
          <p:nvPr/>
        </p:nvSpPr>
        <p:spPr bwMode="auto">
          <a:xfrm flipH="1">
            <a:off x="6967984" y="3603525"/>
            <a:ext cx="692150"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Freeform 26"/>
          <p:cNvSpPr>
            <a:spLocks/>
          </p:cNvSpPr>
          <p:nvPr/>
        </p:nvSpPr>
        <p:spPr bwMode="auto">
          <a:xfrm>
            <a:off x="2002284" y="3609875"/>
            <a:ext cx="914400" cy="1200150"/>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CCE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7"/>
          <p:cNvSpPr>
            <a:spLocks noChangeShapeType="1"/>
          </p:cNvSpPr>
          <p:nvPr/>
        </p:nvSpPr>
        <p:spPr bwMode="auto">
          <a:xfrm>
            <a:off x="1475234" y="2936775"/>
            <a:ext cx="6908800" cy="38100"/>
          </a:xfrm>
          <a:prstGeom prst="line">
            <a:avLst/>
          </a:prstGeom>
          <a:noFill/>
          <a:ln w="2857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28" name="Picture 2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3434" y="2649438"/>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8808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0" name="Text Box 30"/>
          <p:cNvSpPr txBox="1">
            <a:spLocks noChangeArrowheads="1"/>
          </p:cNvSpPr>
          <p:nvPr/>
        </p:nvSpPr>
        <p:spPr bwMode="auto">
          <a:xfrm>
            <a:off x="2195959" y="2233513"/>
            <a:ext cx="10855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latin typeface="+mn-lt"/>
                <a:ea typeface="+mn-ea"/>
              </a:rPr>
              <a:t>双协议栈</a:t>
            </a:r>
          </a:p>
          <a:p>
            <a:pPr>
              <a:spcBef>
                <a:spcPct val="0"/>
              </a:spcBef>
              <a:buSzTx/>
              <a:buFontTx/>
              <a:buNone/>
            </a:pPr>
            <a:r>
              <a:rPr lang="en-US" altLang="zh-CN" sz="1600" b="1">
                <a:latin typeface="+mn-lt"/>
                <a:ea typeface="+mn-ea"/>
              </a:rPr>
              <a:t>IPv6/IPv4</a:t>
            </a:r>
          </a:p>
        </p:txBody>
      </p:sp>
      <p:pic>
        <p:nvPicPr>
          <p:cNvPr id="31" name="Picture 3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152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2" name="Picture 32"/>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868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3" name="Picture 3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07634" y="275262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4" name="Picture 3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4334" y="2720875"/>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Box 35"/>
          <p:cNvSpPr txBox="1">
            <a:spLocks noChangeArrowheads="1"/>
          </p:cNvSpPr>
          <p:nvPr/>
        </p:nvSpPr>
        <p:spPr bwMode="auto">
          <a:xfrm>
            <a:off x="971996" y="2371625"/>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IPv6</a:t>
            </a:r>
          </a:p>
        </p:txBody>
      </p:sp>
      <p:sp>
        <p:nvSpPr>
          <p:cNvPr id="36" name="Text Box 36"/>
          <p:cNvSpPr txBox="1">
            <a:spLocks noChangeArrowheads="1"/>
          </p:cNvSpPr>
          <p:nvPr/>
        </p:nvSpPr>
        <p:spPr bwMode="auto">
          <a:xfrm>
            <a:off x="8161784" y="2438300"/>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IPv6</a:t>
            </a:r>
          </a:p>
        </p:txBody>
      </p:sp>
      <p:sp>
        <p:nvSpPr>
          <p:cNvPr id="37" name="Text Box 37"/>
          <p:cNvSpPr txBox="1">
            <a:spLocks noChangeArrowheads="1"/>
          </p:cNvSpPr>
          <p:nvPr/>
        </p:nvSpPr>
        <p:spPr bwMode="auto">
          <a:xfrm>
            <a:off x="4501009" y="2228750"/>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p>
        </p:txBody>
      </p:sp>
      <p:sp>
        <p:nvSpPr>
          <p:cNvPr id="38" name="Text Box 38"/>
          <p:cNvSpPr txBox="1">
            <a:spLocks noChangeArrowheads="1"/>
          </p:cNvSpPr>
          <p:nvPr/>
        </p:nvSpPr>
        <p:spPr bwMode="auto">
          <a:xfrm>
            <a:off x="756096" y="273198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A</a:t>
            </a:r>
          </a:p>
        </p:txBody>
      </p:sp>
      <p:sp>
        <p:nvSpPr>
          <p:cNvPr id="39" name="Text Box 39"/>
          <p:cNvSpPr txBox="1">
            <a:spLocks noChangeArrowheads="1"/>
          </p:cNvSpPr>
          <p:nvPr/>
        </p:nvSpPr>
        <p:spPr bwMode="auto">
          <a:xfrm>
            <a:off x="2383284" y="2685950"/>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B</a:t>
            </a:r>
          </a:p>
        </p:txBody>
      </p:sp>
      <p:sp>
        <p:nvSpPr>
          <p:cNvPr id="40" name="Text Box 40"/>
          <p:cNvSpPr txBox="1">
            <a:spLocks noChangeArrowheads="1"/>
          </p:cNvSpPr>
          <p:nvPr/>
        </p:nvSpPr>
        <p:spPr bwMode="auto">
          <a:xfrm>
            <a:off x="3683446" y="267483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C</a:t>
            </a:r>
          </a:p>
        </p:txBody>
      </p:sp>
      <p:sp>
        <p:nvSpPr>
          <p:cNvPr id="41" name="Text Box 41"/>
          <p:cNvSpPr txBox="1">
            <a:spLocks noChangeArrowheads="1"/>
          </p:cNvSpPr>
          <p:nvPr/>
        </p:nvSpPr>
        <p:spPr bwMode="auto">
          <a:xfrm>
            <a:off x="5107434" y="2663725"/>
            <a:ext cx="3433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D</a:t>
            </a:r>
          </a:p>
        </p:txBody>
      </p:sp>
      <p:sp>
        <p:nvSpPr>
          <p:cNvPr id="42" name="Text Box 42"/>
          <p:cNvSpPr txBox="1">
            <a:spLocks noChangeArrowheads="1"/>
          </p:cNvSpPr>
          <p:nvPr/>
        </p:nvSpPr>
        <p:spPr bwMode="auto">
          <a:xfrm>
            <a:off x="6415534" y="2652613"/>
            <a:ext cx="31931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p>
        </p:txBody>
      </p:sp>
      <p:sp>
        <p:nvSpPr>
          <p:cNvPr id="43" name="Text Box 43"/>
          <p:cNvSpPr txBox="1">
            <a:spLocks noChangeArrowheads="1"/>
          </p:cNvSpPr>
          <p:nvPr/>
        </p:nvSpPr>
        <p:spPr bwMode="auto">
          <a:xfrm>
            <a:off x="8009384" y="2684363"/>
            <a:ext cx="3097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F</a:t>
            </a:r>
          </a:p>
        </p:txBody>
      </p:sp>
      <p:sp>
        <p:nvSpPr>
          <p:cNvPr id="44" name="Rectangle 44"/>
          <p:cNvSpPr>
            <a:spLocks noChangeArrowheads="1"/>
          </p:cNvSpPr>
          <p:nvPr/>
        </p:nvSpPr>
        <p:spPr bwMode="auto">
          <a:xfrm>
            <a:off x="708471" y="3601938"/>
            <a:ext cx="1295400" cy="20574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5" name="Rectangle 45"/>
          <p:cNvSpPr>
            <a:spLocks noChangeArrowheads="1"/>
          </p:cNvSpPr>
          <p:nvPr/>
        </p:nvSpPr>
        <p:spPr bwMode="auto">
          <a:xfrm>
            <a:off x="741809" y="3622575"/>
            <a:ext cx="1263650"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6" name="Text Box 46"/>
          <p:cNvSpPr txBox="1">
            <a:spLocks noChangeArrowheads="1"/>
          </p:cNvSpPr>
          <p:nvPr/>
        </p:nvSpPr>
        <p:spPr bwMode="auto">
          <a:xfrm>
            <a:off x="708471" y="3601938"/>
            <a:ext cx="1343025"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r>
              <a:rPr lang="zh-CN" altLang="en-US" sz="1600" b="1">
                <a:solidFill>
                  <a:srgbClr val="000000"/>
                </a:solidFill>
                <a:latin typeface="+mn-lt"/>
                <a:ea typeface="+mn-ea"/>
              </a:rPr>
              <a:t>   数据部分</a:t>
            </a:r>
          </a:p>
        </p:txBody>
      </p:sp>
      <p:sp>
        <p:nvSpPr>
          <p:cNvPr id="47" name="Rectangle 47"/>
          <p:cNvSpPr>
            <a:spLocks noChangeArrowheads="1"/>
          </p:cNvSpPr>
          <p:nvPr/>
        </p:nvSpPr>
        <p:spPr bwMode="auto">
          <a:xfrm>
            <a:off x="7660134" y="3601938"/>
            <a:ext cx="1295400" cy="20574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48" name="Rectangle 48"/>
          <p:cNvSpPr>
            <a:spLocks noChangeArrowheads="1"/>
          </p:cNvSpPr>
          <p:nvPr/>
        </p:nvSpPr>
        <p:spPr bwMode="auto">
          <a:xfrm>
            <a:off x="7679184" y="3622575"/>
            <a:ext cx="1276350" cy="11779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49" name="Text Box 49"/>
          <p:cNvSpPr txBox="1">
            <a:spLocks noChangeArrowheads="1"/>
          </p:cNvSpPr>
          <p:nvPr/>
        </p:nvSpPr>
        <p:spPr bwMode="auto">
          <a:xfrm>
            <a:off x="7660134" y="3601938"/>
            <a:ext cx="1376362" cy="180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流标号：无</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p>
        </p:txBody>
      </p:sp>
      <p:sp>
        <p:nvSpPr>
          <p:cNvPr id="50" name="Line 50"/>
          <p:cNvSpPr>
            <a:spLocks noChangeShapeType="1"/>
          </p:cNvSpPr>
          <p:nvPr/>
        </p:nvSpPr>
        <p:spPr bwMode="auto">
          <a:xfrm>
            <a:off x="8783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1" name="Line 51"/>
          <p:cNvSpPr>
            <a:spLocks noChangeShapeType="1"/>
          </p:cNvSpPr>
          <p:nvPr/>
        </p:nvSpPr>
        <p:spPr bwMode="auto">
          <a:xfrm>
            <a:off x="30119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2" name="Line 52"/>
          <p:cNvSpPr>
            <a:spLocks noChangeShapeType="1"/>
          </p:cNvSpPr>
          <p:nvPr/>
        </p:nvSpPr>
        <p:spPr bwMode="auto">
          <a:xfrm>
            <a:off x="58313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3" name="Line 53"/>
          <p:cNvSpPr>
            <a:spLocks noChangeShapeType="1"/>
          </p:cNvSpPr>
          <p:nvPr/>
        </p:nvSpPr>
        <p:spPr bwMode="auto">
          <a:xfrm>
            <a:off x="7888734" y="3449538"/>
            <a:ext cx="914400" cy="0"/>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4" name="Text Box 54"/>
          <p:cNvSpPr txBox="1">
            <a:spLocks noChangeArrowheads="1"/>
          </p:cNvSpPr>
          <p:nvPr/>
        </p:nvSpPr>
        <p:spPr bwMode="auto">
          <a:xfrm>
            <a:off x="6685409" y="2233513"/>
            <a:ext cx="10855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latin typeface="+mn-lt"/>
                <a:ea typeface="+mn-ea"/>
              </a:rPr>
              <a:t>双协议栈</a:t>
            </a:r>
          </a:p>
          <a:p>
            <a:pPr>
              <a:spcBef>
                <a:spcPct val="0"/>
              </a:spcBef>
              <a:buSzTx/>
              <a:buFontTx/>
              <a:buNone/>
            </a:pPr>
            <a:r>
              <a:rPr lang="en-US" altLang="zh-CN" sz="1600" b="1">
                <a:latin typeface="+mn-lt"/>
                <a:ea typeface="+mn-ea"/>
              </a:rPr>
              <a:t>IPv6/IPv4</a:t>
            </a:r>
          </a:p>
        </p:txBody>
      </p:sp>
      <p:sp>
        <p:nvSpPr>
          <p:cNvPr id="55" name="Text Box 55"/>
          <p:cNvSpPr txBox="1">
            <a:spLocks noChangeArrowheads="1"/>
          </p:cNvSpPr>
          <p:nvPr/>
        </p:nvSpPr>
        <p:spPr bwMode="auto">
          <a:xfrm>
            <a:off x="4715321" y="3879750"/>
            <a:ext cx="43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2000" b="1">
                <a:latin typeface="+mn-lt"/>
                <a:ea typeface="+mn-ea"/>
              </a:rPr>
              <a:t>…</a:t>
            </a:r>
          </a:p>
        </p:txBody>
      </p:sp>
      <p:sp>
        <p:nvSpPr>
          <p:cNvPr id="56" name="Text Box 56"/>
          <p:cNvSpPr txBox="1">
            <a:spLocks noChangeArrowheads="1"/>
          </p:cNvSpPr>
          <p:nvPr/>
        </p:nvSpPr>
        <p:spPr bwMode="auto">
          <a:xfrm>
            <a:off x="760859" y="56847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IPv6 </a:t>
            </a:r>
            <a:r>
              <a:rPr lang="zh-CN" altLang="en-US" sz="1600" b="1" dirty="0" smtClean="0">
                <a:latin typeface="+mn-lt"/>
                <a:ea typeface="+mn-ea"/>
              </a:rPr>
              <a:t>数据报</a:t>
            </a:r>
            <a:endParaRPr lang="zh-CN" altLang="en-US" sz="1600" b="1" dirty="0">
              <a:latin typeface="+mn-lt"/>
              <a:ea typeface="+mn-ea"/>
            </a:endParaRPr>
          </a:p>
        </p:txBody>
      </p:sp>
      <p:sp>
        <p:nvSpPr>
          <p:cNvPr id="57" name="Line 57"/>
          <p:cNvSpPr>
            <a:spLocks noChangeShapeType="1"/>
          </p:cNvSpPr>
          <p:nvPr/>
        </p:nvSpPr>
        <p:spPr bwMode="auto">
          <a:xfrm>
            <a:off x="2783334" y="3297138"/>
            <a:ext cx="0" cy="2590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8" name="Line 58"/>
          <p:cNvSpPr>
            <a:spLocks noChangeShapeType="1"/>
          </p:cNvSpPr>
          <p:nvPr/>
        </p:nvSpPr>
        <p:spPr bwMode="auto">
          <a:xfrm>
            <a:off x="7050534" y="3297138"/>
            <a:ext cx="0" cy="2590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59" name="Text Box 59"/>
          <p:cNvSpPr txBox="1">
            <a:spLocks noChangeArrowheads="1"/>
          </p:cNvSpPr>
          <p:nvPr/>
        </p:nvSpPr>
        <p:spPr bwMode="auto">
          <a:xfrm>
            <a:off x="7726809" y="56847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latin typeface="+mn-lt"/>
                <a:ea typeface="+mn-ea"/>
              </a:rPr>
              <a:t>IPv6 </a:t>
            </a:r>
            <a:r>
              <a:rPr lang="zh-CN" altLang="en-US" sz="1600" b="1" dirty="0" smtClean="0">
                <a:latin typeface="+mn-lt"/>
                <a:ea typeface="+mn-ea"/>
              </a:rPr>
              <a:t>数据报</a:t>
            </a:r>
            <a:endParaRPr lang="zh-CN" altLang="en-US" sz="1600" b="1" dirty="0">
              <a:latin typeface="+mn-lt"/>
              <a:ea typeface="+mn-ea"/>
            </a:endParaRPr>
          </a:p>
        </p:txBody>
      </p:sp>
      <p:sp>
        <p:nvSpPr>
          <p:cNvPr id="60" name="Line 60"/>
          <p:cNvSpPr>
            <a:spLocks noChangeShapeType="1"/>
          </p:cNvSpPr>
          <p:nvPr/>
        </p:nvSpPr>
        <p:spPr bwMode="auto">
          <a:xfrm>
            <a:off x="725934" y="48100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1" name="Line 61"/>
          <p:cNvSpPr>
            <a:spLocks noChangeShapeType="1"/>
          </p:cNvSpPr>
          <p:nvPr/>
        </p:nvSpPr>
        <p:spPr bwMode="auto">
          <a:xfrm>
            <a:off x="7660134" y="48100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2" name="Rectangle 62"/>
          <p:cNvSpPr>
            <a:spLocks noChangeArrowheads="1"/>
          </p:cNvSpPr>
          <p:nvPr/>
        </p:nvSpPr>
        <p:spPr bwMode="auto">
          <a:xfrm>
            <a:off x="2918271" y="3601938"/>
            <a:ext cx="1295400" cy="174148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3" name="Rectangle 63"/>
          <p:cNvSpPr>
            <a:spLocks noChangeArrowheads="1"/>
          </p:cNvSpPr>
          <p:nvPr/>
        </p:nvSpPr>
        <p:spPr bwMode="auto">
          <a:xfrm>
            <a:off x="2930971" y="3611463"/>
            <a:ext cx="1276350"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4" name="Text Box 64"/>
          <p:cNvSpPr txBox="1">
            <a:spLocks noChangeArrowheads="1"/>
          </p:cNvSpPr>
          <p:nvPr/>
        </p:nvSpPr>
        <p:spPr bwMode="auto">
          <a:xfrm>
            <a:off x="2918271" y="3601938"/>
            <a:ext cx="1389063"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65" name="Line 65"/>
          <p:cNvSpPr>
            <a:spLocks noChangeShapeType="1"/>
          </p:cNvSpPr>
          <p:nvPr/>
        </p:nvSpPr>
        <p:spPr bwMode="auto">
          <a:xfrm>
            <a:off x="2935734" y="45052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Text Box 66"/>
          <p:cNvSpPr txBox="1">
            <a:spLocks noChangeArrowheads="1"/>
          </p:cNvSpPr>
          <p:nvPr/>
        </p:nvSpPr>
        <p:spPr bwMode="auto">
          <a:xfrm>
            <a:off x="3105596" y="47703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600" b="1">
                <a:solidFill>
                  <a:srgbClr val="000000"/>
                </a:solidFill>
                <a:latin typeface="+mn-lt"/>
                <a:ea typeface="+mn-ea"/>
              </a:rPr>
              <a:t>数据部分</a:t>
            </a:r>
          </a:p>
        </p:txBody>
      </p:sp>
      <p:sp>
        <p:nvSpPr>
          <p:cNvPr id="67" name="Rectangle 67"/>
          <p:cNvSpPr>
            <a:spLocks noChangeArrowheads="1"/>
          </p:cNvSpPr>
          <p:nvPr/>
        </p:nvSpPr>
        <p:spPr bwMode="auto">
          <a:xfrm>
            <a:off x="5661471" y="3601938"/>
            <a:ext cx="1295400" cy="1741487"/>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68" name="Rectangle 68"/>
          <p:cNvSpPr>
            <a:spLocks noChangeArrowheads="1"/>
          </p:cNvSpPr>
          <p:nvPr/>
        </p:nvSpPr>
        <p:spPr bwMode="auto">
          <a:xfrm>
            <a:off x="5683696" y="3617813"/>
            <a:ext cx="1262063" cy="88582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69" name="Text Box 69"/>
          <p:cNvSpPr txBox="1">
            <a:spLocks noChangeArrowheads="1"/>
          </p:cNvSpPr>
          <p:nvPr/>
        </p:nvSpPr>
        <p:spPr bwMode="auto">
          <a:xfrm>
            <a:off x="5661471" y="3601938"/>
            <a:ext cx="1389063"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70" name="Line 70"/>
          <p:cNvSpPr>
            <a:spLocks noChangeShapeType="1"/>
          </p:cNvSpPr>
          <p:nvPr/>
        </p:nvSpPr>
        <p:spPr bwMode="auto">
          <a:xfrm>
            <a:off x="5678934" y="450522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1" name="Text Box 71"/>
          <p:cNvSpPr txBox="1">
            <a:spLocks noChangeArrowheads="1"/>
          </p:cNvSpPr>
          <p:nvPr/>
        </p:nvSpPr>
        <p:spPr bwMode="auto">
          <a:xfrm>
            <a:off x="5848796" y="4770338"/>
            <a:ext cx="996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zh-CN" altLang="en-US" sz="1600" b="1">
                <a:solidFill>
                  <a:srgbClr val="000000"/>
                </a:solidFill>
                <a:latin typeface="+mn-lt"/>
                <a:ea typeface="+mn-ea"/>
              </a:rPr>
              <a:t>数据部分</a:t>
            </a:r>
          </a:p>
        </p:txBody>
      </p:sp>
      <p:sp>
        <p:nvSpPr>
          <p:cNvPr id="72" name="Line 72"/>
          <p:cNvSpPr>
            <a:spLocks noChangeShapeType="1"/>
          </p:cNvSpPr>
          <p:nvPr/>
        </p:nvSpPr>
        <p:spPr bwMode="auto">
          <a:xfrm>
            <a:off x="2783334" y="5600600"/>
            <a:ext cx="4267200" cy="0"/>
          </a:xfrm>
          <a:prstGeom prst="line">
            <a:avLst/>
          </a:prstGeom>
          <a:noFill/>
          <a:ln w="1905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3" name="Text Box 73"/>
          <p:cNvSpPr txBox="1">
            <a:spLocks noChangeArrowheads="1"/>
          </p:cNvSpPr>
          <p:nvPr/>
        </p:nvSpPr>
        <p:spPr bwMode="auto">
          <a:xfrm>
            <a:off x="4377184" y="5429150"/>
            <a:ext cx="1268296"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latin typeface="+mn-lt"/>
                <a:ea typeface="+mn-ea"/>
              </a:rPr>
              <a:t>IPv4 </a:t>
            </a:r>
            <a:r>
              <a:rPr lang="zh-CN" altLang="en-US" sz="1600" b="1">
                <a:latin typeface="+mn-lt"/>
                <a:ea typeface="+mn-ea"/>
              </a:rPr>
              <a:t>数据报</a:t>
            </a:r>
          </a:p>
        </p:txBody>
      </p:sp>
      <p:sp>
        <p:nvSpPr>
          <p:cNvPr id="7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029571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2124075" y="6092825"/>
            <a:ext cx="4608513" cy="463846"/>
          </a:xfrm>
          <a:prstGeom prst="rect">
            <a:avLst/>
          </a:prstGeom>
          <a:solidFill>
            <a:srgbClr val="FFFF00"/>
          </a:solidFill>
          <a:ln>
            <a:noFill/>
          </a:ln>
          <a:effectLst>
            <a:outerShdw dist="107763"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lIns="90000" tIns="46800" rIns="90000" bIns="46800">
            <a:spAutoFit/>
          </a:bodyPr>
          <a:lstStyle>
            <a:lvl1pPr algn="l">
              <a:spcBef>
                <a:spcPct val="0"/>
              </a:spcBef>
              <a:defRPr kumimoji="1" sz="2400">
                <a:solidFill>
                  <a:schemeClr val="tx1"/>
                </a:solidFill>
                <a:latin typeface="Times New Roman" pitchFamily="18" charset="0"/>
                <a:ea typeface="宋体" charset="-122"/>
              </a:defRPr>
            </a:lvl1pPr>
            <a:lvl2pPr marL="5184775" algn="l">
              <a:spcBef>
                <a:spcPct val="0"/>
              </a:spcBef>
              <a:defRPr kumimoji="1" sz="2400">
                <a:solidFill>
                  <a:schemeClr val="tx1"/>
                </a:solidFill>
                <a:latin typeface="Times New Roman" pitchFamily="18" charset="0"/>
                <a:ea typeface="宋体" charset="-122"/>
              </a:defRPr>
            </a:lvl2pPr>
            <a:lvl3pPr marL="5375275" algn="l">
              <a:spcBef>
                <a:spcPct val="0"/>
              </a:spcBef>
              <a:defRPr kumimoji="1" sz="2400">
                <a:solidFill>
                  <a:schemeClr val="tx1"/>
                </a:solidFill>
                <a:latin typeface="Times New Roman" pitchFamily="18" charset="0"/>
                <a:ea typeface="宋体" charset="-122"/>
              </a:defRPr>
            </a:lvl3pPr>
            <a:lvl4pPr marL="5565775" algn="l">
              <a:spcBef>
                <a:spcPct val="0"/>
              </a:spcBef>
              <a:defRPr kumimoji="1" sz="2400">
                <a:solidFill>
                  <a:schemeClr val="tx1"/>
                </a:solidFill>
                <a:latin typeface="Times New Roman" pitchFamily="18" charset="0"/>
                <a:ea typeface="宋体" charset="-122"/>
              </a:defRPr>
            </a:lvl4pPr>
            <a:lvl5pPr marL="5756275" algn="l">
              <a:spcBef>
                <a:spcPct val="0"/>
              </a:spcBef>
              <a:defRPr kumimoji="1" sz="2400">
                <a:solidFill>
                  <a:schemeClr val="tx1"/>
                </a:solidFill>
                <a:latin typeface="Times New Roman" pitchFamily="18" charset="0"/>
                <a:ea typeface="宋体" charset="-122"/>
              </a:defRPr>
            </a:lvl5pPr>
            <a:lvl6pPr marL="6213475" fontAlgn="base">
              <a:spcBef>
                <a:spcPct val="0"/>
              </a:spcBef>
              <a:spcAft>
                <a:spcPct val="0"/>
              </a:spcAft>
              <a:defRPr kumimoji="1" sz="2400">
                <a:solidFill>
                  <a:schemeClr val="tx1"/>
                </a:solidFill>
                <a:latin typeface="Times New Roman" pitchFamily="18" charset="0"/>
                <a:ea typeface="宋体" charset="-122"/>
              </a:defRPr>
            </a:lvl6pPr>
            <a:lvl7pPr marL="6670675" fontAlgn="base">
              <a:spcBef>
                <a:spcPct val="0"/>
              </a:spcBef>
              <a:spcAft>
                <a:spcPct val="0"/>
              </a:spcAft>
              <a:defRPr kumimoji="1" sz="2400">
                <a:solidFill>
                  <a:schemeClr val="tx1"/>
                </a:solidFill>
                <a:latin typeface="Times New Roman" pitchFamily="18" charset="0"/>
                <a:ea typeface="宋体" charset="-122"/>
              </a:defRPr>
            </a:lvl7pPr>
            <a:lvl8pPr marL="7127875" fontAlgn="base">
              <a:spcBef>
                <a:spcPct val="0"/>
              </a:spcBef>
              <a:spcAft>
                <a:spcPct val="0"/>
              </a:spcAft>
              <a:defRPr kumimoji="1" sz="2400">
                <a:solidFill>
                  <a:schemeClr val="tx1"/>
                </a:solidFill>
                <a:latin typeface="Times New Roman" pitchFamily="18" charset="0"/>
                <a:ea typeface="宋体" charset="-122"/>
              </a:defRPr>
            </a:lvl8pPr>
            <a:lvl9pPr marL="7585075" fontAlgn="base">
              <a:spcBef>
                <a:spcPct val="0"/>
              </a:spcBef>
              <a:spcAft>
                <a:spcPct val="0"/>
              </a:spcAft>
              <a:defRPr kumimoji="1" sz="2400">
                <a:solidFill>
                  <a:schemeClr val="tx1"/>
                </a:solidFill>
                <a:latin typeface="Times New Roman" pitchFamily="18" charset="0"/>
                <a:ea typeface="宋体" charset="-122"/>
              </a:defRPr>
            </a:lvl9pPr>
          </a:lstStyle>
          <a:p>
            <a:pPr algn="ctr">
              <a:spcBef>
                <a:spcPct val="50000"/>
              </a:spcBef>
              <a:buClr>
                <a:schemeClr val="accent2"/>
              </a:buClr>
              <a:buSzTx/>
              <a:buFont typeface="Wingdings" pitchFamily="2" charset="2"/>
              <a:buNone/>
            </a:pPr>
            <a:r>
              <a:rPr lang="zh-CN" altLang="en-US" b="1">
                <a:solidFill>
                  <a:srgbClr val="000000"/>
                </a:solidFill>
                <a:latin typeface="+mn-lt"/>
                <a:ea typeface="+mn-ea"/>
              </a:rPr>
              <a:t>隧道技术</a:t>
            </a:r>
          </a:p>
        </p:txBody>
      </p:sp>
      <p:grpSp>
        <p:nvGrpSpPr>
          <p:cNvPr id="7" name="Group 3"/>
          <p:cNvGrpSpPr>
            <a:grpSpLocks/>
          </p:cNvGrpSpPr>
          <p:nvPr/>
        </p:nvGrpSpPr>
        <p:grpSpPr bwMode="auto">
          <a:xfrm>
            <a:off x="2500313" y="474663"/>
            <a:ext cx="3889375" cy="1150937"/>
            <a:chOff x="912" y="768"/>
            <a:chExt cx="2400" cy="1584"/>
          </a:xfrm>
        </p:grpSpPr>
        <p:sp>
          <p:nvSpPr>
            <p:cNvPr id="8" name="Oval 4"/>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9" name="Oval 5"/>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0" name="Oval 6"/>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1" name="Oval 7"/>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2" name="Oval 8"/>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3" name="Oval 9"/>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4" name="Oval 10"/>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5" name="Oval 11"/>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6" name="Oval 12"/>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17" name="Group 13"/>
            <p:cNvGrpSpPr>
              <a:grpSpLocks/>
            </p:cNvGrpSpPr>
            <p:nvPr/>
          </p:nvGrpSpPr>
          <p:grpSpPr bwMode="auto">
            <a:xfrm>
              <a:off x="912" y="768"/>
              <a:ext cx="2386" cy="1553"/>
              <a:chOff x="912" y="768"/>
              <a:chExt cx="2386" cy="1553"/>
            </a:xfrm>
          </p:grpSpPr>
          <p:sp>
            <p:nvSpPr>
              <p:cNvPr id="18" name="Oval 14"/>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19" name="Oval 15"/>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0" name="Oval 16"/>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1" name="Oval 17"/>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2" name="Oval 18"/>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3" name="Oval 19"/>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4" name="Oval 20"/>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5" name="Oval 21"/>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26" name="Oval 22"/>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27" name="AutoShape 23"/>
          <p:cNvSpPr>
            <a:spLocks noChangeArrowheads="1"/>
          </p:cNvSpPr>
          <p:nvPr/>
        </p:nvSpPr>
        <p:spPr bwMode="auto">
          <a:xfrm>
            <a:off x="2159000" y="2822575"/>
            <a:ext cx="4724400" cy="3124200"/>
          </a:xfrm>
          <a:prstGeom prst="roundRect">
            <a:avLst>
              <a:gd name="adj" fmla="val 16667"/>
            </a:avLst>
          </a:prstGeom>
          <a:solidFill>
            <a:srgbClr val="CCEC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grpSp>
        <p:nvGrpSpPr>
          <p:cNvPr id="28" name="Group 24"/>
          <p:cNvGrpSpPr>
            <a:grpSpLocks/>
          </p:cNvGrpSpPr>
          <p:nvPr/>
        </p:nvGrpSpPr>
        <p:grpSpPr bwMode="auto">
          <a:xfrm>
            <a:off x="2484438" y="1844675"/>
            <a:ext cx="3889375" cy="1006475"/>
            <a:chOff x="912" y="768"/>
            <a:chExt cx="2400" cy="1584"/>
          </a:xfrm>
        </p:grpSpPr>
        <p:sp>
          <p:nvSpPr>
            <p:cNvPr id="29" name="Oval 25"/>
            <p:cNvSpPr>
              <a:spLocks noChangeArrowheads="1"/>
            </p:cNvSpPr>
            <p:nvPr/>
          </p:nvSpPr>
          <p:spPr bwMode="auto">
            <a:xfrm>
              <a:off x="1751" y="799"/>
              <a:ext cx="1026" cy="628"/>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0" name="Oval 26"/>
            <p:cNvSpPr>
              <a:spLocks noChangeArrowheads="1"/>
            </p:cNvSpPr>
            <p:nvPr/>
          </p:nvSpPr>
          <p:spPr bwMode="auto">
            <a:xfrm>
              <a:off x="1172" y="972"/>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1" name="Oval 27"/>
            <p:cNvSpPr>
              <a:spLocks noChangeArrowheads="1"/>
            </p:cNvSpPr>
            <p:nvPr/>
          </p:nvSpPr>
          <p:spPr bwMode="auto">
            <a:xfrm>
              <a:off x="926" y="1364"/>
              <a:ext cx="521" cy="502"/>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2" name="Oval 28"/>
            <p:cNvSpPr>
              <a:spLocks noChangeArrowheads="1"/>
            </p:cNvSpPr>
            <p:nvPr/>
          </p:nvSpPr>
          <p:spPr bwMode="auto">
            <a:xfrm>
              <a:off x="1085" y="1599"/>
              <a:ext cx="796"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3" name="Oval 29"/>
            <p:cNvSpPr>
              <a:spLocks noChangeArrowheads="1"/>
            </p:cNvSpPr>
            <p:nvPr/>
          </p:nvSpPr>
          <p:spPr bwMode="auto">
            <a:xfrm>
              <a:off x="1664" y="1693"/>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4" name="Oval 30"/>
            <p:cNvSpPr>
              <a:spLocks noChangeArrowheads="1"/>
            </p:cNvSpPr>
            <p:nvPr/>
          </p:nvSpPr>
          <p:spPr bwMode="auto">
            <a:xfrm>
              <a:off x="2445" y="988"/>
              <a:ext cx="751"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5" name="Oval 31"/>
            <p:cNvSpPr>
              <a:spLocks noChangeArrowheads="1"/>
            </p:cNvSpPr>
            <p:nvPr/>
          </p:nvSpPr>
          <p:spPr bwMode="auto">
            <a:xfrm>
              <a:off x="2560" y="1317"/>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6" name="Oval 32"/>
            <p:cNvSpPr>
              <a:spLocks noChangeArrowheads="1"/>
            </p:cNvSpPr>
            <p:nvPr/>
          </p:nvSpPr>
          <p:spPr bwMode="auto">
            <a:xfrm>
              <a:off x="2488" y="1427"/>
              <a:ext cx="752"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37" name="Oval 33"/>
            <p:cNvSpPr>
              <a:spLocks noChangeArrowheads="1"/>
            </p:cNvSpPr>
            <p:nvPr/>
          </p:nvSpPr>
          <p:spPr bwMode="auto">
            <a:xfrm>
              <a:off x="1360" y="1176"/>
              <a:ext cx="1547" cy="815"/>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nvGrpSpPr>
            <p:cNvPr id="38" name="Group 34"/>
            <p:cNvGrpSpPr>
              <a:grpSpLocks/>
            </p:cNvGrpSpPr>
            <p:nvPr/>
          </p:nvGrpSpPr>
          <p:grpSpPr bwMode="auto">
            <a:xfrm>
              <a:off x="912" y="768"/>
              <a:ext cx="2386" cy="1553"/>
              <a:chOff x="912" y="768"/>
              <a:chExt cx="2386" cy="1553"/>
            </a:xfrm>
          </p:grpSpPr>
          <p:sp>
            <p:nvSpPr>
              <p:cNvPr id="39" name="Oval 35"/>
              <p:cNvSpPr>
                <a:spLocks noChangeArrowheads="1"/>
              </p:cNvSpPr>
              <p:nvPr/>
            </p:nvSpPr>
            <p:spPr bwMode="auto">
              <a:xfrm>
                <a:off x="1736" y="768"/>
                <a:ext cx="1027"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0" name="Oval 36"/>
              <p:cNvSpPr>
                <a:spLocks noChangeArrowheads="1"/>
              </p:cNvSpPr>
              <p:nvPr/>
            </p:nvSpPr>
            <p:spPr bwMode="auto">
              <a:xfrm>
                <a:off x="1158" y="941"/>
                <a:ext cx="781" cy="627"/>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1" name="Oval 37"/>
              <p:cNvSpPr>
                <a:spLocks noChangeArrowheads="1"/>
              </p:cNvSpPr>
              <p:nvPr/>
            </p:nvSpPr>
            <p:spPr bwMode="auto">
              <a:xfrm>
                <a:off x="912" y="1333"/>
                <a:ext cx="520" cy="501"/>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2" name="Oval 38"/>
              <p:cNvSpPr>
                <a:spLocks noChangeArrowheads="1"/>
              </p:cNvSpPr>
              <p:nvPr/>
            </p:nvSpPr>
            <p:spPr bwMode="auto">
              <a:xfrm>
                <a:off x="1071" y="1568"/>
                <a:ext cx="795" cy="54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3" name="Oval 39"/>
              <p:cNvSpPr>
                <a:spLocks noChangeArrowheads="1"/>
              </p:cNvSpPr>
              <p:nvPr/>
            </p:nvSpPr>
            <p:spPr bwMode="auto">
              <a:xfrm>
                <a:off x="1649" y="1662"/>
                <a:ext cx="1200" cy="659"/>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4" name="Oval 40"/>
              <p:cNvSpPr>
                <a:spLocks noChangeArrowheads="1"/>
              </p:cNvSpPr>
              <p:nvPr/>
            </p:nvSpPr>
            <p:spPr bwMode="auto">
              <a:xfrm>
                <a:off x="2430" y="95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5" name="Oval 41"/>
              <p:cNvSpPr>
                <a:spLocks noChangeArrowheads="1"/>
              </p:cNvSpPr>
              <p:nvPr/>
            </p:nvSpPr>
            <p:spPr bwMode="auto">
              <a:xfrm>
                <a:off x="2546" y="1286"/>
                <a:ext cx="752" cy="48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6" name="Oval 42"/>
              <p:cNvSpPr>
                <a:spLocks noChangeArrowheads="1"/>
              </p:cNvSpPr>
              <p:nvPr/>
            </p:nvSpPr>
            <p:spPr bwMode="auto">
              <a:xfrm>
                <a:off x="2473" y="1395"/>
                <a:ext cx="752"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sp>
            <p:nvSpPr>
              <p:cNvPr id="47" name="Oval 43"/>
              <p:cNvSpPr>
                <a:spLocks noChangeArrowheads="1"/>
              </p:cNvSpPr>
              <p:nvPr/>
            </p:nvSpPr>
            <p:spPr bwMode="auto">
              <a:xfrm>
                <a:off x="1346" y="1144"/>
                <a:ext cx="1547" cy="816"/>
              </a:xfrm>
              <a:prstGeom prst="ellipse">
                <a:avLst/>
              </a:prstGeom>
              <a:solidFill>
                <a:srgbClr val="CC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b="1">
                  <a:latin typeface="+mn-lt"/>
                  <a:ea typeface="+mn-ea"/>
                </a:endParaRPr>
              </a:p>
            </p:txBody>
          </p:sp>
        </p:grpSp>
      </p:grpSp>
      <p:sp>
        <p:nvSpPr>
          <p:cNvPr id="48" name="Text Box 44"/>
          <p:cNvSpPr txBox="1">
            <a:spLocks noChangeArrowheads="1"/>
          </p:cNvSpPr>
          <p:nvPr/>
        </p:nvSpPr>
        <p:spPr bwMode="auto">
          <a:xfrm>
            <a:off x="4105275" y="1846263"/>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p>
        </p:txBody>
      </p:sp>
      <p:sp>
        <p:nvSpPr>
          <p:cNvPr id="49" name="Line 45"/>
          <p:cNvSpPr>
            <a:spLocks noChangeShapeType="1"/>
          </p:cNvSpPr>
          <p:nvPr/>
        </p:nvSpPr>
        <p:spPr bwMode="auto">
          <a:xfrm>
            <a:off x="558800" y="2500313"/>
            <a:ext cx="8077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50" name="Picture 4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00" y="2197100"/>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4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4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95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4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11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5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900" y="2271713"/>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 name="Picture 5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3750" y="2197100"/>
            <a:ext cx="52705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Text Box 52"/>
          <p:cNvSpPr txBox="1">
            <a:spLocks noChangeArrowheads="1"/>
          </p:cNvSpPr>
          <p:nvPr/>
        </p:nvSpPr>
        <p:spPr bwMode="auto">
          <a:xfrm>
            <a:off x="254000" y="184626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57" name="Text Box 53"/>
          <p:cNvSpPr txBox="1">
            <a:spLocks noChangeArrowheads="1"/>
          </p:cNvSpPr>
          <p:nvPr/>
        </p:nvSpPr>
        <p:spPr bwMode="auto">
          <a:xfrm>
            <a:off x="8331200" y="1846263"/>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58" name="Text Box 54"/>
          <p:cNvSpPr txBox="1">
            <a:spLocks noChangeArrowheads="1"/>
          </p:cNvSpPr>
          <p:nvPr/>
        </p:nvSpPr>
        <p:spPr bwMode="auto">
          <a:xfrm>
            <a:off x="0" y="2205038"/>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a:t>
            </a:r>
          </a:p>
        </p:txBody>
      </p:sp>
      <p:sp>
        <p:nvSpPr>
          <p:cNvPr id="59" name="Text Box 55"/>
          <p:cNvSpPr txBox="1">
            <a:spLocks noChangeArrowheads="1"/>
          </p:cNvSpPr>
          <p:nvPr/>
        </p:nvSpPr>
        <p:spPr bwMode="auto">
          <a:xfrm>
            <a:off x="1987550" y="2193925"/>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B</a:t>
            </a:r>
          </a:p>
        </p:txBody>
      </p:sp>
      <p:sp>
        <p:nvSpPr>
          <p:cNvPr id="60" name="Text Box 56"/>
          <p:cNvSpPr txBox="1">
            <a:spLocks noChangeArrowheads="1"/>
          </p:cNvSpPr>
          <p:nvPr/>
        </p:nvSpPr>
        <p:spPr bwMode="auto">
          <a:xfrm>
            <a:off x="3287713" y="2182813"/>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C</a:t>
            </a:r>
          </a:p>
        </p:txBody>
      </p:sp>
      <p:sp>
        <p:nvSpPr>
          <p:cNvPr id="61" name="Text Box 57"/>
          <p:cNvSpPr txBox="1">
            <a:spLocks noChangeArrowheads="1"/>
          </p:cNvSpPr>
          <p:nvPr/>
        </p:nvSpPr>
        <p:spPr bwMode="auto">
          <a:xfrm>
            <a:off x="4711700" y="2171700"/>
            <a:ext cx="3433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D</a:t>
            </a:r>
          </a:p>
        </p:txBody>
      </p:sp>
      <p:sp>
        <p:nvSpPr>
          <p:cNvPr id="62" name="Text Box 58"/>
          <p:cNvSpPr txBox="1">
            <a:spLocks noChangeArrowheads="1"/>
          </p:cNvSpPr>
          <p:nvPr/>
        </p:nvSpPr>
        <p:spPr bwMode="auto">
          <a:xfrm>
            <a:off x="6019800" y="2160588"/>
            <a:ext cx="319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p>
        </p:txBody>
      </p:sp>
      <p:sp>
        <p:nvSpPr>
          <p:cNvPr id="63" name="Text Box 59"/>
          <p:cNvSpPr txBox="1">
            <a:spLocks noChangeArrowheads="1"/>
          </p:cNvSpPr>
          <p:nvPr/>
        </p:nvSpPr>
        <p:spPr bwMode="auto">
          <a:xfrm>
            <a:off x="8178800" y="2149475"/>
            <a:ext cx="307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F</a:t>
            </a:r>
          </a:p>
        </p:txBody>
      </p:sp>
      <p:sp>
        <p:nvSpPr>
          <p:cNvPr id="64" name="Line 60"/>
          <p:cNvSpPr>
            <a:spLocks noChangeShapeType="1"/>
          </p:cNvSpPr>
          <p:nvPr/>
        </p:nvSpPr>
        <p:spPr bwMode="auto">
          <a:xfrm>
            <a:off x="482600" y="2957513"/>
            <a:ext cx="914400"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5" name="Line 61"/>
          <p:cNvSpPr>
            <a:spLocks noChangeShapeType="1"/>
          </p:cNvSpPr>
          <p:nvPr/>
        </p:nvSpPr>
        <p:spPr bwMode="auto">
          <a:xfrm>
            <a:off x="2616200" y="2957513"/>
            <a:ext cx="914400" cy="0"/>
          </a:xfrm>
          <a:prstGeom prst="line">
            <a:avLst/>
          </a:prstGeom>
          <a:noFill/>
          <a:ln w="571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6" name="Line 62"/>
          <p:cNvSpPr>
            <a:spLocks noChangeShapeType="1"/>
          </p:cNvSpPr>
          <p:nvPr/>
        </p:nvSpPr>
        <p:spPr bwMode="auto">
          <a:xfrm>
            <a:off x="5435600" y="2957513"/>
            <a:ext cx="914400" cy="0"/>
          </a:xfrm>
          <a:prstGeom prst="line">
            <a:avLst/>
          </a:prstGeom>
          <a:noFill/>
          <a:ln w="5715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7" name="Line 63"/>
          <p:cNvSpPr>
            <a:spLocks noChangeShapeType="1"/>
          </p:cNvSpPr>
          <p:nvPr/>
        </p:nvSpPr>
        <p:spPr bwMode="auto">
          <a:xfrm>
            <a:off x="7493000" y="2957513"/>
            <a:ext cx="914400" cy="0"/>
          </a:xfrm>
          <a:prstGeom prst="line">
            <a:avLst/>
          </a:prstGeom>
          <a:noFill/>
          <a:ln w="5715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Text Box 64"/>
          <p:cNvSpPr txBox="1">
            <a:spLocks noChangeArrowheads="1"/>
          </p:cNvSpPr>
          <p:nvPr/>
        </p:nvSpPr>
        <p:spPr bwMode="auto">
          <a:xfrm>
            <a:off x="4362450" y="3567113"/>
            <a:ext cx="3873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t>
            </a:r>
          </a:p>
        </p:txBody>
      </p:sp>
      <p:sp>
        <p:nvSpPr>
          <p:cNvPr id="69" name="Text Box 65"/>
          <p:cNvSpPr txBox="1">
            <a:spLocks noChangeArrowheads="1"/>
          </p:cNvSpPr>
          <p:nvPr/>
        </p:nvSpPr>
        <p:spPr bwMode="auto">
          <a:xfrm>
            <a:off x="2540000" y="5532438"/>
            <a:ext cx="127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数据报</a:t>
            </a:r>
          </a:p>
        </p:txBody>
      </p:sp>
      <p:sp>
        <p:nvSpPr>
          <p:cNvPr id="70" name="Text Box 66"/>
          <p:cNvSpPr txBox="1">
            <a:spLocks noChangeArrowheads="1"/>
          </p:cNvSpPr>
          <p:nvPr/>
        </p:nvSpPr>
        <p:spPr bwMode="auto">
          <a:xfrm>
            <a:off x="5273675" y="5532438"/>
            <a:ext cx="1273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数据报</a:t>
            </a:r>
          </a:p>
        </p:txBody>
      </p:sp>
      <p:sp>
        <p:nvSpPr>
          <p:cNvPr id="71" name="Text Box 67"/>
          <p:cNvSpPr txBox="1">
            <a:spLocks noChangeArrowheads="1"/>
          </p:cNvSpPr>
          <p:nvPr/>
        </p:nvSpPr>
        <p:spPr bwMode="auto">
          <a:xfrm>
            <a:off x="4260850" y="2897188"/>
            <a:ext cx="650875" cy="581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a:t>
            </a:r>
          </a:p>
          <a:p>
            <a:pPr algn="l">
              <a:spcBef>
                <a:spcPct val="0"/>
              </a:spcBef>
              <a:buSzTx/>
              <a:buFontTx/>
              <a:buNone/>
            </a:pPr>
            <a:r>
              <a:rPr lang="zh-CN" altLang="en-US" sz="1600" b="1">
                <a:solidFill>
                  <a:srgbClr val="000000"/>
                </a:solidFill>
                <a:latin typeface="+mn-lt"/>
                <a:ea typeface="+mn-ea"/>
              </a:rPr>
              <a:t>网络 </a:t>
            </a:r>
          </a:p>
        </p:txBody>
      </p:sp>
      <p:sp>
        <p:nvSpPr>
          <p:cNvPr id="72" name="Line 68"/>
          <p:cNvSpPr>
            <a:spLocks noChangeShapeType="1"/>
          </p:cNvSpPr>
          <p:nvPr/>
        </p:nvSpPr>
        <p:spPr bwMode="auto">
          <a:xfrm>
            <a:off x="558800" y="1171575"/>
            <a:ext cx="807720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73"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000" y="868363"/>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3750" y="868363"/>
            <a:ext cx="52705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Text Box 71"/>
          <p:cNvSpPr txBox="1">
            <a:spLocks noChangeArrowheads="1"/>
          </p:cNvSpPr>
          <p:nvPr/>
        </p:nvSpPr>
        <p:spPr bwMode="auto">
          <a:xfrm>
            <a:off x="254000" y="528638"/>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76" name="Text Box 72"/>
          <p:cNvSpPr txBox="1">
            <a:spLocks noChangeArrowheads="1"/>
          </p:cNvSpPr>
          <p:nvPr/>
        </p:nvSpPr>
        <p:spPr bwMode="auto">
          <a:xfrm>
            <a:off x="8331200" y="528638"/>
            <a:ext cx="6062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IPv6</a:t>
            </a:r>
          </a:p>
        </p:txBody>
      </p:sp>
      <p:sp>
        <p:nvSpPr>
          <p:cNvPr id="77" name="Text Box 73"/>
          <p:cNvSpPr txBox="1">
            <a:spLocks noChangeArrowheads="1"/>
          </p:cNvSpPr>
          <p:nvPr/>
        </p:nvSpPr>
        <p:spPr bwMode="auto">
          <a:xfrm>
            <a:off x="0" y="876300"/>
            <a:ext cx="33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A</a:t>
            </a:r>
          </a:p>
        </p:txBody>
      </p:sp>
      <p:sp>
        <p:nvSpPr>
          <p:cNvPr id="78" name="Text Box 74"/>
          <p:cNvSpPr txBox="1">
            <a:spLocks noChangeArrowheads="1"/>
          </p:cNvSpPr>
          <p:nvPr/>
        </p:nvSpPr>
        <p:spPr bwMode="auto">
          <a:xfrm>
            <a:off x="1987550" y="865188"/>
            <a:ext cx="332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B</a:t>
            </a:r>
          </a:p>
        </p:txBody>
      </p:sp>
      <p:sp>
        <p:nvSpPr>
          <p:cNvPr id="79" name="Text Box 75"/>
          <p:cNvSpPr txBox="1">
            <a:spLocks noChangeArrowheads="1"/>
          </p:cNvSpPr>
          <p:nvPr/>
        </p:nvSpPr>
        <p:spPr bwMode="auto">
          <a:xfrm>
            <a:off x="6019800" y="831850"/>
            <a:ext cx="3190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E</a:t>
            </a:r>
          </a:p>
        </p:txBody>
      </p:sp>
      <p:sp>
        <p:nvSpPr>
          <p:cNvPr id="80" name="Text Box 76"/>
          <p:cNvSpPr txBox="1">
            <a:spLocks noChangeArrowheads="1"/>
          </p:cNvSpPr>
          <p:nvPr/>
        </p:nvSpPr>
        <p:spPr bwMode="auto">
          <a:xfrm>
            <a:off x="8178800" y="820738"/>
            <a:ext cx="307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F</a:t>
            </a:r>
          </a:p>
        </p:txBody>
      </p:sp>
      <p:sp>
        <p:nvSpPr>
          <p:cNvPr id="81" name="Line 77"/>
          <p:cNvSpPr>
            <a:spLocks noChangeShapeType="1"/>
          </p:cNvSpPr>
          <p:nvPr/>
        </p:nvSpPr>
        <p:spPr bwMode="auto">
          <a:xfrm flipV="1">
            <a:off x="2633663" y="1143000"/>
            <a:ext cx="3984625" cy="7938"/>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82" name="Picture 7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0" y="94297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83" name="Picture 7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900" y="942975"/>
            <a:ext cx="52070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84" name="Text Box 80"/>
          <p:cNvSpPr txBox="1">
            <a:spLocks noChangeArrowheads="1"/>
          </p:cNvSpPr>
          <p:nvPr/>
        </p:nvSpPr>
        <p:spPr bwMode="auto">
          <a:xfrm>
            <a:off x="4178300" y="785813"/>
            <a:ext cx="590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隧道</a:t>
            </a:r>
          </a:p>
        </p:txBody>
      </p:sp>
      <p:sp>
        <p:nvSpPr>
          <p:cNvPr id="85" name="Rectangle 81"/>
          <p:cNvSpPr>
            <a:spLocks noChangeArrowheads="1"/>
          </p:cNvSpPr>
          <p:nvPr/>
        </p:nvSpPr>
        <p:spPr bwMode="auto">
          <a:xfrm>
            <a:off x="2522538" y="3109913"/>
            <a:ext cx="1295400" cy="237966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86" name="Text Box 82"/>
          <p:cNvSpPr txBox="1">
            <a:spLocks noChangeArrowheads="1"/>
          </p:cNvSpPr>
          <p:nvPr/>
        </p:nvSpPr>
        <p:spPr bwMode="auto">
          <a:xfrm>
            <a:off x="2522538" y="3109913"/>
            <a:ext cx="1389062"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B</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E</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87" name="Rectangle 83"/>
          <p:cNvSpPr>
            <a:spLocks noChangeArrowheads="1"/>
          </p:cNvSpPr>
          <p:nvPr/>
        </p:nvSpPr>
        <p:spPr bwMode="auto">
          <a:xfrm>
            <a:off x="2632075" y="3708400"/>
            <a:ext cx="1066800" cy="16287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8" name="Text Box 84"/>
          <p:cNvSpPr txBox="1">
            <a:spLocks noChangeArrowheads="1"/>
          </p:cNvSpPr>
          <p:nvPr/>
        </p:nvSpPr>
        <p:spPr bwMode="auto">
          <a:xfrm>
            <a:off x="2752725" y="4221163"/>
            <a:ext cx="7985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en-US" altLang="zh-CN" sz="1600" b="1">
                <a:solidFill>
                  <a:srgbClr val="000000"/>
                </a:solidFill>
                <a:latin typeface="+mn-lt"/>
                <a:ea typeface="+mn-ea"/>
              </a:rPr>
              <a:t>IPv6</a:t>
            </a:r>
          </a:p>
          <a:p>
            <a:pPr>
              <a:spcBef>
                <a:spcPct val="0"/>
              </a:spcBef>
              <a:buSzTx/>
              <a:buFontTx/>
              <a:buNone/>
            </a:pPr>
            <a:r>
              <a:rPr lang="zh-CN" altLang="en-US" sz="1600" b="1">
                <a:solidFill>
                  <a:srgbClr val="000000"/>
                </a:solidFill>
                <a:latin typeface="+mn-lt"/>
                <a:ea typeface="+mn-ea"/>
              </a:rPr>
              <a:t>数据报</a:t>
            </a:r>
          </a:p>
        </p:txBody>
      </p:sp>
      <p:sp>
        <p:nvSpPr>
          <p:cNvPr id="89" name="AutoShape 85"/>
          <p:cNvSpPr>
            <a:spLocks noChangeArrowheads="1"/>
          </p:cNvSpPr>
          <p:nvPr/>
        </p:nvSpPr>
        <p:spPr bwMode="auto">
          <a:xfrm rot="1535474">
            <a:off x="1701800" y="4194175"/>
            <a:ext cx="1143000" cy="228600"/>
          </a:xfrm>
          <a:prstGeom prst="rightArrow">
            <a:avLst>
              <a:gd name="adj1" fmla="val 50000"/>
              <a:gd name="adj2" fmla="val 1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90" name="Text Box 86"/>
          <p:cNvSpPr txBox="1">
            <a:spLocks noChangeArrowheads="1"/>
          </p:cNvSpPr>
          <p:nvPr/>
        </p:nvSpPr>
        <p:spPr bwMode="auto">
          <a:xfrm>
            <a:off x="2030413" y="285750"/>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1" name="Text Box 87"/>
          <p:cNvSpPr txBox="1">
            <a:spLocks noChangeArrowheads="1"/>
          </p:cNvSpPr>
          <p:nvPr/>
        </p:nvSpPr>
        <p:spPr bwMode="auto">
          <a:xfrm>
            <a:off x="5992813" y="285750"/>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2" name="Text Box 88"/>
          <p:cNvSpPr txBox="1">
            <a:spLocks noChangeArrowheads="1"/>
          </p:cNvSpPr>
          <p:nvPr/>
        </p:nvSpPr>
        <p:spPr bwMode="auto">
          <a:xfrm>
            <a:off x="2030413" y="1603375"/>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3" name="Text Box 89"/>
          <p:cNvSpPr txBox="1">
            <a:spLocks noChangeArrowheads="1"/>
          </p:cNvSpPr>
          <p:nvPr/>
        </p:nvSpPr>
        <p:spPr bwMode="auto">
          <a:xfrm>
            <a:off x="5992813" y="1603375"/>
            <a:ext cx="1076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zh-CN" altLang="en-US" sz="1600" b="1">
                <a:solidFill>
                  <a:srgbClr val="000000"/>
                </a:solidFill>
                <a:latin typeface="+mn-lt"/>
                <a:ea typeface="+mn-ea"/>
              </a:rPr>
              <a:t>双协议栈</a:t>
            </a:r>
          </a:p>
          <a:p>
            <a:pPr>
              <a:spcBef>
                <a:spcPct val="0"/>
              </a:spcBef>
              <a:buSzTx/>
              <a:buFontTx/>
              <a:buNone/>
            </a:pPr>
            <a:r>
              <a:rPr lang="en-US" altLang="zh-CN" sz="1600" b="1">
                <a:solidFill>
                  <a:srgbClr val="000000"/>
                </a:solidFill>
                <a:latin typeface="+mn-lt"/>
                <a:ea typeface="+mn-ea"/>
              </a:rPr>
              <a:t>IPv6/IPv4</a:t>
            </a:r>
          </a:p>
        </p:txBody>
      </p:sp>
      <p:sp>
        <p:nvSpPr>
          <p:cNvPr id="94" name="Text Box 90"/>
          <p:cNvSpPr txBox="1">
            <a:spLocks noChangeArrowheads="1"/>
          </p:cNvSpPr>
          <p:nvPr/>
        </p:nvSpPr>
        <p:spPr bwMode="auto">
          <a:xfrm>
            <a:off x="4105275" y="436563"/>
            <a:ext cx="107433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a:solidFill>
                  <a:srgbClr val="000000"/>
                </a:solidFill>
                <a:latin typeface="+mn-lt"/>
                <a:ea typeface="+mn-ea"/>
              </a:rPr>
              <a:t>IPv4 </a:t>
            </a:r>
            <a:r>
              <a:rPr lang="zh-CN" altLang="en-US" sz="1600" b="1">
                <a:solidFill>
                  <a:srgbClr val="000000"/>
                </a:solidFill>
                <a:latin typeface="+mn-lt"/>
                <a:ea typeface="+mn-ea"/>
              </a:rPr>
              <a:t>网络</a:t>
            </a:r>
          </a:p>
        </p:txBody>
      </p:sp>
      <p:sp>
        <p:nvSpPr>
          <p:cNvPr id="95" name="Rectangle 91"/>
          <p:cNvSpPr>
            <a:spLocks noChangeArrowheads="1"/>
          </p:cNvSpPr>
          <p:nvPr/>
        </p:nvSpPr>
        <p:spPr bwMode="auto">
          <a:xfrm>
            <a:off x="312738" y="3109913"/>
            <a:ext cx="1295400" cy="1617662"/>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96" name="Text Box 92"/>
          <p:cNvSpPr txBox="1">
            <a:spLocks noChangeArrowheads="1"/>
          </p:cNvSpPr>
          <p:nvPr/>
        </p:nvSpPr>
        <p:spPr bwMode="auto">
          <a:xfrm>
            <a:off x="312738" y="3109913"/>
            <a:ext cx="1312862"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p>
        </p:txBody>
      </p:sp>
      <p:sp>
        <p:nvSpPr>
          <p:cNvPr id="97" name="Text Box 93"/>
          <p:cNvSpPr txBox="1">
            <a:spLocks noChangeArrowheads="1"/>
          </p:cNvSpPr>
          <p:nvPr/>
        </p:nvSpPr>
        <p:spPr bwMode="auto">
          <a:xfrm>
            <a:off x="365125" y="47958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solidFill>
                  <a:srgbClr val="000000"/>
                </a:solidFill>
                <a:latin typeface="+mn-lt"/>
                <a:ea typeface="+mn-ea"/>
              </a:rPr>
              <a:t>IPv6 </a:t>
            </a:r>
            <a:r>
              <a:rPr lang="zh-CN" altLang="en-US" sz="1600" b="1" dirty="0" smtClean="0">
                <a:solidFill>
                  <a:srgbClr val="000000"/>
                </a:solidFill>
                <a:latin typeface="+mn-lt"/>
                <a:ea typeface="+mn-ea"/>
              </a:rPr>
              <a:t>数据报</a:t>
            </a:r>
            <a:endParaRPr lang="zh-CN" altLang="en-US" sz="1600" b="1" dirty="0">
              <a:solidFill>
                <a:srgbClr val="000000"/>
              </a:solidFill>
              <a:latin typeface="+mn-lt"/>
              <a:ea typeface="+mn-ea"/>
            </a:endParaRPr>
          </a:p>
        </p:txBody>
      </p:sp>
      <p:sp>
        <p:nvSpPr>
          <p:cNvPr id="98" name="Line 94"/>
          <p:cNvSpPr>
            <a:spLocks noChangeShapeType="1"/>
          </p:cNvSpPr>
          <p:nvPr/>
        </p:nvSpPr>
        <p:spPr bwMode="auto">
          <a:xfrm>
            <a:off x="330200" y="4194175"/>
            <a:ext cx="12525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9" name="Line 95"/>
          <p:cNvSpPr>
            <a:spLocks noChangeShapeType="1"/>
          </p:cNvSpPr>
          <p:nvPr/>
        </p:nvSpPr>
        <p:spPr bwMode="auto">
          <a:xfrm>
            <a:off x="1625600" y="3149600"/>
            <a:ext cx="1006475" cy="5746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0" name="Line 96"/>
          <p:cNvSpPr>
            <a:spLocks noChangeShapeType="1"/>
          </p:cNvSpPr>
          <p:nvPr/>
        </p:nvSpPr>
        <p:spPr bwMode="auto">
          <a:xfrm>
            <a:off x="1625600" y="4762500"/>
            <a:ext cx="1006475" cy="5746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1" name="Rectangle 97"/>
          <p:cNvSpPr>
            <a:spLocks noChangeArrowheads="1"/>
          </p:cNvSpPr>
          <p:nvPr/>
        </p:nvSpPr>
        <p:spPr bwMode="auto">
          <a:xfrm>
            <a:off x="7264400" y="3109913"/>
            <a:ext cx="1295400" cy="1617662"/>
          </a:xfrm>
          <a:prstGeom prst="rect">
            <a:avLst/>
          </a:prstGeom>
          <a:solidFill>
            <a:srgbClr val="DDDDDD"/>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2" name="Text Box 98"/>
          <p:cNvSpPr txBox="1">
            <a:spLocks noChangeArrowheads="1"/>
          </p:cNvSpPr>
          <p:nvPr/>
        </p:nvSpPr>
        <p:spPr bwMode="auto">
          <a:xfrm>
            <a:off x="7264400" y="3109913"/>
            <a:ext cx="1312863"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流标号：</a:t>
            </a:r>
            <a:r>
              <a:rPr lang="en-US" altLang="zh-CN" sz="1600" b="1">
                <a:solidFill>
                  <a:srgbClr val="000000"/>
                </a:solidFill>
                <a:latin typeface="+mn-lt"/>
                <a:ea typeface="+mn-ea"/>
              </a:rPr>
              <a:t>X</a:t>
            </a:r>
          </a:p>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A</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F</a:t>
            </a:r>
          </a:p>
          <a:p>
            <a:pPr algn="l">
              <a:spcBef>
                <a:spcPct val="0"/>
              </a:spcBef>
              <a:buSzTx/>
              <a:buFontTx/>
              <a:buNone/>
            </a:pPr>
            <a:r>
              <a:rPr lang="en-US" altLang="zh-CN" sz="1600" b="1">
                <a:solidFill>
                  <a:srgbClr val="000000"/>
                </a:solidFill>
                <a:latin typeface="+mn-lt"/>
                <a:ea typeface="+mn-ea"/>
              </a:rPr>
              <a:t>……</a:t>
            </a:r>
          </a:p>
          <a:p>
            <a:pPr algn="l">
              <a:spcBef>
                <a:spcPct val="0"/>
              </a:spcBef>
              <a:buSzTx/>
              <a:buFontTx/>
              <a:buNone/>
            </a:pPr>
            <a:r>
              <a:rPr lang="en-US" altLang="zh-CN" sz="1600" b="1">
                <a:solidFill>
                  <a:srgbClr val="000000"/>
                </a:solidFill>
                <a:latin typeface="+mn-lt"/>
                <a:ea typeface="+mn-ea"/>
              </a:rPr>
              <a:t>   </a:t>
            </a:r>
            <a:r>
              <a:rPr lang="zh-CN" altLang="en-US" sz="1600" b="1">
                <a:solidFill>
                  <a:srgbClr val="000000"/>
                </a:solidFill>
                <a:latin typeface="+mn-lt"/>
                <a:ea typeface="+mn-ea"/>
              </a:rPr>
              <a:t>数据部分</a:t>
            </a:r>
          </a:p>
        </p:txBody>
      </p:sp>
      <p:sp>
        <p:nvSpPr>
          <p:cNvPr id="103" name="Text Box 99"/>
          <p:cNvSpPr txBox="1">
            <a:spLocks noChangeArrowheads="1"/>
          </p:cNvSpPr>
          <p:nvPr/>
        </p:nvSpPr>
        <p:spPr bwMode="auto">
          <a:xfrm>
            <a:off x="7316788" y="4795838"/>
            <a:ext cx="12795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buSzTx/>
              <a:buFontTx/>
              <a:buNone/>
            </a:pPr>
            <a:r>
              <a:rPr lang="en-US" altLang="zh-CN" sz="1600" b="1" dirty="0">
                <a:solidFill>
                  <a:srgbClr val="000000"/>
                </a:solidFill>
                <a:latin typeface="+mn-lt"/>
                <a:ea typeface="+mn-ea"/>
              </a:rPr>
              <a:t>IPv6 </a:t>
            </a:r>
            <a:r>
              <a:rPr lang="zh-CN" altLang="en-US" sz="1600" b="1" dirty="0" smtClean="0">
                <a:solidFill>
                  <a:srgbClr val="000000"/>
                </a:solidFill>
                <a:latin typeface="+mn-lt"/>
                <a:ea typeface="+mn-ea"/>
              </a:rPr>
              <a:t>数据报</a:t>
            </a:r>
            <a:endParaRPr lang="zh-CN" altLang="en-US" sz="1600" b="1" dirty="0">
              <a:solidFill>
                <a:srgbClr val="000000"/>
              </a:solidFill>
              <a:latin typeface="+mn-lt"/>
              <a:ea typeface="+mn-ea"/>
            </a:endParaRPr>
          </a:p>
        </p:txBody>
      </p:sp>
      <p:sp>
        <p:nvSpPr>
          <p:cNvPr id="104" name="Line 100"/>
          <p:cNvSpPr>
            <a:spLocks noChangeShapeType="1"/>
          </p:cNvSpPr>
          <p:nvPr/>
        </p:nvSpPr>
        <p:spPr bwMode="auto">
          <a:xfrm>
            <a:off x="7281863" y="4194175"/>
            <a:ext cx="12525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5" name="Rectangle 101"/>
          <p:cNvSpPr>
            <a:spLocks noChangeArrowheads="1"/>
          </p:cNvSpPr>
          <p:nvPr/>
        </p:nvSpPr>
        <p:spPr bwMode="auto">
          <a:xfrm>
            <a:off x="5189538" y="3109913"/>
            <a:ext cx="1295400" cy="2379662"/>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latin typeface="+mn-lt"/>
              <a:ea typeface="+mn-ea"/>
            </a:endParaRPr>
          </a:p>
        </p:txBody>
      </p:sp>
      <p:sp>
        <p:nvSpPr>
          <p:cNvPr id="106" name="Text Box 102"/>
          <p:cNvSpPr txBox="1">
            <a:spLocks noChangeArrowheads="1"/>
          </p:cNvSpPr>
          <p:nvPr/>
        </p:nvSpPr>
        <p:spPr bwMode="auto">
          <a:xfrm>
            <a:off x="5189538" y="3109913"/>
            <a:ext cx="1389062"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SzTx/>
              <a:buFontTx/>
              <a:buNone/>
            </a:pPr>
            <a:r>
              <a:rPr lang="zh-CN" altLang="en-US" sz="1600" b="1">
                <a:solidFill>
                  <a:srgbClr val="000000"/>
                </a:solidFill>
                <a:latin typeface="+mn-lt"/>
                <a:ea typeface="+mn-ea"/>
              </a:rPr>
              <a:t>源地址：</a:t>
            </a:r>
            <a:r>
              <a:rPr lang="en-US" altLang="zh-CN" sz="1600" b="1">
                <a:solidFill>
                  <a:srgbClr val="000000"/>
                </a:solidFill>
                <a:latin typeface="+mn-lt"/>
                <a:ea typeface="+mn-ea"/>
              </a:rPr>
              <a:t>B</a:t>
            </a:r>
          </a:p>
          <a:p>
            <a:pPr algn="l">
              <a:spcBef>
                <a:spcPct val="0"/>
              </a:spcBef>
              <a:buSzTx/>
              <a:buFontTx/>
              <a:buNone/>
            </a:pPr>
            <a:r>
              <a:rPr lang="zh-CN" altLang="en-US" sz="1600" b="1">
                <a:solidFill>
                  <a:srgbClr val="000000"/>
                </a:solidFill>
                <a:latin typeface="+mn-lt"/>
                <a:ea typeface="+mn-ea"/>
              </a:rPr>
              <a:t>目的地址：</a:t>
            </a:r>
            <a:r>
              <a:rPr lang="en-US" altLang="zh-CN" sz="1600" b="1">
                <a:solidFill>
                  <a:srgbClr val="000000"/>
                </a:solidFill>
                <a:latin typeface="+mn-lt"/>
                <a:ea typeface="+mn-ea"/>
              </a:rPr>
              <a:t>E</a:t>
            </a:r>
          </a:p>
          <a:p>
            <a:pPr algn="l">
              <a:spcBef>
                <a:spcPct val="0"/>
              </a:spcBef>
              <a:buSzTx/>
              <a:buFontTx/>
              <a:buNone/>
            </a:pPr>
            <a:endParaRPr lang="en-US" altLang="zh-CN" sz="1600" b="1">
              <a:solidFill>
                <a:srgbClr val="000000"/>
              </a:solidFill>
              <a:latin typeface="+mn-lt"/>
              <a:ea typeface="+mn-ea"/>
            </a:endParaRPr>
          </a:p>
          <a:p>
            <a:pPr algn="l">
              <a:spcBef>
                <a:spcPct val="0"/>
              </a:spcBef>
              <a:buSzTx/>
              <a:buFontTx/>
              <a:buNone/>
            </a:pPr>
            <a:endParaRPr lang="zh-CN" altLang="en-US" sz="1600" b="1">
              <a:solidFill>
                <a:srgbClr val="000000"/>
              </a:solidFill>
              <a:latin typeface="+mn-lt"/>
              <a:ea typeface="+mn-ea"/>
            </a:endParaRPr>
          </a:p>
        </p:txBody>
      </p:sp>
      <p:sp>
        <p:nvSpPr>
          <p:cNvPr id="107" name="Rectangle 103"/>
          <p:cNvSpPr>
            <a:spLocks noChangeArrowheads="1"/>
          </p:cNvSpPr>
          <p:nvPr/>
        </p:nvSpPr>
        <p:spPr bwMode="auto">
          <a:xfrm>
            <a:off x="5299075" y="3708400"/>
            <a:ext cx="1066800" cy="1628775"/>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08" name="Text Box 104"/>
          <p:cNvSpPr txBox="1">
            <a:spLocks noChangeArrowheads="1"/>
          </p:cNvSpPr>
          <p:nvPr/>
        </p:nvSpPr>
        <p:spPr bwMode="auto">
          <a:xfrm>
            <a:off x="5419725" y="4221163"/>
            <a:ext cx="7985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buSzTx/>
              <a:buFontTx/>
              <a:buNone/>
            </a:pPr>
            <a:r>
              <a:rPr lang="en-US" altLang="zh-CN" sz="1600" b="1">
                <a:solidFill>
                  <a:srgbClr val="000000"/>
                </a:solidFill>
                <a:latin typeface="+mn-lt"/>
                <a:ea typeface="+mn-ea"/>
              </a:rPr>
              <a:t>IPv6</a:t>
            </a:r>
          </a:p>
          <a:p>
            <a:pPr>
              <a:spcBef>
                <a:spcPct val="0"/>
              </a:spcBef>
              <a:buSzTx/>
              <a:buFontTx/>
              <a:buNone/>
            </a:pPr>
            <a:r>
              <a:rPr lang="zh-CN" altLang="en-US" sz="1600" b="1">
                <a:solidFill>
                  <a:srgbClr val="000000"/>
                </a:solidFill>
                <a:latin typeface="+mn-lt"/>
                <a:ea typeface="+mn-ea"/>
              </a:rPr>
              <a:t>数据报</a:t>
            </a:r>
          </a:p>
        </p:txBody>
      </p:sp>
      <p:sp>
        <p:nvSpPr>
          <p:cNvPr id="109" name="Line 105"/>
          <p:cNvSpPr>
            <a:spLocks noChangeShapeType="1"/>
          </p:cNvSpPr>
          <p:nvPr/>
        </p:nvSpPr>
        <p:spPr bwMode="auto">
          <a:xfrm flipV="1">
            <a:off x="6389688" y="3124200"/>
            <a:ext cx="896937" cy="5826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0" name="Line 106"/>
          <p:cNvSpPr>
            <a:spLocks noChangeShapeType="1"/>
          </p:cNvSpPr>
          <p:nvPr/>
        </p:nvSpPr>
        <p:spPr bwMode="auto">
          <a:xfrm flipV="1">
            <a:off x="6350000" y="4754563"/>
            <a:ext cx="896938" cy="58261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1" name="AutoShape 107"/>
          <p:cNvSpPr>
            <a:spLocks noChangeArrowheads="1"/>
          </p:cNvSpPr>
          <p:nvPr/>
        </p:nvSpPr>
        <p:spPr bwMode="auto">
          <a:xfrm rot="19775468">
            <a:off x="6526213" y="4025900"/>
            <a:ext cx="906462" cy="228600"/>
          </a:xfrm>
          <a:prstGeom prst="rightArrow">
            <a:avLst>
              <a:gd name="adj1" fmla="val 50000"/>
              <a:gd name="adj2" fmla="val 9913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Tree>
    <p:extLst>
      <p:ext uri="{BB962C8B-B14F-4D97-AF65-F5344CB8AC3E}">
        <p14:creationId xmlns:p14="http://schemas.microsoft.com/office/powerpoint/2010/main" val="416506737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华文新魏" pitchFamily="2" charset="-122"/>
              </a:rPr>
              <a:t>首部转换</a:t>
            </a:r>
            <a:endParaRPr lang="zh-CN" altLang="en-US" dirty="0">
              <a:latin typeface="+mj-ea"/>
            </a:endParaRPr>
          </a:p>
        </p:txBody>
      </p:sp>
      <p:sp>
        <p:nvSpPr>
          <p:cNvPr id="5124" name="Text Box 4"/>
          <p:cNvSpPr txBox="1">
            <a:spLocks noChangeArrowheads="1"/>
          </p:cNvSpPr>
          <p:nvPr/>
        </p:nvSpPr>
        <p:spPr bwMode="auto">
          <a:xfrm>
            <a:off x="1346200" y="87313"/>
            <a:ext cx="75692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7" action="ppaction://hlinksldjump"/>
              </a:rPr>
              <a:t>IPv6</a:t>
            </a:r>
            <a:r>
              <a:rPr lang="zh-CN" altLang="en-US" sz="1200" b="0" dirty="0" smtClean="0">
                <a:solidFill>
                  <a:schemeClr val="tx1"/>
                </a:solidFill>
                <a:latin typeface="Times New Roman" pitchFamily="18" charset="0"/>
                <a:ea typeface="幼圆" pitchFamily="49" charset="-122"/>
                <a:hlinkClick r:id="rId7" action="ppaction://hlinksldjump"/>
              </a:rPr>
              <a:t>协议</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从</a:t>
            </a:r>
            <a:r>
              <a:rPr lang="en-US" altLang="zh-CN" sz="1200" b="0" dirty="0">
                <a:solidFill>
                  <a:schemeClr val="tx1"/>
                </a:solidFill>
                <a:latin typeface="Times New Roman" pitchFamily="18" charset="0"/>
                <a:ea typeface="幼圆" pitchFamily="49" charset="-122"/>
                <a:hlinkClick r:id="rId8" action="ppaction://hlinksldjump"/>
              </a:rPr>
              <a:t>IPv4</a:t>
            </a:r>
            <a:r>
              <a:rPr lang="zh-CN" altLang="en-US" sz="1200" b="0" dirty="0">
                <a:solidFill>
                  <a:schemeClr val="tx1"/>
                </a:solidFill>
                <a:latin typeface="Times New Roman" pitchFamily="18" charset="0"/>
                <a:ea typeface="幼圆" pitchFamily="49" charset="-122"/>
                <a:hlinkClick r:id="rId8" action="ppaction://hlinksldjump"/>
              </a:rPr>
              <a:t>向</a:t>
            </a:r>
            <a:r>
              <a:rPr lang="en-US" altLang="zh-CN" sz="1200" b="0" dirty="0">
                <a:solidFill>
                  <a:schemeClr val="tx1"/>
                </a:solidFill>
                <a:latin typeface="Times New Roman" pitchFamily="18" charset="0"/>
                <a:ea typeface="幼圆" pitchFamily="49" charset="-122"/>
                <a:hlinkClick r:id="rId8" action="ppaction://hlinksldjump"/>
              </a:rPr>
              <a:t>IPv6</a:t>
            </a:r>
            <a:r>
              <a:rPr lang="zh-CN" altLang="en-US" sz="1200" b="0" dirty="0" smtClean="0">
                <a:solidFill>
                  <a:schemeClr val="tx1"/>
                </a:solidFill>
                <a:latin typeface="Times New Roman" pitchFamily="18" charset="0"/>
                <a:ea typeface="幼圆" pitchFamily="49" charset="-122"/>
                <a:hlinkClick r:id="rId8" action="ppaction://hlinksldjump"/>
              </a:rPr>
              <a:t>过渡</a:t>
            </a:r>
            <a:endParaRPr lang="zh-CN" altLang="en-US" sz="1200" b="0" dirty="0">
              <a:solidFill>
                <a:schemeClr val="tx1"/>
              </a:solidFill>
              <a:latin typeface="Times New Roman" pitchFamily="18" charset="0"/>
              <a:ea typeface="幼圆" pitchFamily="49" charset="-122"/>
            </a:endParaRPr>
          </a:p>
        </p:txBody>
      </p:sp>
      <p:pic>
        <p:nvPicPr>
          <p:cNvPr id="13314" name="Picture 2"/>
          <p:cNvPicPr>
            <a:picLocks noChangeAspect="1" noChangeArrowheads="1"/>
          </p:cNvPicPr>
          <p:nvPr/>
        </p:nvPicPr>
        <p:blipFill>
          <a:blip r:embed="rId9">
            <a:clrChange>
              <a:clrFrom>
                <a:srgbClr val="9CE157"/>
              </a:clrFrom>
              <a:clrTo>
                <a:srgbClr val="9CE157">
                  <a:alpha val="0"/>
                </a:srgbClr>
              </a:clrTo>
            </a:clrChange>
            <a:extLst>
              <a:ext uri="{28A0092B-C50C-407E-A947-70E740481C1C}">
                <a14:useLocalDpi xmlns:a14="http://schemas.microsoft.com/office/drawing/2010/main" val="0"/>
              </a:ext>
            </a:extLst>
          </a:blip>
          <a:srcRect/>
          <a:stretch>
            <a:fillRect/>
          </a:stretch>
        </p:blipFill>
        <p:spPr bwMode="auto">
          <a:xfrm>
            <a:off x="539552" y="2420888"/>
            <a:ext cx="8229600" cy="34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1566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标签交换和</a:t>
            </a:r>
            <a:r>
              <a:rPr lang="en-US" altLang="zh-CN" dirty="0">
                <a:latin typeface="华文新魏" pitchFamily="2" charset="-122"/>
                <a:ea typeface="华文新魏" pitchFamily="2" charset="-122"/>
              </a:rPr>
              <a:t>MPLS</a:t>
            </a:r>
          </a:p>
        </p:txBody>
      </p:sp>
      <p:sp>
        <p:nvSpPr>
          <p:cNvPr id="3" name="内容占位符 2"/>
          <p:cNvSpPr>
            <a:spLocks noGrp="1"/>
          </p:cNvSpPr>
          <p:nvPr>
            <p:ph idx="1"/>
          </p:nvPr>
        </p:nvSpPr>
        <p:spPr/>
        <p:txBody>
          <a:bodyPr/>
          <a:lstStyle/>
          <a:p>
            <a:r>
              <a:rPr lang="zh-CN" altLang="en-US" sz="2400" dirty="0" smtClean="0">
                <a:solidFill>
                  <a:srgbClr val="FF0000"/>
                </a:solidFill>
              </a:rPr>
              <a:t>标签交换</a:t>
            </a:r>
            <a:r>
              <a:rPr lang="zh-CN" altLang="en-US" sz="2400" dirty="0" smtClean="0"/>
              <a:t>：在数据报头</a:t>
            </a:r>
            <a:r>
              <a:rPr lang="zh-CN" altLang="en-US" sz="2400" dirty="0"/>
              <a:t>增加</a:t>
            </a:r>
            <a:r>
              <a:rPr lang="zh-CN" altLang="en-US" sz="2400" dirty="0" smtClean="0">
                <a:solidFill>
                  <a:srgbClr val="0000FF"/>
                </a:solidFill>
              </a:rPr>
              <a:t>标签</a:t>
            </a:r>
            <a:r>
              <a:rPr lang="zh-CN" altLang="en-US" sz="2400" dirty="0" smtClean="0"/>
              <a:t>（</a:t>
            </a:r>
            <a:r>
              <a:rPr lang="en-US" altLang="zh-CN" sz="2400" dirty="0" smtClean="0"/>
              <a:t>Label</a:t>
            </a:r>
            <a:r>
              <a:rPr lang="zh-CN" altLang="en-US" sz="2400" dirty="0" smtClean="0"/>
              <a:t>），</a:t>
            </a:r>
            <a:r>
              <a:rPr lang="zh-CN" altLang="en-US" sz="2400" dirty="0"/>
              <a:t>标签作为转发表的索引，查表找出输出线路。这样路由转发速率很快</a:t>
            </a:r>
            <a:r>
              <a:rPr lang="zh-CN" altLang="en-US" sz="2400" dirty="0" smtClean="0"/>
              <a:t>，且可以</a:t>
            </a:r>
            <a:r>
              <a:rPr lang="zh-CN" altLang="en-US" sz="2400" dirty="0"/>
              <a:t>沿途预留需要的资源（易实现</a:t>
            </a:r>
            <a:r>
              <a:rPr lang="en-US" altLang="zh-CN" sz="2400" dirty="0" err="1"/>
              <a:t>QoS</a:t>
            </a:r>
            <a:r>
              <a:rPr lang="zh-CN" altLang="en-US" sz="2400" dirty="0" smtClean="0"/>
              <a:t>）</a:t>
            </a:r>
            <a:endParaRPr lang="zh-CN" altLang="en-US" sz="2400" dirty="0"/>
          </a:p>
          <a:p>
            <a:r>
              <a:rPr lang="zh-CN" altLang="en-US" sz="2400" dirty="0" smtClean="0">
                <a:solidFill>
                  <a:srgbClr val="FF0000"/>
                </a:solidFill>
              </a:rPr>
              <a:t>多协议标签交换（</a:t>
            </a:r>
            <a:r>
              <a:rPr lang="en-US" altLang="zh-CN" sz="2400" dirty="0" smtClean="0">
                <a:solidFill>
                  <a:srgbClr val="FF0000"/>
                </a:solidFill>
              </a:rPr>
              <a:t>MPLS</a:t>
            </a:r>
            <a:r>
              <a:rPr lang="zh-CN" altLang="en-US" sz="2400" dirty="0" smtClean="0">
                <a:solidFill>
                  <a:srgbClr val="FF0000"/>
                </a:solidFill>
              </a:rPr>
              <a:t>）</a:t>
            </a:r>
            <a:r>
              <a:rPr lang="zh-CN" altLang="en-US" sz="2400" dirty="0"/>
              <a:t>：</a:t>
            </a:r>
            <a:r>
              <a:rPr lang="en-US" altLang="zh-CN" sz="2400" dirty="0" smtClean="0"/>
              <a:t>IETF</a:t>
            </a:r>
            <a:r>
              <a:rPr lang="zh-CN" altLang="en-US" sz="2400" dirty="0"/>
              <a:t>于</a:t>
            </a:r>
            <a:r>
              <a:rPr lang="en-US" altLang="zh-CN" sz="2400" dirty="0"/>
              <a:t>1997</a:t>
            </a:r>
            <a:r>
              <a:rPr lang="zh-CN" altLang="en-US" sz="2400" dirty="0"/>
              <a:t>年成立</a:t>
            </a:r>
            <a:r>
              <a:rPr lang="en-US" altLang="zh-CN" sz="2400" dirty="0"/>
              <a:t>MPLS</a:t>
            </a:r>
            <a:r>
              <a:rPr lang="zh-CN" altLang="en-US" sz="2400" dirty="0"/>
              <a:t>工作组，目的在于开发出一种将第三层的路由选择功能与面向连接的第二层的交换功能综合在一起的新的协议</a:t>
            </a:r>
            <a:r>
              <a:rPr lang="zh-CN" altLang="en-US" sz="2400" dirty="0" smtClean="0"/>
              <a:t>标准。特点：</a:t>
            </a:r>
            <a:endParaRPr lang="zh-CN" altLang="en-US" sz="2400" dirty="0"/>
          </a:p>
          <a:p>
            <a:pPr lvl="1"/>
            <a:r>
              <a:rPr lang="zh-CN" altLang="en-US" sz="2400" dirty="0" smtClean="0"/>
              <a:t>支持</a:t>
            </a:r>
            <a:r>
              <a:rPr lang="zh-CN" altLang="en-US" sz="2400" dirty="0"/>
              <a:t>面向连接的</a:t>
            </a:r>
            <a:r>
              <a:rPr lang="en-US" altLang="zh-CN" sz="2400" dirty="0" err="1"/>
              <a:t>QoS</a:t>
            </a:r>
            <a:endParaRPr lang="en-US" altLang="zh-CN" sz="2400" dirty="0"/>
          </a:p>
          <a:p>
            <a:pPr lvl="1"/>
            <a:r>
              <a:rPr lang="zh-CN" altLang="en-US" sz="2400" dirty="0" smtClean="0"/>
              <a:t>支持</a:t>
            </a:r>
            <a:r>
              <a:rPr lang="zh-CN" altLang="en-US" sz="2400" dirty="0"/>
              <a:t>流量工程，平衡网络负载</a:t>
            </a:r>
          </a:p>
          <a:p>
            <a:pPr lvl="1"/>
            <a:r>
              <a:rPr lang="zh-CN" altLang="en-US" sz="2400" dirty="0" smtClean="0"/>
              <a:t>有效</a:t>
            </a:r>
            <a:r>
              <a:rPr lang="zh-CN" altLang="en-US" sz="2400" dirty="0"/>
              <a:t>地支持虚拟专用网</a:t>
            </a:r>
            <a:r>
              <a:rPr lang="en-US" altLang="zh-CN" sz="2400" dirty="0"/>
              <a:t>VPN</a:t>
            </a:r>
          </a:p>
          <a:p>
            <a:pPr lvl="1"/>
            <a:r>
              <a:rPr lang="zh-CN" altLang="en-US" sz="2400" dirty="0" smtClean="0"/>
              <a:t>支持</a:t>
            </a:r>
            <a:r>
              <a:rPr lang="zh-CN" altLang="en-US" sz="2400" dirty="0"/>
              <a:t>多种网络协议</a:t>
            </a:r>
          </a:p>
          <a:p>
            <a:pPr marL="0" indent="0">
              <a:buNone/>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01191787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多协议标签</a:t>
            </a:r>
            <a:r>
              <a:rPr lang="zh-CN" altLang="en-US" dirty="0" smtClean="0"/>
              <a:t>交换</a:t>
            </a:r>
            <a:r>
              <a:rPr lang="en-US" altLang="zh-CN" dirty="0" smtClean="0"/>
              <a:t/>
            </a:r>
            <a:br>
              <a:rPr lang="en-US" altLang="zh-CN" dirty="0" smtClean="0"/>
            </a:br>
            <a:r>
              <a:rPr lang="zh-CN" altLang="en-US" sz="3200" dirty="0" smtClean="0"/>
              <a:t>（</a:t>
            </a:r>
            <a:r>
              <a:rPr lang="en-US" altLang="zh-CN" sz="3200" dirty="0">
                <a:latin typeface="华文新魏" pitchFamily="2" charset="-122"/>
                <a:ea typeface="华文新魏" pitchFamily="2" charset="-122"/>
              </a:rPr>
              <a:t>MPLS</a:t>
            </a:r>
            <a:r>
              <a:rPr lang="zh-CN" altLang="en-US" sz="3200" dirty="0"/>
              <a:t>）</a:t>
            </a:r>
            <a:endParaRPr lang="zh-CN" altLang="en-US" sz="3200" dirty="0">
              <a:latin typeface="+mj-ea"/>
            </a:endParaRPr>
          </a:p>
        </p:txBody>
      </p:sp>
      <p:sp>
        <p:nvSpPr>
          <p:cNvPr id="3" name="内容占位符 2"/>
          <p:cNvSpPr>
            <a:spLocks noGrp="1"/>
          </p:cNvSpPr>
          <p:nvPr>
            <p:ph idx="1"/>
          </p:nvPr>
        </p:nvSpPr>
        <p:spPr>
          <a:xfrm>
            <a:off x="2627784" y="2852936"/>
            <a:ext cx="4321175" cy="2088232"/>
          </a:xfrm>
        </p:spPr>
        <p:txBody>
          <a:bodyPr/>
          <a:lstStyle/>
          <a:p>
            <a:r>
              <a:rPr lang="en-US" altLang="zh-CN" dirty="0" smtClean="0">
                <a:hlinkClick r:id="rId3" action="ppaction://hlinksldjump"/>
              </a:rPr>
              <a:t>MPLS</a:t>
            </a:r>
            <a:r>
              <a:rPr lang="zh-CN" altLang="en-US" dirty="0" smtClean="0">
                <a:hlinkClick r:id="rId3" action="ppaction://hlinksldjump"/>
              </a:rPr>
              <a:t>工作原理</a:t>
            </a:r>
            <a:endParaRPr lang="en-US" altLang="zh-CN" dirty="0" smtClean="0"/>
          </a:p>
          <a:p>
            <a:endParaRPr lang="en-US" altLang="zh-CN" dirty="0" smtClean="0"/>
          </a:p>
          <a:p>
            <a:r>
              <a:rPr lang="zh-CN" altLang="en-US" dirty="0">
                <a:hlinkClick r:id="rId4" action="ppaction://hlinksldjump"/>
              </a:rPr>
              <a:t>几个重要的</a:t>
            </a:r>
            <a:r>
              <a:rPr lang="zh-CN" altLang="en-US" dirty="0" smtClean="0">
                <a:hlinkClick r:id="rId4" action="ppaction://hlinksldjump"/>
              </a:rPr>
              <a:t>概念</a:t>
            </a:r>
            <a:endParaRPr lang="en-US" altLang="zh-CN"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7"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8" action="ppaction://hlinksldjump"/>
              </a:rPr>
              <a:t>Internet</a:t>
            </a:r>
            <a:r>
              <a:rPr lang="zh-CN" altLang="en-US" sz="1200" b="0" dirty="0">
                <a:solidFill>
                  <a:schemeClr val="tx1"/>
                </a:solidFill>
                <a:latin typeface="Times New Roman" pitchFamily="18" charset="0"/>
                <a:ea typeface="幼圆" pitchFamily="49" charset="-122"/>
                <a:hlinkClick r:id="rId8" action="ppaction://hlinksldjump"/>
              </a:rPr>
              <a:t>的</a:t>
            </a:r>
            <a:r>
              <a:rPr lang="zh-CN" altLang="en-US" sz="1200" b="0" dirty="0" smtClean="0">
                <a:solidFill>
                  <a:schemeClr val="tx1"/>
                </a:solidFill>
                <a:latin typeface="Times New Roman" pitchFamily="18" charset="0"/>
                <a:ea typeface="幼圆" pitchFamily="49" charset="-122"/>
                <a:hlinkClick r:id="rId8" action="ppaction://hlinksldjump"/>
              </a:rPr>
              <a:t>网络层</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695105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a:latin typeface="华文新魏" pitchFamily="2" charset="-122"/>
                <a:ea typeface="华文新魏" pitchFamily="2" charset="-122"/>
              </a:rPr>
              <a:t>MPLS</a:t>
            </a:r>
            <a:r>
              <a:rPr lang="zh-CN" altLang="en-US" dirty="0">
                <a:latin typeface="+mj-ea"/>
              </a:rPr>
              <a:t>工作原理</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609598" y="2060848"/>
            <a:ext cx="8343901" cy="4203760"/>
            <a:chOff x="304800" y="2180803"/>
            <a:chExt cx="8648700" cy="4203760"/>
          </a:xfrm>
        </p:grpSpPr>
        <p:sp>
          <p:nvSpPr>
            <p:cNvPr id="5" name="Oval 3"/>
            <p:cNvSpPr>
              <a:spLocks noChangeArrowheads="1"/>
            </p:cNvSpPr>
            <p:nvPr/>
          </p:nvSpPr>
          <p:spPr bwMode="auto">
            <a:xfrm>
              <a:off x="1905000" y="2180803"/>
              <a:ext cx="5334000" cy="3048000"/>
            </a:xfrm>
            <a:prstGeom prst="ellipse">
              <a:avLst/>
            </a:prstGeom>
            <a:gradFill rotWithShape="1">
              <a:gsLst>
                <a:gs pos="0">
                  <a:srgbClr val="FFFF99"/>
                </a:gs>
                <a:gs pos="100000">
                  <a:srgbClr val="FFFF99">
                    <a:gamma/>
                    <a:shade val="90980"/>
                    <a:invGamma/>
                  </a:srgbClr>
                </a:gs>
              </a:gsLst>
              <a:path path="shape">
                <a:fillToRect l="50000" t="50000" r="50000" b="50000"/>
              </a:path>
            </a:gradFill>
            <a:ln w="19050">
              <a:solidFill>
                <a:srgbClr val="333399"/>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6" name="Line 4"/>
            <p:cNvSpPr>
              <a:spLocks noChangeShapeType="1"/>
            </p:cNvSpPr>
            <p:nvPr/>
          </p:nvSpPr>
          <p:spPr bwMode="auto">
            <a:xfrm>
              <a:off x="4157663" y="3172991"/>
              <a:ext cx="446087" cy="1681162"/>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7" name="Line 5"/>
            <p:cNvSpPr>
              <a:spLocks noChangeShapeType="1"/>
            </p:cNvSpPr>
            <p:nvPr/>
          </p:nvSpPr>
          <p:spPr bwMode="auto">
            <a:xfrm>
              <a:off x="7202488" y="3661941"/>
              <a:ext cx="1341437" cy="4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8" name="Line 6"/>
            <p:cNvSpPr>
              <a:spLocks noChangeShapeType="1"/>
            </p:cNvSpPr>
            <p:nvPr/>
          </p:nvSpPr>
          <p:spPr bwMode="auto">
            <a:xfrm>
              <a:off x="552450" y="3777828"/>
              <a:ext cx="1352550" cy="3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9" name="Line 7"/>
            <p:cNvSpPr>
              <a:spLocks noChangeShapeType="1"/>
            </p:cNvSpPr>
            <p:nvPr/>
          </p:nvSpPr>
          <p:spPr bwMode="auto">
            <a:xfrm>
              <a:off x="5808663" y="3631778"/>
              <a:ext cx="1582737" cy="73025"/>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0" name="Line 8"/>
            <p:cNvSpPr>
              <a:spLocks noChangeShapeType="1"/>
            </p:cNvSpPr>
            <p:nvPr/>
          </p:nvSpPr>
          <p:spPr bwMode="auto">
            <a:xfrm>
              <a:off x="4227513" y="3141241"/>
              <a:ext cx="1395412" cy="44450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1" name="Line 9"/>
            <p:cNvSpPr>
              <a:spLocks noChangeShapeType="1"/>
            </p:cNvSpPr>
            <p:nvPr/>
          </p:nvSpPr>
          <p:spPr bwMode="auto">
            <a:xfrm>
              <a:off x="2057400" y="3781003"/>
              <a:ext cx="1219200" cy="99060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2" name="Line 10"/>
            <p:cNvSpPr>
              <a:spLocks noChangeShapeType="1"/>
            </p:cNvSpPr>
            <p:nvPr/>
          </p:nvSpPr>
          <p:spPr bwMode="auto">
            <a:xfrm flipH="1">
              <a:off x="2198688" y="3171403"/>
              <a:ext cx="1916112" cy="544513"/>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3" name="Line 11"/>
            <p:cNvSpPr>
              <a:spLocks noChangeShapeType="1"/>
            </p:cNvSpPr>
            <p:nvPr/>
          </p:nvSpPr>
          <p:spPr bwMode="auto">
            <a:xfrm>
              <a:off x="3524250" y="4809703"/>
              <a:ext cx="1047750" cy="11430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4" name="Line 12"/>
            <p:cNvSpPr>
              <a:spLocks noChangeShapeType="1"/>
            </p:cNvSpPr>
            <p:nvPr/>
          </p:nvSpPr>
          <p:spPr bwMode="auto">
            <a:xfrm flipH="1">
              <a:off x="4699000" y="3658766"/>
              <a:ext cx="1049338" cy="1262062"/>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5" name="Line 13"/>
            <p:cNvSpPr>
              <a:spLocks noChangeShapeType="1"/>
            </p:cNvSpPr>
            <p:nvPr/>
          </p:nvSpPr>
          <p:spPr bwMode="auto">
            <a:xfrm rot="16259182">
              <a:off x="3152775" y="3561928"/>
              <a:ext cx="76200" cy="3048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6" name="Line 14"/>
            <p:cNvSpPr>
              <a:spLocks noChangeShapeType="1"/>
            </p:cNvSpPr>
            <p:nvPr/>
          </p:nvSpPr>
          <p:spPr bwMode="auto">
            <a:xfrm flipV="1">
              <a:off x="3505200" y="3628603"/>
              <a:ext cx="2133600" cy="114300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7" name="Rectangle 15"/>
            <p:cNvSpPr>
              <a:spLocks noChangeArrowheads="1"/>
            </p:cNvSpPr>
            <p:nvPr/>
          </p:nvSpPr>
          <p:spPr bwMode="auto">
            <a:xfrm rot="5400000">
              <a:off x="456406" y="3130922"/>
              <a:ext cx="422275" cy="115888"/>
            </a:xfrm>
            <a:prstGeom prst="rect">
              <a:avLst/>
            </a:prstGeom>
            <a:solidFill>
              <a:srgbClr val="663300"/>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00"/>
                </a:solidFill>
                <a:latin typeface="+mn-lt"/>
                <a:ea typeface="+mn-ea"/>
              </a:endParaRPr>
            </a:p>
          </p:txBody>
        </p:sp>
        <p:sp>
          <p:nvSpPr>
            <p:cNvPr id="18" name="Line 16"/>
            <p:cNvSpPr>
              <a:spLocks noChangeShapeType="1"/>
            </p:cNvSpPr>
            <p:nvPr/>
          </p:nvSpPr>
          <p:spPr bwMode="auto">
            <a:xfrm>
              <a:off x="533400" y="2638003"/>
              <a:ext cx="0" cy="1066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19" name="Rectangle 17"/>
            <p:cNvSpPr>
              <a:spLocks noChangeArrowheads="1"/>
            </p:cNvSpPr>
            <p:nvPr/>
          </p:nvSpPr>
          <p:spPr bwMode="auto">
            <a:xfrm rot="10800000">
              <a:off x="990600" y="38572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0" name="Rectangle 18"/>
            <p:cNvSpPr>
              <a:spLocks noChangeArrowheads="1"/>
            </p:cNvSpPr>
            <p:nvPr/>
          </p:nvSpPr>
          <p:spPr bwMode="auto">
            <a:xfrm rot="9904847">
              <a:off x="2933700" y="35143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1" name="Rectangle 19"/>
            <p:cNvSpPr>
              <a:spLocks noChangeArrowheads="1"/>
            </p:cNvSpPr>
            <p:nvPr/>
          </p:nvSpPr>
          <p:spPr bwMode="auto">
            <a:xfrm rot="20704847">
              <a:off x="3159125" y="3496841"/>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2" name="Rectangle 20"/>
            <p:cNvSpPr>
              <a:spLocks noChangeArrowheads="1"/>
            </p:cNvSpPr>
            <p:nvPr/>
          </p:nvSpPr>
          <p:spPr bwMode="auto">
            <a:xfrm rot="10800000">
              <a:off x="7715250" y="372385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3" name="Line 21"/>
            <p:cNvSpPr>
              <a:spLocks noChangeShapeType="1"/>
            </p:cNvSpPr>
            <p:nvPr/>
          </p:nvSpPr>
          <p:spPr bwMode="auto">
            <a:xfrm flipV="1">
              <a:off x="2286000" y="3060278"/>
              <a:ext cx="1628775" cy="476250"/>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4" name="Line 22"/>
            <p:cNvSpPr>
              <a:spLocks noChangeShapeType="1"/>
            </p:cNvSpPr>
            <p:nvPr/>
          </p:nvSpPr>
          <p:spPr bwMode="auto">
            <a:xfrm>
              <a:off x="5965825" y="3507953"/>
              <a:ext cx="1076325" cy="28575"/>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5" name="Line 23"/>
            <p:cNvSpPr>
              <a:spLocks noChangeShapeType="1"/>
            </p:cNvSpPr>
            <p:nvPr/>
          </p:nvSpPr>
          <p:spPr bwMode="auto">
            <a:xfrm>
              <a:off x="4410075" y="3031703"/>
              <a:ext cx="1143000" cy="381000"/>
            </a:xfrm>
            <a:prstGeom prst="line">
              <a:avLst/>
            </a:prstGeom>
            <a:noFill/>
            <a:ln w="28575">
              <a:solidFill>
                <a:srgbClr val="FF0000"/>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6" name="Text Box 24"/>
            <p:cNvSpPr txBox="1">
              <a:spLocks noChangeArrowheads="1"/>
            </p:cNvSpPr>
            <p:nvPr/>
          </p:nvSpPr>
          <p:spPr bwMode="auto">
            <a:xfrm>
              <a:off x="4098925" y="2310978"/>
              <a:ext cx="1269764" cy="3455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1" lang="en-US" altLang="zh-CN" sz="2000" b="1" i="0" u="none" strike="noStrike" kern="0" cap="none" spc="0" normalizeH="0" baseline="0" noProof="0" smtClean="0">
                  <a:ln>
                    <a:noFill/>
                  </a:ln>
                  <a:solidFill>
                    <a:srgbClr val="000000"/>
                  </a:solidFill>
                  <a:effectLst/>
                  <a:uLnTx/>
                  <a:uFillTx/>
                  <a:latin typeface="+mn-lt"/>
                  <a:ea typeface="+mn-ea"/>
                </a:rPr>
                <a:t>MPLS </a:t>
              </a:r>
              <a:r>
                <a:rPr kumimoji="1" lang="zh-CN" altLang="en-US" sz="2000" b="1" i="0" u="none" strike="noStrike" kern="0" cap="none" spc="0" normalizeH="0" baseline="0" noProof="0" smtClean="0">
                  <a:ln>
                    <a:noFill/>
                  </a:ln>
                  <a:solidFill>
                    <a:srgbClr val="000000"/>
                  </a:solidFill>
                  <a:effectLst/>
                  <a:uLnTx/>
                  <a:uFillTx/>
                  <a:latin typeface="+mn-lt"/>
                  <a:ea typeface="+mn-ea"/>
                </a:rPr>
                <a:t>域</a:t>
              </a:r>
            </a:p>
          </p:txBody>
        </p:sp>
        <p:sp>
          <p:nvSpPr>
            <p:cNvPr id="27" name="Rectangle 25"/>
            <p:cNvSpPr>
              <a:spLocks noChangeArrowheads="1"/>
            </p:cNvSpPr>
            <p:nvPr/>
          </p:nvSpPr>
          <p:spPr bwMode="auto">
            <a:xfrm rot="10965525">
              <a:off x="6257925" y="3733378"/>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28" name="Rectangle 26"/>
            <p:cNvSpPr>
              <a:spLocks noChangeArrowheads="1"/>
            </p:cNvSpPr>
            <p:nvPr/>
          </p:nvSpPr>
          <p:spPr bwMode="auto">
            <a:xfrm rot="165525">
              <a:off x="6486525" y="3734966"/>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29" name="Rectangle 27"/>
            <p:cNvSpPr>
              <a:spLocks noChangeArrowheads="1"/>
            </p:cNvSpPr>
            <p:nvPr/>
          </p:nvSpPr>
          <p:spPr bwMode="auto">
            <a:xfrm rot="11916032">
              <a:off x="4610100" y="341905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0" name="Rectangle 28"/>
            <p:cNvSpPr>
              <a:spLocks noChangeArrowheads="1"/>
            </p:cNvSpPr>
            <p:nvPr/>
          </p:nvSpPr>
          <p:spPr bwMode="auto">
            <a:xfrm rot="1116032">
              <a:off x="4835525" y="3439691"/>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1" name="Rectangle 29"/>
            <p:cNvSpPr>
              <a:spLocks noChangeArrowheads="1"/>
            </p:cNvSpPr>
            <p:nvPr/>
          </p:nvSpPr>
          <p:spPr bwMode="auto">
            <a:xfrm rot="10800000">
              <a:off x="1533525" y="55336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2" name="Text Box 30"/>
            <p:cNvSpPr txBox="1">
              <a:spLocks noChangeArrowheads="1"/>
            </p:cNvSpPr>
            <p:nvPr/>
          </p:nvSpPr>
          <p:spPr bwMode="auto">
            <a:xfrm>
              <a:off x="2119452" y="5408191"/>
              <a:ext cx="18446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2000" b="1" dirty="0">
                  <a:solidFill>
                    <a:srgbClr val="000000"/>
                  </a:solidFill>
                  <a:latin typeface="+mn-lt"/>
                  <a:ea typeface="+mn-ea"/>
                </a:rPr>
                <a:t>普通 </a:t>
              </a:r>
              <a:r>
                <a:rPr kumimoji="1" lang="en-US" altLang="zh-CN" sz="2000" b="1" dirty="0" smtClean="0">
                  <a:solidFill>
                    <a:srgbClr val="000000"/>
                  </a:solidFill>
                  <a:latin typeface="+mn-lt"/>
                  <a:ea typeface="+mn-ea"/>
                </a:rPr>
                <a:t>IP</a:t>
              </a:r>
              <a:r>
                <a:rPr kumimoji="1" lang="zh-CN" altLang="en-US" sz="2000" b="1" dirty="0" smtClean="0">
                  <a:solidFill>
                    <a:srgbClr val="000000"/>
                  </a:solidFill>
                  <a:latin typeface="+mn-lt"/>
                  <a:ea typeface="+mn-ea"/>
                </a:rPr>
                <a:t>数据报</a:t>
              </a:r>
              <a:endParaRPr kumimoji="1" lang="zh-CN" altLang="en-US" sz="2000" b="1" dirty="0">
                <a:solidFill>
                  <a:srgbClr val="000000"/>
                </a:solidFill>
                <a:latin typeface="+mn-lt"/>
                <a:ea typeface="+mn-ea"/>
              </a:endParaRPr>
            </a:p>
          </p:txBody>
        </p:sp>
        <p:sp>
          <p:nvSpPr>
            <p:cNvPr id="33" name="Rectangle 32"/>
            <p:cNvSpPr>
              <a:spLocks noChangeArrowheads="1"/>
            </p:cNvSpPr>
            <p:nvPr/>
          </p:nvSpPr>
          <p:spPr bwMode="auto">
            <a:xfrm rot="10800000">
              <a:off x="5222875" y="5533603"/>
              <a:ext cx="422275" cy="115888"/>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800" b="1">
                <a:solidFill>
                  <a:srgbClr val="000000"/>
                </a:solidFill>
                <a:latin typeface="+mn-lt"/>
                <a:ea typeface="+mn-ea"/>
              </a:endParaRPr>
            </a:p>
          </p:txBody>
        </p:sp>
        <p:sp>
          <p:nvSpPr>
            <p:cNvPr id="34" name="Rectangle 33"/>
            <p:cNvSpPr>
              <a:spLocks noChangeArrowheads="1"/>
            </p:cNvSpPr>
            <p:nvPr/>
          </p:nvSpPr>
          <p:spPr bwMode="auto">
            <a:xfrm>
              <a:off x="5461000" y="5533603"/>
              <a:ext cx="95250" cy="1143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pic>
          <p:nvPicPr>
            <p:cNvPr id="35" name="Picture 3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 y="3628603"/>
              <a:ext cx="522288"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 name="Picture 3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2575" y="5984453"/>
              <a:ext cx="503238"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7" name="Line 36"/>
            <p:cNvSpPr>
              <a:spLocks noChangeShapeType="1"/>
            </p:cNvSpPr>
            <p:nvPr/>
          </p:nvSpPr>
          <p:spPr bwMode="auto">
            <a:xfrm>
              <a:off x="1009650" y="4057228"/>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8" name="Line 37"/>
            <p:cNvSpPr>
              <a:spLocks noChangeShapeType="1"/>
            </p:cNvSpPr>
            <p:nvPr/>
          </p:nvSpPr>
          <p:spPr bwMode="auto">
            <a:xfrm rot="5400000">
              <a:off x="609600" y="3228553"/>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39" name="Line 38"/>
            <p:cNvSpPr>
              <a:spLocks noChangeShapeType="1"/>
            </p:cNvSpPr>
            <p:nvPr/>
          </p:nvSpPr>
          <p:spPr bwMode="auto">
            <a:xfrm>
              <a:off x="7772400" y="3933403"/>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0" name="Line 39"/>
            <p:cNvSpPr>
              <a:spLocks noChangeShapeType="1"/>
            </p:cNvSpPr>
            <p:nvPr/>
          </p:nvSpPr>
          <p:spPr bwMode="auto">
            <a:xfrm rot="18096596">
              <a:off x="4743450" y="3457153"/>
              <a:ext cx="76200" cy="304800"/>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1" name="Line 40"/>
            <p:cNvSpPr>
              <a:spLocks noChangeShapeType="1"/>
            </p:cNvSpPr>
            <p:nvPr/>
          </p:nvSpPr>
          <p:spPr bwMode="auto">
            <a:xfrm rot="17205576">
              <a:off x="6448425" y="3781003"/>
              <a:ext cx="76200" cy="30480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42" name="Text Box 41"/>
            <p:cNvSpPr txBox="1">
              <a:spLocks noChangeArrowheads="1"/>
            </p:cNvSpPr>
            <p:nvPr/>
          </p:nvSpPr>
          <p:spPr bwMode="auto">
            <a:xfrm rot="20668789">
              <a:off x="2679693" y="2979950"/>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p>
          </p:txBody>
        </p:sp>
        <p:sp>
          <p:nvSpPr>
            <p:cNvPr id="43" name="Text Box 42"/>
            <p:cNvSpPr txBox="1">
              <a:spLocks noChangeArrowheads="1"/>
            </p:cNvSpPr>
            <p:nvPr/>
          </p:nvSpPr>
          <p:spPr bwMode="auto">
            <a:xfrm rot="1038311">
              <a:off x="4665655" y="2906925"/>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p>
          </p:txBody>
        </p:sp>
        <p:sp>
          <p:nvSpPr>
            <p:cNvPr id="44" name="Text Box 43"/>
            <p:cNvSpPr txBox="1">
              <a:spLocks noChangeArrowheads="1"/>
            </p:cNvSpPr>
            <p:nvPr/>
          </p:nvSpPr>
          <p:spPr bwMode="auto">
            <a:xfrm rot="107100">
              <a:off x="6207119" y="3195850"/>
              <a:ext cx="66994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800" b="1">
                  <a:solidFill>
                    <a:srgbClr val="000000"/>
                  </a:solidFill>
                  <a:latin typeface="+mn-lt"/>
                  <a:ea typeface="+mn-ea"/>
                </a:rPr>
                <a:t>LDP</a:t>
              </a:r>
            </a:p>
          </p:txBody>
        </p:sp>
        <p:pic>
          <p:nvPicPr>
            <p:cNvPr id="45" name="Picture 4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4800" y="2333203"/>
              <a:ext cx="4238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 Box 45"/>
            <p:cNvSpPr txBox="1">
              <a:spLocks noChangeArrowheads="1"/>
            </p:cNvSpPr>
            <p:nvPr/>
          </p:nvSpPr>
          <p:spPr bwMode="auto">
            <a:xfrm>
              <a:off x="1091053" y="4471566"/>
              <a:ext cx="11484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MPLS</a:t>
              </a:r>
            </a:p>
            <a:p>
              <a:pPr algn="ctr">
                <a:lnSpc>
                  <a:spcPct val="90000"/>
                </a:lnSpc>
              </a:pPr>
              <a:r>
                <a:rPr kumimoji="1" lang="zh-CN" altLang="en-US" sz="1800" b="1">
                  <a:solidFill>
                    <a:srgbClr val="000000"/>
                  </a:solidFill>
                  <a:latin typeface="+mn-lt"/>
                  <a:ea typeface="+mn-ea"/>
                </a:rPr>
                <a:t>入口结点</a:t>
              </a:r>
            </a:p>
          </p:txBody>
        </p:sp>
        <p:sp>
          <p:nvSpPr>
            <p:cNvPr id="47" name="AutoShape 46"/>
            <p:cNvSpPr>
              <a:spLocks noChangeArrowheads="1"/>
            </p:cNvSpPr>
            <p:nvPr/>
          </p:nvSpPr>
          <p:spPr bwMode="auto">
            <a:xfrm>
              <a:off x="1003300" y="2485603"/>
              <a:ext cx="1302882" cy="393700"/>
            </a:xfrm>
            <a:prstGeom prst="wedgeRoundRectCallout">
              <a:avLst>
                <a:gd name="adj1" fmla="val 17166"/>
                <a:gd name="adj2" fmla="val 207659"/>
                <a:gd name="adj3" fmla="val 16667"/>
              </a:avLst>
            </a:prstGeom>
            <a:solidFill>
              <a:srgbClr val="CCECFF"/>
            </a:solidFill>
            <a:ln w="9525">
              <a:solidFill>
                <a:srgbClr val="333399"/>
              </a:solidFill>
              <a:miter lim="800000"/>
              <a:headEnd/>
              <a:tailEnd/>
            </a:ln>
            <a:effectLst>
              <a:outerShdw dist="35921" dir="2700000" algn="ctr" rotWithShape="0">
                <a:srgbClr val="1C1C1C"/>
              </a:outerShdw>
            </a:effectLst>
          </p:spPr>
          <p:txBody>
            <a:bodyPr/>
            <a:lstStyle/>
            <a:p>
              <a:pPr algn="ctr" fontAlgn="auto">
                <a:spcBef>
                  <a:spcPts val="0"/>
                </a:spcBef>
                <a:spcAft>
                  <a:spcPts val="0"/>
                </a:spcAft>
                <a:buClrTx/>
              </a:pPr>
              <a:r>
                <a:rPr lang="zh-CN" altLang="en-US" sz="1800" b="1" dirty="0">
                  <a:solidFill>
                    <a:srgbClr val="000000"/>
                  </a:solidFill>
                  <a:latin typeface="+mn-ea"/>
                  <a:ea typeface="+mn-ea"/>
                </a:rPr>
                <a:t>打</a:t>
              </a:r>
              <a:r>
                <a:rPr lang="zh-CN" altLang="en-US" sz="1800" b="1" dirty="0" smtClean="0">
                  <a:solidFill>
                    <a:srgbClr val="000000"/>
                  </a:solidFill>
                  <a:latin typeface="+mn-ea"/>
                  <a:ea typeface="+mn-ea"/>
                </a:rPr>
                <a:t>上标签</a:t>
              </a:r>
              <a:endParaRPr kumimoji="1" lang="zh-CN" altLang="zh-CN" sz="1800" b="1" i="0" u="none" strike="noStrike" kern="0" cap="none" spc="0" normalizeH="0" baseline="0" noProof="0" dirty="0" smtClean="0">
                <a:ln>
                  <a:noFill/>
                </a:ln>
                <a:solidFill>
                  <a:srgbClr val="000000"/>
                </a:solidFill>
                <a:effectLst/>
                <a:uLnTx/>
                <a:uFillTx/>
                <a:latin typeface="+mn-ea"/>
                <a:ea typeface="+mn-ea"/>
              </a:endParaRPr>
            </a:p>
          </p:txBody>
        </p:sp>
        <p:sp>
          <p:nvSpPr>
            <p:cNvPr id="49" name="AutoShape 48"/>
            <p:cNvSpPr>
              <a:spLocks noChangeArrowheads="1"/>
            </p:cNvSpPr>
            <p:nvPr/>
          </p:nvSpPr>
          <p:spPr bwMode="auto">
            <a:xfrm flipH="1">
              <a:off x="7004491" y="2485603"/>
              <a:ext cx="1225110" cy="393700"/>
            </a:xfrm>
            <a:prstGeom prst="wedgeRoundRectCallout">
              <a:avLst>
                <a:gd name="adj1" fmla="val 24684"/>
                <a:gd name="adj2" fmla="val 178223"/>
                <a:gd name="adj3" fmla="val 16667"/>
              </a:avLst>
            </a:prstGeom>
            <a:solidFill>
              <a:srgbClr val="CCECFF"/>
            </a:solidFill>
            <a:ln w="9525">
              <a:solidFill>
                <a:srgbClr val="333399"/>
              </a:solidFill>
              <a:miter lim="800000"/>
              <a:headEnd/>
              <a:tailEnd/>
            </a:ln>
            <a:effectLst>
              <a:outerShdw dist="35921" dir="2700000" algn="ctr" rotWithShape="0">
                <a:srgbClr val="1C1C1C"/>
              </a:outerShdw>
            </a:effectLst>
          </p:spPr>
          <p:txBody>
            <a:bodyPr/>
            <a:lstStyle/>
            <a:p>
              <a:pPr algn="ctr" fontAlgn="auto">
                <a:spcBef>
                  <a:spcPts val="0"/>
                </a:spcBef>
                <a:spcAft>
                  <a:spcPts val="0"/>
                </a:spcAft>
                <a:buClrTx/>
              </a:pPr>
              <a:r>
                <a:rPr lang="zh-CN" altLang="en-US" sz="1800" b="1" dirty="0" smtClean="0">
                  <a:solidFill>
                    <a:srgbClr val="000000"/>
                  </a:solidFill>
                  <a:latin typeface="+mn-ea"/>
                  <a:ea typeface="+mn-ea"/>
                </a:rPr>
                <a:t>去除标签</a:t>
              </a:r>
              <a:endParaRPr kumimoji="1" lang="zh-CN" altLang="zh-CN" sz="1800" b="1" i="0" u="none" strike="noStrike" kern="0" cap="none" spc="0" normalizeH="0" baseline="0" noProof="0" dirty="0" smtClean="0">
                <a:ln>
                  <a:noFill/>
                </a:ln>
                <a:solidFill>
                  <a:srgbClr val="000000"/>
                </a:solidFill>
                <a:effectLst/>
                <a:uLnTx/>
                <a:uFillTx/>
                <a:latin typeface="+mn-ea"/>
                <a:ea typeface="+mn-ea"/>
              </a:endParaRPr>
            </a:p>
          </p:txBody>
        </p:sp>
        <p:sp>
          <p:nvSpPr>
            <p:cNvPr id="51" name="Text Box 50"/>
            <p:cNvSpPr txBox="1">
              <a:spLocks noChangeArrowheads="1"/>
            </p:cNvSpPr>
            <p:nvPr/>
          </p:nvSpPr>
          <p:spPr bwMode="auto">
            <a:xfrm>
              <a:off x="7004491" y="4444578"/>
              <a:ext cx="11484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MPLS</a:t>
              </a:r>
            </a:p>
            <a:p>
              <a:pPr algn="ctr">
                <a:lnSpc>
                  <a:spcPct val="90000"/>
                </a:lnSpc>
              </a:pPr>
              <a:r>
                <a:rPr kumimoji="1" lang="zh-CN" altLang="en-US" sz="1800" b="1">
                  <a:solidFill>
                    <a:srgbClr val="000000"/>
                  </a:solidFill>
                  <a:latin typeface="+mn-lt"/>
                  <a:ea typeface="+mn-ea"/>
                </a:rPr>
                <a:t>出口结点</a:t>
              </a:r>
            </a:p>
          </p:txBody>
        </p:sp>
        <p:sp>
          <p:nvSpPr>
            <p:cNvPr id="52" name="Line 51"/>
            <p:cNvSpPr>
              <a:spLocks noChangeShapeType="1"/>
            </p:cNvSpPr>
            <p:nvPr/>
          </p:nvSpPr>
          <p:spPr bwMode="auto">
            <a:xfrm flipV="1">
              <a:off x="1692275" y="3920703"/>
              <a:ext cx="174625" cy="550863"/>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53" name="Line 52"/>
            <p:cNvSpPr>
              <a:spLocks noChangeShapeType="1"/>
            </p:cNvSpPr>
            <p:nvPr/>
          </p:nvSpPr>
          <p:spPr bwMode="auto">
            <a:xfrm flipH="1" flipV="1">
              <a:off x="7315200" y="3895303"/>
              <a:ext cx="228600" cy="5715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54" name="Text Box 53"/>
            <p:cNvSpPr txBox="1">
              <a:spLocks noChangeArrowheads="1"/>
            </p:cNvSpPr>
            <p:nvPr/>
          </p:nvSpPr>
          <p:spPr bwMode="auto">
            <a:xfrm>
              <a:off x="5981700" y="3976266"/>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5" name="Text Box 54"/>
            <p:cNvSpPr txBox="1">
              <a:spLocks noChangeArrowheads="1"/>
            </p:cNvSpPr>
            <p:nvPr/>
          </p:nvSpPr>
          <p:spPr bwMode="auto">
            <a:xfrm rot="20730667">
              <a:off x="2727766" y="3730433"/>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6" name="Text Box 55"/>
            <p:cNvSpPr txBox="1">
              <a:spLocks noChangeArrowheads="1"/>
            </p:cNvSpPr>
            <p:nvPr/>
          </p:nvSpPr>
          <p:spPr bwMode="auto">
            <a:xfrm rot="1131701">
              <a:off x="4191441" y="3593908"/>
              <a:ext cx="1148471" cy="320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800" b="1" dirty="0" smtClean="0">
                  <a:solidFill>
                    <a:srgbClr val="000000"/>
                  </a:solidFill>
                  <a:latin typeface="+mn-lt"/>
                  <a:ea typeface="+mn-ea"/>
                </a:rPr>
                <a:t>标签交换</a:t>
              </a:r>
              <a:endParaRPr kumimoji="1" lang="zh-CN" altLang="en-US" sz="1800" b="1" dirty="0">
                <a:solidFill>
                  <a:srgbClr val="000000"/>
                </a:solidFill>
                <a:latin typeface="+mn-lt"/>
                <a:ea typeface="+mn-ea"/>
              </a:endParaRPr>
            </a:p>
          </p:txBody>
        </p:sp>
        <p:sp>
          <p:nvSpPr>
            <p:cNvPr id="57" name="Line 56"/>
            <p:cNvSpPr>
              <a:spLocks noChangeShapeType="1"/>
            </p:cNvSpPr>
            <p:nvPr/>
          </p:nvSpPr>
          <p:spPr bwMode="auto">
            <a:xfrm>
              <a:off x="8610600" y="2714203"/>
              <a:ext cx="0" cy="9144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pic>
          <p:nvPicPr>
            <p:cNvPr id="58" name="Picture 5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53438" y="2422103"/>
              <a:ext cx="4238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Rectangle 58"/>
            <p:cNvSpPr>
              <a:spLocks noChangeArrowheads="1"/>
            </p:cNvSpPr>
            <p:nvPr/>
          </p:nvSpPr>
          <p:spPr bwMode="auto">
            <a:xfrm rot="5400000">
              <a:off x="8570119" y="3172197"/>
              <a:ext cx="422275" cy="115887"/>
            </a:xfrm>
            <a:prstGeom prst="rect">
              <a:avLst/>
            </a:prstGeom>
            <a:solidFill>
              <a:srgbClr val="663300"/>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800" b="1">
                <a:solidFill>
                  <a:srgbClr val="000000"/>
                </a:solidFill>
                <a:latin typeface="+mn-lt"/>
                <a:ea typeface="+mn-ea"/>
              </a:endParaRPr>
            </a:p>
          </p:txBody>
        </p:sp>
        <p:sp>
          <p:nvSpPr>
            <p:cNvPr id="60" name="Line 59"/>
            <p:cNvSpPr>
              <a:spLocks noChangeShapeType="1"/>
            </p:cNvSpPr>
            <p:nvPr/>
          </p:nvSpPr>
          <p:spPr bwMode="auto">
            <a:xfrm rot="16200000" flipV="1">
              <a:off x="8763000" y="3222203"/>
              <a:ext cx="381000"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srgbClr val="000000"/>
                </a:solidFill>
                <a:effectLst/>
                <a:uLnTx/>
                <a:uFillTx/>
                <a:latin typeface="+mn-lt"/>
                <a:ea typeface="+mn-ea"/>
              </a:endParaRPr>
            </a:p>
          </p:txBody>
        </p:sp>
        <p:sp>
          <p:nvSpPr>
            <p:cNvPr id="61" name="Text Box 60"/>
            <p:cNvSpPr txBox="1">
              <a:spLocks noChangeArrowheads="1"/>
            </p:cNvSpPr>
            <p:nvPr/>
          </p:nvSpPr>
          <p:spPr bwMode="auto">
            <a:xfrm>
              <a:off x="1941968" y="3195216"/>
              <a:ext cx="364214"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A</a:t>
              </a:r>
            </a:p>
          </p:txBody>
        </p:sp>
        <p:sp>
          <p:nvSpPr>
            <p:cNvPr id="62" name="Text Box 61"/>
            <p:cNvSpPr txBox="1">
              <a:spLocks noChangeArrowheads="1"/>
            </p:cNvSpPr>
            <p:nvPr/>
          </p:nvSpPr>
          <p:spPr bwMode="auto">
            <a:xfrm>
              <a:off x="3935868" y="2611016"/>
              <a:ext cx="364215"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B</a:t>
              </a:r>
            </a:p>
          </p:txBody>
        </p:sp>
        <p:sp>
          <p:nvSpPr>
            <p:cNvPr id="63" name="Text Box 62"/>
            <p:cNvSpPr txBox="1">
              <a:spLocks noChangeArrowheads="1"/>
            </p:cNvSpPr>
            <p:nvPr/>
          </p:nvSpPr>
          <p:spPr bwMode="auto">
            <a:xfrm>
              <a:off x="5548768" y="3068216"/>
              <a:ext cx="364215"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C</a:t>
              </a:r>
            </a:p>
          </p:txBody>
        </p:sp>
        <p:sp>
          <p:nvSpPr>
            <p:cNvPr id="64" name="Text Box 63"/>
            <p:cNvSpPr txBox="1">
              <a:spLocks noChangeArrowheads="1"/>
            </p:cNvSpPr>
            <p:nvPr/>
          </p:nvSpPr>
          <p:spPr bwMode="auto">
            <a:xfrm>
              <a:off x="6885977" y="3195216"/>
              <a:ext cx="375846"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800" b="1">
                  <a:solidFill>
                    <a:srgbClr val="000000"/>
                  </a:solidFill>
                  <a:latin typeface="+mn-lt"/>
                  <a:ea typeface="+mn-ea"/>
                </a:rPr>
                <a:t>D</a:t>
              </a:r>
            </a:p>
          </p:txBody>
        </p:sp>
        <p:pic>
          <p:nvPicPr>
            <p:cNvPr id="65" name="Picture 64"/>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3350" y="5911428"/>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61200" y="34000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49900" y="33238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62400" y="28666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6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28800" y="34762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6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19600" y="46954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7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00400" y="4466803"/>
              <a:ext cx="3889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 Box 71"/>
            <p:cNvSpPr txBox="1">
              <a:spLocks noChangeArrowheads="1"/>
            </p:cNvSpPr>
            <p:nvPr/>
          </p:nvSpPr>
          <p:spPr bwMode="auto">
            <a:xfrm>
              <a:off x="2128838" y="5911428"/>
              <a:ext cx="1520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00"/>
                  </a:solidFill>
                  <a:latin typeface="+mn-lt"/>
                  <a:ea typeface="+mn-ea"/>
                </a:rPr>
                <a:t>普通路由器</a:t>
              </a:r>
            </a:p>
          </p:txBody>
        </p:sp>
        <p:sp>
          <p:nvSpPr>
            <p:cNvPr id="73" name="Text Box 72"/>
            <p:cNvSpPr txBox="1">
              <a:spLocks noChangeArrowheads="1"/>
            </p:cNvSpPr>
            <p:nvPr/>
          </p:nvSpPr>
          <p:spPr bwMode="auto">
            <a:xfrm>
              <a:off x="5708954" y="5984453"/>
              <a:ext cx="26588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smtClean="0">
                  <a:solidFill>
                    <a:srgbClr val="000000"/>
                  </a:solidFill>
                  <a:latin typeface="+mn-lt"/>
                  <a:ea typeface="+mn-ea"/>
                </a:rPr>
                <a:t>标签交换</a:t>
              </a:r>
              <a:r>
                <a:rPr kumimoji="1" lang="zh-CN" altLang="en-US" sz="2000" b="1" dirty="0">
                  <a:solidFill>
                    <a:srgbClr val="000000"/>
                  </a:solidFill>
                  <a:latin typeface="+mn-lt"/>
                  <a:ea typeface="+mn-ea"/>
                </a:rPr>
                <a:t>路由器 </a:t>
              </a:r>
              <a:r>
                <a:rPr kumimoji="1" lang="en-US" altLang="zh-CN" sz="2000" b="1" dirty="0">
                  <a:solidFill>
                    <a:srgbClr val="000000"/>
                  </a:solidFill>
                  <a:latin typeface="+mn-lt"/>
                  <a:ea typeface="+mn-ea"/>
                </a:rPr>
                <a:t>LSR</a:t>
              </a:r>
            </a:p>
          </p:txBody>
        </p:sp>
        <p:sp>
          <p:nvSpPr>
            <p:cNvPr id="74" name="Text Box 73"/>
            <p:cNvSpPr txBox="1">
              <a:spLocks noChangeArrowheads="1"/>
            </p:cNvSpPr>
            <p:nvPr/>
          </p:nvSpPr>
          <p:spPr bwMode="auto">
            <a:xfrm>
              <a:off x="5718175" y="5408191"/>
              <a:ext cx="23182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2000" b="1" dirty="0">
                  <a:solidFill>
                    <a:srgbClr val="000000"/>
                  </a:solidFill>
                  <a:latin typeface="+mn-lt"/>
                  <a:ea typeface="+mn-ea"/>
                </a:rPr>
                <a:t>打</a:t>
              </a:r>
              <a:r>
                <a:rPr kumimoji="1" lang="zh-CN" altLang="en-US" sz="2000" b="1" dirty="0" smtClean="0">
                  <a:solidFill>
                    <a:srgbClr val="000000"/>
                  </a:solidFill>
                  <a:latin typeface="+mn-lt"/>
                  <a:ea typeface="+mn-ea"/>
                </a:rPr>
                <a:t>上标签的数据报</a:t>
              </a:r>
              <a:endParaRPr kumimoji="1" lang="zh-CN" altLang="en-US" sz="1600" b="1" dirty="0">
                <a:solidFill>
                  <a:srgbClr val="000000"/>
                </a:solidFill>
                <a:latin typeface="+mn-lt"/>
                <a:ea typeface="+mn-ea"/>
              </a:endParaRPr>
            </a:p>
          </p:txBody>
        </p:sp>
        <p:pic>
          <p:nvPicPr>
            <p:cNvPr id="75" name="Picture 74"/>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88350" y="3536528"/>
              <a:ext cx="522288"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7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820228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标签</a:t>
            </a:r>
            <a:r>
              <a:rPr lang="en-US" altLang="zh-CN" dirty="0"/>
              <a:t/>
            </a:r>
            <a:br>
              <a:rPr lang="en-US" altLang="zh-CN" dirty="0"/>
            </a:br>
            <a:r>
              <a:rPr lang="zh-CN" altLang="en-US" sz="3200" dirty="0" smtClean="0"/>
              <a:t>（</a:t>
            </a:r>
            <a:r>
              <a:rPr lang="en-US" altLang="zh-CN" sz="3200" dirty="0" smtClean="0">
                <a:latin typeface="华文新魏" pitchFamily="2" charset="-122"/>
                <a:ea typeface="华文新魏" pitchFamily="2" charset="-122"/>
              </a:rPr>
              <a:t>Label</a:t>
            </a:r>
            <a:r>
              <a:rPr lang="zh-CN" altLang="en-US" sz="3200" dirty="0" smtClean="0"/>
              <a:t>）</a:t>
            </a:r>
            <a:endParaRPr lang="zh-CN" altLang="en-US" dirty="0">
              <a:latin typeface="+mj-ea"/>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t>       在数据报头</a:t>
            </a:r>
            <a:r>
              <a:rPr lang="zh-CN" altLang="en-US" sz="2400" dirty="0"/>
              <a:t>增加</a:t>
            </a:r>
            <a:r>
              <a:rPr lang="en-US" altLang="zh-CN" sz="2400" dirty="0"/>
              <a:t>MPLS</a:t>
            </a:r>
            <a:r>
              <a:rPr lang="zh-CN" altLang="en-US" sz="2400" dirty="0">
                <a:solidFill>
                  <a:srgbClr val="FF0000"/>
                </a:solidFill>
              </a:rPr>
              <a:t>标签</a:t>
            </a:r>
            <a:r>
              <a:rPr lang="zh-CN" altLang="en-US" sz="2400" dirty="0" smtClean="0"/>
              <a:t>信息，</a:t>
            </a:r>
            <a:r>
              <a:rPr lang="zh-CN" altLang="en-US" sz="2400" dirty="0"/>
              <a:t>标签作为转发表的索引，查表可以找出输出线路。</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grpSp>
        <p:nvGrpSpPr>
          <p:cNvPr id="6" name="Group 2"/>
          <p:cNvGrpSpPr>
            <a:grpSpLocks/>
          </p:cNvGrpSpPr>
          <p:nvPr/>
        </p:nvGrpSpPr>
        <p:grpSpPr bwMode="auto">
          <a:xfrm>
            <a:off x="1202184" y="2564904"/>
            <a:ext cx="7330256" cy="3600400"/>
            <a:chOff x="1035" y="1895"/>
            <a:chExt cx="3703" cy="1816"/>
          </a:xfrm>
        </p:grpSpPr>
        <p:pic>
          <p:nvPicPr>
            <p:cNvPr id="7"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5" y="1895"/>
              <a:ext cx="3703" cy="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1722" y="2199"/>
              <a:ext cx="532" cy="340"/>
            </a:xfrm>
            <a:prstGeom prst="rect">
              <a:avLst/>
            </a:prstGeom>
            <a:solidFill>
              <a:srgbClr val="FF2BD8">
                <a:alpha val="50195"/>
              </a:srgbClr>
            </a:solidFill>
            <a:ln w="9525" algn="ctr">
              <a:solidFill>
                <a:schemeClr val="tx1"/>
              </a:solidFill>
              <a:round/>
              <a:headEnd/>
              <a:tailEnd/>
            </a:ln>
          </p:spPr>
          <p:txBody>
            <a:bodyPr/>
            <a:lstStyle/>
            <a:p>
              <a:pPr algn="ctr"/>
              <a:endParaRPr lang="zh-CN" altLang="zh-CN"/>
            </a:p>
          </p:txBody>
        </p:sp>
      </p:grpSp>
      <p:sp>
        <p:nvSpPr>
          <p:cNvPr id="2" name="矩形 1"/>
          <p:cNvSpPr/>
          <p:nvPr/>
        </p:nvSpPr>
        <p:spPr>
          <a:xfrm>
            <a:off x="1962448" y="5919663"/>
            <a:ext cx="6209952" cy="461665"/>
          </a:xfrm>
          <a:prstGeom prst="rect">
            <a:avLst/>
          </a:prstGeom>
        </p:spPr>
        <p:txBody>
          <a:bodyPr wrap="square">
            <a:spAutoFit/>
          </a:bodyPr>
          <a:lstStyle/>
          <a:p>
            <a:r>
              <a:rPr lang="zh-CN" altLang="zh-CN" sz="2400" b="1" dirty="0">
                <a:solidFill>
                  <a:srgbClr val="0000FF"/>
                </a:solidFill>
                <a:latin typeface="+mn-lt"/>
                <a:ea typeface="+mn-ea"/>
              </a:rPr>
              <a:t>从某种含义上说，</a:t>
            </a:r>
            <a:r>
              <a:rPr lang="en-US" altLang="zh-CN" sz="2400" b="1" dirty="0">
                <a:solidFill>
                  <a:srgbClr val="0000FF"/>
                </a:solidFill>
                <a:latin typeface="+mn-lt"/>
                <a:ea typeface="+mn-ea"/>
              </a:rPr>
              <a:t>MPLS</a:t>
            </a:r>
            <a:r>
              <a:rPr lang="zh-CN" altLang="zh-CN" sz="2400" b="1" dirty="0">
                <a:solidFill>
                  <a:srgbClr val="0000FF"/>
                </a:solidFill>
                <a:latin typeface="+mn-lt"/>
                <a:ea typeface="+mn-ea"/>
              </a:rPr>
              <a:t>是工作在</a:t>
            </a:r>
            <a:r>
              <a:rPr lang="en-US" altLang="zh-CN" sz="2400" b="1" dirty="0">
                <a:solidFill>
                  <a:srgbClr val="0000FF"/>
                </a:solidFill>
                <a:latin typeface="+mn-lt"/>
                <a:ea typeface="+mn-ea"/>
              </a:rPr>
              <a:t>2.5</a:t>
            </a:r>
            <a:r>
              <a:rPr lang="zh-CN" altLang="zh-CN" sz="2400" b="1" dirty="0">
                <a:solidFill>
                  <a:srgbClr val="0000FF"/>
                </a:solidFill>
                <a:latin typeface="+mn-lt"/>
                <a:ea typeface="+mn-ea"/>
              </a:rPr>
              <a:t>层。</a:t>
            </a:r>
            <a:endParaRPr lang="zh-CN" altLang="en-US" sz="2400" b="1" dirty="0">
              <a:solidFill>
                <a:srgbClr val="0000FF"/>
              </a:solidFill>
              <a:latin typeface="+mn-lt"/>
              <a:ea typeface="+mn-ea"/>
            </a:endParaRPr>
          </a:p>
        </p:txBody>
      </p:sp>
      <p:sp>
        <p:nvSpPr>
          <p:cNvPr id="10" name="AutoShape 8"/>
          <p:cNvSpPr>
            <a:spLocks noChangeArrowheads="1"/>
          </p:cNvSpPr>
          <p:nvPr/>
        </p:nvSpPr>
        <p:spPr bwMode="auto">
          <a:xfrm>
            <a:off x="1475656" y="4261684"/>
            <a:ext cx="1202691" cy="472916"/>
          </a:xfrm>
          <a:prstGeom prst="wedgeRoundRectCallout">
            <a:avLst>
              <a:gd name="adj1" fmla="val 40986"/>
              <a:gd name="adj2" fmla="val 207624"/>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标签信息</a:t>
            </a:r>
          </a:p>
        </p:txBody>
      </p:sp>
      <p:sp>
        <p:nvSpPr>
          <p:cNvPr id="11" name="AutoShape 8"/>
          <p:cNvSpPr>
            <a:spLocks noChangeArrowheads="1"/>
          </p:cNvSpPr>
          <p:nvPr/>
        </p:nvSpPr>
        <p:spPr bwMode="auto">
          <a:xfrm>
            <a:off x="4083372" y="5301208"/>
            <a:ext cx="1296144" cy="472917"/>
          </a:xfrm>
          <a:prstGeom prst="wedgeRoundRectCallout">
            <a:avLst>
              <a:gd name="adj1" fmla="val 71995"/>
              <a:gd name="adj2" fmla="val -958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服务类别</a:t>
            </a:r>
          </a:p>
        </p:txBody>
      </p:sp>
      <p:sp>
        <p:nvSpPr>
          <p:cNvPr id="12" name="AutoShape 8"/>
          <p:cNvSpPr>
            <a:spLocks noChangeArrowheads="1"/>
          </p:cNvSpPr>
          <p:nvPr/>
        </p:nvSpPr>
        <p:spPr bwMode="auto">
          <a:xfrm>
            <a:off x="2915816" y="3995606"/>
            <a:ext cx="2736304" cy="738993"/>
          </a:xfrm>
          <a:prstGeom prst="wedgeRoundRectCallout">
            <a:avLst>
              <a:gd name="adj1" fmla="val 64220"/>
              <a:gd name="adj2" fmla="val 12504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分层网络中的多标签。</a:t>
            </a:r>
            <a:r>
              <a:rPr lang="en-US" altLang="zh-CN" sz="2000" b="1" dirty="0">
                <a:solidFill>
                  <a:srgbClr val="000000"/>
                </a:solidFill>
                <a:latin typeface="+mn-lt"/>
                <a:ea typeface="+mn-ea"/>
              </a:rPr>
              <a:t>1</a:t>
            </a:r>
            <a:r>
              <a:rPr lang="zh-CN" altLang="en-US" sz="2000" b="1" dirty="0">
                <a:solidFill>
                  <a:srgbClr val="000000"/>
                </a:solidFill>
                <a:latin typeface="+mn-lt"/>
                <a:ea typeface="+mn-ea"/>
              </a:rPr>
              <a:t>为底层标签，</a:t>
            </a:r>
            <a:r>
              <a:rPr lang="en-US" altLang="zh-CN" sz="2000" b="1" dirty="0">
                <a:solidFill>
                  <a:srgbClr val="000000"/>
                </a:solidFill>
                <a:latin typeface="+mn-lt"/>
                <a:ea typeface="+mn-ea"/>
              </a:rPr>
              <a:t>0</a:t>
            </a:r>
            <a:r>
              <a:rPr lang="zh-CN" altLang="en-US" sz="2000" b="1" dirty="0">
                <a:solidFill>
                  <a:srgbClr val="000000"/>
                </a:solidFill>
                <a:latin typeface="+mn-lt"/>
                <a:ea typeface="+mn-ea"/>
              </a:rPr>
              <a:t>为其它</a:t>
            </a:r>
          </a:p>
        </p:txBody>
      </p:sp>
      <p:sp>
        <p:nvSpPr>
          <p:cNvPr id="13" name="AutoShape 8"/>
          <p:cNvSpPr>
            <a:spLocks noChangeArrowheads="1"/>
          </p:cNvSpPr>
          <p:nvPr/>
        </p:nvSpPr>
        <p:spPr bwMode="auto">
          <a:xfrm>
            <a:off x="5868144" y="3995607"/>
            <a:ext cx="3047256" cy="738993"/>
          </a:xfrm>
          <a:prstGeom prst="wedgeRoundRectCallout">
            <a:avLst>
              <a:gd name="adj1" fmla="val -3904"/>
              <a:gd name="adj2" fmla="val 133069"/>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a:solidFill>
                  <a:srgbClr val="000000"/>
                </a:solidFill>
                <a:latin typeface="+mn-lt"/>
                <a:ea typeface="+mn-ea"/>
              </a:rPr>
              <a:t>生存时间。每经过一</a:t>
            </a:r>
            <a:r>
              <a:rPr lang="zh-CN" altLang="en-US" sz="2000" b="1" dirty="0" smtClean="0">
                <a:solidFill>
                  <a:srgbClr val="000000"/>
                </a:solidFill>
                <a:latin typeface="+mn-lt"/>
                <a:ea typeface="+mn-ea"/>
              </a:rPr>
              <a:t>路由器减</a:t>
            </a:r>
            <a:r>
              <a:rPr lang="en-US" altLang="zh-CN" sz="2000" b="1" dirty="0">
                <a:solidFill>
                  <a:srgbClr val="000000"/>
                </a:solidFill>
                <a:latin typeface="+mn-lt"/>
                <a:ea typeface="+mn-ea"/>
              </a:rPr>
              <a:t>1</a:t>
            </a:r>
            <a:r>
              <a:rPr lang="zh-CN" altLang="en-US" sz="2000" b="1" dirty="0">
                <a:solidFill>
                  <a:srgbClr val="000000"/>
                </a:solidFill>
                <a:latin typeface="+mn-lt"/>
                <a:ea typeface="+mn-ea"/>
              </a:rPr>
              <a:t>，若为</a:t>
            </a:r>
            <a:r>
              <a:rPr lang="en-US" altLang="zh-CN" sz="2000" b="1" dirty="0">
                <a:solidFill>
                  <a:srgbClr val="000000"/>
                </a:solidFill>
                <a:latin typeface="+mn-lt"/>
                <a:ea typeface="+mn-ea"/>
              </a:rPr>
              <a:t>0</a:t>
            </a:r>
            <a:r>
              <a:rPr lang="zh-CN" altLang="en-US" sz="2000" b="1" dirty="0">
                <a:solidFill>
                  <a:srgbClr val="000000"/>
                </a:solidFill>
                <a:latin typeface="+mn-lt"/>
                <a:ea typeface="+mn-ea"/>
              </a:rPr>
              <a:t>，则丢弃</a:t>
            </a:r>
          </a:p>
        </p:txBody>
      </p:sp>
      <p:sp>
        <p:nvSpPr>
          <p:cNvPr id="1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3021967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转发表的构造</a:t>
            </a:r>
            <a:endParaRPr lang="zh-CN" altLang="en-US" dirty="0">
              <a:latin typeface="+mj-ea"/>
            </a:endParaRPr>
          </a:p>
        </p:txBody>
      </p:sp>
      <p:sp>
        <p:nvSpPr>
          <p:cNvPr id="3" name="内容占位符 2"/>
          <p:cNvSpPr>
            <a:spLocks noGrp="1"/>
          </p:cNvSpPr>
          <p:nvPr>
            <p:ph idx="1"/>
          </p:nvPr>
        </p:nvSpPr>
        <p:spPr/>
        <p:txBody>
          <a:bodyPr/>
          <a:lstStyle/>
          <a:p>
            <a:r>
              <a:rPr lang="zh-CN" altLang="en-US" sz="2800" dirty="0" smtClean="0"/>
              <a:t>每个</a:t>
            </a:r>
            <a:r>
              <a:rPr lang="zh-CN" altLang="en-US" sz="2800" dirty="0" smtClean="0">
                <a:solidFill>
                  <a:srgbClr val="FF0000"/>
                </a:solidFill>
              </a:rPr>
              <a:t>标签交换路由器</a:t>
            </a:r>
            <a:r>
              <a:rPr lang="zh-CN" altLang="en-US" sz="2800" dirty="0" smtClean="0"/>
              <a:t>（</a:t>
            </a:r>
            <a:r>
              <a:rPr lang="en-US" altLang="zh-CN" sz="2800" dirty="0" smtClean="0"/>
              <a:t>LSR</a:t>
            </a:r>
            <a:r>
              <a:rPr lang="zh-CN" altLang="en-US" sz="2800" dirty="0" smtClean="0"/>
              <a:t>）都有一张</a:t>
            </a:r>
            <a:r>
              <a:rPr lang="zh-CN" altLang="en-US" sz="2800" dirty="0">
                <a:solidFill>
                  <a:srgbClr val="FF0000"/>
                </a:solidFill>
              </a:rPr>
              <a:t>转发表</a:t>
            </a:r>
            <a:r>
              <a:rPr lang="zh-CN" altLang="en-US" sz="2800" dirty="0"/>
              <a:t>，</a:t>
            </a:r>
            <a:r>
              <a:rPr lang="zh-CN" altLang="en-US" sz="2800" dirty="0" smtClean="0"/>
              <a:t>供</a:t>
            </a:r>
            <a:r>
              <a:rPr lang="en-US" altLang="zh-CN" sz="2800" dirty="0" smtClean="0"/>
              <a:t>LSR</a:t>
            </a:r>
            <a:r>
              <a:rPr lang="zh-CN" altLang="en-US" sz="2800" dirty="0" smtClean="0"/>
              <a:t>在转发数据报时根据</a:t>
            </a:r>
            <a:r>
              <a:rPr lang="en-US" altLang="zh-CN" sz="2800" dirty="0"/>
              <a:t>2.5</a:t>
            </a:r>
            <a:r>
              <a:rPr lang="zh-CN" altLang="en-US" sz="2800" dirty="0"/>
              <a:t>层的标签用</a:t>
            </a:r>
            <a:r>
              <a:rPr lang="zh-CN" altLang="en-US" sz="2800" dirty="0">
                <a:solidFill>
                  <a:srgbClr val="0000FF"/>
                </a:solidFill>
              </a:rPr>
              <a:t>硬件</a:t>
            </a:r>
            <a:r>
              <a:rPr lang="zh-CN" altLang="en-US" sz="2800" dirty="0" smtClean="0"/>
              <a:t>进行查表转发；</a:t>
            </a:r>
            <a:endParaRPr lang="en-US" altLang="zh-CN" sz="2800" dirty="0" smtClean="0"/>
          </a:p>
          <a:p>
            <a:r>
              <a:rPr lang="en-US" altLang="zh-CN" sz="2800" dirty="0" smtClean="0"/>
              <a:t>MPLS</a:t>
            </a:r>
            <a:r>
              <a:rPr lang="zh-CN" altLang="en-US" sz="2800" dirty="0" smtClean="0"/>
              <a:t>域中的各</a:t>
            </a:r>
            <a:r>
              <a:rPr lang="en-US" altLang="zh-CN" sz="2800" dirty="0" smtClean="0"/>
              <a:t>LSR</a:t>
            </a:r>
            <a:r>
              <a:rPr lang="zh-CN" altLang="en-US" sz="2800" dirty="0" smtClean="0"/>
              <a:t>使用专门的</a:t>
            </a:r>
            <a:r>
              <a:rPr lang="zh-CN" altLang="en-US" sz="2800" dirty="0" smtClean="0">
                <a:solidFill>
                  <a:srgbClr val="FF0000"/>
                </a:solidFill>
              </a:rPr>
              <a:t>标签分配协议</a:t>
            </a:r>
            <a:r>
              <a:rPr lang="zh-CN" altLang="en-US" sz="2800" dirty="0" smtClean="0"/>
              <a:t>（</a:t>
            </a:r>
            <a:r>
              <a:rPr lang="en-US" altLang="zh-CN" sz="2800" dirty="0" smtClean="0"/>
              <a:t>LDP</a:t>
            </a:r>
            <a:r>
              <a:rPr lang="zh-CN" altLang="en-US" sz="2800" dirty="0" smtClean="0"/>
              <a:t>）交换报文，并找出与特定标签相对应的路径（即：</a:t>
            </a:r>
            <a:r>
              <a:rPr lang="zh-CN" altLang="en-US" sz="2800" dirty="0" smtClean="0">
                <a:solidFill>
                  <a:srgbClr val="0000FF"/>
                </a:solidFill>
              </a:rPr>
              <a:t>标签交换路径</a:t>
            </a:r>
            <a:r>
              <a:rPr lang="en-US" altLang="zh-CN" sz="2800" dirty="0" smtClean="0">
                <a:solidFill>
                  <a:srgbClr val="0000FF"/>
                </a:solidFill>
              </a:rPr>
              <a:t>LSP</a:t>
            </a:r>
            <a:r>
              <a:rPr lang="zh-CN" altLang="en-US" sz="2800" dirty="0" smtClean="0"/>
              <a:t>），例如：</a:t>
            </a:r>
            <a:r>
              <a:rPr lang="en-US" altLang="zh-CN" sz="2800" dirty="0" smtClean="0"/>
              <a:t>A</a:t>
            </a:r>
            <a:r>
              <a:rPr lang="zh-CN" altLang="en-US" sz="2800" dirty="0" smtClean="0"/>
              <a:t>→</a:t>
            </a:r>
            <a:r>
              <a:rPr lang="en-US" altLang="zh-CN" sz="2800" dirty="0" smtClean="0"/>
              <a:t>B</a:t>
            </a:r>
            <a:r>
              <a:rPr lang="zh-CN" altLang="en-US" sz="2800" dirty="0" smtClean="0"/>
              <a:t>→</a:t>
            </a:r>
            <a:r>
              <a:rPr lang="en-US" altLang="zh-CN" sz="2800" dirty="0" smtClean="0"/>
              <a:t>C</a:t>
            </a:r>
            <a:r>
              <a:rPr lang="zh-CN" altLang="en-US" sz="2800" dirty="0" smtClean="0"/>
              <a:t>→</a:t>
            </a:r>
            <a:r>
              <a:rPr lang="en-US" altLang="zh-CN" sz="2800" dirty="0" smtClean="0"/>
              <a:t>D</a:t>
            </a:r>
            <a:r>
              <a:rPr lang="zh-CN" altLang="en-US" sz="2800" dirty="0" smtClean="0"/>
              <a:t>。各</a:t>
            </a:r>
            <a:r>
              <a:rPr lang="en-US" altLang="zh-CN" sz="2800" dirty="0" smtClean="0"/>
              <a:t>LSR</a:t>
            </a:r>
            <a:r>
              <a:rPr lang="zh-CN" altLang="en-US" sz="2800" dirty="0" smtClean="0"/>
              <a:t>根据这些路径构造出转发表；</a:t>
            </a:r>
            <a:endParaRPr lang="en-US" altLang="zh-CN" sz="2800" dirty="0" smtClean="0"/>
          </a:p>
          <a:p>
            <a:r>
              <a:rPr lang="zh-CN" altLang="en-US" sz="2800" dirty="0"/>
              <a:t>转发</a:t>
            </a:r>
            <a:r>
              <a:rPr lang="zh-CN" altLang="en-US" sz="2800" dirty="0" smtClean="0"/>
              <a:t>表的构造过程与路由器构造路由表类似，具体过程略。</a:t>
            </a:r>
            <a:endParaRPr lang="en-US" altLang="zh-CN" sz="2800" dirty="0"/>
          </a:p>
          <a:p>
            <a:endParaRPr lang="zh-CN" altLang="en-US" sz="28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9153780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标签交换</a:t>
            </a:r>
            <a:endParaRPr lang="zh-CN" altLang="en-US"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pic>
        <p:nvPicPr>
          <p:cNvPr id="12290"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600" y="1772816"/>
            <a:ext cx="7632848" cy="482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27584" y="5517232"/>
            <a:ext cx="4572000" cy="830997"/>
          </a:xfrm>
          <a:prstGeom prst="rect">
            <a:avLst/>
          </a:prstGeom>
        </p:spPr>
        <p:txBody>
          <a:bodyPr>
            <a:spAutoFit/>
          </a:bodyPr>
          <a:lstStyle/>
          <a:p>
            <a:r>
              <a:rPr lang="en-US" altLang="zh-CN" sz="2400" b="1" dirty="0" smtClean="0">
                <a:latin typeface="+mn-lt"/>
                <a:ea typeface="+mn-ea"/>
              </a:rPr>
              <a:t>        </a:t>
            </a:r>
            <a:r>
              <a:rPr lang="zh-CN" altLang="zh-CN" sz="2400" b="1" dirty="0" smtClean="0">
                <a:latin typeface="+mn-lt"/>
                <a:ea typeface="+mn-ea"/>
              </a:rPr>
              <a:t>标签</a:t>
            </a:r>
            <a:r>
              <a:rPr lang="zh-CN" altLang="zh-CN" sz="2400" b="1" dirty="0">
                <a:latin typeface="+mn-lt"/>
                <a:ea typeface="+mn-ea"/>
              </a:rPr>
              <a:t>交换路由器在</a:t>
            </a:r>
            <a:r>
              <a:rPr lang="zh-CN" altLang="zh-CN" sz="2400" b="1" dirty="0" smtClean="0">
                <a:latin typeface="+mn-lt"/>
                <a:ea typeface="+mn-ea"/>
              </a:rPr>
              <a:t>转发</a:t>
            </a:r>
            <a:r>
              <a:rPr lang="zh-CN" altLang="en-US" sz="2400" b="1" dirty="0" smtClean="0">
                <a:latin typeface="+mn-lt"/>
                <a:ea typeface="+mn-ea"/>
              </a:rPr>
              <a:t>数据报</a:t>
            </a:r>
            <a:r>
              <a:rPr lang="zh-CN" altLang="zh-CN" sz="2400" b="1" dirty="0" smtClean="0">
                <a:latin typeface="+mn-lt"/>
                <a:ea typeface="+mn-ea"/>
              </a:rPr>
              <a:t>时</a:t>
            </a:r>
            <a:r>
              <a:rPr lang="zh-CN" altLang="zh-CN" sz="2400" b="1" dirty="0">
                <a:latin typeface="+mn-lt"/>
                <a:ea typeface="+mn-ea"/>
              </a:rPr>
              <a:t>要进行</a:t>
            </a:r>
            <a:r>
              <a:rPr lang="zh-CN" altLang="zh-CN" sz="2400" b="1" dirty="0" smtClean="0">
                <a:solidFill>
                  <a:srgbClr val="FF0000"/>
                </a:solidFill>
                <a:latin typeface="+mn-lt"/>
                <a:ea typeface="+mn-ea"/>
              </a:rPr>
              <a:t>标签</a:t>
            </a:r>
            <a:r>
              <a:rPr lang="zh-CN" altLang="en-US" sz="2400" b="1" dirty="0" smtClean="0">
                <a:solidFill>
                  <a:srgbClr val="FF0000"/>
                </a:solidFill>
                <a:latin typeface="+mn-lt"/>
                <a:ea typeface="+mn-ea"/>
              </a:rPr>
              <a:t>交换</a:t>
            </a:r>
            <a:r>
              <a:rPr lang="zh-CN" altLang="en-US" sz="2400" b="1" dirty="0" smtClean="0">
                <a:latin typeface="+mn-lt"/>
                <a:ea typeface="+mn-ea"/>
              </a:rPr>
              <a:t>。</a:t>
            </a:r>
            <a:endParaRPr lang="zh-CN" altLang="en-US" sz="2400" b="1" dirty="0">
              <a:latin typeface="+mn-lt"/>
              <a:ea typeface="+mn-ea"/>
            </a:endParaRPr>
          </a:p>
        </p:txBody>
      </p:sp>
      <p:sp>
        <p:nvSpPr>
          <p:cNvPr id="7"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43420914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4" y="1773238"/>
            <a:ext cx="8243243" cy="4464050"/>
          </a:xfrm>
        </p:spPr>
        <p:txBody>
          <a:bodyPr/>
          <a:lstStyle/>
          <a:p>
            <a:r>
              <a:rPr lang="zh-CN" altLang="zh-CN" sz="2400" dirty="0" smtClean="0">
                <a:solidFill>
                  <a:srgbClr val="FF0000"/>
                </a:solidFill>
              </a:rPr>
              <a:t>创建</a:t>
            </a:r>
            <a:r>
              <a:rPr lang="zh-CN" altLang="zh-CN" sz="2400" dirty="0">
                <a:solidFill>
                  <a:srgbClr val="FF0000"/>
                </a:solidFill>
              </a:rPr>
              <a:t>链路状态分组</a:t>
            </a:r>
          </a:p>
          <a:p>
            <a:pPr lvl="1"/>
            <a:r>
              <a:rPr lang="zh-CN" altLang="zh-CN" sz="2400" dirty="0">
                <a:solidFill>
                  <a:srgbClr val="0000FF"/>
                </a:solidFill>
              </a:rPr>
              <a:t>链路状态</a:t>
            </a:r>
            <a:r>
              <a:rPr lang="zh-CN" altLang="zh-CN" sz="2400" dirty="0" smtClean="0">
                <a:solidFill>
                  <a:srgbClr val="0000FF"/>
                </a:solidFill>
              </a:rPr>
              <a:t>分组</a:t>
            </a:r>
            <a:endParaRPr lang="en-US" altLang="zh-CN" sz="2400" dirty="0" smtClean="0">
              <a:solidFill>
                <a:srgbClr val="0000FF"/>
              </a:solidFill>
            </a:endParaRPr>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pPr lvl="1"/>
            <a:endParaRPr lang="en-US" altLang="zh-CN" sz="2400" dirty="0" smtClean="0"/>
          </a:p>
          <a:p>
            <a:pPr lvl="1"/>
            <a:r>
              <a:rPr lang="zh-CN" altLang="en-US" sz="2400" dirty="0" smtClean="0">
                <a:solidFill>
                  <a:srgbClr val="0000FF"/>
                </a:solidFill>
              </a:rPr>
              <a:t>分组</a:t>
            </a:r>
            <a:r>
              <a:rPr lang="zh-CN" altLang="en-US" sz="2400" dirty="0">
                <a:solidFill>
                  <a:srgbClr val="0000FF"/>
                </a:solidFill>
              </a:rPr>
              <a:t>创建</a:t>
            </a:r>
            <a:r>
              <a:rPr lang="zh-CN" altLang="en-US" sz="2400" dirty="0" smtClean="0">
                <a:solidFill>
                  <a:srgbClr val="0000FF"/>
                </a:solidFill>
              </a:rPr>
              <a:t>时间</a:t>
            </a:r>
            <a:r>
              <a:rPr lang="zh-CN" altLang="en-US" sz="2400" dirty="0" smtClean="0"/>
              <a:t>：可选</a:t>
            </a:r>
            <a:r>
              <a:rPr lang="zh-CN" altLang="en-US" sz="2400" dirty="0"/>
              <a:t>固定时间间隔或出现重大事件</a:t>
            </a:r>
            <a:r>
              <a:rPr lang="zh-CN" altLang="en-US" sz="2400" dirty="0" smtClean="0"/>
              <a:t>时</a:t>
            </a:r>
            <a:endParaRPr lang="zh-CN" altLang="en-US" sz="2400" dirty="0"/>
          </a:p>
          <a:p>
            <a:endParaRPr lang="zh-CN" altLang="en-US" sz="2400" dirty="0"/>
          </a:p>
        </p:txBody>
      </p:sp>
      <p:grpSp>
        <p:nvGrpSpPr>
          <p:cNvPr id="6" name="Group 4"/>
          <p:cNvGrpSpPr>
            <a:grpSpLocks/>
          </p:cNvGrpSpPr>
          <p:nvPr/>
        </p:nvGrpSpPr>
        <p:grpSpPr bwMode="auto">
          <a:xfrm>
            <a:off x="683568" y="2842170"/>
            <a:ext cx="8369300" cy="2459038"/>
            <a:chOff x="239" y="1775"/>
            <a:chExt cx="5272" cy="1549"/>
          </a:xfrm>
        </p:grpSpPr>
        <p:pic>
          <p:nvPicPr>
            <p:cNvPr id="7"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4639"/>
            <a:stretch>
              <a:fillRect/>
            </a:stretch>
          </p:blipFill>
          <p:spPr bwMode="auto">
            <a:xfrm>
              <a:off x="239" y="1775"/>
              <a:ext cx="5272" cy="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5"/>
            <p:cNvSpPr txBox="1">
              <a:spLocks noChangeArrowheads="1"/>
            </p:cNvSpPr>
            <p:nvPr/>
          </p:nvSpPr>
          <p:spPr bwMode="auto">
            <a:xfrm>
              <a:off x="650" y="3072"/>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smtClean="0">
                  <a:latin typeface="+mn-lt"/>
                  <a:ea typeface="华文楷体" panose="02010600040101010101" pitchFamily="2" charset="-122"/>
                </a:rPr>
                <a:t>一个网络</a:t>
              </a:r>
              <a:endParaRPr lang="en-US" altLang="zh-CN" sz="2000" b="1" dirty="0">
                <a:latin typeface="+mn-lt"/>
                <a:ea typeface="华文楷体" panose="02010600040101010101" pitchFamily="2" charset="-122"/>
              </a:endParaRPr>
            </a:p>
          </p:txBody>
        </p:sp>
        <p:sp>
          <p:nvSpPr>
            <p:cNvPr id="9" name="TextBox 6"/>
            <p:cNvSpPr txBox="1">
              <a:spLocks noChangeArrowheads="1"/>
            </p:cNvSpPr>
            <p:nvPr/>
          </p:nvSpPr>
          <p:spPr bwMode="auto">
            <a:xfrm>
              <a:off x="3112" y="3069"/>
              <a:ext cx="173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smtClean="0">
                  <a:latin typeface="华文楷体" panose="02010600040101010101" pitchFamily="2" charset="-122"/>
                  <a:ea typeface="华文楷体" panose="02010600040101010101" pitchFamily="2" charset="-122"/>
                </a:rPr>
                <a:t>该网络的链路状态分组</a:t>
              </a:r>
              <a:endParaRPr lang="en-US" altLang="zh-CN" sz="2000" b="1" dirty="0">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2992928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几个重要的概念</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a:solidFill>
                  <a:schemeClr val="tx1"/>
                </a:solidFill>
                <a:latin typeface="Times New Roman" pitchFamily="18" charset="0"/>
                <a:ea typeface="幼圆" pitchFamily="49" charset="-122"/>
                <a:hlinkClick r:id="rId7" action="ppaction://hlinksldjump"/>
              </a:rPr>
              <a:t>）</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2411760" y="2852936"/>
            <a:ext cx="4770487" cy="2159818"/>
          </a:xfrm>
        </p:spPr>
        <p:txBody>
          <a:bodyPr/>
          <a:lstStyle/>
          <a:p>
            <a:r>
              <a:rPr lang="zh-CN" altLang="en-US" dirty="0">
                <a:hlinkClick r:id="rId8" action="ppaction://hlinksldjump"/>
              </a:rPr>
              <a:t>转发等价类</a:t>
            </a:r>
            <a:r>
              <a:rPr lang="zh-CN" altLang="en-US" dirty="0"/>
              <a:t>（</a:t>
            </a:r>
            <a:r>
              <a:rPr lang="en-US" altLang="zh-CN" dirty="0"/>
              <a:t>FEC</a:t>
            </a:r>
            <a:r>
              <a:rPr lang="zh-CN" altLang="en-US" dirty="0" smtClean="0"/>
              <a:t>）</a:t>
            </a:r>
            <a:endParaRPr lang="en-US" altLang="zh-CN" dirty="0" smtClean="0"/>
          </a:p>
          <a:p>
            <a:endParaRPr lang="en-US" altLang="zh-CN" dirty="0"/>
          </a:p>
          <a:p>
            <a:r>
              <a:rPr lang="zh-CN" altLang="en-US" dirty="0">
                <a:hlinkClick r:id="rId9" action="ppaction://hlinksldjump"/>
              </a:rPr>
              <a:t>标签栈</a:t>
            </a:r>
            <a:endParaRPr lang="zh-CN" altLang="en-US" dirty="0"/>
          </a:p>
        </p:txBody>
      </p:sp>
    </p:spTree>
    <p:extLst>
      <p:ext uri="{BB962C8B-B14F-4D97-AF65-F5344CB8AC3E}">
        <p14:creationId xmlns:p14="http://schemas.microsoft.com/office/powerpoint/2010/main" val="265890295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转发</a:t>
            </a:r>
            <a:r>
              <a:rPr lang="zh-CN" altLang="en-US" dirty="0" smtClean="0">
                <a:latin typeface="+mj-ea"/>
              </a:rPr>
              <a:t>等价类</a:t>
            </a:r>
            <a:r>
              <a:rPr lang="en-US" altLang="zh-CN" dirty="0" smtClean="0">
                <a:latin typeface="+mj-ea"/>
              </a:rPr>
              <a:t/>
            </a:r>
            <a:br>
              <a:rPr lang="en-US" altLang="zh-CN" dirty="0" smtClean="0">
                <a:latin typeface="+mj-ea"/>
              </a:rPr>
            </a:br>
            <a:r>
              <a:rPr lang="zh-CN" altLang="en-US" sz="3200" dirty="0" smtClean="0">
                <a:latin typeface="+mj-ea"/>
              </a:rPr>
              <a:t>（</a:t>
            </a:r>
            <a:r>
              <a:rPr lang="en-US" altLang="zh-CN" sz="3200" dirty="0">
                <a:latin typeface="华文新魏" pitchFamily="2" charset="-122"/>
                <a:ea typeface="华文新魏" pitchFamily="2" charset="-122"/>
              </a:rPr>
              <a:t>FEC</a:t>
            </a:r>
            <a:r>
              <a:rPr lang="zh-CN" altLang="en-US" sz="3200" dirty="0">
                <a:latin typeface="+mj-ea"/>
              </a:rPr>
              <a:t>）</a:t>
            </a:r>
          </a:p>
        </p:txBody>
      </p:sp>
      <p:sp>
        <p:nvSpPr>
          <p:cNvPr id="3" name="内容占位符 2"/>
          <p:cNvSpPr>
            <a:spLocks noGrp="1"/>
          </p:cNvSpPr>
          <p:nvPr>
            <p:ph idx="1"/>
          </p:nvPr>
        </p:nvSpPr>
        <p:spPr/>
        <p:txBody>
          <a:bodyPr/>
          <a:lstStyle/>
          <a:p>
            <a:pPr>
              <a:lnSpc>
                <a:spcPct val="110000"/>
              </a:lnSpc>
            </a:pPr>
            <a:r>
              <a:rPr lang="zh-CN" altLang="en-US" sz="2400" dirty="0" smtClean="0">
                <a:solidFill>
                  <a:srgbClr val="FF0000"/>
                </a:solidFill>
              </a:rPr>
              <a:t>转发等价类</a:t>
            </a:r>
            <a:r>
              <a:rPr lang="zh-CN" altLang="en-US" sz="2400" dirty="0" smtClean="0"/>
              <a:t>就是</a:t>
            </a:r>
            <a:r>
              <a:rPr lang="zh-CN" altLang="en-US" sz="2400" dirty="0"/>
              <a:t>路由器按照同样方式（即：从同样接口转发到同样的下一跳地址，并且具有同样服务类别和同样丢弃优先级等）对待</a:t>
            </a:r>
            <a:r>
              <a:rPr lang="zh-CN" altLang="en-US" sz="2400" dirty="0" smtClean="0"/>
              <a:t>的数据报集合；</a:t>
            </a:r>
            <a:endParaRPr lang="en-US" altLang="zh-CN" sz="2400" dirty="0" smtClean="0"/>
          </a:p>
          <a:p>
            <a:pPr>
              <a:lnSpc>
                <a:spcPct val="110000"/>
              </a:lnSpc>
            </a:pPr>
            <a:r>
              <a:rPr lang="zh-CN" altLang="en-US" sz="2400" dirty="0" smtClean="0"/>
              <a:t>划分</a:t>
            </a:r>
            <a:r>
              <a:rPr lang="en-US" altLang="zh-CN" sz="2400" dirty="0" smtClean="0"/>
              <a:t>FEC</a:t>
            </a:r>
            <a:r>
              <a:rPr lang="zh-CN" altLang="en-US" sz="2400" dirty="0" smtClean="0"/>
              <a:t>的</a:t>
            </a:r>
            <a:r>
              <a:rPr lang="zh-CN" altLang="en-US" sz="2400" dirty="0"/>
              <a:t>方法不受什么限制，这都由网络管理员来控制，因此非常灵活</a:t>
            </a:r>
            <a:r>
              <a:rPr lang="zh-CN" altLang="en-US" sz="2400" dirty="0" smtClean="0"/>
              <a:t>。</a:t>
            </a:r>
            <a:r>
              <a:rPr lang="zh-CN" altLang="en-US" sz="2400" dirty="0"/>
              <a:t>例如：可以将所有源地址与目的地址都相同的数据报划分为一个</a:t>
            </a:r>
            <a:r>
              <a:rPr lang="en-US" altLang="zh-CN" sz="2400" dirty="0"/>
              <a:t>FEC</a:t>
            </a:r>
            <a:r>
              <a:rPr lang="zh-CN" altLang="en-US" sz="2400" dirty="0"/>
              <a:t>，也可以将具有某种</a:t>
            </a:r>
            <a:r>
              <a:rPr lang="en-US" altLang="zh-CN" sz="2400" dirty="0" err="1"/>
              <a:t>QoS</a:t>
            </a:r>
            <a:r>
              <a:rPr lang="zh-CN" altLang="en-US" sz="2400" dirty="0"/>
              <a:t>需求的数据报划分为一个</a:t>
            </a:r>
            <a:r>
              <a:rPr lang="en-US" altLang="zh-CN" sz="2400" dirty="0"/>
              <a:t>FEC</a:t>
            </a:r>
            <a:r>
              <a:rPr lang="zh-CN" altLang="en-US" sz="2400" dirty="0" smtClean="0"/>
              <a:t>等； </a:t>
            </a:r>
            <a:endParaRPr lang="zh-CN" altLang="en-US" sz="2400" dirty="0"/>
          </a:p>
          <a:p>
            <a:pPr>
              <a:lnSpc>
                <a:spcPct val="110000"/>
              </a:lnSpc>
            </a:pPr>
            <a:r>
              <a:rPr lang="zh-CN" altLang="en-US" sz="2400" dirty="0" smtClean="0"/>
              <a:t>入口</a:t>
            </a:r>
            <a:r>
              <a:rPr lang="zh-CN" altLang="en-US" sz="2400" dirty="0"/>
              <a:t>结点并不是给每一</a:t>
            </a:r>
            <a:r>
              <a:rPr lang="zh-CN" altLang="en-US" sz="2400" dirty="0" smtClean="0"/>
              <a:t>个数据报指派</a:t>
            </a:r>
            <a:r>
              <a:rPr lang="zh-CN" altLang="en-US" sz="2400" dirty="0"/>
              <a:t>一个不同</a:t>
            </a:r>
            <a:r>
              <a:rPr lang="zh-CN" altLang="en-US" sz="2400" dirty="0" smtClean="0"/>
              <a:t>的标签，</a:t>
            </a:r>
            <a:r>
              <a:rPr lang="zh-CN" altLang="en-US" sz="2400" dirty="0"/>
              <a:t>而是将属于同样 </a:t>
            </a:r>
            <a:r>
              <a:rPr lang="en-US" altLang="zh-CN" sz="2400" dirty="0" smtClean="0"/>
              <a:t>FEC</a:t>
            </a:r>
            <a:r>
              <a:rPr lang="zh-CN" altLang="en-US" sz="2400" dirty="0" smtClean="0"/>
              <a:t>的数据报都</a:t>
            </a:r>
            <a:r>
              <a:rPr lang="zh-CN" altLang="en-US" sz="2400" dirty="0"/>
              <a:t>指派同样</a:t>
            </a:r>
            <a:r>
              <a:rPr lang="zh-CN" altLang="en-US" sz="2400" dirty="0" smtClean="0"/>
              <a:t>的标签。</a:t>
            </a:r>
            <a:r>
              <a:rPr lang="en-US" altLang="zh-CN" sz="2400" dirty="0" smtClean="0"/>
              <a:t>FEC</a:t>
            </a:r>
            <a:r>
              <a:rPr lang="zh-CN" altLang="en-US" sz="2400" dirty="0" smtClean="0"/>
              <a:t>和标签是</a:t>
            </a:r>
            <a:r>
              <a:rPr lang="zh-CN" altLang="en-US" sz="2400" dirty="0"/>
              <a:t>一一对应的关系</a:t>
            </a:r>
            <a:r>
              <a:rPr lang="zh-CN" altLang="en-US" sz="2400" dirty="0" smtClean="0"/>
              <a:t>。</a:t>
            </a:r>
            <a:endParaRPr lang="en-US" altLang="zh-CN" sz="2400" dirty="0"/>
          </a:p>
          <a:p>
            <a:pPr>
              <a:lnSpc>
                <a:spcPct val="110000"/>
              </a:lnSpc>
            </a:pP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81782824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latin typeface="+mj-ea"/>
              </a:rPr>
              <a:t>虚电路合并</a:t>
            </a:r>
            <a:r>
              <a:rPr lang="en-US" altLang="zh-CN" dirty="0" smtClean="0">
                <a:latin typeface="+mj-ea"/>
              </a:rPr>
              <a:t/>
            </a:r>
            <a:br>
              <a:rPr lang="en-US" altLang="zh-CN" dirty="0" smtClean="0">
                <a:latin typeface="+mj-ea"/>
              </a:rPr>
            </a:br>
            <a:r>
              <a:rPr lang="zh-CN" altLang="en-US" sz="3200" dirty="0" smtClean="0">
                <a:latin typeface="+mj-ea"/>
              </a:rPr>
              <a:t>（</a:t>
            </a:r>
            <a:r>
              <a:rPr lang="en-US" altLang="zh-CN" sz="3200" dirty="0">
                <a:latin typeface="华文新魏" pitchFamily="2" charset="-122"/>
                <a:ea typeface="华文新魏" pitchFamily="2" charset="-122"/>
              </a:rPr>
              <a:t>VC merging</a:t>
            </a:r>
            <a:r>
              <a:rPr lang="zh-CN" altLang="en-US" sz="3200" dirty="0" smtClean="0">
                <a:latin typeface="+mj-ea"/>
              </a:rPr>
              <a:t>）</a:t>
            </a:r>
            <a:endParaRPr lang="zh-CN" altLang="en-US" sz="3200" dirty="0">
              <a:latin typeface="+mj-ea"/>
            </a:endParaRPr>
          </a:p>
        </p:txBody>
      </p:sp>
      <p:sp>
        <p:nvSpPr>
          <p:cNvPr id="3" name="内容占位符 2"/>
          <p:cNvSpPr>
            <a:spLocks noGrp="1"/>
          </p:cNvSpPr>
          <p:nvPr>
            <p:ph idx="1"/>
          </p:nvPr>
        </p:nvSpPr>
        <p:spPr/>
        <p:txBody>
          <a:bodyPr/>
          <a:lstStyle/>
          <a:p>
            <a:r>
              <a:rPr lang="en-US" altLang="zh-CN" dirty="0" smtClean="0">
                <a:solidFill>
                  <a:srgbClr val="FF0000"/>
                </a:solidFill>
              </a:rPr>
              <a:t>FEC</a:t>
            </a:r>
            <a:r>
              <a:rPr lang="zh-CN" altLang="en-US" dirty="0" smtClean="0">
                <a:solidFill>
                  <a:srgbClr val="FF0000"/>
                </a:solidFill>
              </a:rPr>
              <a:t>可以</a:t>
            </a:r>
            <a:r>
              <a:rPr lang="zh-CN" altLang="en-US" dirty="0">
                <a:solidFill>
                  <a:srgbClr val="FF0000"/>
                </a:solidFill>
              </a:rPr>
              <a:t>有不同的粒度</a:t>
            </a:r>
            <a:r>
              <a:rPr lang="zh-CN" altLang="en-US" dirty="0"/>
              <a:t>。</a:t>
            </a:r>
          </a:p>
          <a:p>
            <a:r>
              <a:rPr lang="zh-CN" altLang="en-US" dirty="0"/>
              <a:t>细粒度的例子：为特定源主机和目的主机之间的特定应用指派的 </a:t>
            </a:r>
            <a:r>
              <a:rPr lang="en-US" altLang="zh-CN" dirty="0"/>
              <a:t>FEC</a:t>
            </a:r>
            <a:r>
              <a:rPr lang="zh-CN" altLang="en-US" dirty="0"/>
              <a:t>。</a:t>
            </a:r>
          </a:p>
          <a:p>
            <a:r>
              <a:rPr lang="zh-CN" altLang="en-US" dirty="0"/>
              <a:t>粗粒度的例子：与特定出口 </a:t>
            </a:r>
            <a:r>
              <a:rPr lang="en-US" altLang="zh-CN" dirty="0"/>
              <a:t>LSR </a:t>
            </a:r>
            <a:r>
              <a:rPr lang="zh-CN" altLang="en-US" dirty="0"/>
              <a:t>相关联的 </a:t>
            </a:r>
            <a:r>
              <a:rPr lang="en-US" altLang="zh-CN" dirty="0" smtClean="0"/>
              <a:t>FEC</a:t>
            </a:r>
            <a:r>
              <a:rPr lang="zh-CN" altLang="en-US" dirty="0" smtClean="0"/>
              <a:t>。</a:t>
            </a:r>
            <a:r>
              <a:rPr lang="zh-CN" altLang="en-US" dirty="0"/>
              <a:t>许多应用流聚合到出口 </a:t>
            </a:r>
            <a:r>
              <a:rPr lang="en-US" altLang="zh-CN" dirty="0"/>
              <a:t>LSR </a:t>
            </a:r>
            <a:r>
              <a:rPr lang="zh-CN" altLang="en-US" dirty="0"/>
              <a:t>离开 </a:t>
            </a:r>
            <a:r>
              <a:rPr lang="en-US" altLang="zh-CN" dirty="0" smtClean="0"/>
              <a:t>MPLS</a:t>
            </a:r>
            <a:r>
              <a:rPr lang="zh-CN" altLang="en-US" dirty="0" smtClean="0"/>
              <a:t>域</a:t>
            </a:r>
            <a:r>
              <a:rPr lang="zh-CN" altLang="en-US" dirty="0"/>
              <a:t>，它的根在出口 </a:t>
            </a:r>
            <a:r>
              <a:rPr lang="en-US" altLang="zh-CN" dirty="0"/>
              <a:t>LSR</a:t>
            </a:r>
            <a:r>
              <a:rPr lang="zh-CN" altLang="en-US" dirty="0"/>
              <a:t>。这种应用流的聚合也称为</a:t>
            </a:r>
            <a:r>
              <a:rPr lang="zh-CN" altLang="en-US" dirty="0">
                <a:solidFill>
                  <a:srgbClr val="FF0000"/>
                </a:solidFill>
              </a:rPr>
              <a:t>虚电路合并</a:t>
            </a:r>
            <a:r>
              <a:rPr lang="zh-CN" altLang="en-US" dirty="0"/>
              <a:t>。这样做可以大大减少转发表中的项目数。 </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9724672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smtClean="0">
                <a:latin typeface="+mj-ea"/>
              </a:rPr>
              <a:t>:</a:t>
            </a:r>
            <a:r>
              <a:rPr lang="zh-CN" altLang="en-US" dirty="0">
                <a:latin typeface="+mj-ea"/>
              </a:rPr>
              <a:t>虚电路合并</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6" name="Line 5"/>
          <p:cNvSpPr>
            <a:spLocks noChangeShapeType="1"/>
          </p:cNvSpPr>
          <p:nvPr/>
        </p:nvSpPr>
        <p:spPr bwMode="auto">
          <a:xfrm>
            <a:off x="7669783" y="4273129"/>
            <a:ext cx="1041400" cy="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Oval 6"/>
          <p:cNvSpPr>
            <a:spLocks noChangeArrowheads="1"/>
          </p:cNvSpPr>
          <p:nvPr/>
        </p:nvSpPr>
        <p:spPr bwMode="auto">
          <a:xfrm>
            <a:off x="1778570" y="2401466"/>
            <a:ext cx="5772150" cy="3851275"/>
          </a:xfrm>
          <a:prstGeom prst="ellipse">
            <a:avLst/>
          </a:prstGeom>
          <a:solidFill>
            <a:srgbClr val="FFFF99"/>
          </a:solidFill>
          <a:ln w="9525">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Text Box 7"/>
          <p:cNvSpPr txBox="1">
            <a:spLocks noChangeArrowheads="1"/>
          </p:cNvSpPr>
          <p:nvPr/>
        </p:nvSpPr>
        <p:spPr bwMode="auto">
          <a:xfrm>
            <a:off x="2629470" y="1831429"/>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p>
        </p:txBody>
      </p:sp>
      <p:sp>
        <p:nvSpPr>
          <p:cNvPr id="9" name="Text Box 8"/>
          <p:cNvSpPr txBox="1">
            <a:spLocks noChangeArrowheads="1"/>
          </p:cNvSpPr>
          <p:nvPr/>
        </p:nvSpPr>
        <p:spPr bwMode="auto">
          <a:xfrm>
            <a:off x="844576" y="2569320"/>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p>
        </p:txBody>
      </p:sp>
      <p:sp>
        <p:nvSpPr>
          <p:cNvPr id="10" name="Text Box 9"/>
          <p:cNvSpPr txBox="1">
            <a:spLocks noChangeArrowheads="1"/>
          </p:cNvSpPr>
          <p:nvPr/>
        </p:nvSpPr>
        <p:spPr bwMode="auto">
          <a:xfrm>
            <a:off x="5799708" y="5947941"/>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p>
        </p:txBody>
      </p:sp>
      <p:sp>
        <p:nvSpPr>
          <p:cNvPr id="11" name="Text Box 10"/>
          <p:cNvSpPr txBox="1">
            <a:spLocks noChangeArrowheads="1"/>
          </p:cNvSpPr>
          <p:nvPr/>
        </p:nvSpPr>
        <p:spPr bwMode="auto">
          <a:xfrm>
            <a:off x="1367408" y="5733629"/>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p>
        </p:txBody>
      </p:sp>
      <p:sp>
        <p:nvSpPr>
          <p:cNvPr id="12" name="Text Box 11"/>
          <p:cNvSpPr txBox="1">
            <a:spLocks noChangeArrowheads="1"/>
          </p:cNvSpPr>
          <p:nvPr/>
        </p:nvSpPr>
        <p:spPr bwMode="auto">
          <a:xfrm>
            <a:off x="277838" y="4210571"/>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入口 </a:t>
            </a:r>
            <a:r>
              <a:rPr lang="en-US" altLang="zh-CN" sz="2400" b="1" dirty="0">
                <a:latin typeface="+mn-lt"/>
                <a:ea typeface="+mn-ea"/>
              </a:rPr>
              <a:t>LSR</a:t>
            </a:r>
          </a:p>
        </p:txBody>
      </p:sp>
      <p:sp>
        <p:nvSpPr>
          <p:cNvPr id="13" name="Text Box 12"/>
          <p:cNvSpPr txBox="1">
            <a:spLocks noChangeArrowheads="1"/>
          </p:cNvSpPr>
          <p:nvPr/>
        </p:nvSpPr>
        <p:spPr bwMode="auto">
          <a:xfrm>
            <a:off x="4988495" y="1772816"/>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mn-ea"/>
              </a:rPr>
              <a:t>入口 </a:t>
            </a:r>
            <a:r>
              <a:rPr lang="en-US" altLang="zh-CN" sz="2400" b="1">
                <a:latin typeface="+mn-lt"/>
                <a:ea typeface="+mn-ea"/>
              </a:rPr>
              <a:t>LSR</a:t>
            </a:r>
          </a:p>
        </p:txBody>
      </p:sp>
      <p:sp>
        <p:nvSpPr>
          <p:cNvPr id="14" name="Text Box 13"/>
          <p:cNvSpPr txBox="1">
            <a:spLocks noChangeArrowheads="1"/>
          </p:cNvSpPr>
          <p:nvPr/>
        </p:nvSpPr>
        <p:spPr bwMode="auto">
          <a:xfrm>
            <a:off x="7586637" y="3676526"/>
            <a:ext cx="15007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mn-ea"/>
              </a:rPr>
              <a:t>出口 </a:t>
            </a:r>
            <a:r>
              <a:rPr lang="en-US" altLang="zh-CN" sz="2400" b="1" dirty="0">
                <a:latin typeface="+mn-lt"/>
                <a:ea typeface="+mn-ea"/>
              </a:rPr>
              <a:t>LSR</a:t>
            </a:r>
          </a:p>
        </p:txBody>
      </p:sp>
      <p:sp>
        <p:nvSpPr>
          <p:cNvPr id="15" name="Line 14"/>
          <p:cNvSpPr>
            <a:spLocks noChangeShapeType="1"/>
          </p:cNvSpPr>
          <p:nvPr/>
        </p:nvSpPr>
        <p:spPr bwMode="auto">
          <a:xfrm>
            <a:off x="2251645" y="3307929"/>
            <a:ext cx="1701800" cy="45402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6" name="Line 15"/>
          <p:cNvSpPr>
            <a:spLocks noChangeShapeType="1"/>
          </p:cNvSpPr>
          <p:nvPr/>
        </p:nvSpPr>
        <p:spPr bwMode="auto">
          <a:xfrm>
            <a:off x="3386708" y="2628479"/>
            <a:ext cx="617537" cy="85090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7" name="Line 16"/>
          <p:cNvSpPr>
            <a:spLocks noChangeShapeType="1"/>
          </p:cNvSpPr>
          <p:nvPr/>
        </p:nvSpPr>
        <p:spPr bwMode="auto">
          <a:xfrm>
            <a:off x="1872233" y="4779541"/>
            <a:ext cx="1619250" cy="182563"/>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8" name="Line 17"/>
          <p:cNvSpPr>
            <a:spLocks noChangeShapeType="1"/>
          </p:cNvSpPr>
          <p:nvPr/>
        </p:nvSpPr>
        <p:spPr bwMode="auto">
          <a:xfrm flipV="1">
            <a:off x="3008883" y="5171654"/>
            <a:ext cx="522287" cy="8540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9" name="Line 18"/>
          <p:cNvSpPr>
            <a:spLocks noChangeShapeType="1"/>
          </p:cNvSpPr>
          <p:nvPr/>
        </p:nvSpPr>
        <p:spPr bwMode="auto">
          <a:xfrm>
            <a:off x="4237608" y="3761954"/>
            <a:ext cx="768350" cy="5111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0" name="Line 19"/>
          <p:cNvSpPr>
            <a:spLocks noChangeShapeType="1"/>
          </p:cNvSpPr>
          <p:nvPr/>
        </p:nvSpPr>
        <p:spPr bwMode="auto">
          <a:xfrm flipV="1">
            <a:off x="3766120" y="4482679"/>
            <a:ext cx="1201738" cy="5238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1" name="Line 20"/>
          <p:cNvSpPr>
            <a:spLocks noChangeShapeType="1"/>
          </p:cNvSpPr>
          <p:nvPr/>
        </p:nvSpPr>
        <p:spPr bwMode="auto">
          <a:xfrm>
            <a:off x="5279008" y="4441404"/>
            <a:ext cx="777875" cy="37147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21"/>
          <p:cNvSpPr>
            <a:spLocks noChangeShapeType="1"/>
          </p:cNvSpPr>
          <p:nvPr/>
        </p:nvSpPr>
        <p:spPr bwMode="auto">
          <a:xfrm flipV="1">
            <a:off x="5563170" y="5201816"/>
            <a:ext cx="493713" cy="823913"/>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2"/>
          <p:cNvSpPr>
            <a:spLocks noChangeShapeType="1"/>
          </p:cNvSpPr>
          <p:nvPr/>
        </p:nvSpPr>
        <p:spPr bwMode="auto">
          <a:xfrm flipV="1">
            <a:off x="6320408" y="4341391"/>
            <a:ext cx="1031875" cy="550863"/>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3"/>
          <p:cNvSpPr>
            <a:spLocks noChangeShapeType="1"/>
          </p:cNvSpPr>
          <p:nvPr/>
        </p:nvSpPr>
        <p:spPr bwMode="auto">
          <a:xfrm>
            <a:off x="5563170" y="2404641"/>
            <a:ext cx="1793875" cy="1733550"/>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25" name="Picture 2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59545" y="2968204"/>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84908" y="4552529"/>
            <a:ext cx="385762"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19970" y="5686004"/>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96208" y="2290341"/>
            <a:ext cx="387350"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8"/>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61808" y="3988966"/>
            <a:ext cx="385762"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9983" y="2177629"/>
            <a:ext cx="38735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3445" y="3422229"/>
            <a:ext cx="387350"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94845" y="4101679"/>
            <a:ext cx="385763"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80370" y="4668416"/>
            <a:ext cx="38576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36245" y="4668416"/>
            <a:ext cx="385763"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69508" y="5798716"/>
            <a:ext cx="385762"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 Box 35"/>
          <p:cNvSpPr txBox="1">
            <a:spLocks noChangeArrowheads="1"/>
          </p:cNvSpPr>
          <p:nvPr/>
        </p:nvSpPr>
        <p:spPr bwMode="auto">
          <a:xfrm>
            <a:off x="3601020" y="26459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p>
        </p:txBody>
      </p:sp>
      <p:sp>
        <p:nvSpPr>
          <p:cNvPr id="37" name="Text Box 36"/>
          <p:cNvSpPr txBox="1">
            <a:spLocks noChangeArrowheads="1"/>
          </p:cNvSpPr>
          <p:nvPr/>
        </p:nvSpPr>
        <p:spPr bwMode="auto">
          <a:xfrm>
            <a:off x="2913633" y="313965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p>
        </p:txBody>
      </p:sp>
      <p:sp>
        <p:nvSpPr>
          <p:cNvPr id="38" name="Text Box 37"/>
          <p:cNvSpPr txBox="1">
            <a:spLocks noChangeArrowheads="1"/>
          </p:cNvSpPr>
          <p:nvPr/>
        </p:nvSpPr>
        <p:spPr bwMode="auto">
          <a:xfrm>
            <a:off x="6514083" y="3068216"/>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p>
        </p:txBody>
      </p:sp>
      <p:sp>
        <p:nvSpPr>
          <p:cNvPr id="39" name="Text Box 38"/>
          <p:cNvSpPr txBox="1">
            <a:spLocks noChangeArrowheads="1"/>
          </p:cNvSpPr>
          <p:nvPr/>
        </p:nvSpPr>
        <p:spPr bwMode="auto">
          <a:xfrm>
            <a:off x="6629970" y="42461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5</a:t>
            </a:r>
          </a:p>
        </p:txBody>
      </p:sp>
      <p:sp>
        <p:nvSpPr>
          <p:cNvPr id="40" name="Text Box 39"/>
          <p:cNvSpPr txBox="1">
            <a:spLocks noChangeArrowheads="1"/>
          </p:cNvSpPr>
          <p:nvPr/>
        </p:nvSpPr>
        <p:spPr bwMode="auto">
          <a:xfrm>
            <a:off x="2629470" y="443664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3</a:t>
            </a:r>
          </a:p>
        </p:txBody>
      </p:sp>
      <p:sp>
        <p:nvSpPr>
          <p:cNvPr id="41" name="Text Box 40"/>
          <p:cNvSpPr txBox="1">
            <a:spLocks noChangeArrowheads="1"/>
          </p:cNvSpPr>
          <p:nvPr/>
        </p:nvSpPr>
        <p:spPr bwMode="auto">
          <a:xfrm>
            <a:off x="2956495" y="52288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4</a:t>
            </a:r>
          </a:p>
        </p:txBody>
      </p:sp>
      <p:sp>
        <p:nvSpPr>
          <p:cNvPr id="42" name="Text Box 41"/>
          <p:cNvSpPr txBox="1">
            <a:spLocks noChangeArrowheads="1"/>
          </p:cNvSpPr>
          <p:nvPr/>
        </p:nvSpPr>
        <p:spPr bwMode="auto">
          <a:xfrm>
            <a:off x="4526533" y="3644479"/>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2</a:t>
            </a:r>
          </a:p>
        </p:txBody>
      </p:sp>
      <p:sp>
        <p:nvSpPr>
          <p:cNvPr id="43" name="Text Box 42"/>
          <p:cNvSpPr txBox="1">
            <a:spLocks noChangeArrowheads="1"/>
          </p:cNvSpPr>
          <p:nvPr/>
        </p:nvSpPr>
        <p:spPr bwMode="auto">
          <a:xfrm>
            <a:off x="4145533" y="43652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p>
        </p:txBody>
      </p:sp>
      <p:sp>
        <p:nvSpPr>
          <p:cNvPr id="44" name="Text Box 43"/>
          <p:cNvSpPr txBox="1">
            <a:spLocks noChangeArrowheads="1"/>
          </p:cNvSpPr>
          <p:nvPr/>
        </p:nvSpPr>
        <p:spPr bwMode="auto">
          <a:xfrm>
            <a:off x="5566345" y="4292179"/>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4</a:t>
            </a:r>
          </a:p>
        </p:txBody>
      </p:sp>
      <p:sp>
        <p:nvSpPr>
          <p:cNvPr id="45" name="Text Box 44"/>
          <p:cNvSpPr txBox="1">
            <a:spLocks noChangeArrowheads="1"/>
          </p:cNvSpPr>
          <p:nvPr/>
        </p:nvSpPr>
        <p:spPr bwMode="auto">
          <a:xfrm>
            <a:off x="5563170" y="52288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1</a:t>
            </a:r>
          </a:p>
        </p:txBody>
      </p:sp>
      <p:sp>
        <p:nvSpPr>
          <p:cNvPr id="46" name="Text Box 45"/>
          <p:cNvSpPr txBox="1">
            <a:spLocks noChangeArrowheads="1"/>
          </p:cNvSpPr>
          <p:nvPr/>
        </p:nvSpPr>
        <p:spPr bwMode="auto">
          <a:xfrm>
            <a:off x="4145533" y="3068216"/>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1</a:t>
            </a:r>
          </a:p>
        </p:txBody>
      </p:sp>
      <p:sp>
        <p:nvSpPr>
          <p:cNvPr id="47" name="Text Box 46"/>
          <p:cNvSpPr txBox="1">
            <a:spLocks noChangeArrowheads="1"/>
          </p:cNvSpPr>
          <p:nvPr/>
        </p:nvSpPr>
        <p:spPr bwMode="auto">
          <a:xfrm>
            <a:off x="3532758" y="4292179"/>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2</a:t>
            </a:r>
          </a:p>
        </p:txBody>
      </p:sp>
      <p:sp>
        <p:nvSpPr>
          <p:cNvPr id="48" name="Text Box 47"/>
          <p:cNvSpPr txBox="1">
            <a:spLocks noChangeArrowheads="1"/>
          </p:cNvSpPr>
          <p:nvPr/>
        </p:nvSpPr>
        <p:spPr bwMode="auto">
          <a:xfrm>
            <a:off x="5091683" y="3715916"/>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3</a:t>
            </a:r>
          </a:p>
        </p:txBody>
      </p:sp>
      <p:sp>
        <p:nvSpPr>
          <p:cNvPr id="49" name="Text Box 48"/>
          <p:cNvSpPr txBox="1">
            <a:spLocks noChangeArrowheads="1"/>
          </p:cNvSpPr>
          <p:nvPr/>
        </p:nvSpPr>
        <p:spPr bwMode="auto">
          <a:xfrm>
            <a:off x="6052120" y="4292179"/>
            <a:ext cx="5036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mn-ea"/>
              </a:rPr>
              <a:t>S</a:t>
            </a:r>
            <a:r>
              <a:rPr lang="en-US" altLang="zh-CN" sz="2400" b="1" baseline="-25000">
                <a:latin typeface="+mn-lt"/>
                <a:ea typeface="+mn-ea"/>
              </a:rPr>
              <a:t>4</a:t>
            </a:r>
          </a:p>
        </p:txBody>
      </p:sp>
      <p:sp>
        <p:nvSpPr>
          <p:cNvPr id="5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32996672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zh-CN" dirty="0" smtClean="0">
                <a:latin typeface="华文新魏" pitchFamily="2" charset="-122"/>
                <a:ea typeface="华文新魏" pitchFamily="2" charset="-122"/>
              </a:rPr>
              <a:t>FEC</a:t>
            </a:r>
            <a:r>
              <a:rPr lang="zh-CN" altLang="en-US" dirty="0" smtClean="0">
                <a:latin typeface="+mj-ea"/>
              </a:rPr>
              <a:t>用于</a:t>
            </a:r>
            <a:r>
              <a:rPr lang="zh-CN" altLang="en-US" dirty="0">
                <a:latin typeface="+mj-ea"/>
              </a:rPr>
              <a:t>负载平衡 </a:t>
            </a:r>
            <a:endParaRPr lang="zh-CN" altLang="en-US" sz="32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1108148" y="1799802"/>
            <a:ext cx="7280276" cy="4581526"/>
            <a:chOff x="968375" y="1096963"/>
            <a:chExt cx="7280276" cy="5216526"/>
          </a:xfrm>
        </p:grpSpPr>
        <p:sp>
          <p:nvSpPr>
            <p:cNvPr id="5" name="Line 3"/>
            <p:cNvSpPr>
              <a:spLocks noChangeShapeType="1"/>
            </p:cNvSpPr>
            <p:nvPr/>
          </p:nvSpPr>
          <p:spPr bwMode="auto">
            <a:xfrm>
              <a:off x="1587500" y="1390650"/>
              <a:ext cx="979488" cy="5476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 name="Line 4"/>
            <p:cNvSpPr>
              <a:spLocks noChangeShapeType="1"/>
            </p:cNvSpPr>
            <p:nvPr/>
          </p:nvSpPr>
          <p:spPr bwMode="auto">
            <a:xfrm flipV="1">
              <a:off x="1587500" y="1978025"/>
              <a:ext cx="1085850" cy="7889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7" name="Line 5"/>
            <p:cNvSpPr>
              <a:spLocks noChangeShapeType="1"/>
            </p:cNvSpPr>
            <p:nvPr/>
          </p:nvSpPr>
          <p:spPr bwMode="auto">
            <a:xfrm flipV="1">
              <a:off x="2732088" y="1403350"/>
              <a:ext cx="2146300" cy="5349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8" name="Line 6"/>
            <p:cNvSpPr>
              <a:spLocks noChangeShapeType="1"/>
            </p:cNvSpPr>
            <p:nvPr/>
          </p:nvSpPr>
          <p:spPr bwMode="auto">
            <a:xfrm>
              <a:off x="4938713" y="1390650"/>
              <a:ext cx="1657350" cy="6588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9" name="Line 7"/>
            <p:cNvSpPr>
              <a:spLocks noChangeShapeType="1"/>
            </p:cNvSpPr>
            <p:nvPr/>
          </p:nvSpPr>
          <p:spPr bwMode="auto">
            <a:xfrm>
              <a:off x="2649538" y="1938338"/>
              <a:ext cx="1041400" cy="7858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0" name="Line 8"/>
            <p:cNvSpPr>
              <a:spLocks noChangeShapeType="1"/>
            </p:cNvSpPr>
            <p:nvPr/>
          </p:nvSpPr>
          <p:spPr bwMode="auto">
            <a:xfrm flipV="1">
              <a:off x="3792538" y="2724150"/>
              <a:ext cx="2011362" cy="4286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1" name="Line 9"/>
            <p:cNvSpPr>
              <a:spLocks noChangeShapeType="1"/>
            </p:cNvSpPr>
            <p:nvPr/>
          </p:nvSpPr>
          <p:spPr bwMode="auto">
            <a:xfrm flipV="1">
              <a:off x="6002338" y="2049463"/>
              <a:ext cx="671512" cy="6270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2" name="Line 10"/>
            <p:cNvSpPr>
              <a:spLocks noChangeShapeType="1"/>
            </p:cNvSpPr>
            <p:nvPr/>
          </p:nvSpPr>
          <p:spPr bwMode="auto">
            <a:xfrm flipV="1">
              <a:off x="6740525" y="1433513"/>
              <a:ext cx="914400" cy="5969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13" name="Line 11"/>
            <p:cNvSpPr>
              <a:spLocks noChangeShapeType="1"/>
            </p:cNvSpPr>
            <p:nvPr/>
          </p:nvSpPr>
          <p:spPr bwMode="auto">
            <a:xfrm>
              <a:off x="6737350" y="2078038"/>
              <a:ext cx="854075" cy="6175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14" name="Picture 12"/>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03475" y="1847850"/>
              <a:ext cx="496888"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5" name="Picture 1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86425" y="2581275"/>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1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68688" y="2581275"/>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15"/>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0325" y="1938338"/>
              <a:ext cx="495300" cy="25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8" name="Picture 16"/>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06925" y="1295400"/>
              <a:ext cx="4953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1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025" y="2306638"/>
              <a:ext cx="45243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025" y="1112838"/>
              <a:ext cx="452438"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91400" y="2306638"/>
              <a:ext cx="45561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0"/>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91400" y="1112838"/>
              <a:ext cx="455613"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Freeform 21"/>
            <p:cNvSpPr>
              <a:spLocks/>
            </p:cNvSpPr>
            <p:nvPr/>
          </p:nvSpPr>
          <p:spPr bwMode="auto">
            <a:xfrm>
              <a:off x="2967038" y="1203325"/>
              <a:ext cx="3452812" cy="631825"/>
            </a:xfrm>
            <a:custGeom>
              <a:avLst/>
              <a:gdLst>
                <a:gd name="T0" fmla="*/ 0 w 2028"/>
                <a:gd name="T1" fmla="*/ 252 h 330"/>
                <a:gd name="T2" fmla="*/ 174 w 2028"/>
                <a:gd name="T3" fmla="*/ 210 h 330"/>
                <a:gd name="T4" fmla="*/ 357 w 2028"/>
                <a:gd name="T5" fmla="*/ 164 h 330"/>
                <a:gd name="T6" fmla="*/ 634 w 2028"/>
                <a:gd name="T7" fmla="*/ 97 h 330"/>
                <a:gd name="T8" fmla="*/ 1098 w 2028"/>
                <a:gd name="T9" fmla="*/ 6 h 330"/>
                <a:gd name="T10" fmla="*/ 1374 w 2028"/>
                <a:gd name="T11" fmla="*/ 60 h 330"/>
                <a:gd name="T12" fmla="*/ 1531 w 2028"/>
                <a:gd name="T13" fmla="*/ 119 h 330"/>
                <a:gd name="T14" fmla="*/ 1746 w 2028"/>
                <a:gd name="T15" fmla="*/ 210 h 330"/>
                <a:gd name="T16" fmla="*/ 2028 w 2028"/>
                <a:gd name="T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8" h="330">
                  <a:moveTo>
                    <a:pt x="0" y="252"/>
                  </a:moveTo>
                  <a:cubicBezTo>
                    <a:pt x="28" y="245"/>
                    <a:pt x="115" y="225"/>
                    <a:pt x="174" y="210"/>
                  </a:cubicBezTo>
                  <a:cubicBezTo>
                    <a:pt x="233" y="195"/>
                    <a:pt x="280" y="183"/>
                    <a:pt x="357" y="164"/>
                  </a:cubicBezTo>
                  <a:cubicBezTo>
                    <a:pt x="434" y="145"/>
                    <a:pt x="511" y="123"/>
                    <a:pt x="634" y="97"/>
                  </a:cubicBezTo>
                  <a:cubicBezTo>
                    <a:pt x="757" y="71"/>
                    <a:pt x="975" y="12"/>
                    <a:pt x="1098" y="6"/>
                  </a:cubicBezTo>
                  <a:cubicBezTo>
                    <a:pt x="1221" y="0"/>
                    <a:pt x="1302" y="41"/>
                    <a:pt x="1374" y="60"/>
                  </a:cubicBezTo>
                  <a:cubicBezTo>
                    <a:pt x="1446" y="79"/>
                    <a:pt x="1469" y="94"/>
                    <a:pt x="1531" y="119"/>
                  </a:cubicBezTo>
                  <a:cubicBezTo>
                    <a:pt x="1593" y="144"/>
                    <a:pt x="1663" y="175"/>
                    <a:pt x="1746" y="210"/>
                  </a:cubicBezTo>
                  <a:cubicBezTo>
                    <a:pt x="1829" y="245"/>
                    <a:pt x="1969" y="305"/>
                    <a:pt x="2028" y="330"/>
                  </a:cubicBezTo>
                </a:path>
              </a:pathLst>
            </a:custGeom>
            <a:noFill/>
            <a:ln w="76200" cmpd="sng">
              <a:solidFill>
                <a:srgbClr val="FF0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4" name="Line 22"/>
            <p:cNvSpPr>
              <a:spLocks noChangeShapeType="1"/>
            </p:cNvSpPr>
            <p:nvPr/>
          </p:nvSpPr>
          <p:spPr bwMode="auto">
            <a:xfrm>
              <a:off x="1912938" y="1390650"/>
              <a:ext cx="635000" cy="376238"/>
            </a:xfrm>
            <a:prstGeom prst="line">
              <a:avLst/>
            </a:prstGeom>
            <a:noFill/>
            <a:ln w="38100">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3"/>
            <p:cNvSpPr>
              <a:spLocks noChangeShapeType="1"/>
            </p:cNvSpPr>
            <p:nvPr/>
          </p:nvSpPr>
          <p:spPr bwMode="auto">
            <a:xfrm>
              <a:off x="6716713" y="2262188"/>
              <a:ext cx="614362" cy="457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4"/>
            <p:cNvSpPr>
              <a:spLocks noChangeShapeType="1"/>
            </p:cNvSpPr>
            <p:nvPr/>
          </p:nvSpPr>
          <p:spPr bwMode="auto">
            <a:xfrm flipV="1">
              <a:off x="1851025" y="2030413"/>
              <a:ext cx="460375" cy="331787"/>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5"/>
            <p:cNvSpPr>
              <a:spLocks noChangeShapeType="1"/>
            </p:cNvSpPr>
            <p:nvPr/>
          </p:nvSpPr>
          <p:spPr bwMode="auto">
            <a:xfrm flipV="1">
              <a:off x="6740525" y="1457325"/>
              <a:ext cx="623888" cy="390525"/>
            </a:xfrm>
            <a:prstGeom prst="line">
              <a:avLst/>
            </a:prstGeom>
            <a:noFill/>
            <a:ln w="381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Text Box 26"/>
            <p:cNvSpPr txBox="1">
              <a:spLocks noChangeArrowheads="1"/>
            </p:cNvSpPr>
            <p:nvPr/>
          </p:nvSpPr>
          <p:spPr bwMode="auto">
            <a:xfrm>
              <a:off x="6437877" y="1486010"/>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C</a:t>
              </a:r>
            </a:p>
          </p:txBody>
        </p:sp>
        <p:sp>
          <p:nvSpPr>
            <p:cNvPr id="29" name="Text Box 27"/>
            <p:cNvSpPr txBox="1">
              <a:spLocks noChangeArrowheads="1"/>
            </p:cNvSpPr>
            <p:nvPr/>
          </p:nvSpPr>
          <p:spPr bwMode="auto">
            <a:xfrm>
              <a:off x="4619625" y="1486010"/>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B</a:t>
              </a:r>
            </a:p>
          </p:txBody>
        </p:sp>
        <p:sp>
          <p:nvSpPr>
            <p:cNvPr id="30" name="Text Box 28"/>
            <p:cNvSpPr txBox="1">
              <a:spLocks noChangeArrowheads="1"/>
            </p:cNvSpPr>
            <p:nvPr/>
          </p:nvSpPr>
          <p:spPr bwMode="auto">
            <a:xfrm>
              <a:off x="2477437" y="1404022"/>
              <a:ext cx="3706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A</a:t>
              </a:r>
            </a:p>
          </p:txBody>
        </p:sp>
        <p:sp>
          <p:nvSpPr>
            <p:cNvPr id="31" name="Text Box 29"/>
            <p:cNvSpPr txBox="1">
              <a:spLocks noChangeArrowheads="1"/>
            </p:cNvSpPr>
            <p:nvPr/>
          </p:nvSpPr>
          <p:spPr bwMode="auto">
            <a:xfrm>
              <a:off x="989013" y="109696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1</a:t>
              </a:r>
            </a:p>
          </p:txBody>
        </p:sp>
        <p:sp>
          <p:nvSpPr>
            <p:cNvPr id="32" name="Text Box 30"/>
            <p:cNvSpPr txBox="1">
              <a:spLocks noChangeArrowheads="1"/>
            </p:cNvSpPr>
            <p:nvPr/>
          </p:nvSpPr>
          <p:spPr bwMode="auto">
            <a:xfrm>
              <a:off x="5716588" y="2163763"/>
              <a:ext cx="355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E</a:t>
              </a:r>
            </a:p>
          </p:txBody>
        </p:sp>
        <p:sp>
          <p:nvSpPr>
            <p:cNvPr id="33" name="Text Box 31"/>
            <p:cNvSpPr txBox="1">
              <a:spLocks noChangeArrowheads="1"/>
            </p:cNvSpPr>
            <p:nvPr/>
          </p:nvSpPr>
          <p:spPr bwMode="auto">
            <a:xfrm>
              <a:off x="3455988" y="2084388"/>
              <a:ext cx="3818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D</a:t>
              </a:r>
            </a:p>
          </p:txBody>
        </p:sp>
        <p:sp>
          <p:nvSpPr>
            <p:cNvPr id="34" name="Text Box 32"/>
            <p:cNvSpPr txBox="1">
              <a:spLocks noChangeArrowheads="1"/>
            </p:cNvSpPr>
            <p:nvPr/>
          </p:nvSpPr>
          <p:spPr bwMode="auto">
            <a:xfrm>
              <a:off x="968375" y="225583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2</a:t>
              </a:r>
            </a:p>
          </p:txBody>
        </p:sp>
        <p:sp>
          <p:nvSpPr>
            <p:cNvPr id="35" name="Text Box 33"/>
            <p:cNvSpPr txBox="1">
              <a:spLocks noChangeArrowheads="1"/>
            </p:cNvSpPr>
            <p:nvPr/>
          </p:nvSpPr>
          <p:spPr bwMode="auto">
            <a:xfrm>
              <a:off x="7767638" y="1136650"/>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3</a:t>
              </a:r>
            </a:p>
          </p:txBody>
        </p:sp>
        <p:sp>
          <p:nvSpPr>
            <p:cNvPr id="36" name="Text Box 34"/>
            <p:cNvSpPr txBox="1">
              <a:spLocks noChangeArrowheads="1"/>
            </p:cNvSpPr>
            <p:nvPr/>
          </p:nvSpPr>
          <p:spPr bwMode="auto">
            <a:xfrm>
              <a:off x="7737475" y="2341563"/>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4</a:t>
              </a:r>
            </a:p>
          </p:txBody>
        </p:sp>
        <p:sp>
          <p:nvSpPr>
            <p:cNvPr id="37" name="Text Box 35"/>
            <p:cNvSpPr txBox="1">
              <a:spLocks noChangeArrowheads="1"/>
            </p:cNvSpPr>
            <p:nvPr/>
          </p:nvSpPr>
          <p:spPr bwMode="auto">
            <a:xfrm>
              <a:off x="1908175" y="2898775"/>
              <a:ext cx="56879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(a) </a:t>
              </a:r>
              <a:r>
                <a:rPr kumimoji="1" lang="zh-CN" altLang="en-US" sz="2000" b="1" dirty="0">
                  <a:latin typeface="+mn-lt"/>
                  <a:ea typeface="+mn-ea"/>
                </a:rPr>
                <a:t>传统路由选择协议使最短路径 </a:t>
              </a:r>
              <a:r>
                <a:rPr kumimoji="1" lang="en-US" altLang="zh-CN" sz="2000" b="1" dirty="0">
                  <a:latin typeface="+mn-lt"/>
                  <a:ea typeface="+mn-ea"/>
                </a:rPr>
                <a:t>A→B→C </a:t>
              </a:r>
              <a:r>
                <a:rPr kumimoji="1" lang="zh-CN" altLang="en-US" sz="2000" b="1" dirty="0">
                  <a:latin typeface="+mn-lt"/>
                  <a:ea typeface="+mn-ea"/>
                </a:rPr>
                <a:t>过载 </a:t>
              </a:r>
            </a:p>
          </p:txBody>
        </p:sp>
        <p:grpSp>
          <p:nvGrpSpPr>
            <p:cNvPr id="38" name="Group 36"/>
            <p:cNvGrpSpPr>
              <a:grpSpLocks/>
            </p:cNvGrpSpPr>
            <p:nvPr/>
          </p:nvGrpSpPr>
          <p:grpSpPr bwMode="auto">
            <a:xfrm>
              <a:off x="977900" y="3851276"/>
              <a:ext cx="7270751" cy="2462213"/>
              <a:chOff x="616" y="2426"/>
              <a:chExt cx="4580" cy="1551"/>
            </a:xfrm>
          </p:grpSpPr>
          <p:sp>
            <p:nvSpPr>
              <p:cNvPr id="39" name="Line 37"/>
              <p:cNvSpPr>
                <a:spLocks noChangeShapeType="1"/>
              </p:cNvSpPr>
              <p:nvPr/>
            </p:nvSpPr>
            <p:spPr bwMode="auto">
              <a:xfrm>
                <a:off x="1000" y="2621"/>
                <a:ext cx="617" cy="34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Line 38"/>
              <p:cNvSpPr>
                <a:spLocks noChangeShapeType="1"/>
              </p:cNvSpPr>
              <p:nvPr/>
            </p:nvSpPr>
            <p:spPr bwMode="auto">
              <a:xfrm flipV="1">
                <a:off x="1000" y="2993"/>
                <a:ext cx="684" cy="49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1" name="Line 39"/>
              <p:cNvSpPr>
                <a:spLocks noChangeShapeType="1"/>
              </p:cNvSpPr>
              <p:nvPr/>
            </p:nvSpPr>
            <p:spPr bwMode="auto">
              <a:xfrm flipV="1">
                <a:off x="1721" y="2630"/>
                <a:ext cx="1352" cy="3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2" name="Line 40"/>
              <p:cNvSpPr>
                <a:spLocks noChangeShapeType="1"/>
              </p:cNvSpPr>
              <p:nvPr/>
            </p:nvSpPr>
            <p:spPr bwMode="auto">
              <a:xfrm>
                <a:off x="3111" y="2621"/>
                <a:ext cx="1044" cy="41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3" name="Line 41"/>
              <p:cNvSpPr>
                <a:spLocks noChangeShapeType="1"/>
              </p:cNvSpPr>
              <p:nvPr/>
            </p:nvSpPr>
            <p:spPr bwMode="auto">
              <a:xfrm>
                <a:off x="1669" y="2968"/>
                <a:ext cx="656" cy="49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4" name="Line 42"/>
              <p:cNvSpPr>
                <a:spLocks noChangeShapeType="1"/>
              </p:cNvSpPr>
              <p:nvPr/>
            </p:nvSpPr>
            <p:spPr bwMode="auto">
              <a:xfrm flipV="1">
                <a:off x="2389" y="3478"/>
                <a:ext cx="1339" cy="1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5" name="Line 43"/>
              <p:cNvSpPr>
                <a:spLocks noChangeShapeType="1"/>
              </p:cNvSpPr>
              <p:nvPr/>
            </p:nvSpPr>
            <p:spPr bwMode="auto">
              <a:xfrm flipV="1">
                <a:off x="3781" y="3036"/>
                <a:ext cx="423" cy="39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6" name="Line 44"/>
              <p:cNvSpPr>
                <a:spLocks noChangeShapeType="1"/>
              </p:cNvSpPr>
              <p:nvPr/>
            </p:nvSpPr>
            <p:spPr bwMode="auto">
              <a:xfrm flipV="1">
                <a:off x="4246" y="2650"/>
                <a:ext cx="576" cy="3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7" name="Line 45"/>
              <p:cNvSpPr>
                <a:spLocks noChangeShapeType="1"/>
              </p:cNvSpPr>
              <p:nvPr/>
            </p:nvSpPr>
            <p:spPr bwMode="auto">
              <a:xfrm>
                <a:off x="4244" y="3056"/>
                <a:ext cx="538" cy="38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pic>
            <p:nvPicPr>
              <p:cNvPr id="48" name="Picture 4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6" y="3198"/>
                <a:ext cx="285"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6" y="2446"/>
                <a:ext cx="285"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4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6" y="3198"/>
                <a:ext cx="28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49"/>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56" y="2446"/>
                <a:ext cx="287"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Text Box 50"/>
              <p:cNvSpPr txBox="1">
                <a:spLocks noChangeArrowheads="1"/>
              </p:cNvSpPr>
              <p:nvPr/>
            </p:nvSpPr>
            <p:spPr bwMode="auto">
              <a:xfrm>
                <a:off x="4114" y="2630"/>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C</a:t>
                </a:r>
              </a:p>
            </p:txBody>
          </p:sp>
          <p:sp>
            <p:nvSpPr>
              <p:cNvPr id="53" name="Text Box 51"/>
              <p:cNvSpPr txBox="1">
                <a:spLocks noChangeArrowheads="1"/>
              </p:cNvSpPr>
              <p:nvPr/>
            </p:nvSpPr>
            <p:spPr bwMode="auto">
              <a:xfrm>
                <a:off x="2997" y="2804"/>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B</a:t>
                </a:r>
              </a:p>
            </p:txBody>
          </p:sp>
          <p:sp>
            <p:nvSpPr>
              <p:cNvPr id="54" name="Text Box 52"/>
              <p:cNvSpPr txBox="1">
                <a:spLocks noChangeArrowheads="1"/>
              </p:cNvSpPr>
              <p:nvPr/>
            </p:nvSpPr>
            <p:spPr bwMode="auto">
              <a:xfrm>
                <a:off x="1573" y="2555"/>
                <a:ext cx="23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A</a:t>
                </a:r>
              </a:p>
            </p:txBody>
          </p:sp>
          <p:sp>
            <p:nvSpPr>
              <p:cNvPr id="55" name="Text Box 53"/>
              <p:cNvSpPr txBox="1">
                <a:spLocks noChangeArrowheads="1"/>
              </p:cNvSpPr>
              <p:nvPr/>
            </p:nvSpPr>
            <p:spPr bwMode="auto">
              <a:xfrm>
                <a:off x="623" y="2426"/>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1</a:t>
                </a:r>
              </a:p>
            </p:txBody>
          </p:sp>
          <p:sp>
            <p:nvSpPr>
              <p:cNvPr id="56" name="Text Box 54"/>
              <p:cNvSpPr txBox="1">
                <a:spLocks noChangeArrowheads="1"/>
              </p:cNvSpPr>
              <p:nvPr/>
            </p:nvSpPr>
            <p:spPr bwMode="auto">
              <a:xfrm>
                <a:off x="616" y="3180"/>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2</a:t>
                </a:r>
              </a:p>
            </p:txBody>
          </p:sp>
          <p:sp>
            <p:nvSpPr>
              <p:cNvPr id="57" name="Text Box 55"/>
              <p:cNvSpPr txBox="1">
                <a:spLocks noChangeArrowheads="1"/>
              </p:cNvSpPr>
              <p:nvPr/>
            </p:nvSpPr>
            <p:spPr bwMode="auto">
              <a:xfrm>
                <a:off x="4903" y="2467"/>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3</a:t>
                </a:r>
              </a:p>
            </p:txBody>
          </p:sp>
          <p:sp>
            <p:nvSpPr>
              <p:cNvPr id="58" name="Text Box 56"/>
              <p:cNvSpPr txBox="1">
                <a:spLocks noChangeArrowheads="1"/>
              </p:cNvSpPr>
              <p:nvPr/>
            </p:nvSpPr>
            <p:spPr bwMode="auto">
              <a:xfrm>
                <a:off x="4882" y="3225"/>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H</a:t>
                </a:r>
                <a:r>
                  <a:rPr kumimoji="1" lang="en-US" altLang="zh-CN" sz="2000" b="1" baseline="-25000">
                    <a:latin typeface="+mn-lt"/>
                    <a:ea typeface="+mn-ea"/>
                  </a:rPr>
                  <a:t>4</a:t>
                </a:r>
              </a:p>
            </p:txBody>
          </p:sp>
          <p:sp>
            <p:nvSpPr>
              <p:cNvPr id="59" name="Text Box 57"/>
              <p:cNvSpPr txBox="1">
                <a:spLocks noChangeArrowheads="1"/>
              </p:cNvSpPr>
              <p:nvPr/>
            </p:nvSpPr>
            <p:spPr bwMode="auto">
              <a:xfrm>
                <a:off x="2304" y="3040"/>
                <a:ext cx="24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D</a:t>
                </a:r>
              </a:p>
            </p:txBody>
          </p:sp>
          <p:sp>
            <p:nvSpPr>
              <p:cNvPr id="60" name="Text Box 58"/>
              <p:cNvSpPr txBox="1">
                <a:spLocks noChangeArrowheads="1"/>
              </p:cNvSpPr>
              <p:nvPr/>
            </p:nvSpPr>
            <p:spPr bwMode="auto">
              <a:xfrm>
                <a:off x="3633" y="3070"/>
                <a:ext cx="2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latin typeface="+mn-lt"/>
                    <a:ea typeface="+mn-ea"/>
                  </a:rPr>
                  <a:t>E</a:t>
                </a:r>
              </a:p>
            </p:txBody>
          </p:sp>
          <p:sp>
            <p:nvSpPr>
              <p:cNvPr id="61" name="Text Box 59"/>
              <p:cNvSpPr txBox="1">
                <a:spLocks noChangeArrowheads="1"/>
              </p:cNvSpPr>
              <p:nvPr/>
            </p:nvSpPr>
            <p:spPr bwMode="auto">
              <a:xfrm>
                <a:off x="1701" y="3647"/>
                <a:ext cx="213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(b) </a:t>
                </a:r>
                <a:r>
                  <a:rPr kumimoji="1" lang="zh-CN" altLang="en-US" sz="2000" b="1">
                    <a:latin typeface="+mn-lt"/>
                    <a:ea typeface="+mn-ea"/>
                  </a:rPr>
                  <a:t>利用 </a:t>
                </a:r>
                <a:r>
                  <a:rPr kumimoji="1" lang="en-US" altLang="zh-CN" sz="2000" b="1">
                    <a:latin typeface="+mn-lt"/>
                    <a:ea typeface="+mn-ea"/>
                  </a:rPr>
                  <a:t>FEC </a:t>
                </a:r>
                <a:r>
                  <a:rPr kumimoji="1" lang="zh-CN" altLang="en-US" sz="2000" b="1">
                    <a:latin typeface="+mn-lt"/>
                    <a:ea typeface="+mn-ea"/>
                  </a:rPr>
                  <a:t>使通信量分散</a:t>
                </a:r>
                <a:r>
                  <a:rPr kumimoji="1" lang="zh-CN" altLang="en-US" b="1">
                    <a:latin typeface="+mn-lt"/>
                    <a:ea typeface="+mn-ea"/>
                  </a:rPr>
                  <a:t> </a:t>
                </a:r>
              </a:p>
            </p:txBody>
          </p:sp>
          <p:pic>
            <p:nvPicPr>
              <p:cNvPr id="62" name="Picture 60"/>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59" y="283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61"/>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65" y="329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2"/>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71" y="2460"/>
                <a:ext cx="259"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3"/>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28" y="332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4"/>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83" y="2910"/>
                <a:ext cx="259"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Freeform 65"/>
              <p:cNvSpPr>
                <a:spLocks/>
              </p:cNvSpPr>
              <p:nvPr/>
            </p:nvSpPr>
            <p:spPr bwMode="auto">
              <a:xfrm>
                <a:off x="1200" y="2545"/>
                <a:ext cx="3463" cy="393"/>
              </a:xfrm>
              <a:custGeom>
                <a:avLst/>
                <a:gdLst>
                  <a:gd name="T0" fmla="*/ 0 w 3228"/>
                  <a:gd name="T1" fmla="*/ 96 h 326"/>
                  <a:gd name="T2" fmla="*/ 288 w 3228"/>
                  <a:gd name="T3" fmla="*/ 234 h 326"/>
                  <a:gd name="T4" fmla="*/ 480 w 3228"/>
                  <a:gd name="T5" fmla="*/ 264 h 326"/>
                  <a:gd name="T6" fmla="*/ 792 w 3228"/>
                  <a:gd name="T7" fmla="*/ 210 h 326"/>
                  <a:gd name="T8" fmla="*/ 975 w 3228"/>
                  <a:gd name="T9" fmla="*/ 164 h 326"/>
                  <a:gd name="T10" fmla="*/ 1252 w 3228"/>
                  <a:gd name="T11" fmla="*/ 97 h 326"/>
                  <a:gd name="T12" fmla="*/ 1716 w 3228"/>
                  <a:gd name="T13" fmla="*/ 6 h 326"/>
                  <a:gd name="T14" fmla="*/ 1992 w 3228"/>
                  <a:gd name="T15" fmla="*/ 60 h 326"/>
                  <a:gd name="T16" fmla="*/ 2149 w 3228"/>
                  <a:gd name="T17" fmla="*/ 119 h 326"/>
                  <a:gd name="T18" fmla="*/ 2364 w 3228"/>
                  <a:gd name="T19" fmla="*/ 210 h 326"/>
                  <a:gd name="T20" fmla="*/ 2646 w 3228"/>
                  <a:gd name="T21" fmla="*/ 312 h 326"/>
                  <a:gd name="T22" fmla="*/ 2874 w 3228"/>
                  <a:gd name="T23" fmla="*/ 294 h 326"/>
                  <a:gd name="T24" fmla="*/ 3060 w 3228"/>
                  <a:gd name="T25" fmla="*/ 204 h 326"/>
                  <a:gd name="T26" fmla="*/ 3228 w 3228"/>
                  <a:gd name="T27" fmla="*/ 10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8" h="326">
                    <a:moveTo>
                      <a:pt x="0" y="96"/>
                    </a:moveTo>
                    <a:cubicBezTo>
                      <a:pt x="49" y="119"/>
                      <a:pt x="208" y="206"/>
                      <a:pt x="288" y="234"/>
                    </a:cubicBezTo>
                    <a:cubicBezTo>
                      <a:pt x="368" y="262"/>
                      <a:pt x="396" y="268"/>
                      <a:pt x="480" y="264"/>
                    </a:cubicBezTo>
                    <a:cubicBezTo>
                      <a:pt x="564" y="260"/>
                      <a:pt x="710" y="227"/>
                      <a:pt x="792" y="210"/>
                    </a:cubicBezTo>
                    <a:cubicBezTo>
                      <a:pt x="874" y="193"/>
                      <a:pt x="898" y="183"/>
                      <a:pt x="975" y="164"/>
                    </a:cubicBezTo>
                    <a:cubicBezTo>
                      <a:pt x="1052" y="145"/>
                      <a:pt x="1129" y="123"/>
                      <a:pt x="1252" y="97"/>
                    </a:cubicBezTo>
                    <a:cubicBezTo>
                      <a:pt x="1375" y="71"/>
                      <a:pt x="1593" y="12"/>
                      <a:pt x="1716" y="6"/>
                    </a:cubicBezTo>
                    <a:cubicBezTo>
                      <a:pt x="1839" y="0"/>
                      <a:pt x="1920" y="41"/>
                      <a:pt x="1992" y="60"/>
                    </a:cubicBezTo>
                    <a:cubicBezTo>
                      <a:pt x="2064" y="79"/>
                      <a:pt x="2087" y="94"/>
                      <a:pt x="2149" y="119"/>
                    </a:cubicBezTo>
                    <a:cubicBezTo>
                      <a:pt x="2211" y="144"/>
                      <a:pt x="2281" y="178"/>
                      <a:pt x="2364" y="210"/>
                    </a:cubicBezTo>
                    <a:cubicBezTo>
                      <a:pt x="2447" y="242"/>
                      <a:pt x="2561" y="298"/>
                      <a:pt x="2646" y="312"/>
                    </a:cubicBezTo>
                    <a:cubicBezTo>
                      <a:pt x="2731" y="326"/>
                      <a:pt x="2805" y="312"/>
                      <a:pt x="2874" y="294"/>
                    </a:cubicBezTo>
                    <a:cubicBezTo>
                      <a:pt x="2943" y="276"/>
                      <a:pt x="3001" y="235"/>
                      <a:pt x="3060" y="204"/>
                    </a:cubicBezTo>
                    <a:cubicBezTo>
                      <a:pt x="3119" y="173"/>
                      <a:pt x="3193" y="128"/>
                      <a:pt x="3228" y="108"/>
                    </a:cubicBezTo>
                  </a:path>
                </a:pathLst>
              </a:custGeom>
              <a:noFill/>
              <a:ln w="38100" cmpd="sng">
                <a:solidFill>
                  <a:srgbClr val="008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68" name="Freeform 66"/>
              <p:cNvSpPr>
                <a:spLocks/>
              </p:cNvSpPr>
              <p:nvPr/>
            </p:nvSpPr>
            <p:spPr bwMode="auto">
              <a:xfrm>
                <a:off x="1155" y="3130"/>
                <a:ext cx="3522" cy="470"/>
              </a:xfrm>
              <a:custGeom>
                <a:avLst/>
                <a:gdLst>
                  <a:gd name="T0" fmla="*/ 0 w 3282"/>
                  <a:gd name="T1" fmla="*/ 259 h 391"/>
                  <a:gd name="T2" fmla="*/ 240 w 3282"/>
                  <a:gd name="T3" fmla="*/ 116 h 391"/>
                  <a:gd name="T4" fmla="*/ 498 w 3282"/>
                  <a:gd name="T5" fmla="*/ 7 h 391"/>
                  <a:gd name="T6" fmla="*/ 756 w 3282"/>
                  <a:gd name="T7" fmla="*/ 157 h 391"/>
                  <a:gd name="T8" fmla="*/ 1026 w 3282"/>
                  <a:gd name="T9" fmla="*/ 349 h 391"/>
                  <a:gd name="T10" fmla="*/ 1245 w 3282"/>
                  <a:gd name="T11" fmla="*/ 385 h 391"/>
                  <a:gd name="T12" fmla="*/ 1626 w 3282"/>
                  <a:gd name="T13" fmla="*/ 385 h 391"/>
                  <a:gd name="T14" fmla="*/ 2124 w 3282"/>
                  <a:gd name="T15" fmla="*/ 385 h 391"/>
                  <a:gd name="T16" fmla="*/ 2442 w 3282"/>
                  <a:gd name="T17" fmla="*/ 349 h 391"/>
                  <a:gd name="T18" fmla="*/ 2592 w 3282"/>
                  <a:gd name="T19" fmla="*/ 277 h 391"/>
                  <a:gd name="T20" fmla="*/ 2796 w 3282"/>
                  <a:gd name="T21" fmla="*/ 91 h 391"/>
                  <a:gd name="T22" fmla="*/ 2946 w 3282"/>
                  <a:gd name="T23" fmla="*/ 67 h 391"/>
                  <a:gd name="T24" fmla="*/ 3101 w 3282"/>
                  <a:gd name="T25" fmla="*/ 160 h 391"/>
                  <a:gd name="T26" fmla="*/ 3282 w 3282"/>
                  <a:gd name="T27" fmla="*/ 27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2" h="391">
                    <a:moveTo>
                      <a:pt x="0" y="259"/>
                    </a:moveTo>
                    <a:cubicBezTo>
                      <a:pt x="39" y="235"/>
                      <a:pt x="157" y="158"/>
                      <a:pt x="240" y="116"/>
                    </a:cubicBezTo>
                    <a:cubicBezTo>
                      <a:pt x="323" y="74"/>
                      <a:pt x="412" y="0"/>
                      <a:pt x="498" y="7"/>
                    </a:cubicBezTo>
                    <a:cubicBezTo>
                      <a:pt x="584" y="14"/>
                      <a:pt x="668" y="100"/>
                      <a:pt x="756" y="157"/>
                    </a:cubicBezTo>
                    <a:cubicBezTo>
                      <a:pt x="844" y="214"/>
                      <a:pt x="945" y="311"/>
                      <a:pt x="1026" y="349"/>
                    </a:cubicBezTo>
                    <a:cubicBezTo>
                      <a:pt x="1107" y="387"/>
                      <a:pt x="1145" y="379"/>
                      <a:pt x="1245" y="385"/>
                    </a:cubicBezTo>
                    <a:cubicBezTo>
                      <a:pt x="1345" y="391"/>
                      <a:pt x="1480" y="385"/>
                      <a:pt x="1626" y="385"/>
                    </a:cubicBezTo>
                    <a:cubicBezTo>
                      <a:pt x="1772" y="385"/>
                      <a:pt x="1988" y="391"/>
                      <a:pt x="2124" y="385"/>
                    </a:cubicBezTo>
                    <a:cubicBezTo>
                      <a:pt x="2260" y="379"/>
                      <a:pt x="2364" y="367"/>
                      <a:pt x="2442" y="349"/>
                    </a:cubicBezTo>
                    <a:cubicBezTo>
                      <a:pt x="2520" y="331"/>
                      <a:pt x="2533" y="320"/>
                      <a:pt x="2592" y="277"/>
                    </a:cubicBezTo>
                    <a:cubicBezTo>
                      <a:pt x="2651" y="234"/>
                      <a:pt x="2737" y="126"/>
                      <a:pt x="2796" y="91"/>
                    </a:cubicBezTo>
                    <a:cubicBezTo>
                      <a:pt x="2855" y="56"/>
                      <a:pt x="2895" y="55"/>
                      <a:pt x="2946" y="67"/>
                    </a:cubicBezTo>
                    <a:cubicBezTo>
                      <a:pt x="2997" y="79"/>
                      <a:pt x="3045" y="126"/>
                      <a:pt x="3101" y="160"/>
                    </a:cubicBezTo>
                    <a:cubicBezTo>
                      <a:pt x="3157" y="194"/>
                      <a:pt x="3244" y="248"/>
                      <a:pt x="3282" y="271"/>
                    </a:cubicBezTo>
                  </a:path>
                </a:pathLst>
              </a:custGeom>
              <a:noFill/>
              <a:ln w="38100" cmpd="sng">
                <a:solidFill>
                  <a:srgbClr val="008000"/>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grpSp>
      <p:sp>
        <p:nvSpPr>
          <p:cNvPr id="4" name="TextBox 3"/>
          <p:cNvSpPr txBox="1"/>
          <p:nvPr/>
        </p:nvSpPr>
        <p:spPr>
          <a:xfrm>
            <a:off x="2307578" y="1660738"/>
            <a:ext cx="1408906" cy="400110"/>
          </a:xfrm>
          <a:prstGeom prst="rect">
            <a:avLst/>
          </a:prstGeom>
          <a:noFill/>
        </p:spPr>
        <p:txBody>
          <a:bodyPr wrap="square" rtlCol="0">
            <a:spAutoFit/>
          </a:bodyPr>
          <a:lstStyle/>
          <a:p>
            <a:r>
              <a:rPr lang="en-US" altLang="zh-CN" sz="2000" b="1" dirty="0" smtClean="0">
                <a:latin typeface="+mn-lt"/>
              </a:rPr>
              <a:t>H1</a:t>
            </a:r>
            <a:r>
              <a:rPr lang="zh-CN" altLang="en-US" sz="2000" b="1" dirty="0" smtClean="0">
                <a:latin typeface="+mn-lt"/>
              </a:rPr>
              <a:t>→</a:t>
            </a:r>
            <a:r>
              <a:rPr lang="en-US" altLang="zh-CN" sz="2000" b="1" dirty="0" smtClean="0">
                <a:latin typeface="+mn-lt"/>
              </a:rPr>
              <a:t>H3</a:t>
            </a:r>
            <a:endParaRPr lang="zh-CN" altLang="en-US" sz="2000" b="1" dirty="0">
              <a:latin typeface="+mn-lt"/>
            </a:endParaRPr>
          </a:p>
        </p:txBody>
      </p:sp>
      <p:sp>
        <p:nvSpPr>
          <p:cNvPr id="71" name="TextBox 70"/>
          <p:cNvSpPr txBox="1"/>
          <p:nvPr/>
        </p:nvSpPr>
        <p:spPr>
          <a:xfrm>
            <a:off x="2298998" y="2911024"/>
            <a:ext cx="1408906" cy="400110"/>
          </a:xfrm>
          <a:prstGeom prst="rect">
            <a:avLst/>
          </a:prstGeom>
          <a:noFill/>
        </p:spPr>
        <p:txBody>
          <a:bodyPr wrap="square" rtlCol="0">
            <a:spAutoFit/>
          </a:bodyPr>
          <a:lstStyle/>
          <a:p>
            <a:r>
              <a:rPr lang="en-US" altLang="zh-CN" sz="2000" b="1" dirty="0" smtClean="0">
                <a:solidFill>
                  <a:srgbClr val="0000FF"/>
                </a:solidFill>
                <a:latin typeface="+mn-lt"/>
              </a:rPr>
              <a:t>H2</a:t>
            </a:r>
            <a:r>
              <a:rPr lang="zh-CN" altLang="en-US" sz="2000" b="1" dirty="0" smtClean="0">
                <a:solidFill>
                  <a:srgbClr val="0000FF"/>
                </a:solidFill>
                <a:latin typeface="+mn-lt"/>
              </a:rPr>
              <a:t>→</a:t>
            </a:r>
            <a:r>
              <a:rPr lang="en-US" altLang="zh-CN" sz="2000" b="1" dirty="0" smtClean="0">
                <a:solidFill>
                  <a:srgbClr val="0000FF"/>
                </a:solidFill>
                <a:latin typeface="+mn-lt"/>
              </a:rPr>
              <a:t>H4</a:t>
            </a:r>
            <a:endParaRPr lang="zh-CN" altLang="en-US" sz="2000" b="1" dirty="0">
              <a:solidFill>
                <a:srgbClr val="0000FF"/>
              </a:solidFill>
              <a:latin typeface="+mn-lt"/>
            </a:endParaRPr>
          </a:p>
        </p:txBody>
      </p:sp>
      <p:sp>
        <p:nvSpPr>
          <p:cNvPr id="72" name="TextBox 71"/>
          <p:cNvSpPr txBox="1"/>
          <p:nvPr/>
        </p:nvSpPr>
        <p:spPr>
          <a:xfrm>
            <a:off x="2283765" y="4118477"/>
            <a:ext cx="1408906" cy="400110"/>
          </a:xfrm>
          <a:prstGeom prst="rect">
            <a:avLst/>
          </a:prstGeom>
          <a:noFill/>
        </p:spPr>
        <p:txBody>
          <a:bodyPr wrap="square" rtlCol="0">
            <a:spAutoFit/>
          </a:bodyPr>
          <a:lstStyle/>
          <a:p>
            <a:r>
              <a:rPr lang="en-US" altLang="zh-CN" sz="2000" b="1" dirty="0" smtClean="0">
                <a:latin typeface="+mn-lt"/>
              </a:rPr>
              <a:t>H1</a:t>
            </a:r>
            <a:r>
              <a:rPr lang="zh-CN" altLang="en-US" sz="2000" b="1" dirty="0" smtClean="0">
                <a:latin typeface="+mn-lt"/>
              </a:rPr>
              <a:t>→</a:t>
            </a:r>
            <a:r>
              <a:rPr lang="en-US" altLang="zh-CN" sz="2000" b="1" dirty="0" smtClean="0">
                <a:latin typeface="+mn-lt"/>
              </a:rPr>
              <a:t>H3</a:t>
            </a:r>
            <a:endParaRPr lang="zh-CN" altLang="en-US" sz="2000" b="1" dirty="0">
              <a:latin typeface="+mn-lt"/>
            </a:endParaRPr>
          </a:p>
        </p:txBody>
      </p:sp>
      <p:sp>
        <p:nvSpPr>
          <p:cNvPr id="73" name="TextBox 72"/>
          <p:cNvSpPr txBox="1"/>
          <p:nvPr/>
        </p:nvSpPr>
        <p:spPr>
          <a:xfrm>
            <a:off x="2298998" y="5477162"/>
            <a:ext cx="1408906" cy="400110"/>
          </a:xfrm>
          <a:prstGeom prst="rect">
            <a:avLst/>
          </a:prstGeom>
          <a:noFill/>
        </p:spPr>
        <p:txBody>
          <a:bodyPr wrap="square" rtlCol="0">
            <a:spAutoFit/>
          </a:bodyPr>
          <a:lstStyle/>
          <a:p>
            <a:r>
              <a:rPr lang="en-US" altLang="zh-CN" sz="2000" b="1" dirty="0" smtClean="0">
                <a:solidFill>
                  <a:srgbClr val="0000FF"/>
                </a:solidFill>
                <a:latin typeface="+mn-lt"/>
              </a:rPr>
              <a:t>H2</a:t>
            </a:r>
            <a:r>
              <a:rPr lang="zh-CN" altLang="en-US" sz="2000" b="1" dirty="0" smtClean="0">
                <a:solidFill>
                  <a:srgbClr val="0000FF"/>
                </a:solidFill>
                <a:latin typeface="+mn-lt"/>
              </a:rPr>
              <a:t>→</a:t>
            </a:r>
            <a:r>
              <a:rPr lang="en-US" altLang="zh-CN" sz="2000" b="1" dirty="0" smtClean="0">
                <a:solidFill>
                  <a:srgbClr val="0000FF"/>
                </a:solidFill>
                <a:latin typeface="+mn-lt"/>
              </a:rPr>
              <a:t>H4</a:t>
            </a:r>
            <a:endParaRPr lang="zh-CN" altLang="en-US" sz="2000" b="1" dirty="0">
              <a:solidFill>
                <a:srgbClr val="0000FF"/>
              </a:solidFill>
              <a:latin typeface="+mn-lt"/>
            </a:endParaRPr>
          </a:p>
        </p:txBody>
      </p:sp>
      <p:sp>
        <p:nvSpPr>
          <p:cNvPr id="74"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04049118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标签栈</a:t>
            </a:r>
            <a:endParaRPr lang="zh-CN" altLang="en-US" sz="3200" dirty="0">
              <a:latin typeface="+mj-ea"/>
            </a:endParaRPr>
          </a:p>
        </p:txBody>
      </p:sp>
      <p:sp>
        <p:nvSpPr>
          <p:cNvPr id="3" name="内容占位符 2"/>
          <p:cNvSpPr>
            <a:spLocks noGrp="1"/>
          </p:cNvSpPr>
          <p:nvPr>
            <p:ph idx="1"/>
          </p:nvPr>
        </p:nvSpPr>
        <p:spPr>
          <a:xfrm>
            <a:off x="809625" y="1773238"/>
            <a:ext cx="7958138" cy="2468740"/>
          </a:xfrm>
        </p:spPr>
        <p:txBody>
          <a:bodyPr/>
          <a:lstStyle/>
          <a:p>
            <a:r>
              <a:rPr lang="en-US" altLang="zh-CN" sz="2400" dirty="0" smtClean="0"/>
              <a:t>MPLS</a:t>
            </a:r>
            <a:r>
              <a:rPr lang="zh-CN" altLang="en-US" sz="2400" dirty="0" smtClean="0"/>
              <a:t>标签一旦</a:t>
            </a:r>
            <a:r>
              <a:rPr lang="zh-CN" altLang="en-US" sz="2400" dirty="0"/>
              <a:t>产生就压入</a:t>
            </a:r>
            <a:r>
              <a:rPr lang="zh-CN" altLang="en-US" sz="2400" dirty="0" smtClean="0"/>
              <a:t>到</a:t>
            </a:r>
            <a:r>
              <a:rPr lang="zh-CN" altLang="en-US" sz="2400" dirty="0" smtClean="0">
                <a:solidFill>
                  <a:srgbClr val="FF0000"/>
                </a:solidFill>
              </a:rPr>
              <a:t>标签栈</a:t>
            </a:r>
            <a:r>
              <a:rPr lang="zh-CN" altLang="en-US" sz="2400" dirty="0"/>
              <a:t>中，而</a:t>
            </a:r>
            <a:r>
              <a:rPr lang="zh-CN" altLang="en-US" sz="2400" dirty="0" smtClean="0"/>
              <a:t>整个标签栈放</a:t>
            </a:r>
            <a:r>
              <a:rPr lang="zh-CN" altLang="en-US" sz="2400" dirty="0"/>
              <a:t>在数据链路层首部和</a:t>
            </a:r>
            <a:r>
              <a:rPr lang="en-US" altLang="zh-CN" sz="2400" dirty="0"/>
              <a:t>IP</a:t>
            </a:r>
            <a:r>
              <a:rPr lang="zh-CN" altLang="en-US" sz="2400" dirty="0"/>
              <a:t>首部</a:t>
            </a:r>
            <a:r>
              <a:rPr lang="zh-CN" altLang="en-US" sz="2400" dirty="0" smtClean="0"/>
              <a:t>之间；</a:t>
            </a:r>
            <a:endParaRPr lang="zh-CN" altLang="en-US" sz="2400" dirty="0"/>
          </a:p>
          <a:p>
            <a:r>
              <a:rPr lang="en-US" altLang="zh-CN" sz="2400" dirty="0" smtClean="0"/>
              <a:t>MPLS </a:t>
            </a:r>
            <a:r>
              <a:rPr lang="zh-CN" altLang="en-US" sz="2400" dirty="0"/>
              <a:t>协议</a:t>
            </a:r>
            <a:r>
              <a:rPr lang="zh-CN" altLang="en-US" sz="2400" dirty="0" smtClean="0"/>
              <a:t>规定：标签</a:t>
            </a:r>
            <a:r>
              <a:rPr lang="zh-CN" altLang="en-US" sz="2400" dirty="0"/>
              <a:t>栈</a:t>
            </a:r>
            <a:r>
              <a:rPr lang="zh-CN" altLang="en-US" sz="2400" dirty="0" smtClean="0"/>
              <a:t>的</a:t>
            </a:r>
            <a:r>
              <a:rPr lang="zh-CN" altLang="en-US" sz="2400" dirty="0"/>
              <a:t>栈顶（最后进入栈</a:t>
            </a:r>
            <a:r>
              <a:rPr lang="zh-CN" altLang="en-US" sz="2400" dirty="0" smtClean="0"/>
              <a:t>的</a:t>
            </a:r>
            <a:r>
              <a:rPr lang="zh-CN" altLang="en-US" sz="2400" dirty="0"/>
              <a:t>标签</a:t>
            </a:r>
            <a:r>
              <a:rPr lang="zh-CN" altLang="en-US" sz="2400" dirty="0" smtClean="0"/>
              <a:t>）</a:t>
            </a:r>
            <a:r>
              <a:rPr lang="zh-CN" altLang="en-US" sz="2400" dirty="0"/>
              <a:t>最靠近数据链路层首部，而栈底最靠近 </a:t>
            </a:r>
            <a:r>
              <a:rPr lang="en-US" altLang="zh-CN" sz="2400" dirty="0" smtClean="0"/>
              <a:t>IP</a:t>
            </a:r>
            <a:r>
              <a:rPr lang="zh-CN" altLang="en-US" sz="2400" dirty="0" smtClean="0"/>
              <a:t>首部</a:t>
            </a:r>
            <a:r>
              <a:rPr lang="zh-CN" altLang="en-US" sz="2400" dirty="0"/>
              <a:t>。</a:t>
            </a:r>
          </a:p>
          <a:p>
            <a:r>
              <a:rPr lang="zh-CN" altLang="en-US" sz="2400" dirty="0"/>
              <a:t>在最简单的情况下</a:t>
            </a:r>
            <a:r>
              <a:rPr lang="zh-CN" altLang="en-US" sz="2400" dirty="0" smtClean="0"/>
              <a:t>，</a:t>
            </a:r>
            <a:r>
              <a:rPr lang="zh-CN" altLang="en-US" sz="2400" dirty="0"/>
              <a:t>标签</a:t>
            </a:r>
            <a:r>
              <a:rPr lang="zh-CN" altLang="en-US" sz="2400" dirty="0" smtClean="0"/>
              <a:t>栈</a:t>
            </a:r>
            <a:r>
              <a:rPr lang="zh-CN" altLang="en-US" sz="2400" dirty="0"/>
              <a:t>中只有一</a:t>
            </a:r>
            <a:r>
              <a:rPr lang="zh-CN" altLang="en-US" sz="2400" dirty="0" smtClean="0"/>
              <a:t>个</a:t>
            </a:r>
            <a:r>
              <a:rPr lang="zh-CN" altLang="en-US" sz="2400" dirty="0"/>
              <a:t>标签</a:t>
            </a:r>
            <a:r>
              <a:rPr lang="zh-CN" altLang="en-US" sz="2400" dirty="0" smtClean="0"/>
              <a:t>。 </a:t>
            </a:r>
            <a:endParaRPr lang="zh-CN" altLang="en-US" sz="2400" dirty="0"/>
          </a:p>
          <a:p>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sp>
        <p:nvSpPr>
          <p:cNvPr id="6" name="Rectangle 39"/>
          <p:cNvSpPr>
            <a:spLocks noChangeArrowheads="1"/>
          </p:cNvSpPr>
          <p:nvPr/>
        </p:nvSpPr>
        <p:spPr bwMode="auto">
          <a:xfrm>
            <a:off x="3549650" y="4921325"/>
            <a:ext cx="2019300" cy="444500"/>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8" name="Text Box 3"/>
          <p:cNvSpPr txBox="1">
            <a:spLocks noChangeArrowheads="1"/>
          </p:cNvSpPr>
          <p:nvPr/>
        </p:nvSpPr>
        <p:spPr bwMode="auto">
          <a:xfrm>
            <a:off x="4581525" y="4538737"/>
            <a:ext cx="700833"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栈底</a:t>
            </a:r>
          </a:p>
        </p:txBody>
      </p:sp>
      <p:sp>
        <p:nvSpPr>
          <p:cNvPr id="9" name="Text Box 6"/>
          <p:cNvSpPr txBox="1">
            <a:spLocks noChangeArrowheads="1"/>
          </p:cNvSpPr>
          <p:nvPr/>
        </p:nvSpPr>
        <p:spPr bwMode="auto">
          <a:xfrm>
            <a:off x="2540000" y="4505400"/>
            <a:ext cx="700833" cy="400110"/>
          </a:xfrm>
          <a:prstGeom prst="rect">
            <a:avLst/>
          </a:prstGeom>
          <a:noFill/>
          <a:ln>
            <a:noFill/>
          </a:ln>
          <a:effectLst/>
          <a:extLst>
            <a:ext uri="{909E8E84-426E-40DD-AFC4-6F175D3DCCD1}">
              <a14:hiddenFill xmlns:a14="http://schemas.microsoft.com/office/drawing/2010/main">
                <a:solidFill>
                  <a:srgbClr val="FFFFFF">
                    <a:alpha val="41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栈顶</a:t>
            </a:r>
          </a:p>
        </p:txBody>
      </p:sp>
      <p:sp>
        <p:nvSpPr>
          <p:cNvPr id="10" name="Rectangle 7"/>
          <p:cNvSpPr>
            <a:spLocks noChangeArrowheads="1"/>
          </p:cNvSpPr>
          <p:nvPr/>
        </p:nvSpPr>
        <p:spPr bwMode="auto">
          <a:xfrm>
            <a:off x="2238375" y="4924500"/>
            <a:ext cx="1282700" cy="473075"/>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mn-ea"/>
            </a:endParaRPr>
          </a:p>
        </p:txBody>
      </p:sp>
      <p:sp>
        <p:nvSpPr>
          <p:cNvPr id="11" name="Rectangle 8"/>
          <p:cNvSpPr>
            <a:spLocks noChangeArrowheads="1"/>
          </p:cNvSpPr>
          <p:nvPr/>
        </p:nvSpPr>
        <p:spPr bwMode="auto">
          <a:xfrm>
            <a:off x="1331913" y="4914975"/>
            <a:ext cx="7632700" cy="482600"/>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2000" b="1">
                <a:latin typeface="+mn-lt"/>
                <a:ea typeface="+mn-ea"/>
              </a:rPr>
              <a:t>帧首部 </a:t>
            </a:r>
            <a:r>
              <a:rPr kumimoji="1" lang="en-US" altLang="zh-CN" sz="2000" b="1">
                <a:latin typeface="+mn-lt"/>
                <a:ea typeface="+mn-ea"/>
              </a:rPr>
              <a:t>MPLS</a:t>
            </a:r>
            <a:r>
              <a:rPr kumimoji="1" lang="zh-CN" altLang="en-US" sz="2000" b="1">
                <a:latin typeface="+mn-lt"/>
                <a:ea typeface="+mn-ea"/>
              </a:rPr>
              <a:t>标记            </a:t>
            </a:r>
            <a:r>
              <a:rPr kumimoji="1" lang="en-US" altLang="zh-CN" sz="2000" b="1">
                <a:latin typeface="+mn-lt"/>
                <a:ea typeface="+mn-ea"/>
              </a:rPr>
              <a:t>MPLS</a:t>
            </a:r>
            <a:r>
              <a:rPr kumimoji="1" lang="zh-CN" altLang="en-US" sz="2000" b="1">
                <a:latin typeface="+mn-lt"/>
                <a:ea typeface="+mn-ea"/>
              </a:rPr>
              <a:t>标记  </a:t>
            </a:r>
            <a:r>
              <a:rPr kumimoji="1" lang="en-US" altLang="zh-CN" sz="2000" b="1">
                <a:latin typeface="+mn-lt"/>
                <a:ea typeface="+mn-ea"/>
              </a:rPr>
              <a:t>IP </a:t>
            </a:r>
            <a:r>
              <a:rPr kumimoji="1" lang="zh-CN" altLang="en-US" sz="2000" b="1">
                <a:latin typeface="+mn-lt"/>
                <a:ea typeface="+mn-ea"/>
              </a:rPr>
              <a:t>首部   数 据 部 分   帧尾部</a:t>
            </a:r>
          </a:p>
        </p:txBody>
      </p:sp>
      <p:sp>
        <p:nvSpPr>
          <p:cNvPr id="21" name="Line 18"/>
          <p:cNvSpPr>
            <a:spLocks noChangeShapeType="1"/>
          </p:cNvSpPr>
          <p:nvPr/>
        </p:nvSpPr>
        <p:spPr bwMode="auto">
          <a:xfrm>
            <a:off x="2238375"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2" name="Line 19"/>
          <p:cNvSpPr>
            <a:spLocks noChangeShapeType="1"/>
          </p:cNvSpPr>
          <p:nvPr/>
        </p:nvSpPr>
        <p:spPr bwMode="auto">
          <a:xfrm>
            <a:off x="3536950"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3" name="Line 20"/>
          <p:cNvSpPr>
            <a:spLocks noChangeShapeType="1"/>
          </p:cNvSpPr>
          <p:nvPr/>
        </p:nvSpPr>
        <p:spPr bwMode="auto">
          <a:xfrm>
            <a:off x="5578475"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5" name="Line 22"/>
          <p:cNvSpPr>
            <a:spLocks noChangeShapeType="1"/>
          </p:cNvSpPr>
          <p:nvPr/>
        </p:nvSpPr>
        <p:spPr bwMode="auto">
          <a:xfrm>
            <a:off x="6505575"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6" name="Line 23"/>
          <p:cNvSpPr>
            <a:spLocks noChangeShapeType="1"/>
          </p:cNvSpPr>
          <p:nvPr/>
        </p:nvSpPr>
        <p:spPr bwMode="auto">
          <a:xfrm>
            <a:off x="4279900"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7" name="Line 24"/>
          <p:cNvSpPr>
            <a:spLocks noChangeShapeType="1"/>
          </p:cNvSpPr>
          <p:nvPr/>
        </p:nvSpPr>
        <p:spPr bwMode="auto">
          <a:xfrm>
            <a:off x="2238375" y="5711900"/>
            <a:ext cx="3340100"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28" name="Text Box 25"/>
          <p:cNvSpPr txBox="1">
            <a:spLocks noChangeArrowheads="1"/>
          </p:cNvSpPr>
          <p:nvPr/>
        </p:nvSpPr>
        <p:spPr bwMode="auto">
          <a:xfrm>
            <a:off x="2976563" y="5476950"/>
            <a:ext cx="1737976"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MPLS </a:t>
            </a:r>
            <a:r>
              <a:rPr kumimoji="1" lang="zh-CN" altLang="en-US" sz="2000" b="1">
                <a:latin typeface="+mn-lt"/>
                <a:ea typeface="+mn-ea"/>
              </a:rPr>
              <a:t>标记栈</a:t>
            </a:r>
          </a:p>
        </p:txBody>
      </p:sp>
      <p:grpSp>
        <p:nvGrpSpPr>
          <p:cNvPr id="29" name="Group 36"/>
          <p:cNvGrpSpPr>
            <a:grpSpLocks/>
          </p:cNvGrpSpPr>
          <p:nvPr/>
        </p:nvGrpSpPr>
        <p:grpSpPr bwMode="auto">
          <a:xfrm>
            <a:off x="2238375" y="5449962"/>
            <a:ext cx="5845175" cy="473075"/>
            <a:chOff x="1410" y="3254"/>
            <a:chExt cx="3682" cy="430"/>
          </a:xfrm>
        </p:grpSpPr>
        <p:sp>
          <p:nvSpPr>
            <p:cNvPr id="30" name="Line 28"/>
            <p:cNvSpPr>
              <a:spLocks noChangeShapeType="1"/>
            </p:cNvSpPr>
            <p:nvPr/>
          </p:nvSpPr>
          <p:spPr bwMode="auto">
            <a:xfrm>
              <a:off x="1410" y="3254"/>
              <a:ext cx="0" cy="43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1" name="Line 29"/>
            <p:cNvSpPr>
              <a:spLocks noChangeShapeType="1"/>
            </p:cNvSpPr>
            <p:nvPr/>
          </p:nvSpPr>
          <p:spPr bwMode="auto">
            <a:xfrm>
              <a:off x="5092" y="3254"/>
              <a:ext cx="0" cy="430"/>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grpSp>
      <p:sp>
        <p:nvSpPr>
          <p:cNvPr id="32" name="Line 30"/>
          <p:cNvSpPr>
            <a:spLocks noChangeShapeType="1"/>
          </p:cNvSpPr>
          <p:nvPr/>
        </p:nvSpPr>
        <p:spPr bwMode="auto">
          <a:xfrm>
            <a:off x="5578475" y="5449962"/>
            <a:ext cx="0" cy="3683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3" name="Line 31"/>
          <p:cNvSpPr>
            <a:spLocks noChangeShapeType="1"/>
          </p:cNvSpPr>
          <p:nvPr/>
        </p:nvSpPr>
        <p:spPr bwMode="auto">
          <a:xfrm>
            <a:off x="8083550" y="4914975"/>
            <a:ext cx="0" cy="4826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4" name="Text Box 32"/>
          <p:cNvSpPr txBox="1">
            <a:spLocks noChangeArrowheads="1"/>
          </p:cNvSpPr>
          <p:nvPr/>
        </p:nvSpPr>
        <p:spPr bwMode="auto">
          <a:xfrm>
            <a:off x="3636963" y="4792737"/>
            <a:ext cx="543739"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mn-lt"/>
                <a:ea typeface="+mn-ea"/>
              </a:rPr>
              <a:t>…</a:t>
            </a:r>
          </a:p>
        </p:txBody>
      </p:sp>
      <p:sp>
        <p:nvSpPr>
          <p:cNvPr id="35" name="Line 33"/>
          <p:cNvSpPr>
            <a:spLocks noChangeShapeType="1"/>
          </p:cNvSpPr>
          <p:nvPr/>
        </p:nvSpPr>
        <p:spPr bwMode="auto">
          <a:xfrm>
            <a:off x="5578475" y="5711900"/>
            <a:ext cx="2505075" cy="0"/>
          </a:xfrm>
          <a:prstGeom prst="line">
            <a:avLst/>
          </a:prstGeom>
          <a:noFill/>
          <a:ln w="1905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36" name="Text Box 34"/>
          <p:cNvSpPr txBox="1">
            <a:spLocks noChangeArrowheads="1"/>
          </p:cNvSpPr>
          <p:nvPr/>
        </p:nvSpPr>
        <p:spPr bwMode="auto">
          <a:xfrm>
            <a:off x="6169025" y="5476950"/>
            <a:ext cx="1266885"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latin typeface="+mn-lt"/>
                <a:ea typeface="+mn-ea"/>
              </a:rPr>
              <a:t>IP </a:t>
            </a:r>
            <a:r>
              <a:rPr kumimoji="1" lang="zh-CN" altLang="en-US" sz="2000" b="1">
                <a:latin typeface="+mn-lt"/>
                <a:ea typeface="+mn-ea"/>
              </a:rPr>
              <a:t>数据报</a:t>
            </a:r>
          </a:p>
        </p:txBody>
      </p:sp>
      <p:sp>
        <p:nvSpPr>
          <p:cNvPr id="37" name="Text Box 35"/>
          <p:cNvSpPr txBox="1">
            <a:spLocks noChangeArrowheads="1"/>
          </p:cNvSpPr>
          <p:nvPr/>
        </p:nvSpPr>
        <p:spPr bwMode="auto">
          <a:xfrm>
            <a:off x="3908425" y="4077072"/>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latin typeface="+mn-lt"/>
                <a:ea typeface="+mn-ea"/>
              </a:rPr>
              <a:t>以太网帧</a:t>
            </a:r>
          </a:p>
        </p:txBody>
      </p:sp>
      <p:sp>
        <p:nvSpPr>
          <p:cNvPr id="38" name="Text Box 37"/>
          <p:cNvSpPr txBox="1">
            <a:spLocks noChangeArrowheads="1"/>
          </p:cNvSpPr>
          <p:nvPr/>
        </p:nvSpPr>
        <p:spPr bwMode="auto">
          <a:xfrm>
            <a:off x="684213" y="5873825"/>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mn-lt"/>
                <a:ea typeface="+mn-ea"/>
              </a:rPr>
              <a:t>发送在前</a:t>
            </a:r>
          </a:p>
        </p:txBody>
      </p:sp>
      <p:sp>
        <p:nvSpPr>
          <p:cNvPr id="39" name="Line 38"/>
          <p:cNvSpPr>
            <a:spLocks noChangeShapeType="1"/>
          </p:cNvSpPr>
          <p:nvPr/>
        </p:nvSpPr>
        <p:spPr bwMode="auto">
          <a:xfrm flipV="1">
            <a:off x="1331913" y="5442025"/>
            <a:ext cx="0" cy="503237"/>
          </a:xfrm>
          <a:prstGeom prst="line">
            <a:avLst/>
          </a:prstGeom>
          <a:noFill/>
          <a:ln w="28575">
            <a:solidFill>
              <a:schemeClr va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mn-ea"/>
            </a:endParaRPr>
          </a:p>
        </p:txBody>
      </p:sp>
      <p:sp>
        <p:nvSpPr>
          <p:cNvPr id="40"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8217669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latin typeface="+mj-ea"/>
              </a:rPr>
              <a:t>例</a:t>
            </a:r>
            <a:r>
              <a:rPr lang="en-US" altLang="zh-CN" dirty="0">
                <a:latin typeface="+mj-ea"/>
              </a:rPr>
              <a:t>:</a:t>
            </a:r>
            <a:r>
              <a:rPr lang="en-US" altLang="zh-CN" dirty="0" smtClean="0">
                <a:latin typeface="华文新魏" pitchFamily="2" charset="-122"/>
                <a:ea typeface="华文新魏" pitchFamily="2" charset="-122"/>
              </a:rPr>
              <a:t>MPLS</a:t>
            </a:r>
            <a:r>
              <a:rPr lang="zh-CN" altLang="en-US" dirty="0">
                <a:latin typeface="+mj-ea"/>
              </a:rPr>
              <a:t>标签</a:t>
            </a:r>
            <a:r>
              <a:rPr lang="zh-CN" altLang="en-US" dirty="0" smtClean="0">
                <a:latin typeface="+mj-ea"/>
              </a:rPr>
              <a:t>栈的应用 </a:t>
            </a:r>
            <a:endParaRPr lang="zh-CN" altLang="en-US" sz="3200" dirty="0">
              <a:latin typeface="+mj-ea"/>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a:solidFill>
                  <a:schemeClr val="tx1"/>
                </a:solidFill>
                <a:latin typeface="Times New Roman" pitchFamily="18" charset="0"/>
                <a:ea typeface="幼圆" pitchFamily="49" charset="-122"/>
              </a:rPr>
              <a:t>&gt;&gt;</a:t>
            </a:r>
            <a:r>
              <a:rPr lang="en-US" altLang="zh-CN" sz="1200" b="0" dirty="0">
                <a:solidFill>
                  <a:schemeClr val="tx1"/>
                </a:solidFill>
                <a:latin typeface="Times New Roman" pitchFamily="18" charset="0"/>
                <a:ea typeface="幼圆" pitchFamily="49" charset="-122"/>
                <a:hlinkClick r:id="rId6" action="ppaction://hlinksldjump"/>
              </a:rPr>
              <a:t>Internet</a:t>
            </a:r>
            <a:r>
              <a:rPr lang="zh-CN" altLang="en-US" sz="1200" b="0" dirty="0">
                <a:solidFill>
                  <a:schemeClr val="tx1"/>
                </a:solidFill>
                <a:latin typeface="Times New Roman" pitchFamily="18" charset="0"/>
                <a:ea typeface="幼圆" pitchFamily="49" charset="-122"/>
                <a:hlinkClick r:id="rId6" action="ppaction://hlinksldjump"/>
              </a:rPr>
              <a:t>的</a:t>
            </a:r>
            <a:r>
              <a:rPr lang="zh-CN" altLang="en-US" sz="1200" b="0" dirty="0" smtClean="0">
                <a:solidFill>
                  <a:schemeClr val="tx1"/>
                </a:solidFill>
                <a:latin typeface="Times New Roman" pitchFamily="18" charset="0"/>
                <a:ea typeface="幼圆" pitchFamily="49" charset="-122"/>
                <a:hlinkClick r:id="rId6" action="ppaction://hlinksldjump"/>
              </a:rPr>
              <a:t>网络层</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多协议标签交换（</a:t>
            </a:r>
            <a:r>
              <a:rPr lang="en-US" altLang="zh-CN" sz="1200" b="0" dirty="0">
                <a:solidFill>
                  <a:schemeClr val="tx1"/>
                </a:solidFill>
                <a:latin typeface="Times New Roman" pitchFamily="18" charset="0"/>
                <a:ea typeface="幼圆" pitchFamily="49" charset="-122"/>
                <a:hlinkClick r:id="rId7" action="ppaction://hlinksldjump"/>
              </a:rPr>
              <a:t>MPLS</a:t>
            </a:r>
            <a:r>
              <a:rPr lang="zh-CN" altLang="en-US" sz="1200" b="0" dirty="0" smtClean="0">
                <a:solidFill>
                  <a:schemeClr val="tx1"/>
                </a:solidFill>
                <a:latin typeface="Times New Roman" pitchFamily="18" charset="0"/>
                <a:ea typeface="幼圆" pitchFamily="49" charset="-122"/>
                <a:hlinkClick r:id="rId7" action="ppaction://hlinksldjump"/>
              </a:rPr>
              <a:t>）</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8" action="ppaction://hlinksldjump"/>
              </a:rPr>
              <a:t>几个重要的概念</a:t>
            </a:r>
            <a:endParaRPr lang="zh-CN" altLang="en-US" sz="1200" b="0" dirty="0">
              <a:solidFill>
                <a:schemeClr val="tx1"/>
              </a:solidFill>
              <a:latin typeface="Times New Roman" pitchFamily="18" charset="0"/>
              <a:ea typeface="幼圆" pitchFamily="49" charset="-122"/>
            </a:endParaRPr>
          </a:p>
        </p:txBody>
      </p:sp>
      <p:grpSp>
        <p:nvGrpSpPr>
          <p:cNvPr id="2" name="组合 1"/>
          <p:cNvGrpSpPr/>
          <p:nvPr/>
        </p:nvGrpSpPr>
        <p:grpSpPr>
          <a:xfrm>
            <a:off x="899293" y="1700808"/>
            <a:ext cx="7777163" cy="4896544"/>
            <a:chOff x="539750" y="954088"/>
            <a:chExt cx="7777163" cy="5886343"/>
          </a:xfrm>
        </p:grpSpPr>
        <p:sp>
          <p:nvSpPr>
            <p:cNvPr id="5" name="Oval 40"/>
            <p:cNvSpPr>
              <a:spLocks noChangeArrowheads="1"/>
            </p:cNvSpPr>
            <p:nvPr/>
          </p:nvSpPr>
          <p:spPr bwMode="auto">
            <a:xfrm>
              <a:off x="944563" y="1409700"/>
              <a:ext cx="3162300" cy="2357438"/>
            </a:xfrm>
            <a:prstGeom prst="ellipse">
              <a:avLst/>
            </a:prstGeom>
            <a:solidFill>
              <a:srgbClr val="66FF99"/>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6" name="Oval 41"/>
            <p:cNvSpPr>
              <a:spLocks noChangeArrowheads="1"/>
            </p:cNvSpPr>
            <p:nvPr/>
          </p:nvSpPr>
          <p:spPr bwMode="auto">
            <a:xfrm>
              <a:off x="4752975" y="1409700"/>
              <a:ext cx="3160713" cy="2357438"/>
            </a:xfrm>
            <a:prstGeom prst="ellipse">
              <a:avLst/>
            </a:prstGeom>
            <a:solidFill>
              <a:srgbClr val="99CC00"/>
            </a:solidFill>
            <a:ln w="9525">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7" name="Text Box 42"/>
            <p:cNvSpPr txBox="1">
              <a:spLocks noChangeArrowheads="1"/>
            </p:cNvSpPr>
            <p:nvPr/>
          </p:nvSpPr>
          <p:spPr bwMode="auto">
            <a:xfrm>
              <a:off x="2093913" y="954088"/>
              <a:ext cx="10599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effectLst/>
                  <a:uLnTx/>
                  <a:uFillTx/>
                  <a:latin typeface="+mn-lt"/>
                  <a:ea typeface="+mn-ea"/>
                </a:rPr>
                <a:t>厂区 </a:t>
              </a:r>
              <a:r>
                <a:rPr kumimoji="0" lang="en-US" altLang="zh-CN" sz="2400" b="1" i="0" u="none" strike="noStrike" kern="0" cap="none" spc="0" normalizeH="0" baseline="0" noProof="0" smtClean="0">
                  <a:ln>
                    <a:noFill/>
                  </a:ln>
                  <a:effectLst/>
                  <a:uLnTx/>
                  <a:uFillTx/>
                  <a:latin typeface="+mn-lt"/>
                  <a:ea typeface="+mn-ea"/>
                </a:rPr>
                <a:t>1</a:t>
              </a:r>
            </a:p>
          </p:txBody>
        </p:sp>
        <p:sp>
          <p:nvSpPr>
            <p:cNvPr id="8" name="Text Box 43"/>
            <p:cNvSpPr txBox="1">
              <a:spLocks noChangeArrowheads="1"/>
            </p:cNvSpPr>
            <p:nvPr/>
          </p:nvSpPr>
          <p:spPr bwMode="auto">
            <a:xfrm>
              <a:off x="5900738" y="955675"/>
              <a:ext cx="10599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smtClean="0">
                  <a:ln>
                    <a:noFill/>
                  </a:ln>
                  <a:effectLst/>
                  <a:uLnTx/>
                  <a:uFillTx/>
                  <a:latin typeface="+mn-lt"/>
                  <a:ea typeface="+mn-ea"/>
                </a:rPr>
                <a:t>厂区 </a:t>
              </a:r>
              <a:r>
                <a:rPr kumimoji="0" lang="en-US" altLang="zh-CN" sz="2400" b="1" i="0" u="none" strike="noStrike" kern="0" cap="none" spc="0" normalizeH="0" baseline="0" noProof="0" smtClean="0">
                  <a:ln>
                    <a:noFill/>
                  </a:ln>
                  <a:effectLst/>
                  <a:uLnTx/>
                  <a:uFillTx/>
                  <a:latin typeface="+mn-lt"/>
                  <a:ea typeface="+mn-ea"/>
                </a:rPr>
                <a:t>2</a:t>
              </a:r>
            </a:p>
          </p:txBody>
        </p:sp>
        <p:sp>
          <p:nvSpPr>
            <p:cNvPr id="9" name="Line 44"/>
            <p:cNvSpPr>
              <a:spLocks noChangeShapeType="1"/>
            </p:cNvSpPr>
            <p:nvPr/>
          </p:nvSpPr>
          <p:spPr bwMode="auto">
            <a:xfrm>
              <a:off x="2093913" y="1947863"/>
              <a:ext cx="1293812" cy="666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0" name="Line 45"/>
            <p:cNvSpPr>
              <a:spLocks noChangeShapeType="1"/>
            </p:cNvSpPr>
            <p:nvPr/>
          </p:nvSpPr>
          <p:spPr bwMode="auto">
            <a:xfrm>
              <a:off x="1447800" y="2890838"/>
              <a:ext cx="1292225" cy="5397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1" name="Line 46"/>
            <p:cNvSpPr>
              <a:spLocks noChangeShapeType="1"/>
            </p:cNvSpPr>
            <p:nvPr/>
          </p:nvSpPr>
          <p:spPr bwMode="auto">
            <a:xfrm>
              <a:off x="2093913" y="2014538"/>
              <a:ext cx="719137" cy="12128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2" name="Line 47"/>
            <p:cNvSpPr>
              <a:spLocks noChangeShapeType="1"/>
            </p:cNvSpPr>
            <p:nvPr/>
          </p:nvSpPr>
          <p:spPr bwMode="auto">
            <a:xfrm flipV="1">
              <a:off x="1304925" y="2014538"/>
              <a:ext cx="717550" cy="674687"/>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3" name="Line 48"/>
            <p:cNvSpPr>
              <a:spLocks noChangeShapeType="1"/>
            </p:cNvSpPr>
            <p:nvPr/>
          </p:nvSpPr>
          <p:spPr bwMode="auto">
            <a:xfrm flipH="1">
              <a:off x="2813050" y="2151063"/>
              <a:ext cx="647700" cy="107632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4" name="Line 49"/>
            <p:cNvSpPr>
              <a:spLocks noChangeShapeType="1"/>
            </p:cNvSpPr>
            <p:nvPr/>
          </p:nvSpPr>
          <p:spPr bwMode="auto">
            <a:xfrm>
              <a:off x="5256213" y="2014538"/>
              <a:ext cx="1004887" cy="15494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5" name="Line 50"/>
            <p:cNvSpPr>
              <a:spLocks noChangeShapeType="1"/>
            </p:cNvSpPr>
            <p:nvPr/>
          </p:nvSpPr>
          <p:spPr bwMode="auto">
            <a:xfrm>
              <a:off x="5472113" y="2014538"/>
              <a:ext cx="1722437" cy="27146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6" name="Line 51"/>
            <p:cNvSpPr>
              <a:spLocks noChangeShapeType="1"/>
            </p:cNvSpPr>
            <p:nvPr/>
          </p:nvSpPr>
          <p:spPr bwMode="auto">
            <a:xfrm flipV="1">
              <a:off x="6475413" y="2487613"/>
              <a:ext cx="719137" cy="94297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17" name="Line 52"/>
            <p:cNvSpPr>
              <a:spLocks noChangeShapeType="1"/>
            </p:cNvSpPr>
            <p:nvPr/>
          </p:nvSpPr>
          <p:spPr bwMode="auto">
            <a:xfrm>
              <a:off x="3675063" y="2082800"/>
              <a:ext cx="1509712"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pic>
          <p:nvPicPr>
            <p:cNvPr id="18" name="Picture 5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6575" y="1611313"/>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54"/>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8875" y="2487613"/>
              <a:ext cx="515938"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 name="Picture 5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7150" y="3024188"/>
              <a:ext cx="514350"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 name="Picture 5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43263" y="1611313"/>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2" name="Picture 5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9813" y="3159125"/>
              <a:ext cx="511175"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 name="Picture 5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1675" y="2014538"/>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5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8725" y="1677988"/>
              <a:ext cx="51435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 name="Text Box 60"/>
            <p:cNvSpPr txBox="1">
              <a:spLocks noChangeArrowheads="1"/>
            </p:cNvSpPr>
            <p:nvPr/>
          </p:nvSpPr>
          <p:spPr bwMode="auto">
            <a:xfrm>
              <a:off x="1447800" y="16033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A</a:t>
              </a:r>
            </a:p>
          </p:txBody>
        </p:sp>
        <p:sp>
          <p:nvSpPr>
            <p:cNvPr id="26" name="Text Box 61"/>
            <p:cNvSpPr txBox="1">
              <a:spLocks noChangeArrowheads="1"/>
            </p:cNvSpPr>
            <p:nvPr/>
          </p:nvSpPr>
          <p:spPr bwMode="auto">
            <a:xfrm>
              <a:off x="3321050" y="119697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B</a:t>
              </a:r>
            </a:p>
          </p:txBody>
        </p:sp>
        <p:sp>
          <p:nvSpPr>
            <p:cNvPr id="27" name="Text Box 62"/>
            <p:cNvSpPr txBox="1">
              <a:spLocks noChangeArrowheads="1"/>
            </p:cNvSpPr>
            <p:nvPr/>
          </p:nvSpPr>
          <p:spPr bwMode="auto">
            <a:xfrm>
              <a:off x="5102225" y="126841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C</a:t>
              </a:r>
            </a:p>
          </p:txBody>
        </p:sp>
        <p:sp>
          <p:nvSpPr>
            <p:cNvPr id="28" name="Text Box 63"/>
            <p:cNvSpPr txBox="1">
              <a:spLocks noChangeArrowheads="1"/>
            </p:cNvSpPr>
            <p:nvPr/>
          </p:nvSpPr>
          <p:spPr bwMode="auto">
            <a:xfrm>
              <a:off x="7046913" y="1628775"/>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smtClean="0">
                  <a:ln>
                    <a:noFill/>
                  </a:ln>
                  <a:effectLst/>
                  <a:uLnTx/>
                  <a:uFillTx/>
                  <a:latin typeface="+mn-lt"/>
                  <a:ea typeface="+mn-ea"/>
                </a:rPr>
                <a:t>D</a:t>
              </a:r>
            </a:p>
          </p:txBody>
        </p:sp>
        <p:sp>
          <p:nvSpPr>
            <p:cNvPr id="29" name="Oval 64"/>
            <p:cNvSpPr>
              <a:spLocks noChangeArrowheads="1"/>
            </p:cNvSpPr>
            <p:nvPr/>
          </p:nvSpPr>
          <p:spPr bwMode="auto">
            <a:xfrm>
              <a:off x="1987550" y="4076700"/>
              <a:ext cx="4845050" cy="2447925"/>
            </a:xfrm>
            <a:prstGeom prst="ellipse">
              <a:avLst/>
            </a:prstGeom>
            <a:solidFill>
              <a:srgbClr val="FFFF99"/>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0" name="Oval 65"/>
            <p:cNvSpPr>
              <a:spLocks noChangeArrowheads="1"/>
            </p:cNvSpPr>
            <p:nvPr/>
          </p:nvSpPr>
          <p:spPr bwMode="auto">
            <a:xfrm>
              <a:off x="3055938" y="4610100"/>
              <a:ext cx="2565400" cy="1249363"/>
            </a:xfrm>
            <a:prstGeom prst="ellipse">
              <a:avLst/>
            </a:prstGeom>
            <a:solidFill>
              <a:srgbClr val="FFCCFF"/>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1" name="Line 66"/>
            <p:cNvSpPr>
              <a:spLocks noChangeShapeType="1"/>
            </p:cNvSpPr>
            <p:nvPr/>
          </p:nvSpPr>
          <p:spPr bwMode="auto">
            <a:xfrm>
              <a:off x="1238250" y="5186363"/>
              <a:ext cx="641350"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2" name="Line 67"/>
            <p:cNvSpPr>
              <a:spLocks noChangeShapeType="1"/>
            </p:cNvSpPr>
            <p:nvPr/>
          </p:nvSpPr>
          <p:spPr bwMode="auto">
            <a:xfrm>
              <a:off x="2200275" y="5186363"/>
              <a:ext cx="673100" cy="3175"/>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3" name="Line 68"/>
            <p:cNvSpPr>
              <a:spLocks noChangeShapeType="1"/>
            </p:cNvSpPr>
            <p:nvPr/>
          </p:nvSpPr>
          <p:spPr bwMode="auto">
            <a:xfrm>
              <a:off x="3162300" y="5186363"/>
              <a:ext cx="2255838" cy="36512"/>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4" name="Line 69"/>
            <p:cNvSpPr>
              <a:spLocks noChangeShapeType="1"/>
            </p:cNvSpPr>
            <p:nvPr/>
          </p:nvSpPr>
          <p:spPr bwMode="auto">
            <a:xfrm>
              <a:off x="5721350" y="5218113"/>
              <a:ext cx="909638" cy="4762"/>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5" name="Line 70"/>
            <p:cNvSpPr>
              <a:spLocks noChangeShapeType="1"/>
            </p:cNvSpPr>
            <p:nvPr/>
          </p:nvSpPr>
          <p:spPr bwMode="auto">
            <a:xfrm>
              <a:off x="6934200" y="5218113"/>
              <a:ext cx="673100" cy="4762"/>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36" name="Text Box 71"/>
            <p:cNvSpPr txBox="1">
              <a:spLocks noChangeArrowheads="1"/>
            </p:cNvSpPr>
            <p:nvPr/>
          </p:nvSpPr>
          <p:spPr bwMode="auto">
            <a:xfrm>
              <a:off x="3630197" y="4702174"/>
              <a:ext cx="1518364" cy="55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effectLst/>
                  <a:uLnTx/>
                  <a:uFillTx/>
                  <a:latin typeface="+mn-lt"/>
                  <a:ea typeface="+mn-ea"/>
                </a:rPr>
                <a:t>MPLS</a:t>
              </a:r>
              <a:r>
                <a:rPr kumimoji="1" lang="zh-CN" altLang="en-US" sz="2400" b="1" i="0" u="none" strike="noStrike" kern="0" cap="none" spc="0" normalizeH="0" baseline="0" noProof="0" dirty="0" smtClean="0">
                  <a:ln>
                    <a:noFill/>
                  </a:ln>
                  <a:effectLst/>
                  <a:uLnTx/>
                  <a:uFillTx/>
                  <a:latin typeface="+mn-lt"/>
                  <a:ea typeface="+mn-ea"/>
                </a:rPr>
                <a:t>域</a:t>
              </a:r>
              <a:r>
                <a:rPr kumimoji="1" lang="en-US" altLang="zh-CN" sz="2400" b="1" i="0" u="none" strike="noStrike" kern="0" cap="none" spc="0" normalizeH="0" baseline="0" noProof="0" dirty="0" smtClean="0">
                  <a:ln>
                    <a:noFill/>
                  </a:ln>
                  <a:effectLst/>
                  <a:uLnTx/>
                  <a:uFillTx/>
                  <a:latin typeface="+mn-lt"/>
                  <a:ea typeface="+mn-ea"/>
                </a:rPr>
                <a:t>2</a:t>
              </a:r>
            </a:p>
          </p:txBody>
        </p:sp>
        <p:sp>
          <p:nvSpPr>
            <p:cNvPr id="37" name="Text Box 72"/>
            <p:cNvSpPr txBox="1">
              <a:spLocks noChangeArrowheads="1"/>
            </p:cNvSpPr>
            <p:nvPr/>
          </p:nvSpPr>
          <p:spPr bwMode="auto">
            <a:xfrm>
              <a:off x="3630197" y="4127025"/>
              <a:ext cx="1518364" cy="55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effectLst/>
                  <a:uLnTx/>
                  <a:uFillTx/>
                  <a:latin typeface="+mn-lt"/>
                  <a:ea typeface="+mn-ea"/>
                </a:rPr>
                <a:t>MPLS</a:t>
              </a:r>
              <a:r>
                <a:rPr kumimoji="1" lang="zh-CN" altLang="en-US" sz="2400" b="1" i="0" u="none" strike="noStrike" kern="0" cap="none" spc="0" normalizeH="0" baseline="0" noProof="0" dirty="0" smtClean="0">
                  <a:ln>
                    <a:noFill/>
                  </a:ln>
                  <a:effectLst/>
                  <a:uLnTx/>
                  <a:uFillTx/>
                  <a:latin typeface="+mn-lt"/>
                  <a:ea typeface="+mn-ea"/>
                </a:rPr>
                <a:t>域</a:t>
              </a:r>
              <a:r>
                <a:rPr kumimoji="1" lang="en-US" altLang="zh-CN" sz="2400" b="1" i="0" u="none" strike="noStrike" kern="0" cap="none" spc="0" normalizeH="0" baseline="0" noProof="0" dirty="0" smtClean="0">
                  <a:ln>
                    <a:noFill/>
                  </a:ln>
                  <a:effectLst/>
                  <a:uLnTx/>
                  <a:uFillTx/>
                  <a:latin typeface="+mn-lt"/>
                  <a:ea typeface="+mn-ea"/>
                </a:rPr>
                <a:t>1</a:t>
              </a:r>
            </a:p>
          </p:txBody>
        </p:sp>
        <p:sp>
          <p:nvSpPr>
            <p:cNvPr id="38" name="Text Box 73"/>
            <p:cNvSpPr txBox="1">
              <a:spLocks noChangeArrowheads="1"/>
            </p:cNvSpPr>
            <p:nvPr/>
          </p:nvSpPr>
          <p:spPr bwMode="auto">
            <a:xfrm>
              <a:off x="1773238" y="451326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A</a:t>
              </a:r>
            </a:p>
          </p:txBody>
        </p:sp>
        <p:sp>
          <p:nvSpPr>
            <p:cNvPr id="39" name="Text Box 74"/>
            <p:cNvSpPr txBox="1">
              <a:spLocks noChangeArrowheads="1"/>
            </p:cNvSpPr>
            <p:nvPr/>
          </p:nvSpPr>
          <p:spPr bwMode="auto">
            <a:xfrm>
              <a:off x="2786063" y="4513263"/>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B</a:t>
              </a:r>
            </a:p>
          </p:txBody>
        </p:sp>
        <p:sp>
          <p:nvSpPr>
            <p:cNvPr id="40" name="Text Box 75"/>
            <p:cNvSpPr txBox="1">
              <a:spLocks noChangeArrowheads="1"/>
            </p:cNvSpPr>
            <p:nvPr/>
          </p:nvSpPr>
          <p:spPr bwMode="auto">
            <a:xfrm>
              <a:off x="5418138" y="4581525"/>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C</a:t>
              </a:r>
            </a:p>
          </p:txBody>
        </p:sp>
        <p:sp>
          <p:nvSpPr>
            <p:cNvPr id="41" name="Text Box 76"/>
            <p:cNvSpPr txBox="1">
              <a:spLocks noChangeArrowheads="1"/>
            </p:cNvSpPr>
            <p:nvPr/>
          </p:nvSpPr>
          <p:spPr bwMode="auto">
            <a:xfrm>
              <a:off x="6672263" y="4610100"/>
              <a:ext cx="421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2400" b="1" i="0" u="none" strike="noStrike" kern="0" cap="none" spc="0" normalizeH="0" baseline="0" noProof="0" smtClean="0">
                  <a:ln>
                    <a:noFill/>
                  </a:ln>
                  <a:effectLst/>
                  <a:uLnTx/>
                  <a:uFillTx/>
                  <a:latin typeface="+mn-lt"/>
                  <a:ea typeface="+mn-ea"/>
                </a:rPr>
                <a:t>D</a:t>
              </a:r>
            </a:p>
          </p:txBody>
        </p:sp>
        <p:sp>
          <p:nvSpPr>
            <p:cNvPr id="42" name="Line 77"/>
            <p:cNvSpPr>
              <a:spLocks noChangeShapeType="1"/>
            </p:cNvSpPr>
            <p:nvPr/>
          </p:nvSpPr>
          <p:spPr bwMode="auto">
            <a:xfrm flipV="1">
              <a:off x="1558925" y="5373688"/>
              <a:ext cx="420688" cy="581025"/>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3" name="Line 78"/>
            <p:cNvSpPr>
              <a:spLocks noChangeShapeType="1"/>
            </p:cNvSpPr>
            <p:nvPr/>
          </p:nvSpPr>
          <p:spPr bwMode="auto">
            <a:xfrm flipV="1">
              <a:off x="2555875" y="5373688"/>
              <a:ext cx="431800" cy="647700"/>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4" name="Line 79"/>
            <p:cNvSpPr>
              <a:spLocks noChangeShapeType="1"/>
            </p:cNvSpPr>
            <p:nvPr/>
          </p:nvSpPr>
          <p:spPr bwMode="auto">
            <a:xfrm flipH="1" flipV="1">
              <a:off x="5651500" y="5373688"/>
              <a:ext cx="334963" cy="590550"/>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5" name="Line 80"/>
            <p:cNvSpPr>
              <a:spLocks noChangeShapeType="1"/>
            </p:cNvSpPr>
            <p:nvPr/>
          </p:nvSpPr>
          <p:spPr bwMode="auto">
            <a:xfrm flipH="1" flipV="1">
              <a:off x="6877050" y="5373688"/>
              <a:ext cx="366713" cy="573087"/>
            </a:xfrm>
            <a:prstGeom prst="line">
              <a:avLst/>
            </a:prstGeom>
            <a:noFill/>
            <a:ln w="952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46" name="Text Box 81"/>
            <p:cNvSpPr txBox="1">
              <a:spLocks noChangeArrowheads="1"/>
            </p:cNvSpPr>
            <p:nvPr/>
          </p:nvSpPr>
          <p:spPr bwMode="auto">
            <a:xfrm>
              <a:off x="819950" y="5801665"/>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endParaRPr kumimoji="1" lang="en-US" altLang="zh-CN" sz="2400" b="1" i="0" u="none" strike="noStrike" kern="0" cap="none" spc="0" normalizeH="0" baseline="0" noProof="0" dirty="0" smtClean="0">
                <a:ln>
                  <a:noFill/>
                </a:ln>
                <a:effectLst/>
                <a:uLnTx/>
                <a:uFillTx/>
                <a:latin typeface="+mn-lt"/>
                <a:ea typeface="+mn-ea"/>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入栈</a:t>
              </a:r>
            </a:p>
          </p:txBody>
        </p:sp>
        <p:sp>
          <p:nvSpPr>
            <p:cNvPr id="47" name="Text Box 82"/>
            <p:cNvSpPr txBox="1">
              <a:spLocks noChangeArrowheads="1"/>
            </p:cNvSpPr>
            <p:nvPr/>
          </p:nvSpPr>
          <p:spPr bwMode="auto">
            <a:xfrm>
              <a:off x="1836193" y="5801664"/>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入栈</a:t>
              </a:r>
            </a:p>
          </p:txBody>
        </p:sp>
        <p:sp>
          <p:nvSpPr>
            <p:cNvPr id="48" name="Text Box 83"/>
            <p:cNvSpPr txBox="1">
              <a:spLocks noChangeArrowheads="1"/>
            </p:cNvSpPr>
            <p:nvPr/>
          </p:nvSpPr>
          <p:spPr bwMode="auto">
            <a:xfrm>
              <a:off x="5716494" y="5841454"/>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出栈</a:t>
              </a:r>
            </a:p>
          </p:txBody>
        </p:sp>
        <p:sp>
          <p:nvSpPr>
            <p:cNvPr id="49" name="Text Box 84"/>
            <p:cNvSpPr txBox="1">
              <a:spLocks noChangeArrowheads="1"/>
            </p:cNvSpPr>
            <p:nvPr/>
          </p:nvSpPr>
          <p:spPr bwMode="auto">
            <a:xfrm>
              <a:off x="6832600" y="5767388"/>
              <a:ext cx="800219" cy="99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标签</a:t>
              </a: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effectLst/>
                  <a:uLnTx/>
                  <a:uFillTx/>
                  <a:latin typeface="+mn-lt"/>
                  <a:ea typeface="+mn-ea"/>
                </a:rPr>
                <a:t>出栈</a:t>
              </a:r>
            </a:p>
          </p:txBody>
        </p:sp>
        <p:pic>
          <p:nvPicPr>
            <p:cNvPr id="50" name="Picture 85"/>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418138" y="5040313"/>
              <a:ext cx="3762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86"/>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30988" y="5040313"/>
              <a:ext cx="37623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87"/>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92425" y="5040313"/>
              <a:ext cx="376238"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88"/>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76425" y="5040313"/>
              <a:ext cx="376238"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Line 91"/>
            <p:cNvSpPr>
              <a:spLocks noChangeShapeType="1"/>
            </p:cNvSpPr>
            <p:nvPr/>
          </p:nvSpPr>
          <p:spPr bwMode="auto">
            <a:xfrm>
              <a:off x="1301750" y="4921250"/>
              <a:ext cx="403225"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6" name="Rectangle 92"/>
            <p:cNvSpPr>
              <a:spLocks noChangeArrowheads="1"/>
            </p:cNvSpPr>
            <p:nvPr/>
          </p:nvSpPr>
          <p:spPr bwMode="auto">
            <a:xfrm>
              <a:off x="539750" y="4794250"/>
              <a:ext cx="808038" cy="271463"/>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7" name="Line 94"/>
            <p:cNvSpPr>
              <a:spLocks noChangeShapeType="1"/>
            </p:cNvSpPr>
            <p:nvPr/>
          </p:nvSpPr>
          <p:spPr bwMode="auto">
            <a:xfrm>
              <a:off x="7913688" y="4921250"/>
              <a:ext cx="403225" cy="0"/>
            </a:xfrm>
            <a:prstGeom prst="line">
              <a:avLst/>
            </a:prstGeom>
            <a:noFill/>
            <a:ln w="19050">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sp>
          <p:nvSpPr>
            <p:cNvPr id="58" name="Rectangle 95"/>
            <p:cNvSpPr>
              <a:spLocks noChangeArrowheads="1"/>
            </p:cNvSpPr>
            <p:nvPr/>
          </p:nvSpPr>
          <p:spPr bwMode="auto">
            <a:xfrm>
              <a:off x="7151688" y="4794250"/>
              <a:ext cx="808037" cy="271463"/>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effectLst/>
                <a:uLnTx/>
                <a:uFillTx/>
                <a:latin typeface="+mn-lt"/>
                <a:ea typeface="+mn-ea"/>
              </a:endParaRPr>
            </a:p>
          </p:txBody>
        </p:sp>
      </p:grpSp>
      <p:sp>
        <p:nvSpPr>
          <p:cNvPr id="60" name="AutoShape 8"/>
          <p:cNvSpPr>
            <a:spLocks noChangeArrowheads="1"/>
          </p:cNvSpPr>
          <p:nvPr/>
        </p:nvSpPr>
        <p:spPr bwMode="auto">
          <a:xfrm>
            <a:off x="683568" y="4098126"/>
            <a:ext cx="3306171" cy="472916"/>
          </a:xfrm>
          <a:prstGeom prst="wedgeRoundRectCallout">
            <a:avLst>
              <a:gd name="adj1" fmla="val 52418"/>
              <a:gd name="adj2" fmla="val 7469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000" b="1" dirty="0">
                <a:solidFill>
                  <a:srgbClr val="FF0000"/>
                </a:solidFill>
                <a:latin typeface="+mn-lt"/>
                <a:ea typeface="+mn-ea"/>
              </a:rPr>
              <a:t>MPLS</a:t>
            </a:r>
            <a:r>
              <a:rPr lang="zh-CN" altLang="en-US" sz="2000" b="1" dirty="0">
                <a:solidFill>
                  <a:srgbClr val="FF0000"/>
                </a:solidFill>
                <a:latin typeface="+mn-lt"/>
                <a:ea typeface="+mn-ea"/>
              </a:rPr>
              <a:t>域</a:t>
            </a:r>
            <a:r>
              <a:rPr lang="en-US" altLang="zh-CN" sz="2000" b="1" dirty="0" smtClean="0">
                <a:solidFill>
                  <a:srgbClr val="FF0000"/>
                </a:solidFill>
                <a:latin typeface="+mn-lt"/>
                <a:ea typeface="+mn-ea"/>
              </a:rPr>
              <a:t>1</a:t>
            </a:r>
            <a:r>
              <a:rPr lang="en-US" altLang="zh-CN" sz="2000" b="1" dirty="0" smtClean="0">
                <a:solidFill>
                  <a:srgbClr val="000000"/>
                </a:solidFill>
                <a:latin typeface="+mn-lt"/>
                <a:ea typeface="+mn-ea"/>
              </a:rPr>
              <a:t>:</a:t>
            </a:r>
            <a:r>
              <a:rPr lang="zh-CN" altLang="en-US" sz="2000" b="1" dirty="0" smtClean="0">
                <a:solidFill>
                  <a:srgbClr val="000000"/>
                </a:solidFill>
                <a:latin typeface="+mn-lt"/>
                <a:ea typeface="+mn-ea"/>
              </a:rPr>
              <a:t>厂房之间的通信</a:t>
            </a:r>
            <a:endParaRPr lang="en-US" altLang="zh-CN" sz="2000" b="1" dirty="0">
              <a:solidFill>
                <a:srgbClr val="000000"/>
              </a:solidFill>
              <a:latin typeface="+mn-lt"/>
              <a:ea typeface="+mn-ea"/>
            </a:endParaRPr>
          </a:p>
        </p:txBody>
      </p:sp>
      <p:sp>
        <p:nvSpPr>
          <p:cNvPr id="61" name="AutoShape 8"/>
          <p:cNvSpPr>
            <a:spLocks noChangeArrowheads="1"/>
          </p:cNvSpPr>
          <p:nvPr/>
        </p:nvSpPr>
        <p:spPr bwMode="auto">
          <a:xfrm>
            <a:off x="5266593" y="4063288"/>
            <a:ext cx="3208249" cy="472916"/>
          </a:xfrm>
          <a:prstGeom prst="wedgeRoundRectCallout">
            <a:avLst>
              <a:gd name="adj1" fmla="val -48654"/>
              <a:gd name="adj2" fmla="val 15022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000" b="1" dirty="0">
                <a:solidFill>
                  <a:srgbClr val="FF0000"/>
                </a:solidFill>
                <a:latin typeface="+mn-lt"/>
                <a:ea typeface="+mn-ea"/>
              </a:rPr>
              <a:t>MPLS</a:t>
            </a:r>
            <a:r>
              <a:rPr lang="zh-CN" altLang="en-US" sz="2000" b="1" dirty="0" smtClean="0">
                <a:solidFill>
                  <a:srgbClr val="FF0000"/>
                </a:solidFill>
                <a:latin typeface="+mn-lt"/>
                <a:ea typeface="+mn-ea"/>
              </a:rPr>
              <a:t>域</a:t>
            </a:r>
            <a:r>
              <a:rPr lang="en-US" altLang="zh-CN" sz="2000" b="1" dirty="0" smtClean="0">
                <a:solidFill>
                  <a:srgbClr val="FF0000"/>
                </a:solidFill>
                <a:latin typeface="+mn-lt"/>
                <a:ea typeface="+mn-ea"/>
              </a:rPr>
              <a:t>2</a:t>
            </a:r>
            <a:r>
              <a:rPr lang="en-US" altLang="zh-CN" sz="2000" b="1" dirty="0" smtClean="0">
                <a:solidFill>
                  <a:srgbClr val="000000"/>
                </a:solidFill>
                <a:latin typeface="+mn-lt"/>
                <a:ea typeface="+mn-ea"/>
              </a:rPr>
              <a:t>:</a:t>
            </a:r>
            <a:r>
              <a:rPr lang="zh-CN" altLang="en-US" sz="2000" b="1" dirty="0" smtClean="0">
                <a:solidFill>
                  <a:srgbClr val="000000"/>
                </a:solidFill>
                <a:latin typeface="+mn-lt"/>
                <a:ea typeface="+mn-ea"/>
              </a:rPr>
              <a:t>厂区之间的通信</a:t>
            </a:r>
            <a:endParaRPr lang="en-US" altLang="zh-CN" sz="2000" b="1" dirty="0">
              <a:solidFill>
                <a:srgbClr val="000000"/>
              </a:solidFill>
              <a:latin typeface="+mn-lt"/>
              <a:ea typeface="+mn-ea"/>
            </a:endParaRPr>
          </a:p>
        </p:txBody>
      </p:sp>
      <p:sp>
        <p:nvSpPr>
          <p:cNvPr id="62"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990149887"/>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dissolv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dissolve">
                                      <p:cBhvr>
                                        <p:cTn id="1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pPr eaLnBrk="1" hangingPunct="1">
              <a:defRPr/>
            </a:pPr>
            <a:r>
              <a:rPr lang="zh-CN" altLang="en-US" smtClean="0"/>
              <a:t>作  业</a:t>
            </a:r>
          </a:p>
        </p:txBody>
      </p:sp>
      <p:sp>
        <p:nvSpPr>
          <p:cNvPr id="6147" name="Rectangle 3"/>
          <p:cNvSpPr>
            <a:spLocks noGrp="1" noChangeArrowheads="1"/>
          </p:cNvSpPr>
          <p:nvPr>
            <p:ph type="body" idx="1"/>
          </p:nvPr>
        </p:nvSpPr>
        <p:spPr>
          <a:xfrm>
            <a:off x="3132138" y="2565400"/>
            <a:ext cx="5111750" cy="2663825"/>
          </a:xfrm>
        </p:spPr>
        <p:txBody>
          <a:bodyPr/>
          <a:lstStyle/>
          <a:p>
            <a:pPr marL="1168400" indent="-1168400" eaLnBrk="1" hangingPunct="1">
              <a:lnSpc>
                <a:spcPct val="150000"/>
              </a:lnSpc>
              <a:buFont typeface="Wingdings" pitchFamily="2" charset="2"/>
              <a:buNone/>
            </a:pPr>
            <a:r>
              <a:rPr lang="en-US" altLang="zh-CN" dirty="0" smtClean="0"/>
              <a:t>P377  </a:t>
            </a:r>
            <a:endParaRPr lang="zh-CN" altLang="en-US" dirty="0" smtClean="0"/>
          </a:p>
        </p:txBody>
      </p:sp>
      <p:pic>
        <p:nvPicPr>
          <p:cNvPr id="6148" name="Picture 4" descr="j02321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708275"/>
            <a:ext cx="2068512"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sndAc>
      <p:stSnd>
        <p:snd r:embed="rId2" name="camera.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608090"/>
          </a:xfrm>
        </p:spPr>
        <p:txBody>
          <a:bodyPr/>
          <a:lstStyle/>
          <a:p>
            <a:pPr>
              <a:lnSpc>
                <a:spcPct val="110000"/>
              </a:lnSpc>
            </a:pPr>
            <a:r>
              <a:rPr lang="zh-CN" altLang="zh-CN" sz="2400" dirty="0" smtClean="0">
                <a:solidFill>
                  <a:srgbClr val="FF0000"/>
                </a:solidFill>
              </a:rPr>
              <a:t>发布</a:t>
            </a:r>
            <a:r>
              <a:rPr lang="zh-CN" altLang="zh-CN" sz="2400" dirty="0">
                <a:solidFill>
                  <a:srgbClr val="FF0000"/>
                </a:solidFill>
              </a:rPr>
              <a:t>链路状态分组</a:t>
            </a:r>
          </a:p>
          <a:p>
            <a:pPr lvl="1">
              <a:lnSpc>
                <a:spcPct val="110000"/>
              </a:lnSpc>
            </a:pPr>
            <a:r>
              <a:rPr lang="zh-CN" altLang="en-US" sz="2400" dirty="0" smtClean="0">
                <a:solidFill>
                  <a:srgbClr val="0000FF"/>
                </a:solidFill>
              </a:rPr>
              <a:t>发布算法</a:t>
            </a:r>
            <a:r>
              <a:rPr lang="zh-CN" altLang="en-US" sz="2400" dirty="0" smtClean="0"/>
              <a:t>：采用</a:t>
            </a:r>
            <a:r>
              <a:rPr lang="zh-CN" altLang="en-US" sz="2400" dirty="0"/>
              <a:t>洪泛法</a:t>
            </a:r>
            <a:r>
              <a:rPr lang="zh-CN" altLang="en-US" sz="2400" dirty="0" smtClean="0"/>
              <a:t>发布，</a:t>
            </a:r>
            <a:r>
              <a:rPr lang="zh-CN" altLang="en-US" sz="2400" dirty="0"/>
              <a:t>分组</a:t>
            </a:r>
            <a:r>
              <a:rPr lang="zh-CN" altLang="en-US" sz="2400" dirty="0" smtClean="0"/>
              <a:t>含</a:t>
            </a:r>
            <a:r>
              <a:rPr lang="zh-CN" altLang="en-US" sz="2400" dirty="0"/>
              <a:t>顺序号，以便控制扩散。</a:t>
            </a:r>
          </a:p>
          <a:p>
            <a:pPr lvl="2">
              <a:lnSpc>
                <a:spcPct val="110000"/>
              </a:lnSpc>
            </a:pPr>
            <a:r>
              <a:rPr lang="zh-CN" altLang="en-US" dirty="0" smtClean="0">
                <a:solidFill>
                  <a:srgbClr val="FF0000"/>
                </a:solidFill>
              </a:rPr>
              <a:t>问题</a:t>
            </a:r>
            <a:r>
              <a:rPr lang="en-US" altLang="zh-CN" dirty="0">
                <a:solidFill>
                  <a:srgbClr val="FF0000"/>
                </a:solidFill>
              </a:rPr>
              <a:t>1</a:t>
            </a:r>
            <a:r>
              <a:rPr lang="zh-CN" altLang="en-US" dirty="0"/>
              <a:t>：顺序号循环使用，会发生冲突</a:t>
            </a:r>
          </a:p>
          <a:p>
            <a:pPr lvl="2">
              <a:lnSpc>
                <a:spcPct val="110000"/>
              </a:lnSpc>
            </a:pPr>
            <a:r>
              <a:rPr lang="zh-CN" altLang="en-US" dirty="0">
                <a:solidFill>
                  <a:srgbClr val="0000FF"/>
                </a:solidFill>
              </a:rPr>
              <a:t>解决</a:t>
            </a:r>
            <a:r>
              <a:rPr lang="zh-CN" altLang="en-US" dirty="0"/>
              <a:t>：使用</a:t>
            </a:r>
            <a:r>
              <a:rPr lang="en-US" altLang="zh-CN" dirty="0"/>
              <a:t>32</a:t>
            </a:r>
            <a:r>
              <a:rPr lang="zh-CN" altLang="en-US" dirty="0"/>
              <a:t>位的顺序号</a:t>
            </a:r>
          </a:p>
          <a:p>
            <a:pPr lvl="2">
              <a:lnSpc>
                <a:spcPct val="110000"/>
              </a:lnSpc>
            </a:pPr>
            <a:r>
              <a:rPr lang="zh-CN" altLang="en-US" dirty="0">
                <a:solidFill>
                  <a:srgbClr val="FF0000"/>
                </a:solidFill>
              </a:rPr>
              <a:t>问题</a:t>
            </a:r>
            <a:r>
              <a:rPr lang="en-US" altLang="zh-CN" dirty="0">
                <a:solidFill>
                  <a:srgbClr val="FF0000"/>
                </a:solidFill>
              </a:rPr>
              <a:t>2</a:t>
            </a:r>
            <a:r>
              <a:rPr lang="zh-CN" altLang="en-US" dirty="0"/>
              <a:t>：路由器崩溃会丢失顺序号，重启后从</a:t>
            </a:r>
            <a:r>
              <a:rPr lang="en-US" altLang="zh-CN" dirty="0"/>
              <a:t>0</a:t>
            </a:r>
            <a:r>
              <a:rPr lang="zh-CN" altLang="en-US" dirty="0"/>
              <a:t>开始发送，会导致以后的分组成为过时而无法接收</a:t>
            </a:r>
          </a:p>
          <a:p>
            <a:pPr lvl="2">
              <a:lnSpc>
                <a:spcPct val="110000"/>
              </a:lnSpc>
            </a:pPr>
            <a:r>
              <a:rPr lang="zh-CN" altLang="en-US" dirty="0">
                <a:solidFill>
                  <a:srgbClr val="FF0000"/>
                </a:solidFill>
              </a:rPr>
              <a:t>问题</a:t>
            </a:r>
            <a:r>
              <a:rPr lang="en-US" altLang="zh-CN" dirty="0">
                <a:solidFill>
                  <a:srgbClr val="FF0000"/>
                </a:solidFill>
              </a:rPr>
              <a:t>3</a:t>
            </a:r>
            <a:r>
              <a:rPr lang="zh-CN" altLang="en-US" dirty="0"/>
              <a:t>：顺序号传输出错（变大了），会导致后面的分组成为过时而无法接收</a:t>
            </a:r>
          </a:p>
          <a:p>
            <a:pPr lvl="2">
              <a:lnSpc>
                <a:spcPct val="110000"/>
              </a:lnSpc>
            </a:pPr>
            <a:r>
              <a:rPr lang="en-US" altLang="zh-CN" dirty="0" smtClean="0">
                <a:solidFill>
                  <a:srgbClr val="0000FF"/>
                </a:solidFill>
              </a:rPr>
              <a:t>(</a:t>
            </a:r>
            <a:r>
              <a:rPr lang="zh-CN" altLang="en-US" dirty="0" smtClean="0">
                <a:solidFill>
                  <a:srgbClr val="0000FF"/>
                </a:solidFill>
              </a:rPr>
              <a:t>共同</a:t>
            </a:r>
            <a:r>
              <a:rPr lang="en-US" altLang="zh-CN" dirty="0" smtClean="0">
                <a:solidFill>
                  <a:srgbClr val="0000FF"/>
                </a:solidFill>
              </a:rPr>
              <a:t>)</a:t>
            </a:r>
            <a:r>
              <a:rPr lang="zh-CN" altLang="en-US" dirty="0" smtClean="0">
                <a:solidFill>
                  <a:srgbClr val="0000FF"/>
                </a:solidFill>
              </a:rPr>
              <a:t>解决</a:t>
            </a:r>
            <a:r>
              <a:rPr lang="zh-CN" altLang="en-US" dirty="0"/>
              <a:t>：引入年龄</a:t>
            </a:r>
            <a:r>
              <a:rPr lang="zh-CN" altLang="en-US" dirty="0" smtClean="0"/>
              <a:t>字段</a:t>
            </a:r>
            <a:r>
              <a:rPr lang="en-US" altLang="zh-CN" dirty="0" smtClean="0"/>
              <a:t>(</a:t>
            </a:r>
            <a:r>
              <a:rPr lang="zh-CN" altLang="en-US" dirty="0" smtClean="0"/>
              <a:t>每秒</a:t>
            </a:r>
            <a:r>
              <a:rPr lang="zh-CN" altLang="en-US" dirty="0"/>
              <a:t>减</a:t>
            </a:r>
            <a:r>
              <a:rPr lang="en-US" altLang="zh-CN" dirty="0"/>
              <a:t>1</a:t>
            </a:r>
            <a:r>
              <a:rPr lang="zh-CN" altLang="en-US" dirty="0"/>
              <a:t>，为</a:t>
            </a:r>
            <a:r>
              <a:rPr lang="en-US" altLang="zh-CN" dirty="0"/>
              <a:t>0</a:t>
            </a:r>
            <a:r>
              <a:rPr lang="zh-CN" altLang="en-US" dirty="0" smtClean="0"/>
              <a:t>丢弃</a:t>
            </a:r>
            <a:r>
              <a:rPr lang="en-US" altLang="zh-CN" dirty="0"/>
              <a:t>)</a:t>
            </a:r>
            <a:endParaRPr lang="zh-CN" altLang="en-US" dirty="0"/>
          </a:p>
        </p:txBody>
      </p:sp>
    </p:spTree>
    <p:extLst>
      <p:ext uri="{BB962C8B-B14F-4D97-AF65-F5344CB8AC3E}">
        <p14:creationId xmlns:p14="http://schemas.microsoft.com/office/powerpoint/2010/main" val="280989218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303834"/>
          </a:xfrm>
        </p:spPr>
        <p:txBody>
          <a:bodyPr/>
          <a:lstStyle/>
          <a:p>
            <a:r>
              <a:rPr lang="zh-CN" altLang="zh-CN" sz="2400" dirty="0" smtClean="0">
                <a:solidFill>
                  <a:srgbClr val="FF0000"/>
                </a:solidFill>
              </a:rPr>
              <a:t>发布</a:t>
            </a:r>
            <a:r>
              <a:rPr lang="zh-CN" altLang="zh-CN" sz="2400" dirty="0">
                <a:solidFill>
                  <a:srgbClr val="FF0000"/>
                </a:solidFill>
              </a:rPr>
              <a:t>链路状态分组</a:t>
            </a:r>
          </a:p>
          <a:p>
            <a:pPr lvl="1"/>
            <a:r>
              <a:rPr lang="zh-CN" altLang="en-US" sz="2400" dirty="0" smtClean="0">
                <a:solidFill>
                  <a:srgbClr val="0000FF"/>
                </a:solidFill>
              </a:rPr>
              <a:t>提高</a:t>
            </a:r>
            <a:r>
              <a:rPr lang="zh-CN" altLang="en-US" sz="2400" dirty="0">
                <a:solidFill>
                  <a:srgbClr val="0000FF"/>
                </a:solidFill>
              </a:rPr>
              <a:t>健壮性</a:t>
            </a:r>
          </a:p>
          <a:p>
            <a:pPr lvl="2"/>
            <a:r>
              <a:rPr lang="zh-CN" altLang="en-US" dirty="0" smtClean="0"/>
              <a:t>链路</a:t>
            </a:r>
            <a:r>
              <a:rPr lang="zh-CN" altLang="en-US" dirty="0"/>
              <a:t>状态分组在缓冲区中，先检查序号和年龄字段，仅新分组才进入排队</a:t>
            </a:r>
          </a:p>
          <a:p>
            <a:pPr lvl="2"/>
            <a:r>
              <a:rPr lang="zh-CN" altLang="en-US" dirty="0" smtClean="0"/>
              <a:t>对</a:t>
            </a:r>
            <a:r>
              <a:rPr lang="zh-CN" altLang="en-US" dirty="0"/>
              <a:t>所有链路状态分组均给出应答以防线路</a:t>
            </a:r>
            <a:r>
              <a:rPr lang="zh-CN" altLang="en-US" dirty="0" smtClean="0"/>
              <a:t>出错</a:t>
            </a:r>
            <a:endParaRPr lang="zh-CN" altLang="en-US" dirty="0"/>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4955"/>
          <a:stretch>
            <a:fillRect/>
          </a:stretch>
        </p:blipFill>
        <p:spPr bwMode="auto">
          <a:xfrm>
            <a:off x="1259632" y="3861048"/>
            <a:ext cx="7226994" cy="27326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1197" y="29578"/>
            <a:ext cx="1728192" cy="1311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899592" y="3861048"/>
            <a:ext cx="1297150" cy="461665"/>
          </a:xfrm>
          <a:prstGeom prst="rect">
            <a:avLst/>
          </a:prstGeom>
        </p:spPr>
        <p:txBody>
          <a:bodyPr wrap="none">
            <a:spAutoFit/>
          </a:bodyPr>
          <a:lstStyle/>
          <a:p>
            <a:r>
              <a:rPr lang="zh-CN" altLang="en-US" sz="2400" b="1" dirty="0" smtClean="0">
                <a:latin typeface="+mn-ea"/>
                <a:ea typeface="+mn-ea"/>
              </a:rPr>
              <a:t>路由器</a:t>
            </a:r>
            <a:r>
              <a:rPr lang="en-US" altLang="zh-CN" sz="2400" b="1" dirty="0" smtClean="0">
                <a:latin typeface="+mn-ea"/>
                <a:ea typeface="+mn-ea"/>
              </a:rPr>
              <a:t>B</a:t>
            </a:r>
            <a:endParaRPr lang="zh-CN" altLang="en-US" sz="2400" b="1" dirty="0">
              <a:latin typeface="+mn-ea"/>
              <a:ea typeface="+mn-ea"/>
            </a:endParaRPr>
          </a:p>
        </p:txBody>
      </p:sp>
    </p:spTree>
    <p:extLst>
      <p:ext uri="{BB962C8B-B14F-4D97-AF65-F5344CB8AC3E}">
        <p14:creationId xmlns:p14="http://schemas.microsoft.com/office/powerpoint/2010/main" val="71962306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算法步骤</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8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4464074"/>
          </a:xfrm>
        </p:spPr>
        <p:txBody>
          <a:bodyPr/>
          <a:lstStyle/>
          <a:p>
            <a:pPr>
              <a:lnSpc>
                <a:spcPct val="150000"/>
              </a:lnSpc>
            </a:pPr>
            <a:r>
              <a:rPr lang="zh-CN" altLang="zh-CN" sz="2400" dirty="0" smtClean="0">
                <a:solidFill>
                  <a:srgbClr val="FF0000"/>
                </a:solidFill>
              </a:rPr>
              <a:t>计算</a:t>
            </a:r>
            <a:r>
              <a:rPr lang="zh-CN" altLang="zh-CN" sz="2400" dirty="0">
                <a:solidFill>
                  <a:srgbClr val="FF0000"/>
                </a:solidFill>
              </a:rPr>
              <a:t>新路由</a:t>
            </a:r>
          </a:p>
          <a:p>
            <a:pPr lvl="1">
              <a:lnSpc>
                <a:spcPct val="150000"/>
              </a:lnSpc>
            </a:pPr>
            <a:r>
              <a:rPr lang="zh-CN" altLang="zh-CN" sz="2000" dirty="0" smtClean="0"/>
              <a:t>采用</a:t>
            </a:r>
            <a:r>
              <a:rPr lang="en-US" altLang="zh-CN" sz="2000" dirty="0" smtClean="0"/>
              <a:t>Dijkstra</a:t>
            </a:r>
            <a:r>
              <a:rPr lang="zh-CN" altLang="zh-CN" sz="2000" dirty="0" smtClean="0"/>
              <a:t>算法</a:t>
            </a:r>
            <a:endParaRPr lang="en-US" altLang="zh-CN" sz="2000" dirty="0" smtClean="0"/>
          </a:p>
          <a:p>
            <a:pPr>
              <a:lnSpc>
                <a:spcPct val="150000"/>
              </a:lnSpc>
            </a:pPr>
            <a:endParaRPr lang="en-US" altLang="zh-CN" sz="2400" dirty="0" smtClean="0"/>
          </a:p>
          <a:p>
            <a:pPr>
              <a:lnSpc>
                <a:spcPct val="150000"/>
              </a:lnSpc>
            </a:pPr>
            <a:r>
              <a:rPr lang="zh-CN" altLang="en-US" sz="2400" dirty="0">
                <a:solidFill>
                  <a:srgbClr val="FF0000"/>
                </a:solidFill>
              </a:rPr>
              <a:t>链路</a:t>
            </a:r>
            <a:r>
              <a:rPr lang="zh-CN" altLang="en-US" sz="2400" dirty="0" smtClean="0">
                <a:solidFill>
                  <a:srgbClr val="FF0000"/>
                </a:solidFill>
              </a:rPr>
              <a:t>状态</a:t>
            </a:r>
            <a:r>
              <a:rPr lang="zh-CN" altLang="en-US" sz="2400" dirty="0">
                <a:solidFill>
                  <a:srgbClr val="FF0000"/>
                </a:solidFill>
              </a:rPr>
              <a:t>算法和距离</a:t>
            </a:r>
            <a:r>
              <a:rPr lang="zh-CN" altLang="en-US" sz="2400" dirty="0" smtClean="0">
                <a:solidFill>
                  <a:srgbClr val="FF0000"/>
                </a:solidFill>
              </a:rPr>
              <a:t>矢量算法的</a:t>
            </a:r>
            <a:r>
              <a:rPr lang="zh-CN" altLang="zh-CN" sz="2400" dirty="0" smtClean="0">
                <a:solidFill>
                  <a:srgbClr val="FF0000"/>
                </a:solidFill>
              </a:rPr>
              <a:t>比较</a:t>
            </a:r>
            <a:endParaRPr lang="zh-CN" altLang="zh-CN" sz="2400" dirty="0">
              <a:solidFill>
                <a:srgbClr val="FF0000"/>
              </a:solidFill>
            </a:endParaRPr>
          </a:p>
          <a:p>
            <a:pPr marL="447675" indent="0">
              <a:lnSpc>
                <a:spcPct val="150000"/>
              </a:lnSpc>
              <a:buNone/>
            </a:pPr>
            <a:r>
              <a:rPr lang="en-US" altLang="zh-CN" sz="2400" dirty="0" smtClean="0"/>
              <a:t>       </a:t>
            </a:r>
            <a:r>
              <a:rPr lang="zh-CN" altLang="zh-CN" sz="2400" dirty="0" smtClean="0"/>
              <a:t>打个比方</a:t>
            </a:r>
            <a:r>
              <a:rPr lang="zh-CN" altLang="zh-CN" sz="2400" dirty="0"/>
              <a:t>：链路状态路由选择算法是向全世界通知你邻居的情况，而距离矢量路由选择算法是向邻居通知全世界的情况</a:t>
            </a:r>
            <a:r>
              <a:rPr lang="zh-CN" altLang="zh-CN" sz="2400" dirty="0" smtClean="0"/>
              <a:t>。</a:t>
            </a:r>
            <a:endParaRPr lang="zh-CN" altLang="zh-CN" sz="2400" dirty="0"/>
          </a:p>
        </p:txBody>
      </p:sp>
    </p:spTree>
    <p:extLst>
      <p:ext uri="{BB962C8B-B14F-4D97-AF65-F5344CB8AC3E}">
        <p14:creationId xmlns:p14="http://schemas.microsoft.com/office/powerpoint/2010/main" val="308249116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10000"/>
              </a:lnSpc>
            </a:pPr>
            <a:r>
              <a:rPr lang="zh-CN" altLang="en-US" dirty="0" smtClean="0"/>
              <a:t>提供给传输层的服务</a:t>
            </a:r>
          </a:p>
        </p:txBody>
      </p:sp>
      <p:sp>
        <p:nvSpPr>
          <p:cNvPr id="5123" name="内容占位符 3"/>
          <p:cNvSpPr>
            <a:spLocks noGrp="1"/>
          </p:cNvSpPr>
          <p:nvPr>
            <p:ph idx="1"/>
          </p:nvPr>
        </p:nvSpPr>
        <p:spPr>
          <a:xfrm>
            <a:off x="1763688" y="2996952"/>
            <a:ext cx="5922615" cy="2159818"/>
          </a:xfrm>
        </p:spPr>
        <p:txBody>
          <a:bodyPr/>
          <a:lstStyle/>
          <a:p>
            <a:r>
              <a:rPr lang="zh-CN" altLang="en-US" dirty="0" smtClean="0">
                <a:hlinkClick r:id="rId3" action="ppaction://hlinksldjump"/>
              </a:rPr>
              <a:t>无连接的服务</a:t>
            </a:r>
            <a:r>
              <a:rPr lang="zh-CN" altLang="en-US" dirty="0" smtClean="0"/>
              <a:t>（数据报）</a:t>
            </a:r>
            <a:endParaRPr lang="en-US" altLang="zh-CN" dirty="0" smtClean="0"/>
          </a:p>
          <a:p>
            <a:endParaRPr lang="en-US" altLang="zh-CN" dirty="0"/>
          </a:p>
          <a:p>
            <a:r>
              <a:rPr lang="zh-CN" altLang="en-US" dirty="0" smtClean="0">
                <a:hlinkClick r:id="rId4" action="ppaction://hlinksldjump"/>
              </a:rPr>
              <a:t>面向连接的服务</a:t>
            </a:r>
            <a:r>
              <a:rPr lang="zh-CN" altLang="en-US" dirty="0" smtClean="0"/>
              <a:t>（虚电路）</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7"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5"/>
              </a:buBlip>
              <a:defRPr kumimoji="1" sz="2800" b="1">
                <a:solidFill>
                  <a:srgbClr val="000000"/>
                </a:solidFill>
                <a:latin typeface="Arial" charset="0"/>
                <a:ea typeface="华文楷体" pitchFamily="2" charset="-122"/>
              </a:defRPr>
            </a:lvl2pPr>
            <a:lvl3pPr marL="1143000" indent="-228600" eaLnBrk="0" hangingPunct="0">
              <a:buSzPct val="65000"/>
              <a:buBlip>
                <a:blip r:embed="rId6"/>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52272860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层次路由</a:t>
            </a:r>
          </a:p>
        </p:txBody>
      </p:sp>
      <p:sp>
        <p:nvSpPr>
          <p:cNvPr id="5123" name="内容占位符 3"/>
          <p:cNvSpPr>
            <a:spLocks noGrp="1"/>
          </p:cNvSpPr>
          <p:nvPr>
            <p:ph idx="1"/>
          </p:nvPr>
        </p:nvSpPr>
        <p:spPr>
          <a:xfrm>
            <a:off x="809625" y="1773238"/>
            <a:ext cx="7958138" cy="4608090"/>
          </a:xfrm>
        </p:spPr>
        <p:txBody>
          <a:bodyPr/>
          <a:lstStyle/>
          <a:p>
            <a:pPr>
              <a:lnSpc>
                <a:spcPct val="125000"/>
              </a:lnSpc>
            </a:pPr>
            <a:r>
              <a:rPr lang="zh-CN" altLang="en-US" sz="2400" dirty="0">
                <a:solidFill>
                  <a:srgbClr val="FF0000"/>
                </a:solidFill>
              </a:rPr>
              <a:t>问题</a:t>
            </a:r>
            <a:r>
              <a:rPr lang="zh-CN" altLang="en-US" sz="2400" dirty="0"/>
              <a:t>：随着网络规模的增大，路由器上的路由表也会成比例的增大，不仅占用更多的内存，而且还会占用更多的</a:t>
            </a:r>
            <a:r>
              <a:rPr lang="en-US" altLang="zh-CN" sz="2400" dirty="0"/>
              <a:t>CPU</a:t>
            </a:r>
            <a:r>
              <a:rPr lang="zh-CN" altLang="en-US" sz="2400" dirty="0"/>
              <a:t>时间和信道带宽</a:t>
            </a:r>
          </a:p>
          <a:p>
            <a:pPr>
              <a:lnSpc>
                <a:spcPct val="125000"/>
              </a:lnSpc>
            </a:pPr>
            <a:r>
              <a:rPr lang="zh-CN" altLang="en-US" sz="2400" dirty="0">
                <a:solidFill>
                  <a:srgbClr val="0000FF"/>
                </a:solidFill>
              </a:rPr>
              <a:t>解决</a:t>
            </a:r>
            <a:r>
              <a:rPr lang="zh-CN" altLang="en-US" sz="2400" dirty="0"/>
              <a:t>：</a:t>
            </a:r>
            <a:r>
              <a:rPr lang="zh-CN" altLang="en-US" sz="2400" dirty="0" smtClean="0"/>
              <a:t>分层路由</a:t>
            </a:r>
            <a:endParaRPr lang="en-US" altLang="zh-CN" sz="2400" dirty="0" smtClean="0"/>
          </a:p>
          <a:p>
            <a:pPr>
              <a:lnSpc>
                <a:spcPct val="125000"/>
              </a:lnSpc>
            </a:pPr>
            <a:r>
              <a:rPr lang="zh-CN" altLang="en-US" sz="2400" dirty="0" smtClean="0">
                <a:solidFill>
                  <a:srgbClr val="FF0000"/>
                </a:solidFill>
              </a:rPr>
              <a:t>代价</a:t>
            </a:r>
            <a:r>
              <a:rPr lang="zh-CN" altLang="en-US" sz="2400" dirty="0" smtClean="0"/>
              <a:t>：损失了灵活性，增加了路径长度（但实际增加很小，通常是可以接受的）</a:t>
            </a:r>
            <a:endParaRPr lang="en-US" altLang="zh-CN" sz="2400" dirty="0" smtClean="0"/>
          </a:p>
          <a:p>
            <a:pPr>
              <a:lnSpc>
                <a:spcPct val="125000"/>
              </a:lnSpc>
            </a:pPr>
            <a:r>
              <a:rPr lang="zh-CN" altLang="en-US" sz="2400" dirty="0">
                <a:solidFill>
                  <a:srgbClr val="FF0000"/>
                </a:solidFill>
              </a:rPr>
              <a:t>问题</a:t>
            </a:r>
            <a:r>
              <a:rPr lang="zh-CN" altLang="en-US" sz="2400" dirty="0"/>
              <a:t>：如何进行</a:t>
            </a:r>
            <a:r>
              <a:rPr lang="zh-CN" altLang="en-US" sz="2400" dirty="0" smtClean="0"/>
              <a:t>分层？（应该分多少层）</a:t>
            </a:r>
            <a:endParaRPr lang="zh-CN" altLang="en-US" sz="2400" dirty="0"/>
          </a:p>
          <a:p>
            <a:pPr>
              <a:lnSpc>
                <a:spcPct val="125000"/>
              </a:lnSpc>
            </a:pPr>
            <a:r>
              <a:rPr lang="zh-CN" altLang="en-US" sz="2400" dirty="0">
                <a:solidFill>
                  <a:srgbClr val="0000FF"/>
                </a:solidFill>
              </a:rPr>
              <a:t>定理</a:t>
            </a:r>
            <a:r>
              <a:rPr lang="zh-CN" altLang="en-US" sz="2400" dirty="0" smtClean="0"/>
              <a:t>：对于一个有</a:t>
            </a:r>
            <a:r>
              <a:rPr lang="en-US" altLang="zh-CN" sz="2400" dirty="0" smtClean="0"/>
              <a:t>N</a:t>
            </a:r>
            <a:r>
              <a:rPr lang="zh-CN" altLang="en-US" sz="2400" dirty="0"/>
              <a:t>台路由器</a:t>
            </a:r>
            <a:r>
              <a:rPr lang="zh-CN" altLang="en-US" sz="2400" dirty="0" smtClean="0"/>
              <a:t>的网络，最优的层数</a:t>
            </a:r>
            <a:r>
              <a:rPr lang="zh-CN" altLang="en-US" sz="2400" dirty="0"/>
              <a:t>为</a:t>
            </a:r>
            <a:r>
              <a:rPr lang="en-US" altLang="zh-CN" sz="2400" dirty="0" err="1"/>
              <a:t>lnN</a:t>
            </a:r>
            <a:r>
              <a:rPr lang="zh-CN" altLang="en-US" sz="2400" dirty="0"/>
              <a:t>，</a:t>
            </a:r>
            <a:r>
              <a:rPr lang="zh-CN" altLang="en-US" sz="2400" dirty="0" smtClean="0"/>
              <a:t>每个路由器所需的</a:t>
            </a:r>
            <a:r>
              <a:rPr lang="zh-CN" altLang="en-US" sz="2400" dirty="0"/>
              <a:t>总表项为</a:t>
            </a:r>
            <a:r>
              <a:rPr lang="en-US" altLang="zh-CN" sz="2400" dirty="0" err="1" smtClean="0"/>
              <a:t>elnN</a:t>
            </a:r>
            <a:r>
              <a:rPr lang="zh-CN" altLang="en-US" sz="2400" dirty="0" smtClean="0"/>
              <a:t>个。</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39155502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举  例</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pSp>
        <p:nvGrpSpPr>
          <p:cNvPr id="6" name="Group 2"/>
          <p:cNvGrpSpPr>
            <a:grpSpLocks/>
          </p:cNvGrpSpPr>
          <p:nvPr/>
        </p:nvGrpSpPr>
        <p:grpSpPr bwMode="auto">
          <a:xfrm>
            <a:off x="827584" y="1700808"/>
            <a:ext cx="7992756" cy="4732284"/>
            <a:chOff x="588" y="1270"/>
            <a:chExt cx="4642" cy="2834"/>
          </a:xfrm>
        </p:grpSpPr>
        <p:pic>
          <p:nvPicPr>
            <p:cNvPr id="7"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1224" b="5255"/>
            <a:stretch>
              <a:fillRect/>
            </a:stretch>
          </p:blipFill>
          <p:spPr bwMode="auto">
            <a:xfrm>
              <a:off x="588" y="1270"/>
              <a:ext cx="4605" cy="2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p:nvPr/>
          </p:nvSpPr>
          <p:spPr bwMode="auto">
            <a:xfrm>
              <a:off x="4168" y="2484"/>
              <a:ext cx="359" cy="144"/>
            </a:xfrm>
            <a:prstGeom prst="rect">
              <a:avLst/>
            </a:prstGeom>
            <a:solidFill>
              <a:srgbClr val="FF33CC">
                <a:alpha val="50196"/>
              </a:srgbClr>
            </a:solidFill>
            <a:ln w="9525" cap="flat" cmpd="sng" algn="ctr">
              <a:solidFill>
                <a:schemeClr val="tx1"/>
              </a:solidFill>
              <a:prstDash val="solid"/>
              <a:round/>
              <a:headEnd type="none" w="med" len="med"/>
              <a:tailEnd type="none" w="med" len="med"/>
            </a:ln>
            <a:effectLst/>
          </p:spPr>
          <p:txBody>
            <a:bodyPr/>
            <a:lstStyle/>
            <a:p>
              <a:pPr algn="ctr">
                <a:defRPr/>
              </a:pPr>
              <a:endParaRPr lang="en-US">
                <a:ea typeface="+mn-ea"/>
                <a:cs typeface="Arial" charset="0"/>
              </a:endParaRPr>
            </a:p>
          </p:txBody>
        </p:sp>
        <p:cxnSp>
          <p:nvCxnSpPr>
            <p:cNvPr id="9" name="Straight Arrow Connector 10"/>
            <p:cNvCxnSpPr/>
            <p:nvPr/>
          </p:nvCxnSpPr>
          <p:spPr bwMode="auto">
            <a:xfrm flipV="1">
              <a:off x="4347" y="2629"/>
              <a:ext cx="0" cy="419"/>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10" name="TextBox 11"/>
            <p:cNvSpPr txBox="1">
              <a:spLocks noChangeArrowheads="1"/>
            </p:cNvSpPr>
            <p:nvPr/>
          </p:nvSpPr>
          <p:spPr bwMode="auto">
            <a:xfrm>
              <a:off x="3766" y="3048"/>
              <a:ext cx="1464" cy="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b="1" dirty="0" smtClean="0">
                  <a:latin typeface="+mn-lt"/>
                  <a:ea typeface="华文楷体" panose="02010600040101010101" pitchFamily="2" charset="-122"/>
                </a:rPr>
                <a:t>从</a:t>
              </a:r>
              <a:r>
                <a:rPr lang="en-US" altLang="zh-CN" sz="2000" b="1" dirty="0" smtClean="0">
                  <a:latin typeface="+mn-lt"/>
                  <a:ea typeface="华文楷体" panose="02010600040101010101" pitchFamily="2" charset="-122"/>
                </a:rPr>
                <a:t>1A</a:t>
              </a:r>
              <a:r>
                <a:rPr lang="zh-CN" altLang="en-US" sz="2000" b="1" dirty="0" smtClean="0">
                  <a:latin typeface="+mn-lt"/>
                  <a:ea typeface="华文楷体" panose="02010600040101010101" pitchFamily="2" charset="-122"/>
                </a:rPr>
                <a:t>到</a:t>
              </a:r>
              <a:r>
                <a:rPr lang="en-US" altLang="zh-CN" sz="2000" b="1" dirty="0" smtClean="0">
                  <a:latin typeface="+mn-lt"/>
                  <a:ea typeface="华文楷体" panose="02010600040101010101" pitchFamily="2" charset="-122"/>
                </a:rPr>
                <a:t>5C</a:t>
              </a:r>
              <a:r>
                <a:rPr lang="zh-CN" altLang="en-US" sz="2000" b="1" dirty="0" smtClean="0">
                  <a:latin typeface="+mn-lt"/>
                  <a:ea typeface="华文楷体" panose="02010600040101010101" pitchFamily="2" charset="-122"/>
                </a:rPr>
                <a:t>的最佳路径是经过</a:t>
              </a:r>
              <a:r>
                <a:rPr lang="zh-CN" altLang="en-US" sz="2000" b="1" dirty="0" smtClean="0">
                  <a:solidFill>
                    <a:srgbClr val="0000FF"/>
                  </a:solidFill>
                  <a:latin typeface="+mn-lt"/>
                  <a:ea typeface="华文楷体" panose="02010600040101010101" pitchFamily="2" charset="-122"/>
                </a:rPr>
                <a:t>区域</a:t>
              </a:r>
              <a:r>
                <a:rPr lang="en-US" altLang="zh-CN" sz="2000" b="1" dirty="0" smtClean="0">
                  <a:solidFill>
                    <a:srgbClr val="0000FF"/>
                  </a:solidFill>
                  <a:latin typeface="+mn-lt"/>
                  <a:ea typeface="华文楷体" panose="02010600040101010101" pitchFamily="2" charset="-122"/>
                </a:rPr>
                <a:t>2</a:t>
              </a:r>
              <a:r>
                <a:rPr lang="zh-CN" altLang="en-US" sz="2000" b="1" dirty="0" smtClean="0">
                  <a:solidFill>
                    <a:srgbClr val="0000FF"/>
                  </a:solidFill>
                  <a:latin typeface="+mn-lt"/>
                  <a:ea typeface="华文楷体" panose="02010600040101010101" pitchFamily="2" charset="-122"/>
                </a:rPr>
                <a:t>（</a:t>
              </a:r>
              <a:r>
                <a:rPr lang="en-US" altLang="zh-CN" sz="2000" b="1" dirty="0" smtClean="0">
                  <a:solidFill>
                    <a:srgbClr val="0000FF"/>
                  </a:solidFill>
                  <a:latin typeface="+mn-lt"/>
                  <a:ea typeface="华文楷体" panose="02010600040101010101" pitchFamily="2" charset="-122"/>
                </a:rPr>
                <a:t>5</a:t>
              </a:r>
              <a:r>
                <a:rPr lang="zh-CN" altLang="en-US" sz="2000" b="1" dirty="0" smtClean="0">
                  <a:solidFill>
                    <a:srgbClr val="0000FF"/>
                  </a:solidFill>
                  <a:latin typeface="+mn-lt"/>
                  <a:ea typeface="华文楷体" panose="02010600040101010101" pitchFamily="2" charset="-122"/>
                </a:rPr>
                <a:t>跳）</a:t>
              </a:r>
              <a:r>
                <a:rPr lang="zh-CN" altLang="en-US" sz="2000" b="1" dirty="0" smtClean="0">
                  <a:latin typeface="+mn-lt"/>
                  <a:ea typeface="华文楷体" panose="02010600040101010101" pitchFamily="2" charset="-122"/>
                </a:rPr>
                <a:t>，但分层路由选择经过</a:t>
              </a:r>
              <a:r>
                <a:rPr lang="zh-CN" altLang="en-US" sz="2000" b="1" dirty="0" smtClean="0">
                  <a:solidFill>
                    <a:srgbClr val="FF0000"/>
                  </a:solidFill>
                  <a:latin typeface="+mn-lt"/>
                  <a:ea typeface="华文楷体" panose="02010600040101010101" pitchFamily="2" charset="-122"/>
                </a:rPr>
                <a:t>区域</a:t>
              </a:r>
              <a:r>
                <a:rPr lang="en-US" altLang="zh-CN" sz="2000" b="1" dirty="0" smtClean="0">
                  <a:solidFill>
                    <a:srgbClr val="FF0000"/>
                  </a:solidFill>
                  <a:latin typeface="+mn-lt"/>
                  <a:ea typeface="华文楷体" panose="02010600040101010101" pitchFamily="2" charset="-122"/>
                </a:rPr>
                <a:t>3</a:t>
              </a:r>
              <a:r>
                <a:rPr lang="zh-CN" altLang="en-US" sz="2000" b="1" dirty="0" smtClean="0">
                  <a:solidFill>
                    <a:srgbClr val="FF0000"/>
                  </a:solidFill>
                  <a:latin typeface="+mn-lt"/>
                  <a:ea typeface="华文楷体" panose="02010600040101010101" pitchFamily="2" charset="-122"/>
                </a:rPr>
                <a:t>（</a:t>
              </a:r>
              <a:r>
                <a:rPr lang="en-US" altLang="zh-CN" sz="2000" b="1" dirty="0" smtClean="0">
                  <a:solidFill>
                    <a:srgbClr val="FF0000"/>
                  </a:solidFill>
                  <a:latin typeface="+mn-lt"/>
                  <a:ea typeface="华文楷体" panose="02010600040101010101" pitchFamily="2" charset="-122"/>
                </a:rPr>
                <a:t>6</a:t>
              </a:r>
              <a:r>
                <a:rPr lang="zh-CN" altLang="en-US" sz="2000" b="1" dirty="0" smtClean="0">
                  <a:solidFill>
                    <a:srgbClr val="FF0000"/>
                  </a:solidFill>
                  <a:latin typeface="+mn-lt"/>
                  <a:ea typeface="华文楷体" panose="02010600040101010101" pitchFamily="2" charset="-122"/>
                </a:rPr>
                <a:t>跳）</a:t>
              </a:r>
              <a:endParaRPr lang="en-US" altLang="zh-CN" sz="2000" b="1" dirty="0">
                <a:solidFill>
                  <a:srgbClr val="FF0000"/>
                </a:solidFill>
                <a:latin typeface="+mn-lt"/>
                <a:ea typeface="华文楷体" panose="02010600040101010101" pitchFamily="2" charset="-122"/>
              </a:endParaRPr>
            </a:p>
          </p:txBody>
        </p:sp>
        <p:sp>
          <p:nvSpPr>
            <p:cNvPr id="11" name="Rectangle 12"/>
            <p:cNvSpPr/>
            <p:nvPr/>
          </p:nvSpPr>
          <p:spPr bwMode="auto">
            <a:xfrm>
              <a:off x="2899" y="3620"/>
              <a:ext cx="356" cy="151"/>
            </a:xfrm>
            <a:prstGeom prst="rect">
              <a:avLst/>
            </a:prstGeom>
            <a:solidFill>
              <a:srgbClr val="FF33CC">
                <a:alpha val="50196"/>
              </a:srgbClr>
            </a:solidFill>
            <a:ln w="9525" cap="flat" cmpd="sng" algn="ctr">
              <a:solidFill>
                <a:schemeClr val="tx1"/>
              </a:solidFill>
              <a:prstDash val="solid"/>
              <a:round/>
              <a:headEnd type="none" w="med" len="med"/>
              <a:tailEnd type="none" w="med" len="med"/>
            </a:ln>
            <a:effectLst/>
          </p:spPr>
          <p:txBody>
            <a:bodyPr/>
            <a:lstStyle/>
            <a:p>
              <a:pPr algn="ctr">
                <a:defRPr/>
              </a:pPr>
              <a:endParaRPr lang="en-US">
                <a:solidFill>
                  <a:srgbClr val="FF33CC"/>
                </a:solidFill>
                <a:ea typeface="+mn-ea"/>
                <a:cs typeface="Arial" charset="0"/>
              </a:endParaRPr>
            </a:p>
          </p:txBody>
        </p:sp>
        <p:cxnSp>
          <p:nvCxnSpPr>
            <p:cNvPr id="12" name="Straight Arrow Connector 13"/>
            <p:cNvCxnSpPr>
              <a:stCxn id="10" idx="1"/>
            </p:cNvCxnSpPr>
            <p:nvPr/>
          </p:nvCxnSpPr>
          <p:spPr bwMode="auto">
            <a:xfrm flipH="1">
              <a:off x="3306" y="3445"/>
              <a:ext cx="460" cy="251"/>
            </a:xfrm>
            <a:prstGeom prst="straightConnector1">
              <a:avLst/>
            </a:prstGeom>
            <a:solidFill>
              <a:schemeClr val="accent1"/>
            </a:solidFill>
            <a:ln w="19050" cap="flat" cmpd="sng" algn="ctr">
              <a:solidFill>
                <a:srgbClr val="0000FF"/>
              </a:solidFill>
              <a:prstDash val="dash"/>
              <a:round/>
              <a:headEnd type="none" w="med" len="med"/>
              <a:tailEnd type="arrow"/>
            </a:ln>
            <a:effectLst/>
          </p:spPr>
        </p:cxnSp>
        <p:sp>
          <p:nvSpPr>
            <p:cNvPr id="13" name="TextBox 11"/>
            <p:cNvSpPr txBox="1">
              <a:spLocks noChangeArrowheads="1"/>
            </p:cNvSpPr>
            <p:nvPr/>
          </p:nvSpPr>
          <p:spPr bwMode="auto">
            <a:xfrm>
              <a:off x="3617" y="3901"/>
              <a:ext cx="73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600" b="1" dirty="0" smtClean="0">
                  <a:latin typeface="+mn-lt"/>
                  <a:ea typeface="华文楷体" panose="02010600040101010101" pitchFamily="2" charset="-122"/>
                </a:rPr>
                <a:t>17</a:t>
              </a:r>
              <a:r>
                <a:rPr lang="zh-CN" altLang="en-US" sz="1600" b="1" dirty="0" smtClean="0">
                  <a:latin typeface="+mn-lt"/>
                  <a:ea typeface="华文楷体" panose="02010600040101010101" pitchFamily="2" charset="-122"/>
                </a:rPr>
                <a:t>个表项</a:t>
              </a:r>
              <a:endParaRPr lang="en-US" altLang="zh-CN" sz="1600" b="1" dirty="0">
                <a:latin typeface="+mn-lt"/>
                <a:ea typeface="华文楷体" panose="02010600040101010101" pitchFamily="2" charset="-122"/>
              </a:endParaRPr>
            </a:p>
          </p:txBody>
        </p:sp>
        <p:sp>
          <p:nvSpPr>
            <p:cNvPr id="14" name="TextBox 11"/>
            <p:cNvSpPr txBox="1">
              <a:spLocks noChangeArrowheads="1"/>
            </p:cNvSpPr>
            <p:nvPr/>
          </p:nvSpPr>
          <p:spPr bwMode="auto">
            <a:xfrm>
              <a:off x="4348" y="2629"/>
              <a:ext cx="60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600" b="1" dirty="0" smtClean="0">
                  <a:latin typeface="+mn-lt"/>
                  <a:ea typeface="华文楷体" panose="02010600040101010101" pitchFamily="2" charset="-122"/>
                </a:rPr>
                <a:t>7</a:t>
              </a:r>
              <a:r>
                <a:rPr lang="zh-CN" altLang="en-US" sz="1600" b="1" dirty="0" smtClean="0">
                  <a:latin typeface="+mn-lt"/>
                  <a:ea typeface="华文楷体" panose="02010600040101010101" pitchFamily="2" charset="-122"/>
                </a:rPr>
                <a:t>个表项</a:t>
              </a:r>
              <a:endParaRPr lang="en-US" altLang="zh-CN" sz="1600" b="1" dirty="0">
                <a:latin typeface="+mn-lt"/>
                <a:ea typeface="华文楷体" panose="02010600040101010101" pitchFamily="2" charset="-122"/>
              </a:endParaRPr>
            </a:p>
          </p:txBody>
        </p:sp>
      </p:grpSp>
    </p:spTree>
    <p:extLst>
      <p:ext uri="{BB962C8B-B14F-4D97-AF65-F5344CB8AC3E}">
        <p14:creationId xmlns:p14="http://schemas.microsoft.com/office/powerpoint/2010/main" val="261824444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2" name="内容占位符 1"/>
          <p:cNvSpPr>
            <a:spLocks noGrp="1"/>
          </p:cNvSpPr>
          <p:nvPr>
            <p:ph idx="1"/>
          </p:nvPr>
        </p:nvSpPr>
        <p:spPr>
          <a:xfrm>
            <a:off x="774128" y="1773238"/>
            <a:ext cx="8141272" cy="2060849"/>
          </a:xfrm>
        </p:spPr>
        <p:txBody>
          <a:bodyPr/>
          <a:lstStyle/>
          <a:p>
            <a:r>
              <a:rPr lang="zh-CN" altLang="zh-CN" sz="2400" dirty="0">
                <a:solidFill>
                  <a:srgbClr val="FF0000"/>
                </a:solidFill>
              </a:rPr>
              <a:t>源端对目的端逐一</a:t>
            </a:r>
            <a:r>
              <a:rPr lang="zh-CN" altLang="zh-CN" sz="2400" dirty="0" smtClean="0">
                <a:solidFill>
                  <a:srgbClr val="FF0000"/>
                </a:solidFill>
              </a:rPr>
              <a:t>发送</a:t>
            </a:r>
            <a:endParaRPr lang="en-US" altLang="zh-CN" sz="2400" dirty="0">
              <a:solidFill>
                <a:srgbClr val="FF0000"/>
              </a:solidFill>
            </a:endParaRPr>
          </a:p>
          <a:p>
            <a:pPr lvl="1"/>
            <a:r>
              <a:rPr lang="zh-CN" altLang="en-US" sz="2400" dirty="0" smtClean="0">
                <a:solidFill>
                  <a:srgbClr val="0000FF"/>
                </a:solidFill>
              </a:rPr>
              <a:t>原理</a:t>
            </a:r>
            <a:r>
              <a:rPr lang="zh-CN" altLang="en-US" sz="2400" dirty="0" smtClean="0"/>
              <a:t>：让源计算机简单地给每一个目的计算机单独发送一个分组；</a:t>
            </a:r>
            <a:endParaRPr lang="en-US" altLang="zh-CN" sz="2400" dirty="0" smtClean="0"/>
          </a:p>
          <a:p>
            <a:pPr lvl="1"/>
            <a:r>
              <a:rPr lang="zh-CN" altLang="en-US" sz="2400" dirty="0" smtClean="0">
                <a:solidFill>
                  <a:srgbClr val="0000FF"/>
                </a:solidFill>
              </a:rPr>
              <a:t>优点</a:t>
            </a:r>
            <a:r>
              <a:rPr lang="zh-CN" altLang="en-US" sz="2400" dirty="0" smtClean="0"/>
              <a:t>：简单；</a:t>
            </a:r>
            <a:endParaRPr lang="en-US" altLang="zh-CN" sz="2400" dirty="0" smtClean="0"/>
          </a:p>
          <a:p>
            <a:pPr lvl="1"/>
            <a:r>
              <a:rPr lang="zh-CN" altLang="en-US" sz="2400" dirty="0" smtClean="0">
                <a:solidFill>
                  <a:srgbClr val="0000FF"/>
                </a:solidFill>
              </a:rPr>
              <a:t>缺点</a:t>
            </a:r>
            <a:r>
              <a:rPr lang="zh-CN" altLang="en-US" sz="2400" dirty="0"/>
              <a:t>：</a:t>
            </a:r>
            <a:r>
              <a:rPr lang="zh-CN" altLang="en-US" sz="2400" dirty="0" smtClean="0"/>
              <a:t>需知道</a:t>
            </a:r>
            <a:r>
              <a:rPr lang="zh-CN" altLang="en-US" sz="2400" dirty="0"/>
              <a:t>每个目的地址，且浪费</a:t>
            </a:r>
            <a:r>
              <a:rPr lang="zh-CN" altLang="en-US" sz="2400" dirty="0" smtClean="0"/>
              <a:t>带宽</a:t>
            </a:r>
            <a:r>
              <a:rPr lang="en-US" altLang="zh-CN" sz="2400" dirty="0" smtClean="0"/>
              <a:t>(24</a:t>
            </a:r>
            <a:r>
              <a:rPr lang="zh-CN" altLang="en-US" sz="2400" dirty="0" smtClean="0"/>
              <a:t>个分组</a:t>
            </a:r>
            <a:r>
              <a:rPr lang="en-US" altLang="zh-CN" sz="2400" dirty="0" smtClean="0"/>
              <a:t>)</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1821136" y="458112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0" name="Rectangle 100"/>
          <p:cNvSpPr>
            <a:spLocks noChangeArrowheads="1"/>
          </p:cNvSpPr>
          <p:nvPr/>
        </p:nvSpPr>
        <p:spPr bwMode="auto">
          <a:xfrm>
            <a:off x="1893144" y="4648203"/>
            <a:ext cx="288032" cy="148949"/>
          </a:xfrm>
          <a:prstGeom prst="rect">
            <a:avLst/>
          </a:prstGeom>
          <a:solidFill>
            <a:srgbClr val="0000FF"/>
          </a:solidFill>
          <a:ln w="9525">
            <a:solidFill>
              <a:schemeClr val="folHlink"/>
            </a:solidFill>
            <a:miter lim="800000"/>
            <a:headEnd/>
            <a:tailEnd/>
          </a:ln>
          <a:effectLst/>
        </p:spPr>
        <p:txBody>
          <a:bodyPr wrap="none" anchor="ctr"/>
          <a:lstStyle/>
          <a:p>
            <a:endParaRPr lang="zh-CN" altLang="en-US"/>
          </a:p>
        </p:txBody>
      </p:sp>
      <p:sp>
        <p:nvSpPr>
          <p:cNvPr id="131" name="Rectangle 100"/>
          <p:cNvSpPr>
            <a:spLocks noChangeArrowheads="1"/>
          </p:cNvSpPr>
          <p:nvPr/>
        </p:nvSpPr>
        <p:spPr bwMode="auto">
          <a:xfrm>
            <a:off x="1965152" y="4720211"/>
            <a:ext cx="288032" cy="148949"/>
          </a:xfrm>
          <a:prstGeom prst="rect">
            <a:avLst/>
          </a:prstGeom>
          <a:solidFill>
            <a:srgbClr val="008000"/>
          </a:solidFill>
          <a:ln w="9525">
            <a:solidFill>
              <a:schemeClr val="folHlink"/>
            </a:solidFill>
            <a:miter lim="800000"/>
            <a:headEnd/>
            <a:tailEnd/>
          </a:ln>
          <a:effectLst/>
        </p:spPr>
        <p:txBody>
          <a:bodyPr wrap="none" anchor="ctr"/>
          <a:lstStyle/>
          <a:p>
            <a:endParaRPr lang="zh-CN" altLang="en-US"/>
          </a:p>
        </p:txBody>
      </p:sp>
      <p:sp>
        <p:nvSpPr>
          <p:cNvPr id="132" name="Rectangle 100"/>
          <p:cNvSpPr>
            <a:spLocks noChangeArrowheads="1"/>
          </p:cNvSpPr>
          <p:nvPr/>
        </p:nvSpPr>
        <p:spPr bwMode="auto">
          <a:xfrm>
            <a:off x="2037160" y="4792219"/>
            <a:ext cx="288032" cy="148949"/>
          </a:xfrm>
          <a:prstGeom prst="rect">
            <a:avLst/>
          </a:prstGeom>
          <a:solidFill>
            <a:srgbClr val="99FF99"/>
          </a:solidFill>
          <a:ln w="9525">
            <a:solidFill>
              <a:schemeClr val="folHlink"/>
            </a:solidFill>
            <a:miter lim="800000"/>
            <a:headEnd/>
            <a:tailEnd/>
          </a:ln>
          <a:effectLst/>
        </p:spPr>
        <p:txBody>
          <a:bodyPr wrap="none" anchor="ctr"/>
          <a:lstStyle/>
          <a:p>
            <a:endParaRPr lang="zh-CN" altLang="en-US"/>
          </a:p>
        </p:txBody>
      </p:sp>
      <p:sp>
        <p:nvSpPr>
          <p:cNvPr id="133" name="Rectangle 100"/>
          <p:cNvSpPr>
            <a:spLocks noChangeArrowheads="1"/>
          </p:cNvSpPr>
          <p:nvPr/>
        </p:nvSpPr>
        <p:spPr bwMode="auto">
          <a:xfrm>
            <a:off x="2109168" y="4864227"/>
            <a:ext cx="288032" cy="148949"/>
          </a:xfrm>
          <a:prstGeom prst="rect">
            <a:avLst/>
          </a:prstGeom>
          <a:solidFill>
            <a:srgbClr val="C5A1C1"/>
          </a:solidFill>
          <a:ln w="9525">
            <a:solidFill>
              <a:schemeClr val="folHlink"/>
            </a:solidFill>
            <a:miter lim="800000"/>
            <a:headEnd/>
            <a:tailEnd/>
          </a:ln>
          <a:effectLst/>
        </p:spPr>
        <p:txBody>
          <a:bodyPr wrap="none" anchor="ctr"/>
          <a:lstStyle/>
          <a:p>
            <a:endParaRPr lang="zh-CN" altLang="en-US"/>
          </a:p>
        </p:txBody>
      </p:sp>
      <p:sp>
        <p:nvSpPr>
          <p:cNvPr id="134" name="Rectangle 100"/>
          <p:cNvSpPr>
            <a:spLocks noChangeArrowheads="1"/>
          </p:cNvSpPr>
          <p:nvPr/>
        </p:nvSpPr>
        <p:spPr bwMode="auto">
          <a:xfrm>
            <a:off x="2181176" y="4936235"/>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409664" y="4219067"/>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7" name="Rectangle 100"/>
          <p:cNvSpPr>
            <a:spLocks noChangeArrowheads="1"/>
          </p:cNvSpPr>
          <p:nvPr/>
        </p:nvSpPr>
        <p:spPr bwMode="auto">
          <a:xfrm>
            <a:off x="4182108" y="4305932"/>
            <a:ext cx="288032" cy="148949"/>
          </a:xfrm>
          <a:prstGeom prst="rect">
            <a:avLst/>
          </a:prstGeom>
          <a:solidFill>
            <a:srgbClr val="0000FF"/>
          </a:solidFill>
          <a:ln w="9525">
            <a:solidFill>
              <a:schemeClr val="folHlink"/>
            </a:solidFill>
            <a:miter lim="800000"/>
            <a:headEnd/>
            <a:tailEnd/>
          </a:ln>
          <a:effectLst/>
        </p:spPr>
        <p:txBody>
          <a:bodyPr wrap="none" anchor="ctr"/>
          <a:lstStyle/>
          <a:p>
            <a:endParaRPr lang="zh-CN" altLang="en-US"/>
          </a:p>
        </p:txBody>
      </p:sp>
      <p:sp>
        <p:nvSpPr>
          <p:cNvPr id="142" name="Rectangle 100"/>
          <p:cNvSpPr>
            <a:spLocks noChangeArrowheads="1"/>
          </p:cNvSpPr>
          <p:nvPr/>
        </p:nvSpPr>
        <p:spPr bwMode="auto">
          <a:xfrm>
            <a:off x="5056213" y="4173167"/>
            <a:ext cx="288032" cy="148949"/>
          </a:xfrm>
          <a:prstGeom prst="rect">
            <a:avLst/>
          </a:prstGeom>
          <a:solidFill>
            <a:srgbClr val="0000FF"/>
          </a:solidFill>
          <a:ln w="9525">
            <a:solidFill>
              <a:schemeClr val="folHlink"/>
            </a:solidFill>
            <a:miter lim="800000"/>
            <a:headEnd/>
            <a:tailEnd/>
          </a:ln>
          <a:effectLst/>
        </p:spPr>
        <p:txBody>
          <a:bodyPr wrap="none" anchor="ctr"/>
          <a:lstStyle/>
          <a:p>
            <a:endParaRPr lang="zh-CN" altLang="en-US"/>
          </a:p>
        </p:txBody>
      </p:sp>
      <p:sp>
        <p:nvSpPr>
          <p:cNvPr id="146" name="Rectangle 100"/>
          <p:cNvSpPr>
            <a:spLocks noChangeArrowheads="1"/>
          </p:cNvSpPr>
          <p:nvPr/>
        </p:nvSpPr>
        <p:spPr bwMode="auto">
          <a:xfrm>
            <a:off x="2621633" y="5606677"/>
            <a:ext cx="288032" cy="148949"/>
          </a:xfrm>
          <a:prstGeom prst="rect">
            <a:avLst/>
          </a:prstGeom>
          <a:solidFill>
            <a:srgbClr val="008000"/>
          </a:solidFill>
          <a:ln w="9525">
            <a:solidFill>
              <a:schemeClr val="folHlink"/>
            </a:solidFill>
            <a:miter lim="800000"/>
            <a:headEnd/>
            <a:tailEnd/>
          </a:ln>
          <a:effectLst/>
        </p:spPr>
        <p:txBody>
          <a:bodyPr wrap="none" anchor="ctr"/>
          <a:lstStyle/>
          <a:p>
            <a:endParaRPr lang="zh-CN" altLang="en-US"/>
          </a:p>
        </p:txBody>
      </p:sp>
      <p:sp>
        <p:nvSpPr>
          <p:cNvPr id="147" name="Rectangle 100"/>
          <p:cNvSpPr>
            <a:spLocks noChangeArrowheads="1"/>
          </p:cNvSpPr>
          <p:nvPr/>
        </p:nvSpPr>
        <p:spPr bwMode="auto">
          <a:xfrm>
            <a:off x="2693641" y="5673752"/>
            <a:ext cx="288032" cy="148949"/>
          </a:xfrm>
          <a:prstGeom prst="rect">
            <a:avLst/>
          </a:prstGeom>
          <a:solidFill>
            <a:srgbClr val="99FF99"/>
          </a:solidFill>
          <a:ln w="9525">
            <a:solidFill>
              <a:schemeClr val="folHlink"/>
            </a:solidFill>
            <a:miter lim="800000"/>
            <a:headEnd/>
            <a:tailEnd/>
          </a:ln>
          <a:effectLst/>
        </p:spPr>
        <p:txBody>
          <a:bodyPr wrap="none" anchor="ctr"/>
          <a:lstStyle/>
          <a:p>
            <a:endParaRPr lang="zh-CN" altLang="en-US"/>
          </a:p>
        </p:txBody>
      </p:sp>
      <p:sp>
        <p:nvSpPr>
          <p:cNvPr id="148" name="Rectangle 100"/>
          <p:cNvSpPr>
            <a:spLocks noChangeArrowheads="1"/>
          </p:cNvSpPr>
          <p:nvPr/>
        </p:nvSpPr>
        <p:spPr bwMode="auto">
          <a:xfrm>
            <a:off x="2765649" y="5745760"/>
            <a:ext cx="288032" cy="148949"/>
          </a:xfrm>
          <a:prstGeom prst="rect">
            <a:avLst/>
          </a:prstGeom>
          <a:solidFill>
            <a:srgbClr val="C5A1C1"/>
          </a:solidFill>
          <a:ln w="9525">
            <a:solidFill>
              <a:schemeClr val="folHlink"/>
            </a:solidFill>
            <a:miter lim="800000"/>
            <a:headEnd/>
            <a:tailEnd/>
          </a:ln>
          <a:effectLst/>
        </p:spPr>
        <p:txBody>
          <a:bodyPr wrap="none" anchor="ctr"/>
          <a:lstStyle/>
          <a:p>
            <a:endParaRPr lang="zh-CN" altLang="en-US"/>
          </a:p>
        </p:txBody>
      </p:sp>
      <p:sp>
        <p:nvSpPr>
          <p:cNvPr id="149" name="Rectangle 100"/>
          <p:cNvSpPr>
            <a:spLocks noChangeArrowheads="1"/>
          </p:cNvSpPr>
          <p:nvPr/>
        </p:nvSpPr>
        <p:spPr bwMode="auto">
          <a:xfrm>
            <a:off x="2837657" y="5817768"/>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52" name="Rectangle 100"/>
          <p:cNvSpPr>
            <a:spLocks noChangeArrowheads="1"/>
          </p:cNvSpPr>
          <p:nvPr/>
        </p:nvSpPr>
        <p:spPr bwMode="auto">
          <a:xfrm>
            <a:off x="4062088" y="5351356"/>
            <a:ext cx="288032" cy="148949"/>
          </a:xfrm>
          <a:prstGeom prst="rect">
            <a:avLst/>
          </a:prstGeom>
          <a:solidFill>
            <a:srgbClr val="99FF99"/>
          </a:solidFill>
          <a:ln w="9525">
            <a:solidFill>
              <a:schemeClr val="folHlink"/>
            </a:solidFill>
            <a:miter lim="800000"/>
            <a:headEnd/>
            <a:tailEnd/>
          </a:ln>
          <a:effectLst/>
        </p:spPr>
        <p:txBody>
          <a:bodyPr wrap="none" anchor="ctr"/>
          <a:lstStyle/>
          <a:p>
            <a:endParaRPr lang="zh-CN" altLang="en-US"/>
          </a:p>
        </p:txBody>
      </p:sp>
      <p:sp>
        <p:nvSpPr>
          <p:cNvPr id="153" name="Rectangle 100"/>
          <p:cNvSpPr>
            <a:spLocks noChangeArrowheads="1"/>
          </p:cNvSpPr>
          <p:nvPr/>
        </p:nvSpPr>
        <p:spPr bwMode="auto">
          <a:xfrm>
            <a:off x="4134096" y="5418431"/>
            <a:ext cx="288032" cy="148949"/>
          </a:xfrm>
          <a:prstGeom prst="rect">
            <a:avLst/>
          </a:prstGeom>
          <a:solidFill>
            <a:srgbClr val="C5A1C1"/>
          </a:solidFill>
          <a:ln w="9525">
            <a:solidFill>
              <a:schemeClr val="folHlink"/>
            </a:solidFill>
            <a:miter lim="800000"/>
            <a:headEnd/>
            <a:tailEnd/>
          </a:ln>
          <a:effectLst/>
        </p:spPr>
        <p:txBody>
          <a:bodyPr wrap="none" anchor="ctr"/>
          <a:lstStyle/>
          <a:p>
            <a:endParaRPr lang="zh-CN" altLang="en-US"/>
          </a:p>
        </p:txBody>
      </p:sp>
      <p:sp>
        <p:nvSpPr>
          <p:cNvPr id="154" name="Rectangle 100"/>
          <p:cNvSpPr>
            <a:spLocks noChangeArrowheads="1"/>
          </p:cNvSpPr>
          <p:nvPr/>
        </p:nvSpPr>
        <p:spPr bwMode="auto">
          <a:xfrm>
            <a:off x="4206104" y="5490439"/>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57" name="Rectangle 100"/>
          <p:cNvSpPr>
            <a:spLocks noChangeArrowheads="1"/>
          </p:cNvSpPr>
          <p:nvPr/>
        </p:nvSpPr>
        <p:spPr bwMode="auto">
          <a:xfrm>
            <a:off x="6986909" y="6070860"/>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58" name="Rectangle 100"/>
          <p:cNvSpPr>
            <a:spLocks noChangeArrowheads="1"/>
          </p:cNvSpPr>
          <p:nvPr/>
        </p:nvSpPr>
        <p:spPr bwMode="auto">
          <a:xfrm>
            <a:off x="6296968" y="4662138"/>
            <a:ext cx="288032" cy="148949"/>
          </a:xfrm>
          <a:prstGeom prst="rect">
            <a:avLst/>
          </a:prstGeom>
          <a:solidFill>
            <a:srgbClr val="C5A1C1"/>
          </a:solidFill>
          <a:ln w="9525">
            <a:solidFill>
              <a:schemeClr val="folHlink"/>
            </a:solidFill>
            <a:miter lim="800000"/>
            <a:headEnd/>
            <a:tailEnd/>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854731" y="5492906"/>
            <a:ext cx="282798" cy="20929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97587" y="5894709"/>
            <a:ext cx="459854" cy="9514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86909" y="5989238"/>
            <a:ext cx="288032" cy="123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Rectangle 100"/>
          <p:cNvSpPr>
            <a:spLocks noChangeArrowheads="1"/>
          </p:cNvSpPr>
          <p:nvPr/>
        </p:nvSpPr>
        <p:spPr bwMode="auto">
          <a:xfrm>
            <a:off x="2566699" y="457372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71" name="Rectangle 100"/>
          <p:cNvSpPr>
            <a:spLocks noChangeArrowheads="1"/>
          </p:cNvSpPr>
          <p:nvPr/>
        </p:nvSpPr>
        <p:spPr bwMode="auto">
          <a:xfrm>
            <a:off x="2638707" y="4640803"/>
            <a:ext cx="288032" cy="148949"/>
          </a:xfrm>
          <a:prstGeom prst="rect">
            <a:avLst/>
          </a:prstGeom>
          <a:solidFill>
            <a:srgbClr val="0000FF"/>
          </a:solidFill>
          <a:ln w="9525">
            <a:solidFill>
              <a:schemeClr val="folHlink"/>
            </a:solidFill>
            <a:miter lim="800000"/>
            <a:headEnd/>
            <a:tailEnd/>
          </a:ln>
          <a:effectLst/>
        </p:spPr>
        <p:txBody>
          <a:bodyPr wrap="none" anchor="ctr"/>
          <a:lstStyle/>
          <a:p>
            <a:endParaRPr lang="zh-CN" altLang="en-US"/>
          </a:p>
        </p:txBody>
      </p:sp>
      <p:sp>
        <p:nvSpPr>
          <p:cNvPr id="172" name="Rectangle 100"/>
          <p:cNvSpPr>
            <a:spLocks noChangeArrowheads="1"/>
          </p:cNvSpPr>
          <p:nvPr/>
        </p:nvSpPr>
        <p:spPr bwMode="auto">
          <a:xfrm>
            <a:off x="3774056" y="5864733"/>
            <a:ext cx="288032" cy="148949"/>
          </a:xfrm>
          <a:prstGeom prst="rect">
            <a:avLst/>
          </a:prstGeom>
          <a:solidFill>
            <a:srgbClr val="008000"/>
          </a:solidFill>
          <a:ln w="9525">
            <a:solidFill>
              <a:schemeClr val="folHlink"/>
            </a:solidFill>
            <a:miter lim="800000"/>
            <a:headEnd/>
            <a:tailEnd/>
          </a:ln>
          <a:effectLst/>
        </p:spPr>
        <p:txBody>
          <a:bodyPr wrap="none" anchor="ctr"/>
          <a:lstStyle/>
          <a:p>
            <a:endParaRPr lang="zh-CN" altLang="en-US"/>
          </a:p>
        </p:txBody>
      </p:sp>
      <p:sp>
        <p:nvSpPr>
          <p:cNvPr id="173" name="Rectangle 100"/>
          <p:cNvSpPr>
            <a:spLocks noChangeArrowheads="1"/>
          </p:cNvSpPr>
          <p:nvPr/>
        </p:nvSpPr>
        <p:spPr bwMode="auto">
          <a:xfrm>
            <a:off x="5880956" y="6046000"/>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74" name="Rectangle 100"/>
          <p:cNvSpPr>
            <a:spLocks noChangeArrowheads="1"/>
          </p:cNvSpPr>
          <p:nvPr/>
        </p:nvSpPr>
        <p:spPr bwMode="auto">
          <a:xfrm>
            <a:off x="5260256" y="5099825"/>
            <a:ext cx="288032" cy="148949"/>
          </a:xfrm>
          <a:prstGeom prst="rect">
            <a:avLst/>
          </a:prstGeom>
          <a:solidFill>
            <a:srgbClr val="C5A1C1"/>
          </a:solidFill>
          <a:ln w="9525">
            <a:solidFill>
              <a:schemeClr val="folHlink"/>
            </a:solidFill>
            <a:miter lim="800000"/>
            <a:headEnd/>
            <a:tailEnd/>
          </a:ln>
          <a:effectLst/>
        </p:spPr>
        <p:txBody>
          <a:bodyPr wrap="none" anchor="ctr"/>
          <a:lstStyle/>
          <a:p>
            <a:endParaRPr lang="zh-CN" altLang="en-US"/>
          </a:p>
        </p:txBody>
      </p:sp>
      <p:sp>
        <p:nvSpPr>
          <p:cNvPr id="177" name="Rectangle 100"/>
          <p:cNvSpPr>
            <a:spLocks noChangeArrowheads="1"/>
          </p:cNvSpPr>
          <p:nvPr/>
        </p:nvSpPr>
        <p:spPr bwMode="auto">
          <a:xfrm>
            <a:off x="5246005" y="5828923"/>
            <a:ext cx="288032" cy="148949"/>
          </a:xfrm>
          <a:prstGeom prst="rect">
            <a:avLst/>
          </a:prstGeom>
          <a:solidFill>
            <a:srgbClr val="99FF99"/>
          </a:solidFill>
          <a:ln w="9525">
            <a:solidFill>
              <a:schemeClr val="folHlink"/>
            </a:solidFill>
            <a:miter lim="800000"/>
            <a:headEnd/>
            <a:tailEnd/>
          </a:ln>
          <a:effectLst/>
        </p:spPr>
        <p:txBody>
          <a:bodyPr wrap="none" anchor="ctr"/>
          <a:lstStyle/>
          <a:p>
            <a:endParaRPr lang="zh-CN" altLang="en-US"/>
          </a:p>
        </p:txBody>
      </p:sp>
      <p:sp>
        <p:nvSpPr>
          <p:cNvPr id="178" name="矩形 177"/>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179" name="矩形 178"/>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180" name="矩形 179"/>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181" name="矩形 180"/>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182" name="矩形 181"/>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183" name="矩形 182"/>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184" name="矩形 183"/>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185" name="矩形 184"/>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extLst>
      <p:ext uri="{BB962C8B-B14F-4D97-AF65-F5344CB8AC3E}">
        <p14:creationId xmlns:p14="http://schemas.microsoft.com/office/powerpoint/2010/main" val="406236620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060849"/>
          </a:xfrm>
        </p:spPr>
        <p:txBody>
          <a:bodyPr/>
          <a:lstStyle/>
          <a:p>
            <a:r>
              <a:rPr lang="zh-CN" altLang="en-US" sz="2400" dirty="0" smtClean="0">
                <a:solidFill>
                  <a:srgbClr val="FF0000"/>
                </a:solidFill>
              </a:rPr>
              <a:t>多目标路由</a:t>
            </a:r>
            <a:endParaRPr lang="en-US" altLang="zh-CN" sz="2400" dirty="0">
              <a:solidFill>
                <a:srgbClr val="FF0000"/>
              </a:solidFill>
            </a:endParaRPr>
          </a:p>
          <a:p>
            <a:pPr lvl="1"/>
            <a:r>
              <a:rPr lang="zh-CN" altLang="en-US" sz="2400" dirty="0" smtClean="0">
                <a:solidFill>
                  <a:srgbClr val="0000FF"/>
                </a:solidFill>
              </a:rPr>
              <a:t>原理</a:t>
            </a:r>
            <a:r>
              <a:rPr lang="zh-CN" altLang="en-US" sz="2400" dirty="0" smtClean="0"/>
              <a:t>：每个</a:t>
            </a:r>
            <a:r>
              <a:rPr lang="zh-CN" altLang="en-US" sz="2400" dirty="0"/>
              <a:t>分组含有一张目的地址的</a:t>
            </a:r>
            <a:r>
              <a:rPr lang="zh-CN" altLang="en-US" sz="2400" dirty="0" smtClean="0"/>
              <a:t>清单，路由器</a:t>
            </a:r>
            <a:r>
              <a:rPr lang="zh-CN" altLang="en-US" sz="2400" dirty="0"/>
              <a:t>根据目的地址清单确定输出线路</a:t>
            </a:r>
            <a:r>
              <a:rPr lang="zh-CN" altLang="en-US" sz="2400" dirty="0" smtClean="0"/>
              <a:t>集合，并为</a:t>
            </a:r>
            <a:r>
              <a:rPr lang="zh-CN" altLang="en-US" sz="2400" dirty="0"/>
              <a:t>每条输出线路复制一个新</a:t>
            </a:r>
            <a:r>
              <a:rPr lang="zh-CN" altLang="en-US" sz="2400" dirty="0" smtClean="0"/>
              <a:t>分组；</a:t>
            </a:r>
            <a:endParaRPr lang="zh-CN" altLang="en-US" sz="2400" dirty="0"/>
          </a:p>
          <a:p>
            <a:pPr lvl="1"/>
            <a:r>
              <a:rPr lang="zh-CN" altLang="en-US" sz="2400" dirty="0" smtClean="0">
                <a:solidFill>
                  <a:srgbClr val="0000FF"/>
                </a:solidFill>
              </a:rPr>
              <a:t>缺点</a:t>
            </a:r>
            <a:r>
              <a:rPr lang="zh-CN" altLang="en-US" sz="2400" dirty="0" smtClean="0"/>
              <a:t>：需要</a:t>
            </a:r>
            <a:r>
              <a:rPr lang="zh-CN" altLang="en-US" sz="2400" dirty="0"/>
              <a:t>知道每个</a:t>
            </a:r>
            <a:r>
              <a:rPr lang="zh-CN" altLang="en-US" sz="2400" dirty="0" smtClean="0"/>
              <a:t>目的地址（</a:t>
            </a:r>
            <a:r>
              <a:rPr lang="en-US" altLang="zh-CN" sz="2400" dirty="0" smtClean="0"/>
              <a:t>13</a:t>
            </a:r>
            <a:r>
              <a:rPr lang="zh-CN" altLang="en-US" sz="2400" dirty="0" smtClean="0"/>
              <a:t>个分组）。</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9" name="Rectangle 100"/>
          <p:cNvSpPr>
            <a:spLocks noChangeArrowheads="1"/>
          </p:cNvSpPr>
          <p:nvPr/>
        </p:nvSpPr>
        <p:spPr bwMode="auto">
          <a:xfrm>
            <a:off x="4182108" y="543057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2" name="Rectangle 100"/>
          <p:cNvSpPr>
            <a:spLocks noChangeArrowheads="1"/>
          </p:cNvSpPr>
          <p:nvPr/>
        </p:nvSpPr>
        <p:spPr bwMode="auto">
          <a:xfrm>
            <a:off x="5220072" y="508518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854731" y="5492906"/>
            <a:ext cx="282798" cy="20929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373216"/>
            <a:ext cx="476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9" name="Rectangle 100"/>
          <p:cNvSpPr>
            <a:spLocks noChangeArrowheads="1"/>
          </p:cNvSpPr>
          <p:nvPr/>
        </p:nvSpPr>
        <p:spPr bwMode="auto">
          <a:xfrm>
            <a:off x="2685232" y="565621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3" name="矩形 2"/>
          <p:cNvSpPr/>
          <p:nvPr/>
        </p:nvSpPr>
        <p:spPr>
          <a:xfrm>
            <a:off x="2269181" y="5301208"/>
            <a:ext cx="595035" cy="338554"/>
          </a:xfrm>
          <a:prstGeom prst="rect">
            <a:avLst/>
          </a:prstGeom>
        </p:spPr>
        <p:txBody>
          <a:bodyPr wrap="none">
            <a:spAutoFit/>
          </a:bodyPr>
          <a:lstStyle/>
          <a:p>
            <a:r>
              <a:rPr lang="zh-CN" altLang="en-US" sz="1600" b="1" dirty="0">
                <a:latin typeface="+mn-ea"/>
                <a:ea typeface="+mn-ea"/>
              </a:rPr>
              <a:t>复制</a:t>
            </a:r>
          </a:p>
        </p:txBody>
      </p:sp>
      <p:sp>
        <p:nvSpPr>
          <p:cNvPr id="71" name="矩形 70"/>
          <p:cNvSpPr/>
          <p:nvPr/>
        </p:nvSpPr>
        <p:spPr>
          <a:xfrm>
            <a:off x="3621336" y="4632404"/>
            <a:ext cx="595035" cy="338554"/>
          </a:xfrm>
          <a:prstGeom prst="rect">
            <a:avLst/>
          </a:prstGeom>
        </p:spPr>
        <p:txBody>
          <a:bodyPr wrap="none">
            <a:spAutoFit/>
          </a:bodyPr>
          <a:lstStyle/>
          <a:p>
            <a:r>
              <a:rPr lang="zh-CN" altLang="en-US" sz="1600" b="1" dirty="0">
                <a:latin typeface="+mn-ea"/>
                <a:ea typeface="+mn-ea"/>
              </a:rPr>
              <a:t>复制</a:t>
            </a:r>
          </a:p>
        </p:txBody>
      </p:sp>
      <p:sp>
        <p:nvSpPr>
          <p:cNvPr id="72" name="矩形 71"/>
          <p:cNvSpPr/>
          <p:nvPr/>
        </p:nvSpPr>
        <p:spPr>
          <a:xfrm>
            <a:off x="3635896" y="5322694"/>
            <a:ext cx="595035" cy="338554"/>
          </a:xfrm>
          <a:prstGeom prst="rect">
            <a:avLst/>
          </a:prstGeom>
        </p:spPr>
        <p:txBody>
          <a:bodyPr wrap="none">
            <a:spAutoFit/>
          </a:bodyPr>
          <a:lstStyle/>
          <a:p>
            <a:r>
              <a:rPr lang="zh-CN" altLang="en-US" sz="1600" b="1" dirty="0">
                <a:latin typeface="+mn-ea"/>
                <a:ea typeface="+mn-ea"/>
              </a:rPr>
              <a:t>复制</a:t>
            </a:r>
          </a:p>
        </p:txBody>
      </p:sp>
      <p:sp>
        <p:nvSpPr>
          <p:cNvPr id="73" name="矩形 72"/>
          <p:cNvSpPr/>
          <p:nvPr/>
        </p:nvSpPr>
        <p:spPr>
          <a:xfrm>
            <a:off x="4509901" y="5322694"/>
            <a:ext cx="595035" cy="338554"/>
          </a:xfrm>
          <a:prstGeom prst="rect">
            <a:avLst/>
          </a:prstGeom>
        </p:spPr>
        <p:txBody>
          <a:bodyPr wrap="none">
            <a:spAutoFit/>
          </a:bodyPr>
          <a:lstStyle/>
          <a:p>
            <a:r>
              <a:rPr lang="zh-CN" altLang="en-US" sz="1600" b="1" dirty="0">
                <a:latin typeface="+mn-ea"/>
                <a:ea typeface="+mn-ea"/>
              </a:rPr>
              <a:t>复制</a:t>
            </a:r>
          </a:p>
        </p:txBody>
      </p:sp>
      <p:sp>
        <p:nvSpPr>
          <p:cNvPr id="76" name="矩形 75"/>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78" name="矩形 77"/>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79" name="矩形 78"/>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81" name="矩形 80"/>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82" name="矩形 81"/>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84" name="矩形 83"/>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86" name="矩形 85"/>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87" name="矩形 86"/>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extLst>
      <p:ext uri="{BB962C8B-B14F-4D97-AF65-F5344CB8AC3E}">
        <p14:creationId xmlns:p14="http://schemas.microsoft.com/office/powerpoint/2010/main" val="335477225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060849"/>
          </a:xfrm>
        </p:spPr>
        <p:txBody>
          <a:bodyPr/>
          <a:lstStyle/>
          <a:p>
            <a:pPr>
              <a:lnSpc>
                <a:spcPct val="125000"/>
              </a:lnSpc>
            </a:pPr>
            <a:r>
              <a:rPr lang="zh-CN" altLang="en-US" sz="2400" dirty="0" smtClean="0">
                <a:solidFill>
                  <a:srgbClr val="FF0000"/>
                </a:solidFill>
              </a:rPr>
              <a:t>洪泛法</a:t>
            </a:r>
            <a:endParaRPr lang="en-US" altLang="zh-CN" sz="2400" dirty="0">
              <a:solidFill>
                <a:srgbClr val="FF0000"/>
              </a:solidFill>
            </a:endParaRPr>
          </a:p>
          <a:p>
            <a:pPr lvl="1">
              <a:lnSpc>
                <a:spcPct val="125000"/>
              </a:lnSpc>
            </a:pPr>
            <a:r>
              <a:rPr lang="zh-CN" altLang="en-US" sz="2400" dirty="0" smtClean="0">
                <a:solidFill>
                  <a:srgbClr val="0000FF"/>
                </a:solidFill>
              </a:rPr>
              <a:t>原理</a:t>
            </a:r>
            <a:r>
              <a:rPr lang="zh-CN" altLang="en-US" sz="2400" dirty="0" smtClean="0"/>
              <a:t>：每个路由器都将</a:t>
            </a:r>
            <a:r>
              <a:rPr lang="zh-CN" altLang="en-US" sz="2400" dirty="0"/>
              <a:t>收到的分组向除分组到达的线路外所有输出线路进行</a:t>
            </a:r>
            <a:r>
              <a:rPr lang="zh-CN" altLang="en-US" sz="2400" dirty="0" smtClean="0"/>
              <a:t>传送；</a:t>
            </a:r>
            <a:endParaRPr lang="zh-CN" altLang="en-US" sz="2400" dirty="0"/>
          </a:p>
          <a:p>
            <a:pPr lvl="1">
              <a:lnSpc>
                <a:spcPct val="125000"/>
              </a:lnSpc>
            </a:pPr>
            <a:r>
              <a:rPr lang="zh-CN" altLang="en-US" sz="2400" dirty="0" smtClean="0">
                <a:solidFill>
                  <a:srgbClr val="0000FF"/>
                </a:solidFill>
              </a:rPr>
              <a:t>缺点</a:t>
            </a:r>
            <a:r>
              <a:rPr lang="zh-CN" altLang="en-US" sz="2400" dirty="0"/>
              <a:t>：分组太多，浪费</a:t>
            </a:r>
            <a:r>
              <a:rPr lang="zh-CN" altLang="en-US" sz="2400" dirty="0" smtClean="0"/>
              <a:t>带宽（</a:t>
            </a:r>
            <a:r>
              <a:rPr lang="en-US" altLang="zh-CN" sz="2400" dirty="0" smtClean="0"/>
              <a:t>24</a:t>
            </a:r>
            <a:r>
              <a:rPr lang="zh-CN" altLang="en-US" sz="2400" dirty="0" smtClean="0"/>
              <a:t>个分组）。</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9" name="Rectangle 100"/>
          <p:cNvSpPr>
            <a:spLocks noChangeArrowheads="1"/>
          </p:cNvSpPr>
          <p:nvPr/>
        </p:nvSpPr>
        <p:spPr bwMode="auto">
          <a:xfrm>
            <a:off x="4182108" y="587513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2" name="Rectangle 100"/>
          <p:cNvSpPr>
            <a:spLocks noChangeArrowheads="1"/>
          </p:cNvSpPr>
          <p:nvPr/>
        </p:nvSpPr>
        <p:spPr bwMode="auto">
          <a:xfrm>
            <a:off x="5220072" y="521278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903873" y="5483014"/>
            <a:ext cx="282798" cy="20929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9" name="Rectangle 100"/>
          <p:cNvSpPr>
            <a:spLocks noChangeArrowheads="1"/>
          </p:cNvSpPr>
          <p:nvPr/>
        </p:nvSpPr>
        <p:spPr bwMode="auto">
          <a:xfrm>
            <a:off x="2733794" y="564394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5" name="Rectangle 100"/>
          <p:cNvSpPr>
            <a:spLocks noChangeArrowheads="1"/>
          </p:cNvSpPr>
          <p:nvPr/>
        </p:nvSpPr>
        <p:spPr bwMode="auto">
          <a:xfrm>
            <a:off x="3167559" y="5003057"/>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74" name="Line 101"/>
          <p:cNvSpPr>
            <a:spLocks noChangeShapeType="1"/>
          </p:cNvSpPr>
          <p:nvPr/>
        </p:nvSpPr>
        <p:spPr bwMode="auto">
          <a:xfrm>
            <a:off x="3508872" y="4935243"/>
            <a:ext cx="0" cy="38745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101"/>
          <p:cNvSpPr>
            <a:spLocks noChangeShapeType="1"/>
          </p:cNvSpPr>
          <p:nvPr/>
        </p:nvSpPr>
        <p:spPr bwMode="auto">
          <a:xfrm>
            <a:off x="4949032" y="4864100"/>
            <a:ext cx="0" cy="40426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Rectangle 100"/>
          <p:cNvSpPr>
            <a:spLocks noChangeArrowheads="1"/>
          </p:cNvSpPr>
          <p:nvPr/>
        </p:nvSpPr>
        <p:spPr bwMode="auto">
          <a:xfrm>
            <a:off x="4588597" y="493702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79" name="Line 101"/>
          <p:cNvSpPr>
            <a:spLocks noChangeShapeType="1"/>
          </p:cNvSpPr>
          <p:nvPr/>
        </p:nvSpPr>
        <p:spPr bwMode="auto">
          <a:xfrm>
            <a:off x="5514504" y="4651210"/>
            <a:ext cx="339080" cy="21289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Rectangle 100"/>
          <p:cNvSpPr>
            <a:spLocks noChangeArrowheads="1"/>
          </p:cNvSpPr>
          <p:nvPr/>
        </p:nvSpPr>
        <p:spPr bwMode="auto">
          <a:xfrm>
            <a:off x="5690692" y="455792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82" name="Line 101"/>
          <p:cNvSpPr>
            <a:spLocks noChangeShapeType="1"/>
          </p:cNvSpPr>
          <p:nvPr/>
        </p:nvSpPr>
        <p:spPr bwMode="auto">
          <a:xfrm flipV="1">
            <a:off x="3723457" y="4935243"/>
            <a:ext cx="0" cy="3874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Rectangle 100"/>
          <p:cNvSpPr>
            <a:spLocks noChangeArrowheads="1"/>
          </p:cNvSpPr>
          <p:nvPr/>
        </p:nvSpPr>
        <p:spPr bwMode="auto">
          <a:xfrm>
            <a:off x="3810441" y="5041543"/>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86" name="Line 101"/>
          <p:cNvSpPr>
            <a:spLocks noChangeShapeType="1"/>
          </p:cNvSpPr>
          <p:nvPr/>
        </p:nvSpPr>
        <p:spPr bwMode="auto">
          <a:xfrm flipV="1">
            <a:off x="5158855" y="4877074"/>
            <a:ext cx="0" cy="3874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Rectangle 100"/>
          <p:cNvSpPr>
            <a:spLocks noChangeArrowheads="1"/>
          </p:cNvSpPr>
          <p:nvPr/>
        </p:nvSpPr>
        <p:spPr bwMode="auto">
          <a:xfrm>
            <a:off x="5349057" y="498001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88" name="Line 101"/>
          <p:cNvSpPr>
            <a:spLocks noChangeShapeType="1"/>
          </p:cNvSpPr>
          <p:nvPr/>
        </p:nvSpPr>
        <p:spPr bwMode="auto">
          <a:xfrm flipH="1">
            <a:off x="4098470" y="4706878"/>
            <a:ext cx="458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Rectangle 100"/>
          <p:cNvSpPr>
            <a:spLocks noChangeArrowheads="1"/>
          </p:cNvSpPr>
          <p:nvPr/>
        </p:nvSpPr>
        <p:spPr bwMode="auto">
          <a:xfrm>
            <a:off x="4195118" y="477240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91" name="Line 101"/>
          <p:cNvSpPr>
            <a:spLocks noChangeShapeType="1"/>
          </p:cNvSpPr>
          <p:nvPr/>
        </p:nvSpPr>
        <p:spPr bwMode="auto">
          <a:xfrm flipH="1" flipV="1">
            <a:off x="4098468" y="5587662"/>
            <a:ext cx="391315"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Rectangle 100"/>
          <p:cNvSpPr>
            <a:spLocks noChangeArrowheads="1"/>
          </p:cNvSpPr>
          <p:nvPr/>
        </p:nvSpPr>
        <p:spPr bwMode="auto">
          <a:xfrm>
            <a:off x="4137832" y="536173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95" name="Line 101"/>
          <p:cNvSpPr>
            <a:spLocks noChangeShapeType="1"/>
          </p:cNvSpPr>
          <p:nvPr/>
        </p:nvSpPr>
        <p:spPr bwMode="auto">
          <a:xfrm flipH="1" flipV="1">
            <a:off x="2996130" y="5339568"/>
            <a:ext cx="266871" cy="17111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 name="Line 101"/>
          <p:cNvSpPr>
            <a:spLocks noChangeShapeType="1"/>
          </p:cNvSpPr>
          <p:nvPr/>
        </p:nvSpPr>
        <p:spPr bwMode="auto">
          <a:xfrm flipH="1">
            <a:off x="2925120" y="4885129"/>
            <a:ext cx="266871" cy="22380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Line 101"/>
          <p:cNvSpPr>
            <a:spLocks noChangeShapeType="1"/>
          </p:cNvSpPr>
          <p:nvPr/>
        </p:nvSpPr>
        <p:spPr bwMode="auto">
          <a:xfrm flipH="1">
            <a:off x="5508104" y="5361735"/>
            <a:ext cx="345480" cy="213709"/>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0" name="Rectangle 100"/>
          <p:cNvSpPr>
            <a:spLocks noChangeArrowheads="1"/>
          </p:cNvSpPr>
          <p:nvPr/>
        </p:nvSpPr>
        <p:spPr bwMode="auto">
          <a:xfrm>
            <a:off x="5851749" y="604987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01" name="Rectangle 100"/>
          <p:cNvSpPr>
            <a:spLocks noChangeArrowheads="1"/>
          </p:cNvSpPr>
          <p:nvPr/>
        </p:nvSpPr>
        <p:spPr bwMode="auto">
          <a:xfrm>
            <a:off x="5774234" y="546412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05" name="Line 101"/>
          <p:cNvSpPr>
            <a:spLocks noChangeShapeType="1"/>
          </p:cNvSpPr>
          <p:nvPr/>
        </p:nvSpPr>
        <p:spPr bwMode="auto">
          <a:xfrm flipH="1" flipV="1">
            <a:off x="5423821" y="4816358"/>
            <a:ext cx="266871" cy="17111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Rectangle 100"/>
          <p:cNvSpPr>
            <a:spLocks noChangeArrowheads="1"/>
          </p:cNvSpPr>
          <p:nvPr/>
        </p:nvSpPr>
        <p:spPr bwMode="auto">
          <a:xfrm>
            <a:off x="3192936" y="529245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08" name="Rectangle 100"/>
          <p:cNvSpPr>
            <a:spLocks noChangeArrowheads="1"/>
          </p:cNvSpPr>
          <p:nvPr/>
        </p:nvSpPr>
        <p:spPr bwMode="auto">
          <a:xfrm>
            <a:off x="3220840" y="4782337"/>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10" name="Rectangle 100"/>
          <p:cNvSpPr>
            <a:spLocks noChangeArrowheads="1"/>
          </p:cNvSpPr>
          <p:nvPr/>
        </p:nvSpPr>
        <p:spPr bwMode="auto">
          <a:xfrm>
            <a:off x="5139761" y="4734387"/>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13" name="矩形 112"/>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114" name="矩形 113"/>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115" name="矩形 114"/>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116" name="矩形 115"/>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117" name="矩形 116"/>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118" name="矩形 117"/>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119" name="矩形 118"/>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120" name="矩形 119"/>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extLst>
      <p:ext uri="{BB962C8B-B14F-4D97-AF65-F5344CB8AC3E}">
        <p14:creationId xmlns:p14="http://schemas.microsoft.com/office/powerpoint/2010/main" val="14321557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060849"/>
          </a:xfrm>
        </p:spPr>
        <p:txBody>
          <a:bodyPr/>
          <a:lstStyle/>
          <a:p>
            <a:r>
              <a:rPr lang="zh-CN" altLang="en-US" sz="2400" dirty="0">
                <a:solidFill>
                  <a:srgbClr val="FF0000"/>
                </a:solidFill>
              </a:rPr>
              <a:t>逆向路径</a:t>
            </a:r>
            <a:r>
              <a:rPr lang="zh-CN" altLang="en-US" sz="2400" dirty="0" smtClean="0">
                <a:solidFill>
                  <a:srgbClr val="FF0000"/>
                </a:solidFill>
              </a:rPr>
              <a:t>转发</a:t>
            </a:r>
            <a:endParaRPr lang="en-US" altLang="zh-CN" sz="2400" dirty="0">
              <a:solidFill>
                <a:srgbClr val="FF0000"/>
              </a:solidFill>
            </a:endParaRPr>
          </a:p>
          <a:p>
            <a:pPr lvl="1"/>
            <a:r>
              <a:rPr lang="zh-CN" altLang="en-US" sz="2400" dirty="0" smtClean="0">
                <a:solidFill>
                  <a:srgbClr val="0000FF"/>
                </a:solidFill>
              </a:rPr>
              <a:t>原理</a:t>
            </a:r>
            <a:r>
              <a:rPr lang="zh-CN" altLang="en-US" sz="2400" dirty="0"/>
              <a:t>：若分组来自通常用于发送分组到广播源的线路</a:t>
            </a:r>
            <a:r>
              <a:rPr lang="zh-CN" altLang="en-US" sz="2400" dirty="0" smtClean="0"/>
              <a:t>上</a:t>
            </a:r>
            <a:r>
              <a:rPr lang="en-US" altLang="zh-CN" sz="2400" dirty="0" smtClean="0"/>
              <a:t>(</a:t>
            </a:r>
            <a:r>
              <a:rPr lang="zh-CN" altLang="en-US" sz="2400" dirty="0" smtClean="0"/>
              <a:t>或</a:t>
            </a:r>
            <a:r>
              <a:rPr lang="zh-CN" altLang="en-US" sz="2400" dirty="0"/>
              <a:t>最短</a:t>
            </a:r>
            <a:r>
              <a:rPr lang="zh-CN" altLang="en-US" sz="2400" dirty="0" smtClean="0"/>
              <a:t>路径</a:t>
            </a:r>
            <a:r>
              <a:rPr lang="en-US" altLang="zh-CN" sz="2400" dirty="0" smtClean="0"/>
              <a:t>)</a:t>
            </a:r>
            <a:r>
              <a:rPr lang="zh-CN" altLang="en-US" sz="2400" dirty="0" smtClean="0"/>
              <a:t>，</a:t>
            </a:r>
            <a:r>
              <a:rPr lang="zh-CN" altLang="en-US" sz="2400" dirty="0"/>
              <a:t>则广播分组，否则丢弃</a:t>
            </a:r>
            <a:r>
              <a:rPr lang="zh-CN" altLang="en-US" sz="2400" dirty="0" smtClean="0"/>
              <a:t>分组；</a:t>
            </a:r>
            <a:endParaRPr lang="zh-CN" altLang="en-US" sz="2400" dirty="0"/>
          </a:p>
          <a:p>
            <a:pPr lvl="1"/>
            <a:r>
              <a:rPr lang="zh-CN" altLang="en-US" sz="2400" dirty="0">
                <a:solidFill>
                  <a:srgbClr val="0000FF"/>
                </a:solidFill>
              </a:rPr>
              <a:t>特点</a:t>
            </a:r>
            <a:r>
              <a:rPr lang="zh-CN" altLang="en-US" sz="2400" dirty="0" smtClean="0"/>
              <a:t>：</a:t>
            </a:r>
            <a:r>
              <a:rPr lang="zh-CN" altLang="en-US" sz="2400" dirty="0"/>
              <a:t>不必知道生成树，而且既合理有效又容易</a:t>
            </a:r>
            <a:r>
              <a:rPr lang="zh-CN" altLang="en-US" sz="2400" dirty="0" smtClean="0"/>
              <a:t>实现</a:t>
            </a:r>
            <a:r>
              <a:rPr lang="zh-CN" altLang="en-US" sz="2400" dirty="0"/>
              <a:t>（所需发送的分组</a:t>
            </a:r>
            <a:r>
              <a:rPr lang="zh-CN" altLang="en-US" sz="2400" dirty="0" smtClean="0"/>
              <a:t>数较少：</a:t>
            </a:r>
            <a:r>
              <a:rPr lang="en-US" altLang="zh-CN" sz="2400" dirty="0" smtClean="0"/>
              <a:t>19</a:t>
            </a:r>
            <a:r>
              <a:rPr lang="zh-CN" altLang="en-US" sz="2400" dirty="0" smtClean="0"/>
              <a:t>） 。</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9" name="Rectangle 100"/>
          <p:cNvSpPr>
            <a:spLocks noChangeArrowheads="1"/>
          </p:cNvSpPr>
          <p:nvPr/>
        </p:nvSpPr>
        <p:spPr bwMode="auto">
          <a:xfrm>
            <a:off x="4182108" y="587513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2" name="Rectangle 100"/>
          <p:cNvSpPr>
            <a:spLocks noChangeArrowheads="1"/>
          </p:cNvSpPr>
          <p:nvPr/>
        </p:nvSpPr>
        <p:spPr bwMode="auto">
          <a:xfrm>
            <a:off x="5637560" y="542031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903873" y="5483014"/>
            <a:ext cx="282798" cy="20929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9" name="Rectangle 100"/>
          <p:cNvSpPr>
            <a:spLocks noChangeArrowheads="1"/>
          </p:cNvSpPr>
          <p:nvPr/>
        </p:nvSpPr>
        <p:spPr bwMode="auto">
          <a:xfrm>
            <a:off x="2733794" y="564394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5" name="Rectangle 100"/>
          <p:cNvSpPr>
            <a:spLocks noChangeArrowheads="1"/>
          </p:cNvSpPr>
          <p:nvPr/>
        </p:nvSpPr>
        <p:spPr bwMode="auto">
          <a:xfrm>
            <a:off x="3167559" y="5003057"/>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74" name="Line 101"/>
          <p:cNvSpPr>
            <a:spLocks noChangeShapeType="1"/>
          </p:cNvSpPr>
          <p:nvPr/>
        </p:nvSpPr>
        <p:spPr bwMode="auto">
          <a:xfrm>
            <a:off x="3508872" y="4935243"/>
            <a:ext cx="0" cy="38745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101"/>
          <p:cNvSpPr>
            <a:spLocks noChangeShapeType="1"/>
          </p:cNvSpPr>
          <p:nvPr/>
        </p:nvSpPr>
        <p:spPr bwMode="auto">
          <a:xfrm>
            <a:off x="4949032" y="4864100"/>
            <a:ext cx="0" cy="40426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Rectangle 100"/>
          <p:cNvSpPr>
            <a:spLocks noChangeArrowheads="1"/>
          </p:cNvSpPr>
          <p:nvPr/>
        </p:nvSpPr>
        <p:spPr bwMode="auto">
          <a:xfrm>
            <a:off x="4588597" y="4937022"/>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79" name="Line 101"/>
          <p:cNvSpPr>
            <a:spLocks noChangeShapeType="1"/>
          </p:cNvSpPr>
          <p:nvPr/>
        </p:nvSpPr>
        <p:spPr bwMode="auto">
          <a:xfrm>
            <a:off x="5514504" y="4651210"/>
            <a:ext cx="339080" cy="21289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Rectangle 100"/>
          <p:cNvSpPr>
            <a:spLocks noChangeArrowheads="1"/>
          </p:cNvSpPr>
          <p:nvPr/>
        </p:nvSpPr>
        <p:spPr bwMode="auto">
          <a:xfrm>
            <a:off x="5690692" y="4557929"/>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82" name="Line 101"/>
          <p:cNvSpPr>
            <a:spLocks noChangeShapeType="1"/>
          </p:cNvSpPr>
          <p:nvPr/>
        </p:nvSpPr>
        <p:spPr bwMode="auto">
          <a:xfrm flipV="1">
            <a:off x="3723457" y="4935243"/>
            <a:ext cx="0" cy="3874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Rectangle 100"/>
          <p:cNvSpPr>
            <a:spLocks noChangeArrowheads="1"/>
          </p:cNvSpPr>
          <p:nvPr/>
        </p:nvSpPr>
        <p:spPr bwMode="auto">
          <a:xfrm>
            <a:off x="3810441" y="5041543"/>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86" name="Line 101"/>
          <p:cNvSpPr>
            <a:spLocks noChangeShapeType="1"/>
          </p:cNvSpPr>
          <p:nvPr/>
        </p:nvSpPr>
        <p:spPr bwMode="auto">
          <a:xfrm flipV="1">
            <a:off x="5158855" y="4877074"/>
            <a:ext cx="0" cy="3874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Rectangle 100"/>
          <p:cNvSpPr>
            <a:spLocks noChangeArrowheads="1"/>
          </p:cNvSpPr>
          <p:nvPr/>
        </p:nvSpPr>
        <p:spPr bwMode="auto">
          <a:xfrm>
            <a:off x="5349057" y="4980019"/>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100" name="Rectangle 100"/>
          <p:cNvSpPr>
            <a:spLocks noChangeArrowheads="1"/>
          </p:cNvSpPr>
          <p:nvPr/>
        </p:nvSpPr>
        <p:spPr bwMode="auto">
          <a:xfrm>
            <a:off x="5851749" y="604987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05" name="Line 101"/>
          <p:cNvSpPr>
            <a:spLocks noChangeShapeType="1"/>
          </p:cNvSpPr>
          <p:nvPr/>
        </p:nvSpPr>
        <p:spPr bwMode="auto">
          <a:xfrm flipH="1" flipV="1">
            <a:off x="5423821" y="4816358"/>
            <a:ext cx="266871" cy="17111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Rectangle 100"/>
          <p:cNvSpPr>
            <a:spLocks noChangeArrowheads="1"/>
          </p:cNvSpPr>
          <p:nvPr/>
        </p:nvSpPr>
        <p:spPr bwMode="auto">
          <a:xfrm>
            <a:off x="5205041" y="5180095"/>
            <a:ext cx="288032" cy="148949"/>
          </a:xfrm>
          <a:prstGeom prst="rect">
            <a:avLst/>
          </a:prstGeom>
          <a:solidFill>
            <a:srgbClr val="FF0000"/>
          </a:solidFill>
          <a:ln w="9525">
            <a:solidFill>
              <a:schemeClr val="folHlink"/>
            </a:solidFill>
            <a:miter lim="800000"/>
            <a:headEnd/>
            <a:tailEnd/>
          </a:ln>
          <a:effectLst/>
        </p:spPr>
        <p:txBody>
          <a:bodyPr wrap="none" anchor="ctr"/>
          <a:lstStyle/>
          <a:p>
            <a:endParaRPr lang="zh-CN" altLang="en-US"/>
          </a:p>
        </p:txBody>
      </p:sp>
      <p:sp>
        <p:nvSpPr>
          <p:cNvPr id="98" name="矩形 97"/>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112" name="矩形 111"/>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113" name="矩形 112"/>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114" name="矩形 113"/>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115" name="矩形 114"/>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116" name="矩形 115"/>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117" name="矩形 116"/>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118" name="矩形 117"/>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extLst>
      <p:ext uri="{BB962C8B-B14F-4D97-AF65-F5344CB8AC3E}">
        <p14:creationId xmlns:p14="http://schemas.microsoft.com/office/powerpoint/2010/main" val="19572259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广播路由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5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060849"/>
          </a:xfrm>
        </p:spPr>
        <p:txBody>
          <a:bodyPr/>
          <a:lstStyle/>
          <a:p>
            <a:pPr>
              <a:lnSpc>
                <a:spcPct val="125000"/>
              </a:lnSpc>
            </a:pPr>
            <a:r>
              <a:rPr lang="zh-CN" altLang="en-US" sz="2400" dirty="0">
                <a:solidFill>
                  <a:srgbClr val="FF0000"/>
                </a:solidFill>
              </a:rPr>
              <a:t>使用生成树的广播路由</a:t>
            </a:r>
            <a:r>
              <a:rPr lang="zh-CN" altLang="en-US" sz="2400" dirty="0" smtClean="0">
                <a:solidFill>
                  <a:srgbClr val="FF0000"/>
                </a:solidFill>
              </a:rPr>
              <a:t>（“逆向路径转发”的改进）</a:t>
            </a:r>
            <a:endParaRPr lang="en-US" altLang="zh-CN" sz="2400" dirty="0" smtClean="0">
              <a:solidFill>
                <a:srgbClr val="FF0000"/>
              </a:solidFill>
            </a:endParaRPr>
          </a:p>
          <a:p>
            <a:pPr lvl="1">
              <a:lnSpc>
                <a:spcPct val="125000"/>
              </a:lnSpc>
            </a:pPr>
            <a:r>
              <a:rPr lang="zh-CN" altLang="en-US" sz="2400" dirty="0" smtClean="0">
                <a:solidFill>
                  <a:srgbClr val="0000FF"/>
                </a:solidFill>
              </a:rPr>
              <a:t>原理</a:t>
            </a:r>
            <a:r>
              <a:rPr lang="zh-CN" altLang="en-US" sz="2400" dirty="0" smtClean="0"/>
              <a:t>：</a:t>
            </a:r>
            <a:r>
              <a:rPr lang="zh-CN" altLang="zh-CN" sz="2400" dirty="0"/>
              <a:t>沿生成树广播</a:t>
            </a:r>
            <a:r>
              <a:rPr lang="zh-CN" altLang="en-US" sz="2400" dirty="0" smtClean="0"/>
              <a:t>；</a:t>
            </a:r>
            <a:endParaRPr lang="zh-CN" altLang="en-US" sz="2400" dirty="0"/>
          </a:p>
          <a:p>
            <a:pPr lvl="1">
              <a:lnSpc>
                <a:spcPct val="125000"/>
              </a:lnSpc>
            </a:pPr>
            <a:r>
              <a:rPr lang="zh-CN" altLang="en-US" sz="2400" dirty="0" smtClean="0">
                <a:solidFill>
                  <a:srgbClr val="0000FF"/>
                </a:solidFill>
              </a:rPr>
              <a:t>特点</a:t>
            </a:r>
            <a:r>
              <a:rPr lang="zh-CN" altLang="en-US" sz="2400" dirty="0" smtClean="0"/>
              <a:t>：</a:t>
            </a:r>
            <a:r>
              <a:rPr lang="zh-CN" altLang="en-US" sz="2400" dirty="0"/>
              <a:t>每台路由器必须知道其生成树</a:t>
            </a:r>
            <a:r>
              <a:rPr lang="zh-CN" altLang="en-US" sz="2400" dirty="0" smtClean="0"/>
              <a:t>，但最佳使用带宽（所需发送的分组数最少：</a:t>
            </a:r>
            <a:r>
              <a:rPr lang="en-US" altLang="zh-CN" sz="2400" dirty="0" smtClean="0"/>
              <a:t>13</a:t>
            </a:r>
            <a:r>
              <a:rPr lang="zh-CN" altLang="en-US" sz="2400" dirty="0" smtClean="0"/>
              <a:t>）。</a:t>
            </a:r>
            <a:endParaRPr lang="zh-CN" altLang="en-US" sz="2400" dirty="0"/>
          </a:p>
        </p:txBody>
      </p:sp>
      <p:cxnSp>
        <p:nvCxnSpPr>
          <p:cNvPr id="4" name="直接连接符 3"/>
          <p:cNvCxnSpPr/>
          <p:nvPr/>
        </p:nvCxnSpPr>
        <p:spPr bwMode="auto">
          <a:xfrm flipV="1">
            <a:off x="2685232" y="4575951"/>
            <a:ext cx="770359" cy="618357"/>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a:stCxn id="51" idx="3"/>
            <a:endCxn id="53" idx="1"/>
          </p:cNvCxnSpPr>
          <p:nvPr/>
        </p:nvCxnSpPr>
        <p:spPr bwMode="auto">
          <a:xfrm>
            <a:off x="3824040" y="4612183"/>
            <a:ext cx="1004168" cy="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74"/>
          <p:cNvCxnSpPr>
            <a:endCxn id="54" idx="1"/>
          </p:cNvCxnSpPr>
          <p:nvPr/>
        </p:nvCxnSpPr>
        <p:spPr bwMode="auto">
          <a:xfrm>
            <a:off x="3824040" y="5702201"/>
            <a:ext cx="1030188" cy="260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a:endCxn id="52" idx="1"/>
          </p:cNvCxnSpPr>
          <p:nvPr/>
        </p:nvCxnSpPr>
        <p:spPr bwMode="auto">
          <a:xfrm>
            <a:off x="2685232" y="5260731"/>
            <a:ext cx="720080" cy="441470"/>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连接符 79"/>
          <p:cNvCxnSpPr>
            <a:stCxn id="53" idx="3"/>
          </p:cNvCxnSpPr>
          <p:nvPr/>
        </p:nvCxnSpPr>
        <p:spPr bwMode="auto">
          <a:xfrm>
            <a:off x="5260256" y="4612183"/>
            <a:ext cx="809352" cy="503835"/>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连接符 82"/>
          <p:cNvCxnSpPr/>
          <p:nvPr/>
        </p:nvCxnSpPr>
        <p:spPr bwMode="auto">
          <a:xfrm flipV="1">
            <a:off x="5137448" y="5135813"/>
            <a:ext cx="932160" cy="568994"/>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连接符 84"/>
          <p:cNvCxnSpPr>
            <a:endCxn id="57" idx="1"/>
          </p:cNvCxnSpPr>
          <p:nvPr/>
        </p:nvCxnSpPr>
        <p:spPr bwMode="auto">
          <a:xfrm>
            <a:off x="5137448" y="5702201"/>
            <a:ext cx="1322238" cy="212156"/>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endCxn id="8" idx="1"/>
          </p:cNvCxnSpPr>
          <p:nvPr/>
        </p:nvCxnSpPr>
        <p:spPr bwMode="auto">
          <a:xfrm>
            <a:off x="1821136" y="5135813"/>
            <a:ext cx="584473" cy="11296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3070411" y="4341068"/>
            <a:ext cx="385180" cy="2456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flipH="1">
            <a:off x="5137448" y="4341068"/>
            <a:ext cx="466080" cy="27111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p:nvPr/>
        </p:nvCxnSpPr>
        <p:spPr bwMode="auto">
          <a:xfrm>
            <a:off x="3621336"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5075982" y="5764670"/>
            <a:ext cx="0" cy="27745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flipV="1">
            <a:off x="6306592" y="4885129"/>
            <a:ext cx="483096" cy="22380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6868914" y="5903398"/>
            <a:ext cx="584473" cy="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56" y="482550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5609" y="5135813"/>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29248" y="4035771"/>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48908" y="3987055"/>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5710" y="4640752"/>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25592" y="5003057"/>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9686" y="580139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2153" y="5633746"/>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83225" y="5918223"/>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05312" y="5939208"/>
            <a:ext cx="432048" cy="41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直接连接符 108"/>
          <p:cNvCxnSpPr>
            <a:stCxn id="52" idx="0"/>
          </p:cNvCxnSpPr>
          <p:nvPr/>
        </p:nvCxnSpPr>
        <p:spPr bwMode="auto">
          <a:xfrm flipV="1">
            <a:off x="3621336" y="449066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p:nvPr/>
        </p:nvCxnSpPr>
        <p:spPr bwMode="auto">
          <a:xfrm flipV="1">
            <a:off x="5070252" y="4572741"/>
            <a:ext cx="0" cy="1098579"/>
          </a:xfrm>
          <a:prstGeom prst="line">
            <a:avLst/>
          </a:prstGeom>
          <a:solidFill>
            <a:schemeClr val="accent1"/>
          </a:solidFill>
          <a:ln w="28575"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1"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1992"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05312" y="5589240"/>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8208" y="4499222"/>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3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4228" y="5591846"/>
            <a:ext cx="432048" cy="225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9" name="Rectangle 100"/>
          <p:cNvSpPr>
            <a:spLocks noChangeArrowheads="1"/>
          </p:cNvSpPr>
          <p:nvPr/>
        </p:nvSpPr>
        <p:spPr bwMode="auto">
          <a:xfrm>
            <a:off x="2109168" y="4970958"/>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35" name="Line 101"/>
          <p:cNvSpPr>
            <a:spLocks noChangeShapeType="1"/>
          </p:cNvSpPr>
          <p:nvPr/>
        </p:nvSpPr>
        <p:spPr bwMode="auto">
          <a:xfrm flipV="1">
            <a:off x="2819468" y="4655602"/>
            <a:ext cx="318061" cy="28384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Rectangle 100"/>
          <p:cNvSpPr>
            <a:spLocks noChangeArrowheads="1"/>
          </p:cNvSpPr>
          <p:nvPr/>
        </p:nvSpPr>
        <p:spPr bwMode="auto">
          <a:xfrm>
            <a:off x="3364856" y="419318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2" name="Rectangle 100"/>
          <p:cNvSpPr>
            <a:spLocks noChangeArrowheads="1"/>
          </p:cNvSpPr>
          <p:nvPr/>
        </p:nvSpPr>
        <p:spPr bwMode="auto">
          <a:xfrm>
            <a:off x="5044232" y="416385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6" name="Rectangle 100"/>
          <p:cNvSpPr>
            <a:spLocks noChangeArrowheads="1"/>
          </p:cNvSpPr>
          <p:nvPr/>
        </p:nvSpPr>
        <p:spPr bwMode="auto">
          <a:xfrm>
            <a:off x="3765352" y="5828923"/>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49" name="Rectangle 100"/>
          <p:cNvSpPr>
            <a:spLocks noChangeArrowheads="1"/>
          </p:cNvSpPr>
          <p:nvPr/>
        </p:nvSpPr>
        <p:spPr bwMode="auto">
          <a:xfrm>
            <a:off x="4182108" y="587513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2" name="Rectangle 100"/>
          <p:cNvSpPr>
            <a:spLocks noChangeArrowheads="1"/>
          </p:cNvSpPr>
          <p:nvPr/>
        </p:nvSpPr>
        <p:spPr bwMode="auto">
          <a:xfrm>
            <a:off x="5285892" y="5115977"/>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3" name="Rectangle 100"/>
          <p:cNvSpPr>
            <a:spLocks noChangeArrowheads="1"/>
          </p:cNvSpPr>
          <p:nvPr/>
        </p:nvSpPr>
        <p:spPr bwMode="auto">
          <a:xfrm>
            <a:off x="5853584" y="6046000"/>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4" name="Rectangle 100"/>
          <p:cNvSpPr>
            <a:spLocks noChangeArrowheads="1"/>
          </p:cNvSpPr>
          <p:nvPr/>
        </p:nvSpPr>
        <p:spPr bwMode="auto">
          <a:xfrm>
            <a:off x="5226472" y="5801396"/>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7" name="Rectangle 100"/>
          <p:cNvSpPr>
            <a:spLocks noChangeArrowheads="1"/>
          </p:cNvSpPr>
          <p:nvPr/>
        </p:nvSpPr>
        <p:spPr bwMode="auto">
          <a:xfrm>
            <a:off x="6974371" y="6120474"/>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8" name="Rectangle 100"/>
          <p:cNvSpPr>
            <a:spLocks noChangeArrowheads="1"/>
          </p:cNvSpPr>
          <p:nvPr/>
        </p:nvSpPr>
        <p:spPr bwMode="auto">
          <a:xfrm>
            <a:off x="6260108"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59" name="Line 101"/>
          <p:cNvSpPr>
            <a:spLocks noChangeShapeType="1"/>
          </p:cNvSpPr>
          <p:nvPr/>
        </p:nvSpPr>
        <p:spPr bwMode="auto">
          <a:xfrm flipV="1">
            <a:off x="4134096" y="4511744"/>
            <a:ext cx="423344"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Line 101"/>
          <p:cNvSpPr>
            <a:spLocks noChangeShapeType="1"/>
          </p:cNvSpPr>
          <p:nvPr/>
        </p:nvSpPr>
        <p:spPr bwMode="auto">
          <a:xfrm>
            <a:off x="2903873" y="5483014"/>
            <a:ext cx="282798" cy="20929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01"/>
          <p:cNvSpPr>
            <a:spLocks noChangeShapeType="1"/>
          </p:cNvSpPr>
          <p:nvPr/>
        </p:nvSpPr>
        <p:spPr bwMode="auto">
          <a:xfrm flipV="1">
            <a:off x="4125392" y="5817768"/>
            <a:ext cx="476969"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01"/>
          <p:cNvSpPr>
            <a:spLocks noChangeShapeType="1"/>
          </p:cNvSpPr>
          <p:nvPr/>
        </p:nvSpPr>
        <p:spPr bwMode="auto">
          <a:xfrm>
            <a:off x="5637089" y="5891635"/>
            <a:ext cx="459854" cy="9514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01"/>
          <p:cNvSpPr>
            <a:spLocks noChangeShapeType="1"/>
          </p:cNvSpPr>
          <p:nvPr/>
        </p:nvSpPr>
        <p:spPr bwMode="auto">
          <a:xfrm flipV="1">
            <a:off x="5370488" y="5228979"/>
            <a:ext cx="327099" cy="22117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01"/>
          <p:cNvSpPr>
            <a:spLocks noChangeShapeType="1"/>
          </p:cNvSpPr>
          <p:nvPr/>
        </p:nvSpPr>
        <p:spPr bwMode="auto">
          <a:xfrm flipV="1">
            <a:off x="6459685" y="4825504"/>
            <a:ext cx="185987" cy="11566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01"/>
          <p:cNvSpPr>
            <a:spLocks noChangeShapeType="1"/>
          </p:cNvSpPr>
          <p:nvPr/>
        </p:nvSpPr>
        <p:spPr bwMode="auto">
          <a:xfrm flipV="1">
            <a:off x="6974371" y="6024079"/>
            <a:ext cx="288032" cy="123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01"/>
          <p:cNvSpPr>
            <a:spLocks noChangeShapeType="1"/>
          </p:cNvSpPr>
          <p:nvPr/>
        </p:nvSpPr>
        <p:spPr bwMode="auto">
          <a:xfrm flipH="1" flipV="1">
            <a:off x="3263001" y="4341068"/>
            <a:ext cx="146663" cy="13242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01"/>
          <p:cNvSpPr>
            <a:spLocks noChangeShapeType="1"/>
          </p:cNvSpPr>
          <p:nvPr/>
        </p:nvSpPr>
        <p:spPr bwMode="auto">
          <a:xfrm flipV="1">
            <a:off x="5261773" y="4312804"/>
            <a:ext cx="159763" cy="151105"/>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01"/>
          <p:cNvSpPr>
            <a:spLocks noChangeShapeType="1"/>
          </p:cNvSpPr>
          <p:nvPr/>
        </p:nvSpPr>
        <p:spPr bwMode="auto">
          <a:xfrm flipH="1">
            <a:off x="3684576"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01"/>
          <p:cNvSpPr>
            <a:spLocks noChangeShapeType="1"/>
          </p:cNvSpPr>
          <p:nvPr/>
        </p:nvSpPr>
        <p:spPr bwMode="auto">
          <a:xfrm flipH="1">
            <a:off x="5137448" y="5817768"/>
            <a:ext cx="4626" cy="20955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Rectangle 100"/>
          <p:cNvSpPr>
            <a:spLocks noChangeArrowheads="1"/>
          </p:cNvSpPr>
          <p:nvPr/>
        </p:nvSpPr>
        <p:spPr bwMode="auto">
          <a:xfrm>
            <a:off x="2617723" y="4667409"/>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8" name="Rectangle 100"/>
          <p:cNvSpPr>
            <a:spLocks noChangeArrowheads="1"/>
          </p:cNvSpPr>
          <p:nvPr/>
        </p:nvSpPr>
        <p:spPr bwMode="auto">
          <a:xfrm>
            <a:off x="4201752" y="429783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69" name="Rectangle 100"/>
          <p:cNvSpPr>
            <a:spLocks noChangeArrowheads="1"/>
          </p:cNvSpPr>
          <p:nvPr/>
        </p:nvSpPr>
        <p:spPr bwMode="auto">
          <a:xfrm>
            <a:off x="2733794" y="5643942"/>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100" name="Rectangle 100"/>
          <p:cNvSpPr>
            <a:spLocks noChangeArrowheads="1"/>
          </p:cNvSpPr>
          <p:nvPr/>
        </p:nvSpPr>
        <p:spPr bwMode="auto">
          <a:xfrm>
            <a:off x="5851749" y="6049875"/>
            <a:ext cx="288032" cy="148949"/>
          </a:xfrm>
          <a:prstGeom prst="rect">
            <a:avLst/>
          </a:prstGeom>
          <a:solidFill>
            <a:srgbClr val="FFFF00"/>
          </a:solidFill>
          <a:ln w="9525">
            <a:solidFill>
              <a:schemeClr val="folHlink"/>
            </a:solidFill>
            <a:miter lim="800000"/>
            <a:headEnd/>
            <a:tailEnd/>
          </a:ln>
          <a:effectLst/>
        </p:spPr>
        <p:txBody>
          <a:bodyPr wrap="none" anchor="ctr"/>
          <a:lstStyle/>
          <a:p>
            <a:endParaRPr lang="zh-CN" altLang="en-US"/>
          </a:p>
        </p:txBody>
      </p:sp>
      <p:sp>
        <p:nvSpPr>
          <p:cNvPr id="88" name="矩形 87"/>
          <p:cNvSpPr/>
          <p:nvPr/>
        </p:nvSpPr>
        <p:spPr>
          <a:xfrm>
            <a:off x="1188978" y="5517232"/>
            <a:ext cx="1005403" cy="338554"/>
          </a:xfrm>
          <a:prstGeom prst="rect">
            <a:avLst/>
          </a:prstGeom>
        </p:spPr>
        <p:txBody>
          <a:bodyPr wrap="none">
            <a:spAutoFit/>
          </a:bodyPr>
          <a:lstStyle/>
          <a:p>
            <a:r>
              <a:rPr lang="zh-CN" altLang="en-US" sz="1600" b="1" dirty="0" smtClean="0">
                <a:latin typeface="+mn-ea"/>
                <a:ea typeface="+mn-ea"/>
              </a:rPr>
              <a:t>源计算机</a:t>
            </a:r>
            <a:endParaRPr lang="zh-CN" altLang="en-US" sz="1600" b="1" dirty="0">
              <a:latin typeface="+mn-ea"/>
              <a:ea typeface="+mn-ea"/>
            </a:endParaRPr>
          </a:p>
        </p:txBody>
      </p:sp>
      <p:sp>
        <p:nvSpPr>
          <p:cNvPr id="90" name="矩形 89"/>
          <p:cNvSpPr/>
          <p:nvPr/>
        </p:nvSpPr>
        <p:spPr>
          <a:xfrm>
            <a:off x="1547664" y="5229200"/>
            <a:ext cx="332142" cy="338554"/>
          </a:xfrm>
          <a:prstGeom prst="rect">
            <a:avLst/>
          </a:prstGeom>
        </p:spPr>
        <p:txBody>
          <a:bodyPr wrap="none">
            <a:spAutoFit/>
          </a:bodyPr>
          <a:lstStyle/>
          <a:p>
            <a:r>
              <a:rPr lang="en-US" altLang="zh-CN" sz="1600" b="1" dirty="0" smtClean="0">
                <a:latin typeface="+mn-lt"/>
                <a:ea typeface="+mn-ea"/>
              </a:rPr>
              <a:t>A</a:t>
            </a:r>
            <a:endParaRPr lang="zh-CN" altLang="en-US" sz="1600" b="1" dirty="0">
              <a:latin typeface="+mn-lt"/>
              <a:ea typeface="+mn-ea"/>
            </a:endParaRPr>
          </a:p>
        </p:txBody>
      </p:sp>
      <p:sp>
        <p:nvSpPr>
          <p:cNvPr id="91" name="矩形 90"/>
          <p:cNvSpPr/>
          <p:nvPr/>
        </p:nvSpPr>
        <p:spPr>
          <a:xfrm>
            <a:off x="2519161" y="3987055"/>
            <a:ext cx="332142" cy="338554"/>
          </a:xfrm>
          <a:prstGeom prst="rect">
            <a:avLst/>
          </a:prstGeom>
        </p:spPr>
        <p:txBody>
          <a:bodyPr wrap="none">
            <a:spAutoFit/>
          </a:bodyPr>
          <a:lstStyle/>
          <a:p>
            <a:r>
              <a:rPr lang="en-US" altLang="zh-CN" sz="1600" b="1" dirty="0" smtClean="0">
                <a:latin typeface="+mn-lt"/>
                <a:ea typeface="+mn-ea"/>
              </a:rPr>
              <a:t>B</a:t>
            </a:r>
            <a:endParaRPr lang="zh-CN" altLang="en-US" sz="1600" b="1" dirty="0">
              <a:latin typeface="+mn-lt"/>
              <a:ea typeface="+mn-ea"/>
            </a:endParaRPr>
          </a:p>
        </p:txBody>
      </p:sp>
      <p:sp>
        <p:nvSpPr>
          <p:cNvPr id="93" name="矩形 92"/>
          <p:cNvSpPr/>
          <p:nvPr/>
        </p:nvSpPr>
        <p:spPr>
          <a:xfrm>
            <a:off x="5811491" y="3909087"/>
            <a:ext cx="332142" cy="338554"/>
          </a:xfrm>
          <a:prstGeom prst="rect">
            <a:avLst/>
          </a:prstGeom>
        </p:spPr>
        <p:txBody>
          <a:bodyPr wrap="none">
            <a:spAutoFit/>
          </a:bodyPr>
          <a:lstStyle/>
          <a:p>
            <a:r>
              <a:rPr lang="en-US" altLang="zh-CN" sz="1600" b="1" dirty="0" smtClean="0">
                <a:latin typeface="+mn-lt"/>
                <a:ea typeface="+mn-ea"/>
              </a:rPr>
              <a:t>C</a:t>
            </a:r>
            <a:endParaRPr lang="zh-CN" altLang="en-US" sz="1600" b="1" dirty="0">
              <a:latin typeface="+mn-lt"/>
              <a:ea typeface="+mn-ea"/>
            </a:endParaRPr>
          </a:p>
        </p:txBody>
      </p:sp>
      <p:sp>
        <p:nvSpPr>
          <p:cNvPr id="95" name="矩形 94"/>
          <p:cNvSpPr/>
          <p:nvPr/>
        </p:nvSpPr>
        <p:spPr>
          <a:xfrm>
            <a:off x="6995079" y="4516477"/>
            <a:ext cx="332142" cy="338554"/>
          </a:xfrm>
          <a:prstGeom prst="rect">
            <a:avLst/>
          </a:prstGeom>
        </p:spPr>
        <p:txBody>
          <a:bodyPr wrap="none">
            <a:spAutoFit/>
          </a:bodyPr>
          <a:lstStyle/>
          <a:p>
            <a:r>
              <a:rPr lang="en-US" altLang="zh-CN" sz="1600" b="1" dirty="0" smtClean="0">
                <a:latin typeface="+mn-lt"/>
                <a:ea typeface="+mn-ea"/>
              </a:rPr>
              <a:t>D</a:t>
            </a:r>
            <a:endParaRPr lang="zh-CN" altLang="en-US" sz="1600" b="1" dirty="0">
              <a:latin typeface="+mn-lt"/>
              <a:ea typeface="+mn-ea"/>
            </a:endParaRPr>
          </a:p>
        </p:txBody>
      </p:sp>
      <p:sp>
        <p:nvSpPr>
          <p:cNvPr id="97" name="矩形 96"/>
          <p:cNvSpPr/>
          <p:nvPr/>
        </p:nvSpPr>
        <p:spPr>
          <a:xfrm>
            <a:off x="3103938" y="5955073"/>
            <a:ext cx="320922" cy="338554"/>
          </a:xfrm>
          <a:prstGeom prst="rect">
            <a:avLst/>
          </a:prstGeom>
        </p:spPr>
        <p:txBody>
          <a:bodyPr wrap="none">
            <a:spAutoFit/>
          </a:bodyPr>
          <a:lstStyle/>
          <a:p>
            <a:r>
              <a:rPr lang="en-US" altLang="zh-CN" sz="1600" b="1" dirty="0" smtClean="0">
                <a:latin typeface="+mn-lt"/>
                <a:ea typeface="+mn-ea"/>
              </a:rPr>
              <a:t>E</a:t>
            </a:r>
            <a:endParaRPr lang="zh-CN" altLang="en-US" sz="1600" b="1" dirty="0">
              <a:latin typeface="+mn-lt"/>
              <a:ea typeface="+mn-ea"/>
            </a:endParaRPr>
          </a:p>
        </p:txBody>
      </p:sp>
      <p:sp>
        <p:nvSpPr>
          <p:cNvPr id="98" name="矩形 97"/>
          <p:cNvSpPr/>
          <p:nvPr/>
        </p:nvSpPr>
        <p:spPr>
          <a:xfrm>
            <a:off x="4602361" y="5891635"/>
            <a:ext cx="309700" cy="338554"/>
          </a:xfrm>
          <a:prstGeom prst="rect">
            <a:avLst/>
          </a:prstGeom>
        </p:spPr>
        <p:txBody>
          <a:bodyPr wrap="none">
            <a:spAutoFit/>
          </a:bodyPr>
          <a:lstStyle/>
          <a:p>
            <a:r>
              <a:rPr lang="en-US" altLang="zh-CN" sz="1600" b="1" dirty="0" smtClean="0">
                <a:latin typeface="+mn-lt"/>
                <a:ea typeface="+mn-ea"/>
              </a:rPr>
              <a:t>F</a:t>
            </a:r>
            <a:endParaRPr lang="zh-CN" altLang="en-US" sz="1600" b="1" dirty="0">
              <a:latin typeface="+mn-lt"/>
              <a:ea typeface="+mn-ea"/>
            </a:endParaRPr>
          </a:p>
        </p:txBody>
      </p:sp>
      <p:sp>
        <p:nvSpPr>
          <p:cNvPr id="99" name="矩形 98"/>
          <p:cNvSpPr/>
          <p:nvPr/>
        </p:nvSpPr>
        <p:spPr>
          <a:xfrm>
            <a:off x="7668344" y="5586349"/>
            <a:ext cx="344966" cy="338554"/>
          </a:xfrm>
          <a:prstGeom prst="rect">
            <a:avLst/>
          </a:prstGeom>
        </p:spPr>
        <p:txBody>
          <a:bodyPr wrap="none">
            <a:spAutoFit/>
          </a:bodyPr>
          <a:lstStyle/>
          <a:p>
            <a:r>
              <a:rPr lang="en-US" altLang="zh-CN" sz="1600" b="1" dirty="0" smtClean="0">
                <a:latin typeface="+mn-lt"/>
                <a:ea typeface="+mn-ea"/>
              </a:rPr>
              <a:t>G</a:t>
            </a:r>
            <a:endParaRPr lang="zh-CN" altLang="en-US" sz="1600" b="1" dirty="0">
              <a:latin typeface="+mn-lt"/>
              <a:ea typeface="+mn-ea"/>
            </a:endParaRPr>
          </a:p>
        </p:txBody>
      </p:sp>
    </p:spTree>
    <p:extLst>
      <p:ext uri="{BB962C8B-B14F-4D97-AF65-F5344CB8AC3E}">
        <p14:creationId xmlns:p14="http://schemas.microsoft.com/office/powerpoint/2010/main" val="376176040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什么是组播路由？</a:t>
            </a:r>
            <a:endParaRPr lang="zh-CN" altLang="en-US" dirty="0"/>
          </a:p>
        </p:txBody>
      </p:sp>
      <p:sp>
        <p:nvSpPr>
          <p:cNvPr id="5123" name="内容占位符 3"/>
          <p:cNvSpPr>
            <a:spLocks noGrp="1"/>
          </p:cNvSpPr>
          <p:nvPr>
            <p:ph idx="1"/>
          </p:nvPr>
        </p:nvSpPr>
        <p:spPr/>
        <p:txBody>
          <a:bodyPr/>
          <a:lstStyle/>
          <a:p>
            <a:pPr>
              <a:lnSpc>
                <a:spcPct val="110000"/>
              </a:lnSpc>
            </a:pPr>
            <a:r>
              <a:rPr lang="zh-CN" altLang="en-US" sz="2800" dirty="0" smtClean="0">
                <a:solidFill>
                  <a:srgbClr val="FF0000"/>
                </a:solidFill>
              </a:rPr>
              <a:t>组播</a:t>
            </a:r>
            <a:r>
              <a:rPr lang="zh-CN" altLang="en-US" sz="2800" dirty="0">
                <a:solidFill>
                  <a:srgbClr val="FF0000"/>
                </a:solidFill>
              </a:rPr>
              <a:t>（多播）</a:t>
            </a:r>
          </a:p>
          <a:p>
            <a:pPr lvl="1">
              <a:lnSpc>
                <a:spcPct val="110000"/>
              </a:lnSpc>
            </a:pPr>
            <a:r>
              <a:rPr lang="zh-CN" altLang="en-US" dirty="0"/>
              <a:t>向小组内所有成员发送信息。</a:t>
            </a:r>
          </a:p>
          <a:p>
            <a:pPr>
              <a:lnSpc>
                <a:spcPct val="110000"/>
              </a:lnSpc>
            </a:pPr>
            <a:r>
              <a:rPr lang="zh-CN" altLang="en-US" sz="2800" dirty="0" smtClean="0">
                <a:solidFill>
                  <a:srgbClr val="FF0000"/>
                </a:solidFill>
              </a:rPr>
              <a:t>组播路由</a:t>
            </a:r>
            <a:endParaRPr lang="zh-CN" altLang="en-US" sz="2800" dirty="0">
              <a:solidFill>
                <a:srgbClr val="FF0000"/>
              </a:solidFill>
            </a:endParaRPr>
          </a:p>
          <a:p>
            <a:pPr lvl="1">
              <a:lnSpc>
                <a:spcPct val="110000"/>
              </a:lnSpc>
            </a:pPr>
            <a:r>
              <a:rPr lang="zh-CN" altLang="en-US" dirty="0"/>
              <a:t>组播所用的路由算法。</a:t>
            </a:r>
          </a:p>
          <a:p>
            <a:pPr>
              <a:lnSpc>
                <a:spcPct val="110000"/>
              </a:lnSpc>
            </a:pPr>
            <a:r>
              <a:rPr lang="zh-CN" altLang="en-US" sz="2800" dirty="0" smtClean="0">
                <a:solidFill>
                  <a:srgbClr val="FF0000"/>
                </a:solidFill>
              </a:rPr>
              <a:t>应用</a:t>
            </a:r>
            <a:endParaRPr lang="zh-CN" altLang="en-US" sz="2800" dirty="0">
              <a:solidFill>
                <a:srgbClr val="FF0000"/>
              </a:solidFill>
            </a:endParaRPr>
          </a:p>
          <a:p>
            <a:pPr lvl="1">
              <a:lnSpc>
                <a:spcPct val="110000"/>
              </a:lnSpc>
            </a:pPr>
            <a:r>
              <a:rPr lang="zh-CN" altLang="en-US" dirty="0"/>
              <a:t>信息发布、视频会议、远程学习与医疗、发现资源、资源共享、数据的灾难恢复或远程软件升级等</a:t>
            </a:r>
            <a:r>
              <a:rPr lang="zh-CN" altLang="en-US" dirty="0" smtClean="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72016759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组播路由算法</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375842"/>
          </a:xfrm>
        </p:spPr>
        <p:txBody>
          <a:bodyPr/>
          <a:lstStyle/>
          <a:p>
            <a:r>
              <a:rPr lang="zh-CN" altLang="en-US" sz="2400" dirty="0" smtClean="0">
                <a:solidFill>
                  <a:srgbClr val="FF0000"/>
                </a:solidFill>
              </a:rPr>
              <a:t>路由器</a:t>
            </a:r>
            <a:r>
              <a:rPr lang="zh-CN" altLang="en-US" sz="2400" dirty="0">
                <a:solidFill>
                  <a:srgbClr val="FF0000"/>
                </a:solidFill>
              </a:rPr>
              <a:t>必须知道组划分</a:t>
            </a:r>
          </a:p>
          <a:p>
            <a:pPr marL="623888" lvl="1" indent="0">
              <a:buNone/>
            </a:pPr>
            <a:r>
              <a:rPr lang="zh-CN" altLang="en-US" sz="2400" dirty="0" smtClean="0"/>
              <a:t>   下面</a:t>
            </a:r>
            <a:r>
              <a:rPr lang="zh-CN" altLang="en-US" sz="2400" dirty="0"/>
              <a:t>方法任取一种：</a:t>
            </a:r>
          </a:p>
          <a:p>
            <a:pPr lvl="1"/>
            <a:r>
              <a:rPr lang="zh-CN" altLang="en-US" sz="2400" dirty="0"/>
              <a:t>	主机通知路由器组成员变化情况</a:t>
            </a:r>
          </a:p>
          <a:p>
            <a:pPr lvl="1"/>
            <a:r>
              <a:rPr lang="zh-CN" altLang="en-US" sz="2400" dirty="0"/>
              <a:t>	路由器定期询问主机</a:t>
            </a:r>
          </a:p>
          <a:p>
            <a:r>
              <a:rPr lang="zh-CN" altLang="en-US" sz="2400" dirty="0" smtClean="0">
                <a:solidFill>
                  <a:srgbClr val="FF0000"/>
                </a:solidFill>
              </a:rPr>
              <a:t>为每个源路由器构造</a:t>
            </a:r>
            <a:r>
              <a:rPr lang="zh-CN" altLang="en-US" sz="2400" dirty="0">
                <a:solidFill>
                  <a:srgbClr val="FF0000"/>
                </a:solidFill>
              </a:rPr>
              <a:t>组播生成</a:t>
            </a:r>
            <a:r>
              <a:rPr lang="zh-CN" altLang="en-US" sz="2400" dirty="0" smtClean="0">
                <a:solidFill>
                  <a:srgbClr val="FF0000"/>
                </a:solidFill>
              </a:rPr>
              <a:t>树并进行组播传输</a:t>
            </a:r>
            <a:endParaRPr lang="zh-CN" altLang="en-US" sz="2400" dirty="0">
              <a:solidFill>
                <a:srgbClr val="FF0000"/>
              </a:solidFill>
            </a:endParaRPr>
          </a:p>
          <a:p>
            <a:endParaRPr lang="zh-CN" altLang="en-US" sz="2400" dirty="0"/>
          </a:p>
        </p:txBody>
      </p:sp>
      <p:cxnSp>
        <p:nvCxnSpPr>
          <p:cNvPr id="8" name="直接连接符 7"/>
          <p:cNvCxnSpPr>
            <a:stCxn id="9" idx="6"/>
            <a:endCxn id="13" idx="2"/>
          </p:cNvCxnSpPr>
          <p:nvPr/>
        </p:nvCxnSpPr>
        <p:spPr bwMode="auto">
          <a:xfrm flipV="1">
            <a:off x="3271053" y="4405754"/>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椭圆 8"/>
          <p:cNvSpPr/>
          <p:nvPr/>
        </p:nvSpPr>
        <p:spPr bwMode="auto">
          <a:xfrm>
            <a:off x="3127037" y="4409956"/>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椭圆 9"/>
          <p:cNvSpPr/>
          <p:nvPr/>
        </p:nvSpPr>
        <p:spPr bwMode="auto">
          <a:xfrm>
            <a:off x="2787486" y="51095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椭圆 10"/>
          <p:cNvSpPr/>
          <p:nvPr/>
        </p:nvSpPr>
        <p:spPr bwMode="auto">
          <a:xfrm>
            <a:off x="3260511" y="55892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p:nvPr/>
        </p:nvSpPr>
        <p:spPr bwMode="auto">
          <a:xfrm>
            <a:off x="3541207" y="48392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4024172"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9" name="椭圆 18"/>
          <p:cNvSpPr/>
          <p:nvPr/>
        </p:nvSpPr>
        <p:spPr bwMode="auto">
          <a:xfrm>
            <a:off x="4528228" y="463107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0" name="椭圆 19"/>
          <p:cNvSpPr/>
          <p:nvPr/>
        </p:nvSpPr>
        <p:spPr bwMode="auto">
          <a:xfrm>
            <a:off x="4223081"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椭圆 20"/>
          <p:cNvSpPr/>
          <p:nvPr/>
        </p:nvSpPr>
        <p:spPr bwMode="auto">
          <a:xfrm>
            <a:off x="4240196" y="573325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椭圆 21"/>
          <p:cNvSpPr/>
          <p:nvPr/>
        </p:nvSpPr>
        <p:spPr bwMode="auto">
          <a:xfrm>
            <a:off x="5176300"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3" name="椭圆 22"/>
          <p:cNvSpPr/>
          <p:nvPr/>
        </p:nvSpPr>
        <p:spPr bwMode="auto">
          <a:xfrm>
            <a:off x="5170223" y="503756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4" name="椭圆 23"/>
          <p:cNvSpPr/>
          <p:nvPr/>
        </p:nvSpPr>
        <p:spPr bwMode="auto">
          <a:xfrm>
            <a:off x="5248308"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26" name="直接连接符 25"/>
          <p:cNvCxnSpPr>
            <a:stCxn id="13" idx="6"/>
            <a:endCxn id="19" idx="1"/>
          </p:cNvCxnSpPr>
          <p:nvPr/>
        </p:nvCxnSpPr>
        <p:spPr bwMode="auto">
          <a:xfrm>
            <a:off x="4168188" y="4405754"/>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9" idx="7"/>
            <a:endCxn id="24" idx="2"/>
          </p:cNvCxnSpPr>
          <p:nvPr/>
        </p:nvCxnSpPr>
        <p:spPr bwMode="auto">
          <a:xfrm flipV="1">
            <a:off x="4651153" y="4405754"/>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23" idx="0"/>
            <a:endCxn id="24" idx="4"/>
          </p:cNvCxnSpPr>
          <p:nvPr/>
        </p:nvCxnSpPr>
        <p:spPr bwMode="auto">
          <a:xfrm flipV="1">
            <a:off x="5242231" y="4477762"/>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a:stCxn id="22" idx="0"/>
            <a:endCxn id="23" idx="4"/>
          </p:cNvCxnSpPr>
          <p:nvPr/>
        </p:nvCxnSpPr>
        <p:spPr bwMode="auto">
          <a:xfrm flipH="1" flipV="1">
            <a:off x="5242231" y="5181585"/>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a:stCxn id="9" idx="5"/>
            <a:endCxn id="12" idx="1"/>
          </p:cNvCxnSpPr>
          <p:nvPr/>
        </p:nvCxnSpPr>
        <p:spPr bwMode="auto">
          <a:xfrm>
            <a:off x="3249962" y="4532881"/>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a:stCxn id="9" idx="3"/>
            <a:endCxn id="10" idx="7"/>
          </p:cNvCxnSpPr>
          <p:nvPr/>
        </p:nvCxnSpPr>
        <p:spPr bwMode="auto">
          <a:xfrm flipH="1">
            <a:off x="2910411" y="4532881"/>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a:stCxn id="10" idx="5"/>
            <a:endCxn id="11" idx="1"/>
          </p:cNvCxnSpPr>
          <p:nvPr/>
        </p:nvCxnSpPr>
        <p:spPr bwMode="auto">
          <a:xfrm>
            <a:off x="2910411" y="5232502"/>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a:stCxn id="12" idx="3"/>
            <a:endCxn id="11" idx="7"/>
          </p:cNvCxnSpPr>
          <p:nvPr/>
        </p:nvCxnSpPr>
        <p:spPr bwMode="auto">
          <a:xfrm flipH="1">
            <a:off x="3383436" y="4962146"/>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a:stCxn id="12" idx="6"/>
            <a:endCxn id="20" idx="2"/>
          </p:cNvCxnSpPr>
          <p:nvPr/>
        </p:nvCxnSpPr>
        <p:spPr bwMode="auto">
          <a:xfrm>
            <a:off x="3685223" y="4911229"/>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stCxn id="11" idx="5"/>
            <a:endCxn id="21" idx="2"/>
          </p:cNvCxnSpPr>
          <p:nvPr/>
        </p:nvCxnSpPr>
        <p:spPr bwMode="auto">
          <a:xfrm>
            <a:off x="3383436" y="5712165"/>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a:stCxn id="20" idx="4"/>
            <a:endCxn id="21" idx="0"/>
          </p:cNvCxnSpPr>
          <p:nvPr/>
        </p:nvCxnSpPr>
        <p:spPr bwMode="auto">
          <a:xfrm>
            <a:off x="4295089" y="5216029"/>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a:stCxn id="20" idx="6"/>
            <a:endCxn id="23" idx="2"/>
          </p:cNvCxnSpPr>
          <p:nvPr/>
        </p:nvCxnSpPr>
        <p:spPr bwMode="auto">
          <a:xfrm flipV="1">
            <a:off x="4367097" y="5109577"/>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21" idx="6"/>
            <a:endCxn id="22" idx="2"/>
          </p:cNvCxnSpPr>
          <p:nvPr/>
        </p:nvCxnSpPr>
        <p:spPr bwMode="auto">
          <a:xfrm>
            <a:off x="4384212" y="5805264"/>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19" idx="3"/>
            <a:endCxn id="20" idx="7"/>
          </p:cNvCxnSpPr>
          <p:nvPr/>
        </p:nvCxnSpPr>
        <p:spPr bwMode="auto">
          <a:xfrm flipH="1">
            <a:off x="4346006" y="4753995"/>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412" name="TextBox 400411"/>
          <p:cNvSpPr txBox="1"/>
          <p:nvPr/>
        </p:nvSpPr>
        <p:spPr>
          <a:xfrm>
            <a:off x="2872044" y="5027696"/>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96" name="TextBox 95"/>
          <p:cNvSpPr txBox="1"/>
          <p:nvPr/>
        </p:nvSpPr>
        <p:spPr>
          <a:xfrm>
            <a:off x="3553933" y="4633391"/>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97" name="TextBox 96"/>
          <p:cNvSpPr txBox="1"/>
          <p:nvPr/>
        </p:nvSpPr>
        <p:spPr>
          <a:xfrm>
            <a:off x="3094685" y="5641503"/>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3" name="TextBox 102"/>
          <p:cNvSpPr txBox="1"/>
          <p:nvPr/>
        </p:nvSpPr>
        <p:spPr>
          <a:xfrm>
            <a:off x="4111127" y="579539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4" name="TextBox 103"/>
          <p:cNvSpPr txBox="1"/>
          <p:nvPr/>
        </p:nvSpPr>
        <p:spPr>
          <a:xfrm>
            <a:off x="4274988" y="51267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05" name="TextBox 104"/>
          <p:cNvSpPr txBox="1"/>
          <p:nvPr/>
        </p:nvSpPr>
        <p:spPr>
          <a:xfrm>
            <a:off x="5256741" y="496473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06" name="TextBox 105"/>
          <p:cNvSpPr txBox="1"/>
          <p:nvPr/>
        </p:nvSpPr>
        <p:spPr>
          <a:xfrm>
            <a:off x="5139084" y="4077072"/>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7" name="TextBox 106"/>
          <p:cNvSpPr txBox="1"/>
          <p:nvPr/>
        </p:nvSpPr>
        <p:spPr>
          <a:xfrm>
            <a:off x="3927946" y="40770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08" name="TextBox 107"/>
          <p:cNvSpPr txBox="1"/>
          <p:nvPr/>
        </p:nvSpPr>
        <p:spPr>
          <a:xfrm>
            <a:off x="3332519" y="6053226"/>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spTree>
    <p:extLst>
      <p:ext uri="{BB962C8B-B14F-4D97-AF65-F5344CB8AC3E}">
        <p14:creationId xmlns:p14="http://schemas.microsoft.com/office/powerpoint/2010/main" val="207378576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构造组播生成树</a:t>
            </a:r>
            <a:endParaRPr lang="zh-CN" altLang="en-US" dirty="0" smtClean="0"/>
          </a:p>
        </p:txBody>
      </p:sp>
      <p:sp>
        <p:nvSpPr>
          <p:cNvPr id="5123" name="内容占位符 3"/>
          <p:cNvSpPr>
            <a:spLocks noGrp="1"/>
          </p:cNvSpPr>
          <p:nvPr>
            <p:ph idx="1"/>
          </p:nvPr>
        </p:nvSpPr>
        <p:spPr>
          <a:xfrm>
            <a:off x="809625" y="1773238"/>
            <a:ext cx="7958138" cy="2293961"/>
          </a:xfrm>
        </p:spPr>
        <p:txBody>
          <a:bodyPr/>
          <a:lstStyle/>
          <a:p>
            <a:pPr marL="0" indent="0">
              <a:buNone/>
            </a:pPr>
            <a:r>
              <a:rPr lang="zh-CN" altLang="en-US" sz="2400" dirty="0">
                <a:solidFill>
                  <a:srgbClr val="FF0000"/>
                </a:solidFill>
              </a:rPr>
              <a:t>①  </a:t>
            </a:r>
            <a:r>
              <a:rPr lang="zh-CN" altLang="en-US" sz="2400" dirty="0" smtClean="0">
                <a:solidFill>
                  <a:srgbClr val="FF0000"/>
                </a:solidFill>
              </a:rPr>
              <a:t>源路由器</a:t>
            </a:r>
            <a:r>
              <a:rPr lang="zh-CN" altLang="en-US" sz="2400" dirty="0">
                <a:solidFill>
                  <a:srgbClr val="FF0000"/>
                </a:solidFill>
              </a:rPr>
              <a:t>计算覆盖整个子网的生成</a:t>
            </a:r>
            <a:r>
              <a:rPr lang="zh-CN" altLang="en-US" sz="2400" dirty="0" smtClean="0">
                <a:solidFill>
                  <a:srgbClr val="FF0000"/>
                </a:solidFill>
              </a:rPr>
              <a:t>树</a:t>
            </a:r>
            <a:endParaRPr lang="zh-CN" altLang="en-US" sz="2400" dirty="0">
              <a:solidFill>
                <a:srgbClr val="FF0000"/>
              </a:solidFill>
            </a:endParaRPr>
          </a:p>
          <a:p>
            <a:pPr lvl="1"/>
            <a:r>
              <a:rPr lang="zh-CN" altLang="en-US" sz="2400" dirty="0" smtClean="0"/>
              <a:t>按</a:t>
            </a:r>
            <a:r>
              <a:rPr lang="zh-CN" altLang="en-US" sz="2400" dirty="0"/>
              <a:t>最短路径计算；</a:t>
            </a:r>
          </a:p>
          <a:p>
            <a:pPr lvl="1"/>
            <a:r>
              <a:rPr lang="zh-CN" altLang="en-US" sz="2400" dirty="0" smtClean="0"/>
              <a:t>仅</a:t>
            </a:r>
            <a:r>
              <a:rPr lang="zh-CN" altLang="en-US" sz="2400" dirty="0"/>
              <a:t>使用</a:t>
            </a:r>
            <a:r>
              <a:rPr lang="zh-CN" altLang="en-US" sz="2400" dirty="0" smtClean="0"/>
              <a:t>具有</a:t>
            </a:r>
            <a:r>
              <a:rPr lang="zh-CN" altLang="en-US" sz="2400" dirty="0"/>
              <a:t>组</a:t>
            </a:r>
            <a:r>
              <a:rPr lang="zh-CN" altLang="en-US" sz="2400" dirty="0" smtClean="0"/>
              <a:t>播</a:t>
            </a:r>
            <a:r>
              <a:rPr lang="zh-CN" altLang="en-US" sz="2400" dirty="0"/>
              <a:t>能力的路由器；</a:t>
            </a:r>
          </a:p>
          <a:p>
            <a:pPr lvl="1"/>
            <a:r>
              <a:rPr lang="zh-CN" altLang="en-US" sz="2400" dirty="0" smtClean="0"/>
              <a:t>为</a:t>
            </a:r>
            <a:r>
              <a:rPr lang="zh-CN" altLang="en-US" sz="2400" dirty="0"/>
              <a:t>每个组中的每个</a:t>
            </a:r>
            <a:r>
              <a:rPr lang="zh-CN" altLang="en-US" sz="2400" dirty="0" smtClean="0"/>
              <a:t>源路由器建立</a:t>
            </a:r>
            <a:r>
              <a:rPr lang="zh-CN" altLang="en-US" sz="2400" dirty="0"/>
              <a:t>一棵</a:t>
            </a:r>
            <a:r>
              <a:rPr lang="zh-CN" altLang="en-US" sz="2400" dirty="0" smtClean="0"/>
              <a:t>树，称为</a:t>
            </a:r>
            <a:r>
              <a:rPr lang="zh-CN" altLang="en-US" sz="2400" dirty="0" smtClean="0">
                <a:solidFill>
                  <a:srgbClr val="0000FF"/>
                </a:solidFill>
              </a:rPr>
              <a:t>源路由器的生成树</a:t>
            </a:r>
            <a:r>
              <a:rPr lang="zh-CN" altLang="en-US" sz="2400" dirty="0" smtClean="0"/>
              <a:t>（汇集树）。</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cxnSp>
        <p:nvCxnSpPr>
          <p:cNvPr id="6" name="直接连接符 5"/>
          <p:cNvCxnSpPr>
            <a:stCxn id="7" idx="6"/>
            <a:endCxn id="11" idx="2"/>
          </p:cNvCxnSpPr>
          <p:nvPr/>
        </p:nvCxnSpPr>
        <p:spPr bwMode="auto">
          <a:xfrm flipV="1">
            <a:off x="1743199" y="4405754"/>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椭圆 6"/>
          <p:cNvSpPr/>
          <p:nvPr/>
        </p:nvSpPr>
        <p:spPr bwMode="auto">
          <a:xfrm>
            <a:off x="1599183" y="4409956"/>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椭圆 7"/>
          <p:cNvSpPr/>
          <p:nvPr/>
        </p:nvSpPr>
        <p:spPr bwMode="auto">
          <a:xfrm>
            <a:off x="1259632" y="51095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椭圆 8"/>
          <p:cNvSpPr/>
          <p:nvPr/>
        </p:nvSpPr>
        <p:spPr bwMode="auto">
          <a:xfrm>
            <a:off x="1732657" y="55892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椭圆 9"/>
          <p:cNvSpPr/>
          <p:nvPr/>
        </p:nvSpPr>
        <p:spPr bwMode="auto">
          <a:xfrm>
            <a:off x="2013353" y="48392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椭圆 10"/>
          <p:cNvSpPr/>
          <p:nvPr/>
        </p:nvSpPr>
        <p:spPr bwMode="auto">
          <a:xfrm>
            <a:off x="2496318"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p:nvPr/>
        </p:nvSpPr>
        <p:spPr bwMode="auto">
          <a:xfrm>
            <a:off x="3000374" y="463107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2695227"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 13"/>
          <p:cNvSpPr/>
          <p:nvPr/>
        </p:nvSpPr>
        <p:spPr bwMode="auto">
          <a:xfrm>
            <a:off x="2712342" y="573325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椭圆 14"/>
          <p:cNvSpPr/>
          <p:nvPr/>
        </p:nvSpPr>
        <p:spPr bwMode="auto">
          <a:xfrm>
            <a:off x="3648446"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椭圆 15"/>
          <p:cNvSpPr/>
          <p:nvPr/>
        </p:nvSpPr>
        <p:spPr bwMode="auto">
          <a:xfrm>
            <a:off x="3642369" y="503756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椭圆 16"/>
          <p:cNvSpPr/>
          <p:nvPr/>
        </p:nvSpPr>
        <p:spPr bwMode="auto">
          <a:xfrm>
            <a:off x="3720454"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8" name="直接连接符 17"/>
          <p:cNvCxnSpPr>
            <a:stCxn id="11" idx="6"/>
            <a:endCxn id="12" idx="1"/>
          </p:cNvCxnSpPr>
          <p:nvPr/>
        </p:nvCxnSpPr>
        <p:spPr bwMode="auto">
          <a:xfrm>
            <a:off x="2640334" y="4405754"/>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stCxn id="12" idx="7"/>
            <a:endCxn id="17" idx="2"/>
          </p:cNvCxnSpPr>
          <p:nvPr/>
        </p:nvCxnSpPr>
        <p:spPr bwMode="auto">
          <a:xfrm flipV="1">
            <a:off x="3123299" y="4405754"/>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16" idx="0"/>
            <a:endCxn id="17" idx="4"/>
          </p:cNvCxnSpPr>
          <p:nvPr/>
        </p:nvCxnSpPr>
        <p:spPr bwMode="auto">
          <a:xfrm flipV="1">
            <a:off x="3714377" y="4477762"/>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15" idx="0"/>
            <a:endCxn id="16" idx="4"/>
          </p:cNvCxnSpPr>
          <p:nvPr/>
        </p:nvCxnSpPr>
        <p:spPr bwMode="auto">
          <a:xfrm flipH="1" flipV="1">
            <a:off x="3714377" y="5181585"/>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7" idx="5"/>
            <a:endCxn id="10" idx="1"/>
          </p:cNvCxnSpPr>
          <p:nvPr/>
        </p:nvCxnSpPr>
        <p:spPr bwMode="auto">
          <a:xfrm>
            <a:off x="1722108" y="4532881"/>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7" idx="3"/>
            <a:endCxn id="8" idx="7"/>
          </p:cNvCxnSpPr>
          <p:nvPr/>
        </p:nvCxnSpPr>
        <p:spPr bwMode="auto">
          <a:xfrm flipH="1">
            <a:off x="1382557" y="4532881"/>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8" idx="5"/>
            <a:endCxn id="9" idx="1"/>
          </p:cNvCxnSpPr>
          <p:nvPr/>
        </p:nvCxnSpPr>
        <p:spPr bwMode="auto">
          <a:xfrm>
            <a:off x="1382557" y="5232502"/>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10" idx="3"/>
            <a:endCxn id="9" idx="7"/>
          </p:cNvCxnSpPr>
          <p:nvPr/>
        </p:nvCxnSpPr>
        <p:spPr bwMode="auto">
          <a:xfrm flipH="1">
            <a:off x="1855582" y="4962146"/>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0" idx="6"/>
            <a:endCxn id="13" idx="2"/>
          </p:cNvCxnSpPr>
          <p:nvPr/>
        </p:nvCxnSpPr>
        <p:spPr bwMode="auto">
          <a:xfrm>
            <a:off x="2157369" y="4911229"/>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9" idx="5"/>
            <a:endCxn id="14" idx="2"/>
          </p:cNvCxnSpPr>
          <p:nvPr/>
        </p:nvCxnSpPr>
        <p:spPr bwMode="auto">
          <a:xfrm>
            <a:off x="1855582" y="5712165"/>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stCxn id="13" idx="4"/>
            <a:endCxn id="14" idx="0"/>
          </p:cNvCxnSpPr>
          <p:nvPr/>
        </p:nvCxnSpPr>
        <p:spPr bwMode="auto">
          <a:xfrm>
            <a:off x="2767235" y="5216029"/>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3" idx="6"/>
            <a:endCxn id="16" idx="2"/>
          </p:cNvCxnSpPr>
          <p:nvPr/>
        </p:nvCxnSpPr>
        <p:spPr bwMode="auto">
          <a:xfrm flipV="1">
            <a:off x="2839243" y="5109577"/>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4" idx="6"/>
            <a:endCxn id="15" idx="2"/>
          </p:cNvCxnSpPr>
          <p:nvPr/>
        </p:nvCxnSpPr>
        <p:spPr bwMode="auto">
          <a:xfrm>
            <a:off x="2856358" y="5805264"/>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12" idx="3"/>
            <a:endCxn id="13" idx="7"/>
          </p:cNvCxnSpPr>
          <p:nvPr/>
        </p:nvCxnSpPr>
        <p:spPr bwMode="auto">
          <a:xfrm flipH="1">
            <a:off x="2818152" y="4753995"/>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1344190" y="5027696"/>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3" name="TextBox 32"/>
          <p:cNvSpPr txBox="1"/>
          <p:nvPr/>
        </p:nvSpPr>
        <p:spPr>
          <a:xfrm>
            <a:off x="2026079" y="4633391"/>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4" name="TextBox 33"/>
          <p:cNvSpPr txBox="1"/>
          <p:nvPr/>
        </p:nvSpPr>
        <p:spPr>
          <a:xfrm>
            <a:off x="1566831" y="5641503"/>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5" name="TextBox 34"/>
          <p:cNvSpPr txBox="1"/>
          <p:nvPr/>
        </p:nvSpPr>
        <p:spPr>
          <a:xfrm>
            <a:off x="2583273" y="579539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6" name="TextBox 35"/>
          <p:cNvSpPr txBox="1"/>
          <p:nvPr/>
        </p:nvSpPr>
        <p:spPr>
          <a:xfrm>
            <a:off x="2747134" y="51267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7" name="TextBox 36"/>
          <p:cNvSpPr txBox="1"/>
          <p:nvPr/>
        </p:nvSpPr>
        <p:spPr>
          <a:xfrm>
            <a:off x="3728887" y="496473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8" name="TextBox 37"/>
          <p:cNvSpPr txBox="1"/>
          <p:nvPr/>
        </p:nvSpPr>
        <p:spPr>
          <a:xfrm>
            <a:off x="3611230" y="4077072"/>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9" name="TextBox 38"/>
          <p:cNvSpPr txBox="1"/>
          <p:nvPr/>
        </p:nvSpPr>
        <p:spPr>
          <a:xfrm>
            <a:off x="2400092" y="40770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40" name="TextBox 39"/>
          <p:cNvSpPr txBox="1"/>
          <p:nvPr/>
        </p:nvSpPr>
        <p:spPr>
          <a:xfrm>
            <a:off x="1804665" y="6053226"/>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cxnSp>
        <p:nvCxnSpPr>
          <p:cNvPr id="41" name="直接连接符 40"/>
          <p:cNvCxnSpPr>
            <a:stCxn id="42" idx="6"/>
            <a:endCxn id="46" idx="2"/>
          </p:cNvCxnSpPr>
          <p:nvPr/>
        </p:nvCxnSpPr>
        <p:spPr bwMode="auto">
          <a:xfrm flipV="1">
            <a:off x="5403057" y="4395881"/>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椭圆 41"/>
          <p:cNvSpPr/>
          <p:nvPr/>
        </p:nvSpPr>
        <p:spPr bwMode="auto">
          <a:xfrm>
            <a:off x="5259041" y="4400083"/>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3" name="椭圆 42"/>
          <p:cNvSpPr/>
          <p:nvPr/>
        </p:nvSpPr>
        <p:spPr bwMode="auto">
          <a:xfrm>
            <a:off x="4919490" y="509970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4" name="椭圆 43"/>
          <p:cNvSpPr/>
          <p:nvPr/>
        </p:nvSpPr>
        <p:spPr bwMode="auto">
          <a:xfrm>
            <a:off x="5392515" y="557936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5" name="椭圆 44"/>
          <p:cNvSpPr/>
          <p:nvPr/>
        </p:nvSpPr>
        <p:spPr bwMode="auto">
          <a:xfrm>
            <a:off x="5673211" y="482934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6" name="椭圆 45"/>
          <p:cNvSpPr/>
          <p:nvPr/>
        </p:nvSpPr>
        <p:spPr bwMode="auto">
          <a:xfrm>
            <a:off x="6156176" y="432387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7" name="椭圆 46"/>
          <p:cNvSpPr/>
          <p:nvPr/>
        </p:nvSpPr>
        <p:spPr bwMode="auto">
          <a:xfrm>
            <a:off x="6660232" y="462119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椭圆 47"/>
          <p:cNvSpPr/>
          <p:nvPr/>
        </p:nvSpPr>
        <p:spPr bwMode="auto">
          <a:xfrm>
            <a:off x="6355085" y="50621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9" name="椭圆 48"/>
          <p:cNvSpPr/>
          <p:nvPr/>
        </p:nvSpPr>
        <p:spPr bwMode="auto">
          <a:xfrm>
            <a:off x="6372200" y="572338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7308304" y="579539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椭圆 50"/>
          <p:cNvSpPr/>
          <p:nvPr/>
        </p:nvSpPr>
        <p:spPr bwMode="auto">
          <a:xfrm>
            <a:off x="7302227" y="502769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椭圆 51"/>
          <p:cNvSpPr/>
          <p:nvPr/>
        </p:nvSpPr>
        <p:spPr bwMode="auto">
          <a:xfrm>
            <a:off x="7380312" y="432387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53" name="直接连接符 52"/>
          <p:cNvCxnSpPr>
            <a:stCxn id="46" idx="6"/>
            <a:endCxn id="47" idx="1"/>
          </p:cNvCxnSpPr>
          <p:nvPr/>
        </p:nvCxnSpPr>
        <p:spPr bwMode="auto">
          <a:xfrm>
            <a:off x="6300192" y="4395881"/>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47" idx="7"/>
            <a:endCxn id="52" idx="2"/>
          </p:cNvCxnSpPr>
          <p:nvPr/>
        </p:nvCxnSpPr>
        <p:spPr bwMode="auto">
          <a:xfrm flipV="1">
            <a:off x="6783157" y="4395881"/>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stCxn id="42" idx="5"/>
            <a:endCxn id="45" idx="1"/>
          </p:cNvCxnSpPr>
          <p:nvPr/>
        </p:nvCxnSpPr>
        <p:spPr bwMode="auto">
          <a:xfrm>
            <a:off x="5381966" y="4523008"/>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42" idx="3"/>
            <a:endCxn id="43" idx="7"/>
          </p:cNvCxnSpPr>
          <p:nvPr/>
        </p:nvCxnSpPr>
        <p:spPr bwMode="auto">
          <a:xfrm flipH="1">
            <a:off x="5042415" y="4523008"/>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3" idx="5"/>
            <a:endCxn id="44" idx="1"/>
          </p:cNvCxnSpPr>
          <p:nvPr/>
        </p:nvCxnSpPr>
        <p:spPr bwMode="auto">
          <a:xfrm>
            <a:off x="5042415" y="5222629"/>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45" idx="6"/>
            <a:endCxn id="48" idx="2"/>
          </p:cNvCxnSpPr>
          <p:nvPr/>
        </p:nvCxnSpPr>
        <p:spPr bwMode="auto">
          <a:xfrm>
            <a:off x="5817227" y="4901356"/>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44" idx="5"/>
            <a:endCxn id="49" idx="2"/>
          </p:cNvCxnSpPr>
          <p:nvPr/>
        </p:nvCxnSpPr>
        <p:spPr bwMode="auto">
          <a:xfrm>
            <a:off x="5515440" y="5702292"/>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a:stCxn id="48" idx="6"/>
            <a:endCxn id="51" idx="2"/>
          </p:cNvCxnSpPr>
          <p:nvPr/>
        </p:nvCxnSpPr>
        <p:spPr bwMode="auto">
          <a:xfrm flipV="1">
            <a:off x="6499101" y="5099704"/>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a:stCxn id="49" idx="6"/>
            <a:endCxn id="50" idx="2"/>
          </p:cNvCxnSpPr>
          <p:nvPr/>
        </p:nvCxnSpPr>
        <p:spPr bwMode="auto">
          <a:xfrm>
            <a:off x="6516216" y="5795391"/>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5004048" y="5017823"/>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8" name="TextBox 67"/>
          <p:cNvSpPr txBox="1"/>
          <p:nvPr/>
        </p:nvSpPr>
        <p:spPr>
          <a:xfrm>
            <a:off x="5685937" y="4623518"/>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9" name="TextBox 68"/>
          <p:cNvSpPr txBox="1"/>
          <p:nvPr/>
        </p:nvSpPr>
        <p:spPr>
          <a:xfrm>
            <a:off x="5226689" y="5631630"/>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0" name="TextBox 69"/>
          <p:cNvSpPr txBox="1"/>
          <p:nvPr/>
        </p:nvSpPr>
        <p:spPr>
          <a:xfrm>
            <a:off x="6243131" y="5785518"/>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1" name="TextBox 70"/>
          <p:cNvSpPr txBox="1"/>
          <p:nvPr/>
        </p:nvSpPr>
        <p:spPr>
          <a:xfrm>
            <a:off x="6406992" y="5116926"/>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2" name="TextBox 71"/>
          <p:cNvSpPr txBox="1"/>
          <p:nvPr/>
        </p:nvSpPr>
        <p:spPr>
          <a:xfrm>
            <a:off x="7388745" y="4954864"/>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3" name="TextBox 72"/>
          <p:cNvSpPr txBox="1"/>
          <p:nvPr/>
        </p:nvSpPr>
        <p:spPr>
          <a:xfrm>
            <a:off x="7271088" y="406719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4" name="TextBox 73"/>
          <p:cNvSpPr txBox="1"/>
          <p:nvPr/>
        </p:nvSpPr>
        <p:spPr>
          <a:xfrm>
            <a:off x="6059950" y="40671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5" name="TextBox 74"/>
          <p:cNvSpPr txBox="1"/>
          <p:nvPr/>
        </p:nvSpPr>
        <p:spPr>
          <a:xfrm>
            <a:off x="5004048" y="6043353"/>
            <a:ext cx="2841277"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个源路由器的汇集树</a:t>
            </a:r>
            <a:endParaRPr lang="zh-CN" altLang="en-US" sz="2000" b="1" dirty="0">
              <a:latin typeface="+mn-ea"/>
              <a:ea typeface="+mn-ea"/>
            </a:endParaRPr>
          </a:p>
        </p:txBody>
      </p:sp>
      <p:sp>
        <p:nvSpPr>
          <p:cNvPr id="76" name="TextBox 75"/>
          <p:cNvSpPr txBox="1"/>
          <p:nvPr/>
        </p:nvSpPr>
        <p:spPr>
          <a:xfrm>
            <a:off x="1325137" y="4005644"/>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77" name="TextBox 76"/>
          <p:cNvSpPr txBox="1"/>
          <p:nvPr/>
        </p:nvSpPr>
        <p:spPr>
          <a:xfrm>
            <a:off x="5043563" y="4015517"/>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Tree>
    <p:extLst>
      <p:ext uri="{BB962C8B-B14F-4D97-AF65-F5344CB8AC3E}">
        <p14:creationId xmlns:p14="http://schemas.microsoft.com/office/powerpoint/2010/main" val="29878064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无连接的</a:t>
            </a:r>
            <a:r>
              <a:rPr lang="zh-CN" altLang="en-US" dirty="0" smtClean="0"/>
              <a:t>服务</a:t>
            </a:r>
            <a:r>
              <a:rPr lang="en-US" altLang="zh-CN" dirty="0" smtClean="0"/>
              <a:t/>
            </a:r>
            <a:br>
              <a:rPr lang="en-US" altLang="zh-CN" dirty="0" smtClean="0"/>
            </a:br>
            <a:r>
              <a:rPr lang="zh-CN" altLang="en-US" sz="3200" dirty="0" smtClean="0"/>
              <a:t>（</a:t>
            </a:r>
            <a:r>
              <a:rPr lang="zh-CN" altLang="en-US" sz="3200" dirty="0"/>
              <a:t>数据报）</a:t>
            </a:r>
            <a:endParaRPr lang="en-US" altLang="zh-CN" sz="3200" dirty="0"/>
          </a:p>
        </p:txBody>
      </p:sp>
      <p:sp>
        <p:nvSpPr>
          <p:cNvPr id="5123" name="内容占位符 3"/>
          <p:cNvSpPr>
            <a:spLocks noGrp="1"/>
          </p:cNvSpPr>
          <p:nvPr>
            <p:ph idx="1"/>
          </p:nvPr>
        </p:nvSpPr>
        <p:spPr/>
        <p:txBody>
          <a:bodyPr/>
          <a:lstStyle/>
          <a:p>
            <a:pPr>
              <a:lnSpc>
                <a:spcPct val="110000"/>
              </a:lnSpc>
            </a:pPr>
            <a:r>
              <a:rPr lang="zh-CN" altLang="en-US" sz="2800" dirty="0" smtClean="0">
                <a:solidFill>
                  <a:srgbClr val="FF0000"/>
                </a:solidFill>
              </a:rPr>
              <a:t>通信方式</a:t>
            </a:r>
            <a:r>
              <a:rPr lang="zh-CN" altLang="en-US" sz="2800" dirty="0" smtClean="0"/>
              <a:t>：</a:t>
            </a:r>
            <a:r>
              <a:rPr lang="zh-CN" altLang="en-US" sz="2800" dirty="0"/>
              <a:t>在发送分组时不需要先建立连接。每一个</a:t>
            </a:r>
            <a:r>
              <a:rPr lang="zh-CN" altLang="en-US" sz="2800" dirty="0" smtClean="0"/>
              <a:t>分组独立</a:t>
            </a:r>
            <a:r>
              <a:rPr lang="zh-CN" altLang="en-US" sz="2800" dirty="0"/>
              <a:t>发送，与其前后的分组无关（不进行编号</a:t>
            </a:r>
            <a:r>
              <a:rPr lang="zh-CN" altLang="en-US" sz="2800" dirty="0" smtClean="0"/>
              <a:t>）；</a:t>
            </a:r>
            <a:endParaRPr lang="en-US" altLang="zh-CN" sz="2800" dirty="0" smtClean="0"/>
          </a:p>
          <a:p>
            <a:pPr>
              <a:lnSpc>
                <a:spcPct val="110000"/>
              </a:lnSpc>
            </a:pPr>
            <a:r>
              <a:rPr lang="zh-CN" altLang="en-US" sz="2800" dirty="0" smtClean="0">
                <a:solidFill>
                  <a:srgbClr val="FF0000"/>
                </a:solidFill>
              </a:rPr>
              <a:t>缺点</a:t>
            </a:r>
            <a:r>
              <a:rPr lang="zh-CN" altLang="en-US" sz="2800" dirty="0" smtClean="0"/>
              <a:t>：</a:t>
            </a:r>
            <a:r>
              <a:rPr lang="zh-CN" altLang="en-US" sz="2800" dirty="0"/>
              <a:t>不提供</a:t>
            </a:r>
            <a:r>
              <a:rPr lang="zh-CN" altLang="en-US" sz="2800" dirty="0">
                <a:solidFill>
                  <a:srgbClr val="0000FF"/>
                </a:solidFill>
              </a:rPr>
              <a:t>服务质量</a:t>
            </a:r>
            <a:r>
              <a:rPr lang="zh-CN" altLang="en-US" sz="2800" dirty="0"/>
              <a:t>的承诺。即所传送的分组可能出错、丢失、重复和失序（不按序到达终点），当然也不保证分组传送的</a:t>
            </a:r>
            <a:r>
              <a:rPr lang="zh-CN" altLang="en-US" sz="2800" dirty="0" smtClean="0"/>
              <a:t>时限； </a:t>
            </a:r>
            <a:endParaRPr lang="en-US" altLang="zh-CN" sz="2800" dirty="0" smtClean="0"/>
          </a:p>
          <a:p>
            <a:pPr>
              <a:lnSpc>
                <a:spcPct val="110000"/>
              </a:lnSpc>
            </a:pPr>
            <a:r>
              <a:rPr lang="zh-CN" altLang="en-US" sz="2800" dirty="0" smtClean="0">
                <a:solidFill>
                  <a:srgbClr val="FF0000"/>
                </a:solidFill>
              </a:rPr>
              <a:t>优点</a:t>
            </a:r>
            <a:r>
              <a:rPr lang="zh-CN" altLang="en-US" sz="2800" dirty="0" smtClean="0"/>
              <a:t>：网络成本低，</a:t>
            </a:r>
            <a:r>
              <a:rPr lang="zh-CN" altLang="en-US" sz="2800" dirty="0"/>
              <a:t>运行方式灵活，能够适应多种</a:t>
            </a:r>
            <a:r>
              <a:rPr lang="zh-CN" altLang="en-US" sz="2800" dirty="0" smtClean="0"/>
              <a:t>应用；</a:t>
            </a:r>
            <a:endParaRPr lang="en-US" altLang="zh-CN" sz="2800" dirty="0" smtClean="0"/>
          </a:p>
          <a:p>
            <a:pPr>
              <a:lnSpc>
                <a:spcPct val="110000"/>
              </a:lnSpc>
            </a:pPr>
            <a:r>
              <a:rPr lang="zh-CN" altLang="en-US" sz="2800" dirty="0" smtClean="0">
                <a:solidFill>
                  <a:srgbClr val="FF0000"/>
                </a:solidFill>
              </a:rPr>
              <a:t>应用</a:t>
            </a:r>
            <a:r>
              <a:rPr lang="zh-CN" altLang="en-US" sz="2800" dirty="0" smtClean="0"/>
              <a:t>：</a:t>
            </a:r>
            <a:r>
              <a:rPr lang="en-US" altLang="zh-CN" sz="2800" dirty="0" smtClean="0"/>
              <a:t>Internet</a:t>
            </a:r>
            <a:r>
              <a:rPr lang="zh-CN" altLang="en-US" sz="2800" dirty="0" smtClean="0"/>
              <a:t>等</a:t>
            </a:r>
            <a:r>
              <a:rPr lang="zh-CN" altLang="en-US" sz="2800" dirty="0"/>
              <a:t>。</a:t>
            </a:r>
            <a:endParaRPr lang="en-US" altLang="zh-CN"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20690592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构造组播生成树</a:t>
            </a:r>
            <a:endParaRPr lang="zh-CN" altLang="en-US" dirty="0" smtClean="0"/>
          </a:p>
        </p:txBody>
      </p:sp>
      <p:sp>
        <p:nvSpPr>
          <p:cNvPr id="5123" name="内容占位符 3"/>
          <p:cNvSpPr>
            <a:spLocks noGrp="1"/>
          </p:cNvSpPr>
          <p:nvPr>
            <p:ph idx="1"/>
          </p:nvPr>
        </p:nvSpPr>
        <p:spPr>
          <a:xfrm>
            <a:off x="809625" y="1773239"/>
            <a:ext cx="7958138" cy="1079698"/>
          </a:xfrm>
        </p:spPr>
        <p:txBody>
          <a:bodyPr/>
          <a:lstStyle/>
          <a:p>
            <a:pPr marL="0" indent="0">
              <a:buNone/>
            </a:pPr>
            <a:r>
              <a:rPr lang="zh-CN" altLang="en-US" sz="2400" dirty="0">
                <a:solidFill>
                  <a:srgbClr val="FF0000"/>
                </a:solidFill>
              </a:rPr>
              <a:t>②  修剪成组播生成</a:t>
            </a:r>
            <a:r>
              <a:rPr lang="zh-CN" altLang="en-US" sz="2400" dirty="0" smtClean="0">
                <a:solidFill>
                  <a:srgbClr val="FF0000"/>
                </a:solidFill>
              </a:rPr>
              <a:t>树</a:t>
            </a:r>
            <a:endParaRPr lang="zh-CN" altLang="en-US" sz="2400" dirty="0">
              <a:solidFill>
                <a:srgbClr val="FF0000"/>
              </a:solidFill>
            </a:endParaRPr>
          </a:p>
          <a:p>
            <a:pPr marL="0" indent="0">
              <a:buNone/>
            </a:pPr>
            <a:r>
              <a:rPr lang="zh-CN" altLang="en-US" sz="2400" dirty="0" smtClean="0">
                <a:solidFill>
                  <a:schemeClr val="tx1"/>
                </a:solidFill>
              </a:rPr>
              <a:t>      修剪方法有许多种</a:t>
            </a:r>
            <a:endParaRPr lang="zh-CN" altLang="en-US"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cxnSp>
        <p:nvCxnSpPr>
          <p:cNvPr id="41" name="直接连接符 40"/>
          <p:cNvCxnSpPr>
            <a:stCxn id="42" idx="6"/>
            <a:endCxn id="46" idx="2"/>
          </p:cNvCxnSpPr>
          <p:nvPr/>
        </p:nvCxnSpPr>
        <p:spPr bwMode="auto">
          <a:xfrm flipV="1">
            <a:off x="1671947" y="3653227"/>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椭圆 41"/>
          <p:cNvSpPr/>
          <p:nvPr/>
        </p:nvSpPr>
        <p:spPr bwMode="auto">
          <a:xfrm>
            <a:off x="1527931" y="3657429"/>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3" name="椭圆 42"/>
          <p:cNvSpPr/>
          <p:nvPr/>
        </p:nvSpPr>
        <p:spPr bwMode="auto">
          <a:xfrm>
            <a:off x="1188380" y="435705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4" name="椭圆 43"/>
          <p:cNvSpPr/>
          <p:nvPr/>
        </p:nvSpPr>
        <p:spPr bwMode="auto">
          <a:xfrm>
            <a:off x="1661405" y="48367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5" name="椭圆 44"/>
          <p:cNvSpPr/>
          <p:nvPr/>
        </p:nvSpPr>
        <p:spPr bwMode="auto">
          <a:xfrm>
            <a:off x="1942101" y="408669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6" name="椭圆 45"/>
          <p:cNvSpPr/>
          <p:nvPr/>
        </p:nvSpPr>
        <p:spPr bwMode="auto">
          <a:xfrm>
            <a:off x="2425066" y="358121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7" name="椭圆 46"/>
          <p:cNvSpPr/>
          <p:nvPr/>
        </p:nvSpPr>
        <p:spPr bwMode="auto">
          <a:xfrm>
            <a:off x="2929122" y="387854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椭圆 47"/>
          <p:cNvSpPr/>
          <p:nvPr/>
        </p:nvSpPr>
        <p:spPr bwMode="auto">
          <a:xfrm>
            <a:off x="2623975" y="431948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9" name="椭圆 48"/>
          <p:cNvSpPr/>
          <p:nvPr/>
        </p:nvSpPr>
        <p:spPr bwMode="auto">
          <a:xfrm>
            <a:off x="2641090" y="498072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3577194" y="505273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椭圆 50"/>
          <p:cNvSpPr/>
          <p:nvPr/>
        </p:nvSpPr>
        <p:spPr bwMode="auto">
          <a:xfrm>
            <a:off x="3571117" y="428504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椭圆 51"/>
          <p:cNvSpPr/>
          <p:nvPr/>
        </p:nvSpPr>
        <p:spPr bwMode="auto">
          <a:xfrm>
            <a:off x="3649202" y="358121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53" name="直接连接符 52"/>
          <p:cNvCxnSpPr>
            <a:stCxn id="46" idx="6"/>
            <a:endCxn id="47" idx="1"/>
          </p:cNvCxnSpPr>
          <p:nvPr/>
        </p:nvCxnSpPr>
        <p:spPr bwMode="auto">
          <a:xfrm>
            <a:off x="2569082" y="3653227"/>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a:stCxn id="47" idx="7"/>
            <a:endCxn id="52" idx="2"/>
          </p:cNvCxnSpPr>
          <p:nvPr/>
        </p:nvCxnSpPr>
        <p:spPr bwMode="auto">
          <a:xfrm flipV="1">
            <a:off x="3052047" y="3653227"/>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连接符 56"/>
          <p:cNvCxnSpPr>
            <a:stCxn id="42" idx="5"/>
            <a:endCxn id="45" idx="1"/>
          </p:cNvCxnSpPr>
          <p:nvPr/>
        </p:nvCxnSpPr>
        <p:spPr bwMode="auto">
          <a:xfrm>
            <a:off x="1650856" y="3780354"/>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42" idx="3"/>
            <a:endCxn id="43" idx="7"/>
          </p:cNvCxnSpPr>
          <p:nvPr/>
        </p:nvCxnSpPr>
        <p:spPr bwMode="auto">
          <a:xfrm flipH="1">
            <a:off x="1311305" y="3780354"/>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3" idx="5"/>
            <a:endCxn id="44" idx="1"/>
          </p:cNvCxnSpPr>
          <p:nvPr/>
        </p:nvCxnSpPr>
        <p:spPr bwMode="auto">
          <a:xfrm>
            <a:off x="1311305" y="4479975"/>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45" idx="6"/>
            <a:endCxn id="48" idx="2"/>
          </p:cNvCxnSpPr>
          <p:nvPr/>
        </p:nvCxnSpPr>
        <p:spPr bwMode="auto">
          <a:xfrm>
            <a:off x="2086117" y="4158702"/>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44" idx="5"/>
            <a:endCxn id="49" idx="2"/>
          </p:cNvCxnSpPr>
          <p:nvPr/>
        </p:nvCxnSpPr>
        <p:spPr bwMode="auto">
          <a:xfrm>
            <a:off x="1784330" y="4959638"/>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a:stCxn id="48" idx="6"/>
            <a:endCxn id="51" idx="2"/>
          </p:cNvCxnSpPr>
          <p:nvPr/>
        </p:nvCxnSpPr>
        <p:spPr bwMode="auto">
          <a:xfrm flipV="1">
            <a:off x="2767991" y="4357050"/>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64"/>
          <p:cNvCxnSpPr>
            <a:stCxn id="49" idx="6"/>
            <a:endCxn id="50" idx="2"/>
          </p:cNvCxnSpPr>
          <p:nvPr/>
        </p:nvCxnSpPr>
        <p:spPr bwMode="auto">
          <a:xfrm>
            <a:off x="2785106" y="5052737"/>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p:cNvSpPr txBox="1"/>
          <p:nvPr/>
        </p:nvSpPr>
        <p:spPr>
          <a:xfrm>
            <a:off x="1272938" y="4275169"/>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8" name="TextBox 67"/>
          <p:cNvSpPr txBox="1"/>
          <p:nvPr/>
        </p:nvSpPr>
        <p:spPr>
          <a:xfrm>
            <a:off x="1954827" y="3880864"/>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69" name="TextBox 68"/>
          <p:cNvSpPr txBox="1"/>
          <p:nvPr/>
        </p:nvSpPr>
        <p:spPr>
          <a:xfrm>
            <a:off x="1495579" y="4888976"/>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0" name="TextBox 69"/>
          <p:cNvSpPr txBox="1"/>
          <p:nvPr/>
        </p:nvSpPr>
        <p:spPr>
          <a:xfrm>
            <a:off x="2512021" y="5042864"/>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1" name="TextBox 70"/>
          <p:cNvSpPr txBox="1"/>
          <p:nvPr/>
        </p:nvSpPr>
        <p:spPr>
          <a:xfrm>
            <a:off x="2675882" y="43742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2" name="TextBox 71"/>
          <p:cNvSpPr txBox="1"/>
          <p:nvPr/>
        </p:nvSpPr>
        <p:spPr>
          <a:xfrm>
            <a:off x="3657635" y="4212210"/>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3" name="TextBox 72"/>
          <p:cNvSpPr txBox="1"/>
          <p:nvPr/>
        </p:nvSpPr>
        <p:spPr>
          <a:xfrm>
            <a:off x="3539978" y="3324545"/>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4" name="TextBox 73"/>
          <p:cNvSpPr txBox="1"/>
          <p:nvPr/>
        </p:nvSpPr>
        <p:spPr>
          <a:xfrm>
            <a:off x="2328840" y="3324545"/>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75" name="TextBox 74"/>
          <p:cNvSpPr txBox="1"/>
          <p:nvPr/>
        </p:nvSpPr>
        <p:spPr>
          <a:xfrm>
            <a:off x="1272938" y="5300699"/>
            <a:ext cx="2841277"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个源路由器的汇集树</a:t>
            </a:r>
            <a:endParaRPr lang="zh-CN" altLang="en-US" sz="2000" b="1" dirty="0">
              <a:latin typeface="+mn-ea"/>
              <a:ea typeface="+mn-ea"/>
            </a:endParaRPr>
          </a:p>
        </p:txBody>
      </p:sp>
      <p:cxnSp>
        <p:nvCxnSpPr>
          <p:cNvPr id="76" name="直接连接符 75"/>
          <p:cNvCxnSpPr>
            <a:stCxn id="77" idx="6"/>
            <a:endCxn id="81" idx="2"/>
          </p:cNvCxnSpPr>
          <p:nvPr/>
        </p:nvCxnSpPr>
        <p:spPr bwMode="auto">
          <a:xfrm flipV="1">
            <a:off x="5645440" y="2029490"/>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椭圆 76"/>
          <p:cNvSpPr/>
          <p:nvPr/>
        </p:nvSpPr>
        <p:spPr bwMode="auto">
          <a:xfrm>
            <a:off x="5501424" y="2033692"/>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8" name="椭圆 77"/>
          <p:cNvSpPr/>
          <p:nvPr/>
        </p:nvSpPr>
        <p:spPr bwMode="auto">
          <a:xfrm>
            <a:off x="5161873" y="27333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79" name="椭圆 78"/>
          <p:cNvSpPr/>
          <p:nvPr/>
        </p:nvSpPr>
        <p:spPr bwMode="auto">
          <a:xfrm>
            <a:off x="5634898" y="321297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0" name="椭圆 79"/>
          <p:cNvSpPr/>
          <p:nvPr/>
        </p:nvSpPr>
        <p:spPr bwMode="auto">
          <a:xfrm>
            <a:off x="5915594" y="246295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1" name="椭圆 80"/>
          <p:cNvSpPr/>
          <p:nvPr/>
        </p:nvSpPr>
        <p:spPr bwMode="auto">
          <a:xfrm>
            <a:off x="6398559" y="19574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2" name="椭圆 81"/>
          <p:cNvSpPr/>
          <p:nvPr/>
        </p:nvSpPr>
        <p:spPr bwMode="auto">
          <a:xfrm>
            <a:off x="6902615" y="225480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3" name="椭圆 82"/>
          <p:cNvSpPr/>
          <p:nvPr/>
        </p:nvSpPr>
        <p:spPr bwMode="auto">
          <a:xfrm>
            <a:off x="6597468" y="269574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4" name="椭圆 83"/>
          <p:cNvSpPr/>
          <p:nvPr/>
        </p:nvSpPr>
        <p:spPr bwMode="auto">
          <a:xfrm>
            <a:off x="6614583" y="335699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5" name="椭圆 84"/>
          <p:cNvSpPr/>
          <p:nvPr/>
        </p:nvSpPr>
        <p:spPr bwMode="auto">
          <a:xfrm>
            <a:off x="7550687" y="342900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6" name="椭圆 85"/>
          <p:cNvSpPr/>
          <p:nvPr/>
        </p:nvSpPr>
        <p:spPr bwMode="auto">
          <a:xfrm>
            <a:off x="7544610" y="266130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7" name="椭圆 86"/>
          <p:cNvSpPr/>
          <p:nvPr/>
        </p:nvSpPr>
        <p:spPr bwMode="auto">
          <a:xfrm>
            <a:off x="7622695" y="19574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88" name="直接连接符 87"/>
          <p:cNvCxnSpPr>
            <a:stCxn id="81" idx="6"/>
            <a:endCxn id="82" idx="1"/>
          </p:cNvCxnSpPr>
          <p:nvPr/>
        </p:nvCxnSpPr>
        <p:spPr bwMode="auto">
          <a:xfrm>
            <a:off x="6542575" y="2029490"/>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a:stCxn id="82" idx="7"/>
            <a:endCxn id="87" idx="2"/>
          </p:cNvCxnSpPr>
          <p:nvPr/>
        </p:nvCxnSpPr>
        <p:spPr bwMode="auto">
          <a:xfrm flipV="1">
            <a:off x="7025540" y="2029490"/>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连接符 89"/>
          <p:cNvCxnSpPr>
            <a:stCxn id="77" idx="5"/>
            <a:endCxn id="80" idx="1"/>
          </p:cNvCxnSpPr>
          <p:nvPr/>
        </p:nvCxnSpPr>
        <p:spPr bwMode="auto">
          <a:xfrm>
            <a:off x="5624349" y="2156617"/>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接连接符 90"/>
          <p:cNvCxnSpPr>
            <a:stCxn id="77" idx="3"/>
            <a:endCxn id="78" idx="7"/>
          </p:cNvCxnSpPr>
          <p:nvPr/>
        </p:nvCxnSpPr>
        <p:spPr bwMode="auto">
          <a:xfrm flipH="1">
            <a:off x="5284798" y="2156617"/>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a:stCxn id="78" idx="5"/>
            <a:endCxn id="79" idx="1"/>
          </p:cNvCxnSpPr>
          <p:nvPr/>
        </p:nvCxnSpPr>
        <p:spPr bwMode="auto">
          <a:xfrm>
            <a:off x="5284798" y="2856238"/>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a:stCxn id="79" idx="5"/>
            <a:endCxn id="84" idx="2"/>
          </p:cNvCxnSpPr>
          <p:nvPr/>
        </p:nvCxnSpPr>
        <p:spPr bwMode="auto">
          <a:xfrm>
            <a:off x="5757823" y="3335901"/>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TextBox 96"/>
          <p:cNvSpPr txBox="1"/>
          <p:nvPr/>
        </p:nvSpPr>
        <p:spPr>
          <a:xfrm>
            <a:off x="5246431" y="2651432"/>
            <a:ext cx="327001"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98" name="TextBox 97"/>
          <p:cNvSpPr txBox="1"/>
          <p:nvPr/>
        </p:nvSpPr>
        <p:spPr>
          <a:xfrm>
            <a:off x="5928320" y="2204864"/>
            <a:ext cx="270567"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99" name="TextBox 98"/>
          <p:cNvSpPr txBox="1"/>
          <p:nvPr/>
        </p:nvSpPr>
        <p:spPr>
          <a:xfrm>
            <a:off x="5469072" y="326523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0" name="TextBox 99"/>
          <p:cNvSpPr txBox="1"/>
          <p:nvPr/>
        </p:nvSpPr>
        <p:spPr>
          <a:xfrm>
            <a:off x="6485514" y="3419127"/>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3" name="TextBox 102"/>
          <p:cNvSpPr txBox="1"/>
          <p:nvPr/>
        </p:nvSpPr>
        <p:spPr>
          <a:xfrm>
            <a:off x="7513471" y="1700808"/>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05" name="TextBox 104"/>
          <p:cNvSpPr txBox="1"/>
          <p:nvPr/>
        </p:nvSpPr>
        <p:spPr>
          <a:xfrm>
            <a:off x="5202024" y="3717032"/>
            <a:ext cx="2841277"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1</a:t>
            </a:r>
            <a:r>
              <a:rPr lang="zh-CN" altLang="en-US" sz="2000" b="1" dirty="0" smtClean="0">
                <a:latin typeface="+mn-lt"/>
                <a:ea typeface="+mn-ea"/>
              </a:rPr>
              <a:t>的一棵组播树</a:t>
            </a:r>
            <a:endParaRPr lang="zh-CN" altLang="en-US" sz="2000" b="1" dirty="0">
              <a:latin typeface="+mn-lt"/>
              <a:ea typeface="+mn-ea"/>
            </a:endParaRPr>
          </a:p>
        </p:txBody>
      </p:sp>
      <p:cxnSp>
        <p:nvCxnSpPr>
          <p:cNvPr id="106" name="直接连接符 105"/>
          <p:cNvCxnSpPr>
            <a:stCxn id="107" idx="6"/>
            <a:endCxn id="111" idx="2"/>
          </p:cNvCxnSpPr>
          <p:nvPr/>
        </p:nvCxnSpPr>
        <p:spPr bwMode="auto">
          <a:xfrm flipV="1">
            <a:off x="5658124" y="4430866"/>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 name="椭圆 106"/>
          <p:cNvSpPr/>
          <p:nvPr/>
        </p:nvSpPr>
        <p:spPr bwMode="auto">
          <a:xfrm>
            <a:off x="5514108" y="4435068"/>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8" name="椭圆 107"/>
          <p:cNvSpPr/>
          <p:nvPr/>
        </p:nvSpPr>
        <p:spPr bwMode="auto">
          <a:xfrm>
            <a:off x="5174557" y="513468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9" name="椭圆 108"/>
          <p:cNvSpPr/>
          <p:nvPr/>
        </p:nvSpPr>
        <p:spPr bwMode="auto">
          <a:xfrm>
            <a:off x="5647582" y="561435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0" name="椭圆 109"/>
          <p:cNvSpPr/>
          <p:nvPr/>
        </p:nvSpPr>
        <p:spPr bwMode="auto">
          <a:xfrm>
            <a:off x="5928278" y="486433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1" name="椭圆 110"/>
          <p:cNvSpPr/>
          <p:nvPr/>
        </p:nvSpPr>
        <p:spPr bwMode="auto">
          <a:xfrm>
            <a:off x="6411243" y="435885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2" name="椭圆 111"/>
          <p:cNvSpPr/>
          <p:nvPr/>
        </p:nvSpPr>
        <p:spPr bwMode="auto">
          <a:xfrm>
            <a:off x="6915299" y="46561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3" name="椭圆 112"/>
          <p:cNvSpPr/>
          <p:nvPr/>
        </p:nvSpPr>
        <p:spPr bwMode="auto">
          <a:xfrm>
            <a:off x="6610152" y="509712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4" name="椭圆 113"/>
          <p:cNvSpPr/>
          <p:nvPr/>
        </p:nvSpPr>
        <p:spPr bwMode="auto">
          <a:xfrm>
            <a:off x="6627267" y="575836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5" name="椭圆 114"/>
          <p:cNvSpPr/>
          <p:nvPr/>
        </p:nvSpPr>
        <p:spPr bwMode="auto">
          <a:xfrm>
            <a:off x="7563371" y="583037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6" name="椭圆 115"/>
          <p:cNvSpPr/>
          <p:nvPr/>
        </p:nvSpPr>
        <p:spPr bwMode="auto">
          <a:xfrm>
            <a:off x="7557294" y="506268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7" name="椭圆 116"/>
          <p:cNvSpPr/>
          <p:nvPr/>
        </p:nvSpPr>
        <p:spPr bwMode="auto">
          <a:xfrm>
            <a:off x="7635379" y="435885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20" name="直接连接符 119"/>
          <p:cNvCxnSpPr>
            <a:stCxn id="107" idx="5"/>
            <a:endCxn id="110" idx="1"/>
          </p:cNvCxnSpPr>
          <p:nvPr/>
        </p:nvCxnSpPr>
        <p:spPr bwMode="auto">
          <a:xfrm>
            <a:off x="5637033" y="4557993"/>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接连接符 120"/>
          <p:cNvCxnSpPr>
            <a:stCxn id="107" idx="3"/>
            <a:endCxn id="108" idx="7"/>
          </p:cNvCxnSpPr>
          <p:nvPr/>
        </p:nvCxnSpPr>
        <p:spPr bwMode="auto">
          <a:xfrm flipH="1">
            <a:off x="5297482" y="4557993"/>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直接连接符 122"/>
          <p:cNvCxnSpPr>
            <a:stCxn id="110" idx="6"/>
            <a:endCxn id="113" idx="2"/>
          </p:cNvCxnSpPr>
          <p:nvPr/>
        </p:nvCxnSpPr>
        <p:spPr bwMode="auto">
          <a:xfrm>
            <a:off x="6072294" y="4936341"/>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接连接符 124"/>
          <p:cNvCxnSpPr>
            <a:stCxn id="113" idx="6"/>
            <a:endCxn id="116" idx="2"/>
          </p:cNvCxnSpPr>
          <p:nvPr/>
        </p:nvCxnSpPr>
        <p:spPr bwMode="auto">
          <a:xfrm flipV="1">
            <a:off x="6754168" y="5134689"/>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 name="TextBox 126"/>
          <p:cNvSpPr txBox="1"/>
          <p:nvPr/>
        </p:nvSpPr>
        <p:spPr>
          <a:xfrm>
            <a:off x="5259115" y="5052808"/>
            <a:ext cx="432048" cy="307777"/>
          </a:xfrm>
          <a:prstGeom prst="rect">
            <a:avLst/>
          </a:prstGeom>
          <a:noFill/>
        </p:spPr>
        <p:txBody>
          <a:bodyPr wrap="square" rtlCol="0">
            <a:spAutoFit/>
          </a:bodyPr>
          <a:lstStyle/>
          <a:p>
            <a:r>
              <a:rPr lang="en-US" altLang="zh-CN" sz="1400" b="1" dirty="0" smtClean="0">
                <a:latin typeface="+mn-lt"/>
              </a:rPr>
              <a:t>2</a:t>
            </a:r>
            <a:endParaRPr lang="zh-CN" altLang="en-US" sz="1400" b="1" dirty="0">
              <a:latin typeface="+mn-lt"/>
            </a:endParaRPr>
          </a:p>
        </p:txBody>
      </p:sp>
      <p:sp>
        <p:nvSpPr>
          <p:cNvPr id="128" name="TextBox 127"/>
          <p:cNvSpPr txBox="1"/>
          <p:nvPr/>
        </p:nvSpPr>
        <p:spPr>
          <a:xfrm>
            <a:off x="5941004" y="4658503"/>
            <a:ext cx="432048"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1" name="TextBox 130"/>
          <p:cNvSpPr txBox="1"/>
          <p:nvPr/>
        </p:nvSpPr>
        <p:spPr>
          <a:xfrm>
            <a:off x="6662059" y="5151911"/>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2" name="TextBox 131"/>
          <p:cNvSpPr txBox="1"/>
          <p:nvPr/>
        </p:nvSpPr>
        <p:spPr>
          <a:xfrm>
            <a:off x="7643812" y="498984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4" name="TextBox 133"/>
          <p:cNvSpPr txBox="1"/>
          <p:nvPr/>
        </p:nvSpPr>
        <p:spPr>
          <a:xfrm>
            <a:off x="6315017" y="4102184"/>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35" name="TextBox 134"/>
          <p:cNvSpPr txBox="1"/>
          <p:nvPr/>
        </p:nvSpPr>
        <p:spPr>
          <a:xfrm>
            <a:off x="5259115" y="6078338"/>
            <a:ext cx="2841277"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2</a:t>
            </a:r>
            <a:r>
              <a:rPr lang="zh-CN" altLang="en-US" sz="2000" b="1" dirty="0" smtClean="0">
                <a:latin typeface="+mn-lt"/>
                <a:ea typeface="+mn-ea"/>
              </a:rPr>
              <a:t>的一棵组播</a:t>
            </a:r>
            <a:r>
              <a:rPr lang="zh-CN" altLang="en-US" sz="2000" b="1" dirty="0">
                <a:latin typeface="+mn-lt"/>
                <a:ea typeface="+mn-ea"/>
              </a:rPr>
              <a:t>树</a:t>
            </a:r>
          </a:p>
        </p:txBody>
      </p:sp>
      <p:sp>
        <p:nvSpPr>
          <p:cNvPr id="136" name="TextBox 135"/>
          <p:cNvSpPr txBox="1"/>
          <p:nvPr/>
        </p:nvSpPr>
        <p:spPr>
          <a:xfrm>
            <a:off x="1277961" y="3283895"/>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137" name="TextBox 136"/>
          <p:cNvSpPr txBox="1"/>
          <p:nvPr/>
        </p:nvSpPr>
        <p:spPr>
          <a:xfrm>
            <a:off x="5287968" y="1654664"/>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138" name="TextBox 137"/>
          <p:cNvSpPr txBox="1"/>
          <p:nvPr/>
        </p:nvSpPr>
        <p:spPr>
          <a:xfrm>
            <a:off x="5186225" y="4082036"/>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Tree>
    <p:extLst>
      <p:ext uri="{BB962C8B-B14F-4D97-AF65-F5344CB8AC3E}">
        <p14:creationId xmlns:p14="http://schemas.microsoft.com/office/powerpoint/2010/main" val="56059341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组播生成</a:t>
            </a:r>
            <a:r>
              <a:rPr lang="zh-CN" altLang="en-US" dirty="0" smtClean="0"/>
              <a:t>树的修剪方法</a:t>
            </a:r>
          </a:p>
        </p:txBody>
      </p:sp>
      <p:sp>
        <p:nvSpPr>
          <p:cNvPr id="5123" name="内容占位符 3"/>
          <p:cNvSpPr>
            <a:spLocks noGrp="1"/>
          </p:cNvSpPr>
          <p:nvPr>
            <p:ph idx="1"/>
          </p:nvPr>
        </p:nvSpPr>
        <p:spPr>
          <a:xfrm>
            <a:off x="809625" y="1773238"/>
            <a:ext cx="7958138" cy="4680098"/>
          </a:xfrm>
        </p:spPr>
        <p:txBody>
          <a:bodyPr/>
          <a:lstStyle/>
          <a:p>
            <a:r>
              <a:rPr lang="zh-CN" altLang="en-US" sz="2400" dirty="0" smtClean="0">
                <a:solidFill>
                  <a:srgbClr val="FF0000"/>
                </a:solidFill>
              </a:rPr>
              <a:t>对</a:t>
            </a:r>
            <a:r>
              <a:rPr lang="zh-CN" altLang="en-US" sz="2400" dirty="0">
                <a:solidFill>
                  <a:srgbClr val="FF0000"/>
                </a:solidFill>
              </a:rPr>
              <a:t>使用链路</a:t>
            </a:r>
            <a:r>
              <a:rPr lang="zh-CN" altLang="en-US" sz="2400" dirty="0" smtClean="0">
                <a:solidFill>
                  <a:srgbClr val="FF0000"/>
                </a:solidFill>
              </a:rPr>
              <a:t>状态算法的路由器</a:t>
            </a:r>
            <a:endParaRPr lang="zh-CN" altLang="en-US" sz="2400" dirty="0">
              <a:solidFill>
                <a:srgbClr val="FF0000"/>
              </a:solidFill>
            </a:endParaRPr>
          </a:p>
          <a:p>
            <a:pPr lvl="1"/>
            <a:r>
              <a:rPr lang="zh-CN" altLang="en-US" sz="2400" dirty="0"/>
              <a:t>从叶到根逐一除去非组</a:t>
            </a:r>
            <a:r>
              <a:rPr lang="zh-CN" altLang="en-US" sz="2400" dirty="0" smtClean="0"/>
              <a:t>内路由器。</a:t>
            </a:r>
            <a:endParaRPr lang="en-US" altLang="zh-CN" sz="2400" dirty="0" smtClean="0"/>
          </a:p>
          <a:p>
            <a:pPr lvl="1"/>
            <a:r>
              <a:rPr lang="zh-CN" altLang="en-US" sz="2400" dirty="0" smtClean="0"/>
              <a:t>例：</a:t>
            </a:r>
            <a:r>
              <a:rPr lang="zh-CN" altLang="en-US" sz="2400" dirty="0" smtClean="0">
                <a:solidFill>
                  <a:srgbClr val="0000FF"/>
                </a:solidFill>
              </a:rPr>
              <a:t>组播</a:t>
            </a:r>
            <a:r>
              <a:rPr lang="en-US" altLang="zh-CN" sz="2400" dirty="0" smtClean="0">
                <a:solidFill>
                  <a:srgbClr val="0000FF"/>
                </a:solidFill>
              </a:rPr>
              <a:t>OSPF</a:t>
            </a:r>
            <a:r>
              <a:rPr lang="zh-CN" altLang="en-US" sz="2400" dirty="0" smtClean="0"/>
              <a:t>（</a:t>
            </a:r>
            <a:r>
              <a:rPr lang="en-US" altLang="zh-CN" sz="2400" dirty="0" smtClean="0">
                <a:solidFill>
                  <a:srgbClr val="0000FF"/>
                </a:solidFill>
              </a:rPr>
              <a:t>MOSPF</a:t>
            </a:r>
            <a:r>
              <a:rPr lang="zh-CN" altLang="en-US" sz="2400" dirty="0" smtClean="0"/>
              <a:t>）协议</a:t>
            </a:r>
            <a:endParaRPr lang="zh-CN" altLang="en-US" sz="2400" dirty="0"/>
          </a:p>
          <a:p>
            <a:r>
              <a:rPr lang="zh-CN" altLang="en-US" sz="2400" dirty="0" smtClean="0">
                <a:solidFill>
                  <a:srgbClr val="FF0000"/>
                </a:solidFill>
              </a:rPr>
              <a:t>对</a:t>
            </a:r>
            <a:r>
              <a:rPr lang="zh-CN" altLang="en-US" sz="2400" dirty="0">
                <a:solidFill>
                  <a:srgbClr val="FF0000"/>
                </a:solidFill>
              </a:rPr>
              <a:t>使用距离</a:t>
            </a:r>
            <a:r>
              <a:rPr lang="zh-CN" altLang="en-US" sz="2400" dirty="0" smtClean="0">
                <a:solidFill>
                  <a:srgbClr val="FF0000"/>
                </a:solidFill>
              </a:rPr>
              <a:t>矢量算法的路由器</a:t>
            </a:r>
            <a:endParaRPr lang="en-US" altLang="zh-CN" sz="2400" dirty="0" smtClean="0">
              <a:solidFill>
                <a:srgbClr val="FF0000"/>
              </a:solidFill>
            </a:endParaRPr>
          </a:p>
          <a:p>
            <a:pPr lvl="1"/>
            <a:r>
              <a:rPr lang="zh-CN" altLang="en-US" sz="2400" dirty="0" smtClean="0"/>
              <a:t>采用</a:t>
            </a:r>
            <a:r>
              <a:rPr lang="zh-CN" altLang="en-US" sz="2400" dirty="0">
                <a:solidFill>
                  <a:srgbClr val="0000FF"/>
                </a:solidFill>
              </a:rPr>
              <a:t>逆向路由转发</a:t>
            </a:r>
            <a:r>
              <a:rPr lang="zh-CN" altLang="en-US" sz="2400" dirty="0"/>
              <a:t>。算法为</a:t>
            </a:r>
            <a:r>
              <a:rPr lang="zh-CN" altLang="en-US" sz="2400" dirty="0" smtClean="0"/>
              <a:t>：</a:t>
            </a:r>
            <a:endParaRPr lang="en-US" altLang="zh-CN" sz="2400" dirty="0" smtClean="0"/>
          </a:p>
          <a:p>
            <a:pPr lvl="2"/>
            <a:r>
              <a:rPr lang="zh-CN" altLang="en-US" dirty="0" smtClean="0"/>
              <a:t>若</a:t>
            </a:r>
            <a:r>
              <a:rPr lang="zh-CN" altLang="en-US" dirty="0"/>
              <a:t>路由器收到组播分组，</a:t>
            </a:r>
            <a:r>
              <a:rPr lang="zh-CN" altLang="en-US" dirty="0" smtClean="0"/>
              <a:t>而本身又</a:t>
            </a:r>
            <a:r>
              <a:rPr lang="zh-CN" altLang="en-US" dirty="0"/>
              <a:t>无属于该组的主机，</a:t>
            </a:r>
            <a:r>
              <a:rPr lang="zh-CN" altLang="en-US" dirty="0" smtClean="0"/>
              <a:t>且未连接到需接收该组播分组的其他路由器，则回答</a:t>
            </a:r>
            <a:r>
              <a:rPr lang="en-US" altLang="zh-CN" dirty="0"/>
              <a:t>PRUNE</a:t>
            </a:r>
            <a:r>
              <a:rPr lang="zh-CN" altLang="en-US" dirty="0" smtClean="0"/>
              <a:t>报文（进行修剪）；</a:t>
            </a:r>
            <a:endParaRPr lang="en-US" altLang="zh-CN" dirty="0" smtClean="0"/>
          </a:p>
          <a:p>
            <a:pPr lvl="2"/>
            <a:r>
              <a:rPr lang="zh-CN" altLang="en-US" dirty="0" smtClean="0"/>
              <a:t>若</a:t>
            </a:r>
            <a:r>
              <a:rPr lang="zh-CN" altLang="en-US" dirty="0"/>
              <a:t>路由器从所有</a:t>
            </a:r>
            <a:r>
              <a:rPr lang="zh-CN" altLang="en-US" dirty="0" smtClean="0"/>
              <a:t>线路都</a:t>
            </a:r>
            <a:r>
              <a:rPr lang="zh-CN" altLang="en-US" dirty="0"/>
              <a:t>收到</a:t>
            </a:r>
            <a:r>
              <a:rPr lang="en-US" altLang="zh-CN" dirty="0"/>
              <a:t>PRUNE</a:t>
            </a:r>
            <a:r>
              <a:rPr lang="zh-CN" altLang="en-US" dirty="0"/>
              <a:t>报文，</a:t>
            </a:r>
            <a:r>
              <a:rPr lang="zh-CN" altLang="en-US" dirty="0" smtClean="0"/>
              <a:t>而本身又</a:t>
            </a:r>
            <a:r>
              <a:rPr lang="zh-CN" altLang="en-US" dirty="0"/>
              <a:t>无属于该组的主机就回答</a:t>
            </a:r>
            <a:r>
              <a:rPr lang="en-US" altLang="zh-CN" dirty="0"/>
              <a:t>PRUNE</a:t>
            </a:r>
            <a:r>
              <a:rPr lang="zh-CN" altLang="en-US" dirty="0"/>
              <a:t>报文</a:t>
            </a:r>
            <a:r>
              <a:rPr lang="zh-CN" altLang="en-US" dirty="0" smtClean="0"/>
              <a:t>。</a:t>
            </a:r>
            <a:endParaRPr lang="en-US" altLang="zh-CN" dirty="0" smtClean="0"/>
          </a:p>
          <a:p>
            <a:pPr lvl="1"/>
            <a:r>
              <a:rPr lang="zh-CN" altLang="en-US" sz="2400" dirty="0" smtClean="0"/>
              <a:t>例：</a:t>
            </a:r>
            <a:r>
              <a:rPr lang="zh-CN" altLang="en-US" sz="2400" dirty="0" smtClean="0">
                <a:solidFill>
                  <a:srgbClr val="0000FF"/>
                </a:solidFill>
              </a:rPr>
              <a:t>距离矢量组播路由协议</a:t>
            </a:r>
            <a:r>
              <a:rPr lang="zh-CN" altLang="en-US" sz="2400" dirty="0" smtClean="0"/>
              <a:t>（</a:t>
            </a:r>
            <a:r>
              <a:rPr lang="en-US" altLang="zh-CN" sz="2400" dirty="0" smtClean="0">
                <a:solidFill>
                  <a:srgbClr val="0000FF"/>
                </a:solidFill>
              </a:rPr>
              <a:t>DVMRP</a:t>
            </a:r>
            <a:r>
              <a:rPr lang="zh-CN" altLang="en-US" sz="2400" dirty="0" smtClean="0"/>
              <a:t>）</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44947942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基于核心的树</a:t>
            </a:r>
            <a:r>
              <a:rPr lang="en-US" altLang="zh-CN" dirty="0" smtClean="0"/>
              <a:t/>
            </a:r>
            <a:br>
              <a:rPr lang="en-US" altLang="zh-CN" dirty="0" smtClean="0"/>
            </a:br>
            <a:r>
              <a:rPr lang="zh-CN" altLang="en-US" sz="2800" dirty="0" smtClean="0"/>
              <a:t>（</a:t>
            </a:r>
            <a:r>
              <a:rPr lang="en-US" altLang="zh-CN" sz="2800" dirty="0">
                <a:latin typeface="华文新魏" panose="02010800040101010101" pitchFamily="2" charset="-122"/>
                <a:ea typeface="华文新魏" panose="02010800040101010101" pitchFamily="2" charset="-122"/>
              </a:rPr>
              <a:t>CBT</a:t>
            </a:r>
            <a:r>
              <a:rPr lang="zh-CN" altLang="en-US" sz="2800" dirty="0"/>
              <a:t>）</a:t>
            </a:r>
            <a:endParaRPr lang="zh-CN" altLang="en-US"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519858"/>
          </a:xfrm>
        </p:spPr>
        <p:txBody>
          <a:bodyPr/>
          <a:lstStyle/>
          <a:p>
            <a:r>
              <a:rPr lang="zh-CN" altLang="en-US" sz="2400" dirty="0">
                <a:solidFill>
                  <a:srgbClr val="FF0000"/>
                </a:solidFill>
              </a:rPr>
              <a:t>问题</a:t>
            </a:r>
            <a:r>
              <a:rPr lang="zh-CN" altLang="en-US" sz="2400" dirty="0"/>
              <a:t>：假设一个子网有</a:t>
            </a:r>
            <a:r>
              <a:rPr lang="en-US" altLang="zh-CN" sz="2400" dirty="0"/>
              <a:t>n</a:t>
            </a:r>
            <a:r>
              <a:rPr lang="zh-CN" altLang="en-US" sz="2400" dirty="0"/>
              <a:t>个组，每组</a:t>
            </a:r>
            <a:r>
              <a:rPr lang="en-US" altLang="zh-CN" sz="2400" dirty="0"/>
              <a:t>m</a:t>
            </a:r>
            <a:r>
              <a:rPr lang="zh-CN" altLang="en-US" sz="2400" dirty="0"/>
              <a:t>个成员，共需保存</a:t>
            </a:r>
            <a:r>
              <a:rPr lang="en-US" altLang="zh-CN" sz="2400" dirty="0" err="1"/>
              <a:t>mn</a:t>
            </a:r>
            <a:r>
              <a:rPr lang="zh-CN" altLang="en-US" sz="2400" dirty="0"/>
              <a:t>棵树。</a:t>
            </a:r>
          </a:p>
          <a:p>
            <a:r>
              <a:rPr lang="zh-CN" altLang="en-US" sz="2400" dirty="0">
                <a:solidFill>
                  <a:srgbClr val="FF0000"/>
                </a:solidFill>
              </a:rPr>
              <a:t>解决</a:t>
            </a:r>
            <a:r>
              <a:rPr lang="zh-CN" altLang="en-US" sz="2400" dirty="0"/>
              <a:t>：</a:t>
            </a:r>
            <a:r>
              <a:rPr lang="zh-CN" altLang="en-US" sz="2400" dirty="0" smtClean="0"/>
              <a:t>使用基于核心的树，</a:t>
            </a:r>
            <a:r>
              <a:rPr lang="zh-CN" altLang="en-US" sz="2400" dirty="0"/>
              <a:t>即每组计算一棵生成树，其树根（核心）靠近组的中间位置。组播分组先发往核心，再沿生成树组播。通常将这样的一棵树称为</a:t>
            </a:r>
            <a:r>
              <a:rPr lang="zh-CN" altLang="en-US" sz="2400" dirty="0">
                <a:solidFill>
                  <a:srgbClr val="0000FF"/>
                </a:solidFill>
              </a:rPr>
              <a:t>共享树</a:t>
            </a:r>
            <a:r>
              <a:rPr lang="zh-CN" altLang="en-US" sz="2400" dirty="0"/>
              <a:t>，或称为</a:t>
            </a:r>
            <a:r>
              <a:rPr lang="zh-CN" altLang="en-US" sz="2400" dirty="0">
                <a:solidFill>
                  <a:srgbClr val="0000FF"/>
                </a:solidFill>
              </a:rPr>
              <a:t>核心树（</a:t>
            </a:r>
            <a:r>
              <a:rPr lang="en-US" altLang="zh-CN" sz="2400" dirty="0">
                <a:solidFill>
                  <a:srgbClr val="0000FF"/>
                </a:solidFill>
              </a:rPr>
              <a:t>CBT</a:t>
            </a:r>
            <a:r>
              <a:rPr lang="zh-CN" altLang="en-US" sz="2400" dirty="0">
                <a:solidFill>
                  <a:srgbClr val="0000FF"/>
                </a:solidFill>
              </a:rPr>
              <a:t>）</a:t>
            </a:r>
            <a:r>
              <a:rPr lang="zh-CN" altLang="en-US" sz="2400" dirty="0" smtClean="0"/>
              <a:t>。</a:t>
            </a:r>
            <a:endParaRPr lang="zh-CN" altLang="en-US" sz="2400" dirty="0"/>
          </a:p>
        </p:txBody>
      </p:sp>
      <p:cxnSp>
        <p:nvCxnSpPr>
          <p:cNvPr id="7" name="直接连接符 6"/>
          <p:cNvCxnSpPr>
            <a:stCxn id="8" idx="6"/>
            <a:endCxn id="12" idx="2"/>
          </p:cNvCxnSpPr>
          <p:nvPr/>
        </p:nvCxnSpPr>
        <p:spPr bwMode="auto">
          <a:xfrm flipV="1">
            <a:off x="1743199" y="4405754"/>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椭圆 7"/>
          <p:cNvSpPr/>
          <p:nvPr/>
        </p:nvSpPr>
        <p:spPr bwMode="auto">
          <a:xfrm>
            <a:off x="1599183" y="4409956"/>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 name="椭圆 8"/>
          <p:cNvSpPr/>
          <p:nvPr/>
        </p:nvSpPr>
        <p:spPr bwMode="auto">
          <a:xfrm>
            <a:off x="1259632" y="510957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椭圆 9"/>
          <p:cNvSpPr/>
          <p:nvPr/>
        </p:nvSpPr>
        <p:spPr bwMode="auto">
          <a:xfrm>
            <a:off x="1732657" y="558924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椭圆 10"/>
          <p:cNvSpPr/>
          <p:nvPr/>
        </p:nvSpPr>
        <p:spPr bwMode="auto">
          <a:xfrm>
            <a:off x="2013353" y="48392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 11"/>
          <p:cNvSpPr/>
          <p:nvPr/>
        </p:nvSpPr>
        <p:spPr bwMode="auto">
          <a:xfrm>
            <a:off x="2496318"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 name="椭圆 12"/>
          <p:cNvSpPr/>
          <p:nvPr/>
        </p:nvSpPr>
        <p:spPr bwMode="auto">
          <a:xfrm>
            <a:off x="3000374" y="463107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 13"/>
          <p:cNvSpPr/>
          <p:nvPr/>
        </p:nvSpPr>
        <p:spPr bwMode="auto">
          <a:xfrm>
            <a:off x="2695227"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椭圆 14"/>
          <p:cNvSpPr/>
          <p:nvPr/>
        </p:nvSpPr>
        <p:spPr bwMode="auto">
          <a:xfrm>
            <a:off x="2712342" y="573325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椭圆 15"/>
          <p:cNvSpPr/>
          <p:nvPr/>
        </p:nvSpPr>
        <p:spPr bwMode="auto">
          <a:xfrm>
            <a:off x="3648446"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椭圆 16"/>
          <p:cNvSpPr/>
          <p:nvPr/>
        </p:nvSpPr>
        <p:spPr bwMode="auto">
          <a:xfrm>
            <a:off x="3642369" y="5037569"/>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8" name="椭圆 17"/>
          <p:cNvSpPr/>
          <p:nvPr/>
        </p:nvSpPr>
        <p:spPr bwMode="auto">
          <a:xfrm>
            <a:off x="3720454" y="433374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9" name="直接连接符 18"/>
          <p:cNvCxnSpPr>
            <a:stCxn id="12" idx="6"/>
            <a:endCxn id="13" idx="1"/>
          </p:cNvCxnSpPr>
          <p:nvPr/>
        </p:nvCxnSpPr>
        <p:spPr bwMode="auto">
          <a:xfrm>
            <a:off x="2640334" y="4405754"/>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a:stCxn id="13" idx="7"/>
            <a:endCxn id="18" idx="2"/>
          </p:cNvCxnSpPr>
          <p:nvPr/>
        </p:nvCxnSpPr>
        <p:spPr bwMode="auto">
          <a:xfrm flipV="1">
            <a:off x="3123299" y="4405754"/>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stCxn id="17" idx="0"/>
            <a:endCxn id="18" idx="4"/>
          </p:cNvCxnSpPr>
          <p:nvPr/>
        </p:nvCxnSpPr>
        <p:spPr bwMode="auto">
          <a:xfrm flipV="1">
            <a:off x="3714377" y="4477762"/>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a:stCxn id="16" idx="0"/>
            <a:endCxn id="17" idx="4"/>
          </p:cNvCxnSpPr>
          <p:nvPr/>
        </p:nvCxnSpPr>
        <p:spPr bwMode="auto">
          <a:xfrm flipH="1" flipV="1">
            <a:off x="3714377" y="5181585"/>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a:stCxn id="8" idx="5"/>
            <a:endCxn id="11" idx="1"/>
          </p:cNvCxnSpPr>
          <p:nvPr/>
        </p:nvCxnSpPr>
        <p:spPr bwMode="auto">
          <a:xfrm>
            <a:off x="1722108" y="4532881"/>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a:stCxn id="8" idx="3"/>
            <a:endCxn id="9" idx="7"/>
          </p:cNvCxnSpPr>
          <p:nvPr/>
        </p:nvCxnSpPr>
        <p:spPr bwMode="auto">
          <a:xfrm flipH="1">
            <a:off x="1382557" y="4532881"/>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24"/>
          <p:cNvCxnSpPr>
            <a:stCxn id="9" idx="5"/>
            <a:endCxn id="10" idx="1"/>
          </p:cNvCxnSpPr>
          <p:nvPr/>
        </p:nvCxnSpPr>
        <p:spPr bwMode="auto">
          <a:xfrm>
            <a:off x="1382557" y="5232502"/>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1" idx="3"/>
            <a:endCxn id="10" idx="7"/>
          </p:cNvCxnSpPr>
          <p:nvPr/>
        </p:nvCxnSpPr>
        <p:spPr bwMode="auto">
          <a:xfrm flipH="1">
            <a:off x="1855582" y="4962146"/>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stCxn id="11" idx="6"/>
            <a:endCxn id="14" idx="2"/>
          </p:cNvCxnSpPr>
          <p:nvPr/>
        </p:nvCxnSpPr>
        <p:spPr bwMode="auto">
          <a:xfrm>
            <a:off x="2157369" y="4911229"/>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27"/>
          <p:cNvCxnSpPr>
            <a:stCxn id="10" idx="5"/>
            <a:endCxn id="15" idx="2"/>
          </p:cNvCxnSpPr>
          <p:nvPr/>
        </p:nvCxnSpPr>
        <p:spPr bwMode="auto">
          <a:xfrm>
            <a:off x="1855582" y="5712165"/>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28"/>
          <p:cNvCxnSpPr>
            <a:stCxn id="14" idx="4"/>
            <a:endCxn id="15" idx="0"/>
          </p:cNvCxnSpPr>
          <p:nvPr/>
        </p:nvCxnSpPr>
        <p:spPr bwMode="auto">
          <a:xfrm>
            <a:off x="2767235" y="5216029"/>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a:stCxn id="14" idx="6"/>
            <a:endCxn id="17" idx="2"/>
          </p:cNvCxnSpPr>
          <p:nvPr/>
        </p:nvCxnSpPr>
        <p:spPr bwMode="auto">
          <a:xfrm flipV="1">
            <a:off x="2839243" y="5109577"/>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p:cNvCxnSpPr>
            <a:stCxn id="15" idx="6"/>
            <a:endCxn id="16" idx="2"/>
          </p:cNvCxnSpPr>
          <p:nvPr/>
        </p:nvCxnSpPr>
        <p:spPr bwMode="auto">
          <a:xfrm>
            <a:off x="2856358" y="5805264"/>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a:stCxn id="13" idx="3"/>
            <a:endCxn id="14" idx="7"/>
          </p:cNvCxnSpPr>
          <p:nvPr/>
        </p:nvCxnSpPr>
        <p:spPr bwMode="auto">
          <a:xfrm flipH="1">
            <a:off x="2818152" y="4753995"/>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p:cNvSpPr txBox="1"/>
          <p:nvPr/>
        </p:nvSpPr>
        <p:spPr>
          <a:xfrm>
            <a:off x="1344190" y="5027696"/>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4" name="TextBox 33"/>
          <p:cNvSpPr txBox="1"/>
          <p:nvPr/>
        </p:nvSpPr>
        <p:spPr>
          <a:xfrm>
            <a:off x="2026079" y="4633391"/>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35" name="TextBox 34"/>
          <p:cNvSpPr txBox="1"/>
          <p:nvPr/>
        </p:nvSpPr>
        <p:spPr>
          <a:xfrm>
            <a:off x="1566831" y="5641503"/>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6" name="TextBox 35"/>
          <p:cNvSpPr txBox="1"/>
          <p:nvPr/>
        </p:nvSpPr>
        <p:spPr>
          <a:xfrm>
            <a:off x="2583273" y="579539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37" name="TextBox 36"/>
          <p:cNvSpPr txBox="1"/>
          <p:nvPr/>
        </p:nvSpPr>
        <p:spPr>
          <a:xfrm>
            <a:off x="2747134" y="5126799"/>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8" name="TextBox 37"/>
          <p:cNvSpPr txBox="1"/>
          <p:nvPr/>
        </p:nvSpPr>
        <p:spPr>
          <a:xfrm>
            <a:off x="3728887" y="496473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39" name="TextBox 38"/>
          <p:cNvSpPr txBox="1"/>
          <p:nvPr/>
        </p:nvSpPr>
        <p:spPr>
          <a:xfrm>
            <a:off x="3611230" y="4077072"/>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40" name="TextBox 39"/>
          <p:cNvSpPr txBox="1"/>
          <p:nvPr/>
        </p:nvSpPr>
        <p:spPr>
          <a:xfrm>
            <a:off x="2400092" y="4077072"/>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41" name="TextBox 40"/>
          <p:cNvSpPr txBox="1"/>
          <p:nvPr/>
        </p:nvSpPr>
        <p:spPr>
          <a:xfrm>
            <a:off x="1804665" y="6053226"/>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sp>
        <p:nvSpPr>
          <p:cNvPr id="43" name="椭圆 42"/>
          <p:cNvSpPr/>
          <p:nvPr/>
        </p:nvSpPr>
        <p:spPr bwMode="auto">
          <a:xfrm>
            <a:off x="5472752" y="4372392"/>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4" name="椭圆 43"/>
          <p:cNvSpPr/>
          <p:nvPr/>
        </p:nvSpPr>
        <p:spPr bwMode="auto">
          <a:xfrm>
            <a:off x="5133201" y="5072013"/>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5" name="椭圆 44"/>
          <p:cNvSpPr/>
          <p:nvPr/>
        </p:nvSpPr>
        <p:spPr bwMode="auto">
          <a:xfrm>
            <a:off x="5606226" y="555167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6" name="椭圆 45"/>
          <p:cNvSpPr/>
          <p:nvPr/>
        </p:nvSpPr>
        <p:spPr bwMode="auto">
          <a:xfrm>
            <a:off x="5886922" y="4801657"/>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7" name="椭圆 46"/>
          <p:cNvSpPr/>
          <p:nvPr/>
        </p:nvSpPr>
        <p:spPr bwMode="auto">
          <a:xfrm>
            <a:off x="6369887" y="42961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椭圆 47"/>
          <p:cNvSpPr/>
          <p:nvPr/>
        </p:nvSpPr>
        <p:spPr bwMode="auto">
          <a:xfrm>
            <a:off x="6873943" y="4593506"/>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9" name="椭圆 48"/>
          <p:cNvSpPr/>
          <p:nvPr/>
        </p:nvSpPr>
        <p:spPr bwMode="auto">
          <a:xfrm>
            <a:off x="6568796" y="5034449"/>
            <a:ext cx="144016" cy="144016"/>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6585911" y="569569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1" name="椭圆 50"/>
          <p:cNvSpPr/>
          <p:nvPr/>
        </p:nvSpPr>
        <p:spPr bwMode="auto">
          <a:xfrm>
            <a:off x="7522015" y="576770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2" name="椭圆 51"/>
          <p:cNvSpPr/>
          <p:nvPr/>
        </p:nvSpPr>
        <p:spPr bwMode="auto">
          <a:xfrm>
            <a:off x="7515938" y="5000005"/>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53" name="椭圆 52"/>
          <p:cNvSpPr/>
          <p:nvPr/>
        </p:nvSpPr>
        <p:spPr bwMode="auto">
          <a:xfrm>
            <a:off x="7594023" y="429618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55" name="直接连接符 54"/>
          <p:cNvCxnSpPr>
            <a:stCxn id="48" idx="7"/>
            <a:endCxn id="53" idx="2"/>
          </p:cNvCxnSpPr>
          <p:nvPr/>
        </p:nvCxnSpPr>
        <p:spPr bwMode="auto">
          <a:xfrm flipV="1">
            <a:off x="6996868" y="4368190"/>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a:stCxn id="43" idx="5"/>
            <a:endCxn id="46" idx="1"/>
          </p:cNvCxnSpPr>
          <p:nvPr/>
        </p:nvCxnSpPr>
        <p:spPr bwMode="auto">
          <a:xfrm>
            <a:off x="5595677" y="4495317"/>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直接连接符 58"/>
          <p:cNvCxnSpPr>
            <a:stCxn id="43" idx="3"/>
            <a:endCxn id="44" idx="7"/>
          </p:cNvCxnSpPr>
          <p:nvPr/>
        </p:nvCxnSpPr>
        <p:spPr bwMode="auto">
          <a:xfrm flipH="1">
            <a:off x="5256126" y="4495317"/>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a:stCxn id="46" idx="3"/>
            <a:endCxn id="45" idx="7"/>
          </p:cNvCxnSpPr>
          <p:nvPr/>
        </p:nvCxnSpPr>
        <p:spPr bwMode="auto">
          <a:xfrm flipH="1">
            <a:off x="5729151" y="4924582"/>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a:stCxn id="46" idx="6"/>
            <a:endCxn id="49" idx="2"/>
          </p:cNvCxnSpPr>
          <p:nvPr/>
        </p:nvCxnSpPr>
        <p:spPr bwMode="auto">
          <a:xfrm>
            <a:off x="6030938" y="4873665"/>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连接符 63"/>
          <p:cNvCxnSpPr>
            <a:stCxn id="49" idx="4"/>
            <a:endCxn id="50" idx="0"/>
          </p:cNvCxnSpPr>
          <p:nvPr/>
        </p:nvCxnSpPr>
        <p:spPr bwMode="auto">
          <a:xfrm>
            <a:off x="6640804" y="5178465"/>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66"/>
          <p:cNvCxnSpPr>
            <a:stCxn id="48" idx="3"/>
            <a:endCxn id="49" idx="7"/>
          </p:cNvCxnSpPr>
          <p:nvPr/>
        </p:nvCxnSpPr>
        <p:spPr bwMode="auto">
          <a:xfrm flipH="1">
            <a:off x="6691721" y="4716431"/>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TextBox 67"/>
          <p:cNvSpPr txBox="1"/>
          <p:nvPr/>
        </p:nvSpPr>
        <p:spPr>
          <a:xfrm>
            <a:off x="5217759" y="4990132"/>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69" name="TextBox 68"/>
          <p:cNvSpPr txBox="1"/>
          <p:nvPr/>
        </p:nvSpPr>
        <p:spPr>
          <a:xfrm>
            <a:off x="5899648" y="4595827"/>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70" name="TextBox 69"/>
          <p:cNvSpPr txBox="1"/>
          <p:nvPr/>
        </p:nvSpPr>
        <p:spPr>
          <a:xfrm>
            <a:off x="5440400" y="560393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1" name="TextBox 70"/>
          <p:cNvSpPr txBox="1"/>
          <p:nvPr/>
        </p:nvSpPr>
        <p:spPr>
          <a:xfrm>
            <a:off x="6456842" y="5757827"/>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4" name="TextBox 73"/>
          <p:cNvSpPr txBox="1"/>
          <p:nvPr/>
        </p:nvSpPr>
        <p:spPr>
          <a:xfrm>
            <a:off x="7484799" y="4039508"/>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76" name="TextBox 75"/>
          <p:cNvSpPr txBox="1"/>
          <p:nvPr/>
        </p:nvSpPr>
        <p:spPr>
          <a:xfrm>
            <a:off x="5436096" y="6015662"/>
            <a:ext cx="2494166"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1</a:t>
            </a:r>
            <a:r>
              <a:rPr lang="zh-CN" altLang="en-US" sz="2000" b="1" dirty="0" smtClean="0">
                <a:latin typeface="+mn-lt"/>
                <a:ea typeface="+mn-ea"/>
              </a:rPr>
              <a:t>的基于核心的树</a:t>
            </a:r>
            <a:endParaRPr lang="zh-CN" altLang="en-US" sz="2000" b="1" dirty="0">
              <a:latin typeface="+mn-lt"/>
              <a:ea typeface="+mn-ea"/>
            </a:endParaRPr>
          </a:p>
        </p:txBody>
      </p:sp>
      <p:sp>
        <p:nvSpPr>
          <p:cNvPr id="77" name="TextBox 76"/>
          <p:cNvSpPr txBox="1"/>
          <p:nvPr/>
        </p:nvSpPr>
        <p:spPr>
          <a:xfrm>
            <a:off x="5940152" y="5013176"/>
            <a:ext cx="830294" cy="369332"/>
          </a:xfrm>
          <a:prstGeom prst="rect">
            <a:avLst/>
          </a:prstGeom>
          <a:noFill/>
        </p:spPr>
        <p:txBody>
          <a:bodyPr wrap="square" rtlCol="0">
            <a:spAutoFit/>
          </a:bodyPr>
          <a:lstStyle/>
          <a:p>
            <a:pPr algn="ctr"/>
            <a:r>
              <a:rPr lang="zh-CN" altLang="en-US" sz="1800" b="1" dirty="0" smtClean="0">
                <a:latin typeface="+mn-ea"/>
                <a:ea typeface="+mn-ea"/>
              </a:rPr>
              <a:t>核心</a:t>
            </a:r>
            <a:endParaRPr lang="zh-CN" altLang="en-US" sz="1800" b="1" dirty="0">
              <a:latin typeface="+mn-ea"/>
              <a:ea typeface="+mn-ea"/>
            </a:endParaRPr>
          </a:p>
        </p:txBody>
      </p:sp>
      <p:cxnSp>
        <p:nvCxnSpPr>
          <p:cNvPr id="78" name="直接连接符 77"/>
          <p:cNvCxnSpPr>
            <a:stCxn id="49" idx="6"/>
            <a:endCxn id="52" idx="2"/>
          </p:cNvCxnSpPr>
          <p:nvPr/>
        </p:nvCxnSpPr>
        <p:spPr bwMode="auto">
          <a:xfrm flipV="1">
            <a:off x="6712812" y="5072013"/>
            <a:ext cx="803126" cy="34444"/>
          </a:xfrm>
          <a:prstGeom prst="line">
            <a:avLst/>
          </a:prstGeom>
          <a:solidFill>
            <a:schemeClr val="accent1"/>
          </a:solidFill>
          <a:ln w="1905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Line 101"/>
          <p:cNvSpPr>
            <a:spLocks noChangeShapeType="1"/>
          </p:cNvSpPr>
          <p:nvPr/>
        </p:nvSpPr>
        <p:spPr bwMode="auto">
          <a:xfrm flipH="1">
            <a:off x="6895034" y="5178465"/>
            <a:ext cx="349494" cy="1818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101"/>
          <p:cNvSpPr>
            <a:spLocks noChangeShapeType="1"/>
          </p:cNvSpPr>
          <p:nvPr/>
        </p:nvSpPr>
        <p:spPr bwMode="auto">
          <a:xfrm flipH="1" flipV="1">
            <a:off x="6189927" y="4826163"/>
            <a:ext cx="251968" cy="135983"/>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Line 101"/>
          <p:cNvSpPr>
            <a:spLocks noChangeShapeType="1"/>
          </p:cNvSpPr>
          <p:nvPr/>
        </p:nvSpPr>
        <p:spPr bwMode="auto">
          <a:xfrm flipV="1">
            <a:off x="6640804" y="4716430"/>
            <a:ext cx="152573" cy="224736"/>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7" name="Line 101"/>
          <p:cNvSpPr>
            <a:spLocks noChangeShapeType="1"/>
          </p:cNvSpPr>
          <p:nvPr/>
        </p:nvSpPr>
        <p:spPr bwMode="auto">
          <a:xfrm>
            <a:off x="6732240" y="5272514"/>
            <a:ext cx="13772" cy="27916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Line 101"/>
          <p:cNvSpPr>
            <a:spLocks noChangeShapeType="1"/>
          </p:cNvSpPr>
          <p:nvPr/>
        </p:nvSpPr>
        <p:spPr bwMode="auto">
          <a:xfrm flipV="1">
            <a:off x="7147354" y="4347284"/>
            <a:ext cx="232958" cy="13047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Line 101"/>
          <p:cNvSpPr>
            <a:spLocks noChangeShapeType="1"/>
          </p:cNvSpPr>
          <p:nvPr/>
        </p:nvSpPr>
        <p:spPr bwMode="auto">
          <a:xfrm flipH="1" flipV="1">
            <a:off x="5685421" y="4493390"/>
            <a:ext cx="222592" cy="20968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Line 101"/>
          <p:cNvSpPr>
            <a:spLocks noChangeShapeType="1"/>
          </p:cNvSpPr>
          <p:nvPr/>
        </p:nvSpPr>
        <p:spPr bwMode="auto">
          <a:xfrm flipH="1">
            <a:off x="5256125" y="4577876"/>
            <a:ext cx="132387" cy="29578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101"/>
          <p:cNvSpPr>
            <a:spLocks noChangeShapeType="1"/>
          </p:cNvSpPr>
          <p:nvPr/>
        </p:nvSpPr>
        <p:spPr bwMode="auto">
          <a:xfrm flipH="1">
            <a:off x="5693639" y="5010301"/>
            <a:ext cx="116981" cy="32517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TextBox 91"/>
          <p:cNvSpPr txBox="1"/>
          <p:nvPr/>
        </p:nvSpPr>
        <p:spPr>
          <a:xfrm>
            <a:off x="7596336" y="4879342"/>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93" name="TextBox 92"/>
          <p:cNvSpPr txBox="1"/>
          <p:nvPr/>
        </p:nvSpPr>
        <p:spPr>
          <a:xfrm>
            <a:off x="3851920" y="4946002"/>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Tree>
    <p:extLst>
      <p:ext uri="{BB962C8B-B14F-4D97-AF65-F5344CB8AC3E}">
        <p14:creationId xmlns:p14="http://schemas.microsoft.com/office/powerpoint/2010/main" val="274117694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基于核心的树</a:t>
            </a:r>
            <a:r>
              <a:rPr lang="en-US" altLang="zh-CN" dirty="0" smtClean="0"/>
              <a:t/>
            </a:r>
            <a:br>
              <a:rPr lang="en-US" altLang="zh-CN" dirty="0" smtClean="0"/>
            </a:br>
            <a:r>
              <a:rPr lang="zh-CN" altLang="en-US" sz="2800" dirty="0" smtClean="0"/>
              <a:t>（</a:t>
            </a:r>
            <a:r>
              <a:rPr lang="en-US" altLang="zh-CN" sz="2800" dirty="0">
                <a:latin typeface="华文新魏" panose="02010800040101010101" pitchFamily="2" charset="-122"/>
                <a:ea typeface="华文新魏" panose="02010800040101010101" pitchFamily="2" charset="-122"/>
              </a:rPr>
              <a:t>CBT</a:t>
            </a:r>
            <a:r>
              <a:rPr lang="zh-CN" altLang="en-US" sz="2800" dirty="0"/>
              <a:t>）</a:t>
            </a:r>
            <a:endParaRPr lang="zh-CN" altLang="en-US" sz="28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809625" y="1773238"/>
            <a:ext cx="7958138" cy="2519858"/>
          </a:xfrm>
        </p:spPr>
        <p:txBody>
          <a:bodyPr/>
          <a:lstStyle/>
          <a:p>
            <a:r>
              <a:rPr lang="zh-CN" altLang="en-US" sz="2400" dirty="0" smtClean="0">
                <a:solidFill>
                  <a:srgbClr val="FF0000"/>
                </a:solidFill>
              </a:rPr>
              <a:t>优化</a:t>
            </a:r>
            <a:r>
              <a:rPr lang="zh-CN" altLang="en-US" sz="2400" dirty="0" smtClean="0"/>
              <a:t>：</a:t>
            </a:r>
            <a:r>
              <a:rPr lang="zh-CN" altLang="en-US" sz="2400" dirty="0"/>
              <a:t>组播</a:t>
            </a:r>
            <a:r>
              <a:rPr lang="zh-CN" altLang="en-US" sz="2400" dirty="0" smtClean="0"/>
              <a:t>分组无需</a:t>
            </a:r>
            <a:r>
              <a:rPr lang="zh-CN" altLang="en-US" sz="2400" dirty="0"/>
              <a:t>先发往</a:t>
            </a:r>
            <a:r>
              <a:rPr lang="zh-CN" altLang="en-US" sz="2400" dirty="0" smtClean="0"/>
              <a:t>核心再进行组播，只要组播分组到达树，便可沿着树向上转发给根，同时也沿着树转发到其他分支。</a:t>
            </a:r>
            <a:endParaRPr lang="zh-CN" altLang="en-US" sz="2400" dirty="0"/>
          </a:p>
          <a:p>
            <a:r>
              <a:rPr lang="zh-CN" altLang="en-US" sz="2400" dirty="0" smtClean="0">
                <a:solidFill>
                  <a:srgbClr val="FF0000"/>
                </a:solidFill>
              </a:rPr>
              <a:t>特点</a:t>
            </a:r>
            <a:r>
              <a:rPr lang="zh-CN" altLang="en-US" sz="2400" dirty="0" smtClean="0"/>
              <a:t>：大大节省存储开销、消息发送和计算，但性能无法最优。</a:t>
            </a:r>
            <a:endParaRPr lang="en-US" altLang="zh-CN" sz="2400" dirty="0" smtClean="0"/>
          </a:p>
          <a:p>
            <a:r>
              <a:rPr lang="zh-CN" altLang="en-US" sz="2400" dirty="0" smtClean="0">
                <a:solidFill>
                  <a:srgbClr val="FF0000"/>
                </a:solidFill>
              </a:rPr>
              <a:t>应用</a:t>
            </a:r>
            <a:r>
              <a:rPr lang="zh-CN" altLang="en-US" sz="2400" dirty="0" smtClean="0"/>
              <a:t>：</a:t>
            </a:r>
            <a:r>
              <a:rPr lang="en-US" altLang="zh-CN" sz="2400" dirty="0" smtClean="0"/>
              <a:t>Internet</a:t>
            </a:r>
            <a:r>
              <a:rPr lang="zh-CN" altLang="en-US" sz="2400" dirty="0" smtClean="0"/>
              <a:t>的稀疏组播，例协议独立组播（</a:t>
            </a:r>
            <a:r>
              <a:rPr lang="en-US" altLang="zh-CN" sz="2400" dirty="0" smtClean="0"/>
              <a:t>PIM</a:t>
            </a:r>
            <a:r>
              <a:rPr lang="zh-CN" altLang="en-US" sz="2400" dirty="0" smtClean="0"/>
              <a:t>）</a:t>
            </a:r>
            <a:endParaRPr lang="zh-CN" altLang="en-US" sz="2400" dirty="0"/>
          </a:p>
        </p:txBody>
      </p:sp>
      <p:cxnSp>
        <p:nvCxnSpPr>
          <p:cNvPr id="79" name="直接连接符 78"/>
          <p:cNvCxnSpPr>
            <a:stCxn id="80" idx="6"/>
            <a:endCxn id="94" idx="2"/>
          </p:cNvCxnSpPr>
          <p:nvPr/>
        </p:nvCxnSpPr>
        <p:spPr bwMode="auto">
          <a:xfrm flipV="1">
            <a:off x="1743199" y="4477762"/>
            <a:ext cx="753119" cy="76210"/>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椭圆 79"/>
          <p:cNvSpPr/>
          <p:nvPr/>
        </p:nvSpPr>
        <p:spPr bwMode="auto">
          <a:xfrm>
            <a:off x="1599183" y="4481964"/>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1" name="椭圆 80"/>
          <p:cNvSpPr/>
          <p:nvPr/>
        </p:nvSpPr>
        <p:spPr bwMode="auto">
          <a:xfrm>
            <a:off x="1259632" y="518158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2" name="椭圆 81"/>
          <p:cNvSpPr/>
          <p:nvPr/>
        </p:nvSpPr>
        <p:spPr bwMode="auto">
          <a:xfrm>
            <a:off x="1732657" y="566124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6" name="椭圆 85"/>
          <p:cNvSpPr/>
          <p:nvPr/>
        </p:nvSpPr>
        <p:spPr bwMode="auto">
          <a:xfrm>
            <a:off x="2013353" y="4911229"/>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4" name="椭圆 93"/>
          <p:cNvSpPr/>
          <p:nvPr/>
        </p:nvSpPr>
        <p:spPr bwMode="auto">
          <a:xfrm>
            <a:off x="2496318" y="440575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5" name="椭圆 94"/>
          <p:cNvSpPr/>
          <p:nvPr/>
        </p:nvSpPr>
        <p:spPr bwMode="auto">
          <a:xfrm>
            <a:off x="3000374" y="4703078"/>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6" name="椭圆 95"/>
          <p:cNvSpPr/>
          <p:nvPr/>
        </p:nvSpPr>
        <p:spPr bwMode="auto">
          <a:xfrm>
            <a:off x="2695227" y="51440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7" name="椭圆 96"/>
          <p:cNvSpPr/>
          <p:nvPr/>
        </p:nvSpPr>
        <p:spPr bwMode="auto">
          <a:xfrm>
            <a:off x="2712342" y="580526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8" name="椭圆 97"/>
          <p:cNvSpPr/>
          <p:nvPr/>
        </p:nvSpPr>
        <p:spPr bwMode="auto">
          <a:xfrm>
            <a:off x="3648446" y="5877272"/>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99" name="椭圆 98"/>
          <p:cNvSpPr/>
          <p:nvPr/>
        </p:nvSpPr>
        <p:spPr bwMode="auto">
          <a:xfrm>
            <a:off x="3642369" y="5109577"/>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0" name="椭圆 99"/>
          <p:cNvSpPr/>
          <p:nvPr/>
        </p:nvSpPr>
        <p:spPr bwMode="auto">
          <a:xfrm>
            <a:off x="3720454" y="440575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01" name="直接连接符 100"/>
          <p:cNvCxnSpPr>
            <a:stCxn id="94" idx="6"/>
            <a:endCxn id="95" idx="1"/>
          </p:cNvCxnSpPr>
          <p:nvPr/>
        </p:nvCxnSpPr>
        <p:spPr bwMode="auto">
          <a:xfrm>
            <a:off x="2640334" y="4477762"/>
            <a:ext cx="381131"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a:stCxn id="95" idx="7"/>
            <a:endCxn id="100" idx="2"/>
          </p:cNvCxnSpPr>
          <p:nvPr/>
        </p:nvCxnSpPr>
        <p:spPr bwMode="auto">
          <a:xfrm flipV="1">
            <a:off x="3123299" y="4477762"/>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a:stCxn id="99" idx="0"/>
            <a:endCxn id="100" idx="4"/>
          </p:cNvCxnSpPr>
          <p:nvPr/>
        </p:nvCxnSpPr>
        <p:spPr bwMode="auto">
          <a:xfrm flipV="1">
            <a:off x="3714377" y="4549770"/>
            <a:ext cx="78085" cy="5598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a:stCxn id="98" idx="0"/>
            <a:endCxn id="99" idx="4"/>
          </p:cNvCxnSpPr>
          <p:nvPr/>
        </p:nvCxnSpPr>
        <p:spPr bwMode="auto">
          <a:xfrm flipH="1" flipV="1">
            <a:off x="3714377" y="5253593"/>
            <a:ext cx="6077" cy="62367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连接符 104"/>
          <p:cNvCxnSpPr>
            <a:stCxn id="80" idx="5"/>
            <a:endCxn id="86" idx="1"/>
          </p:cNvCxnSpPr>
          <p:nvPr/>
        </p:nvCxnSpPr>
        <p:spPr bwMode="auto">
          <a:xfrm>
            <a:off x="1722108" y="4604889"/>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连接符 105"/>
          <p:cNvCxnSpPr>
            <a:stCxn id="80" idx="3"/>
            <a:endCxn id="81" idx="7"/>
          </p:cNvCxnSpPr>
          <p:nvPr/>
        </p:nvCxnSpPr>
        <p:spPr bwMode="auto">
          <a:xfrm flipH="1">
            <a:off x="1382557" y="4604889"/>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a:stCxn id="81" idx="5"/>
            <a:endCxn id="82" idx="1"/>
          </p:cNvCxnSpPr>
          <p:nvPr/>
        </p:nvCxnSpPr>
        <p:spPr bwMode="auto">
          <a:xfrm>
            <a:off x="1382557" y="5304510"/>
            <a:ext cx="371191" cy="37782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直接连接符 107"/>
          <p:cNvCxnSpPr>
            <a:stCxn id="86" idx="3"/>
            <a:endCxn id="82" idx="7"/>
          </p:cNvCxnSpPr>
          <p:nvPr/>
        </p:nvCxnSpPr>
        <p:spPr bwMode="auto">
          <a:xfrm flipH="1">
            <a:off x="1855582" y="5034154"/>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直接连接符 108"/>
          <p:cNvCxnSpPr>
            <a:stCxn id="86" idx="6"/>
            <a:endCxn id="96" idx="2"/>
          </p:cNvCxnSpPr>
          <p:nvPr/>
        </p:nvCxnSpPr>
        <p:spPr bwMode="auto">
          <a:xfrm>
            <a:off x="2157369" y="4983237"/>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接连接符 109"/>
          <p:cNvCxnSpPr>
            <a:stCxn id="82" idx="5"/>
            <a:endCxn id="97" idx="2"/>
          </p:cNvCxnSpPr>
          <p:nvPr/>
        </p:nvCxnSpPr>
        <p:spPr bwMode="auto">
          <a:xfrm>
            <a:off x="1855582" y="5784173"/>
            <a:ext cx="856760" cy="930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接连接符 110"/>
          <p:cNvCxnSpPr>
            <a:stCxn id="96" idx="4"/>
            <a:endCxn id="97" idx="0"/>
          </p:cNvCxnSpPr>
          <p:nvPr/>
        </p:nvCxnSpPr>
        <p:spPr bwMode="auto">
          <a:xfrm>
            <a:off x="2767235" y="5288037"/>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连接符 111"/>
          <p:cNvCxnSpPr>
            <a:stCxn id="96" idx="6"/>
            <a:endCxn id="99" idx="2"/>
          </p:cNvCxnSpPr>
          <p:nvPr/>
        </p:nvCxnSpPr>
        <p:spPr bwMode="auto">
          <a:xfrm flipV="1">
            <a:off x="2839243" y="5181585"/>
            <a:ext cx="803126" cy="3444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直接连接符 112"/>
          <p:cNvCxnSpPr>
            <a:stCxn id="97" idx="6"/>
            <a:endCxn id="98" idx="2"/>
          </p:cNvCxnSpPr>
          <p:nvPr/>
        </p:nvCxnSpPr>
        <p:spPr bwMode="auto">
          <a:xfrm>
            <a:off x="2856358" y="5877272"/>
            <a:ext cx="792088" cy="72008"/>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接连接符 113"/>
          <p:cNvCxnSpPr>
            <a:stCxn id="95" idx="3"/>
            <a:endCxn id="96" idx="7"/>
          </p:cNvCxnSpPr>
          <p:nvPr/>
        </p:nvCxnSpPr>
        <p:spPr bwMode="auto">
          <a:xfrm flipH="1">
            <a:off x="2818152" y="4826003"/>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 name="TextBox 114"/>
          <p:cNvSpPr txBox="1"/>
          <p:nvPr/>
        </p:nvSpPr>
        <p:spPr>
          <a:xfrm>
            <a:off x="1344190" y="5099704"/>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116" name="TextBox 115"/>
          <p:cNvSpPr txBox="1"/>
          <p:nvPr/>
        </p:nvSpPr>
        <p:spPr>
          <a:xfrm>
            <a:off x="2026079" y="4705399"/>
            <a:ext cx="432048" cy="307777"/>
          </a:xfrm>
          <a:prstGeom prst="rect">
            <a:avLst/>
          </a:prstGeom>
          <a:noFill/>
        </p:spPr>
        <p:txBody>
          <a:bodyPr wrap="square" rtlCol="0">
            <a:spAutoFit/>
          </a:bodyPr>
          <a:lstStyle/>
          <a:p>
            <a:pPr algn="ctr"/>
            <a:r>
              <a:rPr lang="en-US" altLang="zh-CN" sz="1400" b="1" dirty="0" smtClean="0">
                <a:latin typeface="+mn-lt"/>
              </a:rPr>
              <a:t>1,2</a:t>
            </a:r>
            <a:endParaRPr lang="zh-CN" altLang="en-US" sz="1400" b="1" dirty="0">
              <a:latin typeface="+mn-lt"/>
            </a:endParaRPr>
          </a:p>
        </p:txBody>
      </p:sp>
      <p:sp>
        <p:nvSpPr>
          <p:cNvPr id="117" name="TextBox 116"/>
          <p:cNvSpPr txBox="1"/>
          <p:nvPr/>
        </p:nvSpPr>
        <p:spPr>
          <a:xfrm>
            <a:off x="1566831" y="5713511"/>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18" name="TextBox 117"/>
          <p:cNvSpPr txBox="1"/>
          <p:nvPr/>
        </p:nvSpPr>
        <p:spPr>
          <a:xfrm>
            <a:off x="2583273" y="5867399"/>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19" name="TextBox 118"/>
          <p:cNvSpPr txBox="1"/>
          <p:nvPr/>
        </p:nvSpPr>
        <p:spPr>
          <a:xfrm>
            <a:off x="2747134" y="5198807"/>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20" name="TextBox 119"/>
          <p:cNvSpPr txBox="1"/>
          <p:nvPr/>
        </p:nvSpPr>
        <p:spPr>
          <a:xfrm>
            <a:off x="3728887" y="5036745"/>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21" name="TextBox 120"/>
          <p:cNvSpPr txBox="1"/>
          <p:nvPr/>
        </p:nvSpPr>
        <p:spPr>
          <a:xfrm>
            <a:off x="3611230" y="4149080"/>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22" name="TextBox 121"/>
          <p:cNvSpPr txBox="1"/>
          <p:nvPr/>
        </p:nvSpPr>
        <p:spPr>
          <a:xfrm>
            <a:off x="2400092" y="4149080"/>
            <a:ext cx="253240" cy="307777"/>
          </a:xfrm>
          <a:prstGeom prst="rect">
            <a:avLst/>
          </a:prstGeom>
          <a:noFill/>
        </p:spPr>
        <p:txBody>
          <a:bodyPr wrap="square" rtlCol="0">
            <a:spAutoFit/>
          </a:bodyPr>
          <a:lstStyle/>
          <a:p>
            <a:pPr algn="ctr"/>
            <a:r>
              <a:rPr lang="en-US" altLang="zh-CN" sz="1400" b="1" dirty="0" smtClean="0">
                <a:latin typeface="+mn-lt"/>
              </a:rPr>
              <a:t>2</a:t>
            </a:r>
            <a:endParaRPr lang="zh-CN" altLang="en-US" sz="1400" b="1" dirty="0">
              <a:latin typeface="+mn-lt"/>
            </a:endParaRPr>
          </a:p>
        </p:txBody>
      </p:sp>
      <p:sp>
        <p:nvSpPr>
          <p:cNvPr id="123" name="TextBox 122"/>
          <p:cNvSpPr txBox="1"/>
          <p:nvPr/>
        </p:nvSpPr>
        <p:spPr>
          <a:xfrm>
            <a:off x="1804665" y="6125234"/>
            <a:ext cx="1872208" cy="400110"/>
          </a:xfrm>
          <a:prstGeom prst="rect">
            <a:avLst/>
          </a:prstGeom>
          <a:noFill/>
        </p:spPr>
        <p:txBody>
          <a:bodyPr wrap="square" rtlCol="0">
            <a:spAutoFit/>
          </a:bodyPr>
          <a:lstStyle/>
          <a:p>
            <a:pPr algn="ctr"/>
            <a:r>
              <a:rPr lang="zh-CN" altLang="en-US" sz="2000" b="1" dirty="0">
                <a:latin typeface="+mn-ea"/>
                <a:ea typeface="+mn-ea"/>
              </a:rPr>
              <a:t>一</a:t>
            </a:r>
            <a:r>
              <a:rPr lang="zh-CN" altLang="en-US" sz="2000" b="1" dirty="0" smtClean="0">
                <a:latin typeface="+mn-ea"/>
                <a:ea typeface="+mn-ea"/>
              </a:rPr>
              <a:t>个网络示例</a:t>
            </a:r>
            <a:endParaRPr lang="zh-CN" altLang="en-US" sz="2000" b="1" dirty="0">
              <a:latin typeface="+mn-ea"/>
              <a:ea typeface="+mn-ea"/>
            </a:endParaRPr>
          </a:p>
        </p:txBody>
      </p:sp>
      <p:sp>
        <p:nvSpPr>
          <p:cNvPr id="124" name="椭圆 123"/>
          <p:cNvSpPr/>
          <p:nvPr/>
        </p:nvSpPr>
        <p:spPr bwMode="auto">
          <a:xfrm>
            <a:off x="5472752" y="4444400"/>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5" name="椭圆 124"/>
          <p:cNvSpPr/>
          <p:nvPr/>
        </p:nvSpPr>
        <p:spPr bwMode="auto">
          <a:xfrm>
            <a:off x="5133201" y="5144021"/>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6" name="椭圆 125"/>
          <p:cNvSpPr/>
          <p:nvPr/>
        </p:nvSpPr>
        <p:spPr bwMode="auto">
          <a:xfrm>
            <a:off x="5606226" y="562368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7" name="椭圆 126"/>
          <p:cNvSpPr/>
          <p:nvPr/>
        </p:nvSpPr>
        <p:spPr bwMode="auto">
          <a:xfrm>
            <a:off x="5886922" y="4873665"/>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28" name="椭圆 127"/>
          <p:cNvSpPr/>
          <p:nvPr/>
        </p:nvSpPr>
        <p:spPr bwMode="auto">
          <a:xfrm>
            <a:off x="6369887" y="4368190"/>
            <a:ext cx="144016" cy="144016"/>
          </a:xfrm>
          <a:prstGeom prst="ellipse">
            <a:avLst/>
          </a:prstGeom>
          <a:solidFill>
            <a:srgbClr val="008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0" name="椭圆 129"/>
          <p:cNvSpPr/>
          <p:nvPr/>
        </p:nvSpPr>
        <p:spPr bwMode="auto">
          <a:xfrm>
            <a:off x="6568796" y="5106457"/>
            <a:ext cx="144016" cy="144016"/>
          </a:xfrm>
          <a:prstGeom prst="ellipse">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1" name="椭圆 130"/>
          <p:cNvSpPr/>
          <p:nvPr/>
        </p:nvSpPr>
        <p:spPr bwMode="auto">
          <a:xfrm>
            <a:off x="6585911" y="576770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2" name="椭圆 131"/>
          <p:cNvSpPr/>
          <p:nvPr/>
        </p:nvSpPr>
        <p:spPr bwMode="auto">
          <a:xfrm>
            <a:off x="7522015" y="5839708"/>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3" name="椭圆 132"/>
          <p:cNvSpPr/>
          <p:nvPr/>
        </p:nvSpPr>
        <p:spPr bwMode="auto">
          <a:xfrm>
            <a:off x="7515938" y="5072013"/>
            <a:ext cx="144016" cy="144016"/>
          </a:xfrm>
          <a:prstGeom prst="ellipse">
            <a:avLst/>
          </a:prstGeom>
          <a:solidFill>
            <a:schemeClr val="accent5">
              <a:lumMod val="90000"/>
            </a:scheme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34" name="椭圆 133"/>
          <p:cNvSpPr/>
          <p:nvPr/>
        </p:nvSpPr>
        <p:spPr bwMode="auto">
          <a:xfrm>
            <a:off x="7594023" y="4368190"/>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cxnSp>
        <p:nvCxnSpPr>
          <p:cNvPr id="135" name="直接连接符 134"/>
          <p:cNvCxnSpPr>
            <a:stCxn id="129" idx="7"/>
            <a:endCxn id="134" idx="2"/>
          </p:cNvCxnSpPr>
          <p:nvPr/>
        </p:nvCxnSpPr>
        <p:spPr bwMode="auto">
          <a:xfrm flipV="1">
            <a:off x="6996868" y="4440198"/>
            <a:ext cx="597155" cy="24640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接连接符 135"/>
          <p:cNvCxnSpPr>
            <a:stCxn id="124" idx="5"/>
            <a:endCxn id="127" idx="1"/>
          </p:cNvCxnSpPr>
          <p:nvPr/>
        </p:nvCxnSpPr>
        <p:spPr bwMode="auto">
          <a:xfrm>
            <a:off x="5595677" y="4567325"/>
            <a:ext cx="312336" cy="327431"/>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接连接符 136"/>
          <p:cNvCxnSpPr>
            <a:stCxn id="124" idx="3"/>
            <a:endCxn id="125" idx="7"/>
          </p:cNvCxnSpPr>
          <p:nvPr/>
        </p:nvCxnSpPr>
        <p:spPr bwMode="auto">
          <a:xfrm flipH="1">
            <a:off x="5256126" y="4567325"/>
            <a:ext cx="237717" cy="59778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p:cNvCxnSpPr>
            <a:stCxn id="127" idx="3"/>
            <a:endCxn id="126" idx="7"/>
          </p:cNvCxnSpPr>
          <p:nvPr/>
        </p:nvCxnSpPr>
        <p:spPr bwMode="auto">
          <a:xfrm flipH="1">
            <a:off x="5729151" y="4996590"/>
            <a:ext cx="178862" cy="648185"/>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直接连接符 138"/>
          <p:cNvCxnSpPr>
            <a:stCxn id="127" idx="6"/>
            <a:endCxn id="130" idx="2"/>
          </p:cNvCxnSpPr>
          <p:nvPr/>
        </p:nvCxnSpPr>
        <p:spPr bwMode="auto">
          <a:xfrm>
            <a:off x="6030938" y="4945673"/>
            <a:ext cx="537858" cy="232792"/>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直接连接符 139"/>
          <p:cNvCxnSpPr>
            <a:stCxn id="130" idx="4"/>
            <a:endCxn id="131" idx="0"/>
          </p:cNvCxnSpPr>
          <p:nvPr/>
        </p:nvCxnSpPr>
        <p:spPr bwMode="auto">
          <a:xfrm>
            <a:off x="6640804" y="5250473"/>
            <a:ext cx="17115" cy="517227"/>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p:cNvCxnSpPr>
            <a:stCxn id="129" idx="3"/>
            <a:endCxn id="130" idx="7"/>
          </p:cNvCxnSpPr>
          <p:nvPr/>
        </p:nvCxnSpPr>
        <p:spPr bwMode="auto">
          <a:xfrm flipH="1">
            <a:off x="6691721" y="4788439"/>
            <a:ext cx="203313" cy="33910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2" name="TextBox 141"/>
          <p:cNvSpPr txBox="1"/>
          <p:nvPr/>
        </p:nvSpPr>
        <p:spPr>
          <a:xfrm>
            <a:off x="5217759" y="5062140"/>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143" name="TextBox 142"/>
          <p:cNvSpPr txBox="1"/>
          <p:nvPr/>
        </p:nvSpPr>
        <p:spPr>
          <a:xfrm>
            <a:off x="5899648" y="4667835"/>
            <a:ext cx="432048" cy="307777"/>
          </a:xfrm>
          <a:prstGeom prst="rect">
            <a:avLst/>
          </a:prstGeom>
          <a:noFill/>
        </p:spPr>
        <p:txBody>
          <a:bodyPr wrap="square" rtlCol="0">
            <a:spAutoFit/>
          </a:bodyPr>
          <a:lstStyle/>
          <a:p>
            <a:r>
              <a:rPr lang="en-US" altLang="zh-CN" sz="1400" b="1" dirty="0" smtClean="0">
                <a:latin typeface="+mn-lt"/>
              </a:rPr>
              <a:t>1</a:t>
            </a:r>
            <a:endParaRPr lang="zh-CN" altLang="en-US" sz="1400" b="1" dirty="0">
              <a:latin typeface="+mn-lt"/>
            </a:endParaRPr>
          </a:p>
        </p:txBody>
      </p:sp>
      <p:sp>
        <p:nvSpPr>
          <p:cNvPr id="144" name="TextBox 143"/>
          <p:cNvSpPr txBox="1"/>
          <p:nvPr/>
        </p:nvSpPr>
        <p:spPr>
          <a:xfrm>
            <a:off x="5440400" y="5675947"/>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45" name="TextBox 144"/>
          <p:cNvSpPr txBox="1"/>
          <p:nvPr/>
        </p:nvSpPr>
        <p:spPr>
          <a:xfrm>
            <a:off x="6456842" y="5829835"/>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46" name="TextBox 145"/>
          <p:cNvSpPr txBox="1"/>
          <p:nvPr/>
        </p:nvSpPr>
        <p:spPr>
          <a:xfrm>
            <a:off x="7484799" y="4111516"/>
            <a:ext cx="253240" cy="307777"/>
          </a:xfrm>
          <a:prstGeom prst="rect">
            <a:avLst/>
          </a:prstGeom>
          <a:noFill/>
        </p:spPr>
        <p:txBody>
          <a:bodyPr wrap="square" rtlCol="0">
            <a:spAutoFit/>
          </a:bodyPr>
          <a:lstStyle/>
          <a:p>
            <a:pPr algn="ctr"/>
            <a:r>
              <a:rPr lang="en-US" altLang="zh-CN" sz="1400" b="1" dirty="0" smtClean="0">
                <a:latin typeface="+mn-lt"/>
              </a:rPr>
              <a:t>1</a:t>
            </a:r>
            <a:endParaRPr lang="zh-CN" altLang="en-US" sz="1400" b="1" dirty="0">
              <a:latin typeface="+mn-lt"/>
            </a:endParaRPr>
          </a:p>
        </p:txBody>
      </p:sp>
      <p:sp>
        <p:nvSpPr>
          <p:cNvPr id="147" name="TextBox 146"/>
          <p:cNvSpPr txBox="1"/>
          <p:nvPr/>
        </p:nvSpPr>
        <p:spPr>
          <a:xfrm>
            <a:off x="5436096" y="6087670"/>
            <a:ext cx="2494166" cy="400110"/>
          </a:xfrm>
          <a:prstGeom prst="rect">
            <a:avLst/>
          </a:prstGeom>
          <a:noFill/>
        </p:spPr>
        <p:txBody>
          <a:bodyPr wrap="square" rtlCol="0">
            <a:spAutoFit/>
          </a:bodyPr>
          <a:lstStyle/>
          <a:p>
            <a:pPr algn="ctr"/>
            <a:r>
              <a:rPr lang="zh-CN" altLang="en-US" sz="2000" b="1" dirty="0" smtClean="0">
                <a:latin typeface="+mn-lt"/>
                <a:ea typeface="+mn-ea"/>
              </a:rPr>
              <a:t>组</a:t>
            </a:r>
            <a:r>
              <a:rPr lang="en-US" altLang="zh-CN" sz="2000" b="1" dirty="0" smtClean="0">
                <a:latin typeface="+mn-lt"/>
                <a:ea typeface="+mn-ea"/>
              </a:rPr>
              <a:t>1</a:t>
            </a:r>
            <a:r>
              <a:rPr lang="zh-CN" altLang="en-US" sz="2000" b="1" dirty="0" smtClean="0">
                <a:latin typeface="+mn-lt"/>
                <a:ea typeface="+mn-ea"/>
              </a:rPr>
              <a:t>的基于核心的树</a:t>
            </a:r>
            <a:endParaRPr lang="zh-CN" altLang="en-US" sz="2000" b="1" dirty="0">
              <a:latin typeface="+mn-lt"/>
              <a:ea typeface="+mn-ea"/>
            </a:endParaRPr>
          </a:p>
        </p:txBody>
      </p:sp>
      <p:sp>
        <p:nvSpPr>
          <p:cNvPr id="148" name="TextBox 147"/>
          <p:cNvSpPr txBox="1"/>
          <p:nvPr/>
        </p:nvSpPr>
        <p:spPr>
          <a:xfrm>
            <a:off x="5940152" y="5085184"/>
            <a:ext cx="830294" cy="369332"/>
          </a:xfrm>
          <a:prstGeom prst="rect">
            <a:avLst/>
          </a:prstGeom>
          <a:noFill/>
        </p:spPr>
        <p:txBody>
          <a:bodyPr wrap="square" rtlCol="0">
            <a:spAutoFit/>
          </a:bodyPr>
          <a:lstStyle/>
          <a:p>
            <a:pPr algn="ctr"/>
            <a:r>
              <a:rPr lang="zh-CN" altLang="en-US" sz="1800" b="1" dirty="0" smtClean="0">
                <a:latin typeface="+mn-ea"/>
                <a:ea typeface="+mn-ea"/>
              </a:rPr>
              <a:t>核心</a:t>
            </a:r>
            <a:endParaRPr lang="zh-CN" altLang="en-US" sz="1800" b="1" dirty="0">
              <a:latin typeface="+mn-ea"/>
              <a:ea typeface="+mn-ea"/>
            </a:endParaRPr>
          </a:p>
        </p:txBody>
      </p:sp>
      <p:sp>
        <p:nvSpPr>
          <p:cNvPr id="150" name="Line 101"/>
          <p:cNvSpPr>
            <a:spLocks noChangeShapeType="1"/>
          </p:cNvSpPr>
          <p:nvPr/>
        </p:nvSpPr>
        <p:spPr bwMode="auto">
          <a:xfrm>
            <a:off x="6657919" y="4465211"/>
            <a:ext cx="288032" cy="160769"/>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Line 101"/>
          <p:cNvSpPr>
            <a:spLocks noChangeShapeType="1"/>
          </p:cNvSpPr>
          <p:nvPr/>
        </p:nvSpPr>
        <p:spPr bwMode="auto">
          <a:xfrm flipH="1" flipV="1">
            <a:off x="6189927" y="4898171"/>
            <a:ext cx="251968" cy="135983"/>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Line 101"/>
          <p:cNvSpPr>
            <a:spLocks noChangeShapeType="1"/>
          </p:cNvSpPr>
          <p:nvPr/>
        </p:nvSpPr>
        <p:spPr bwMode="auto">
          <a:xfrm flipH="1">
            <a:off x="6657918" y="4790101"/>
            <a:ext cx="143960" cy="246644"/>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Line 101"/>
          <p:cNvSpPr>
            <a:spLocks noChangeShapeType="1"/>
          </p:cNvSpPr>
          <p:nvPr/>
        </p:nvSpPr>
        <p:spPr bwMode="auto">
          <a:xfrm>
            <a:off x="6732240" y="5344522"/>
            <a:ext cx="13772" cy="27916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Line 101"/>
          <p:cNvSpPr>
            <a:spLocks noChangeShapeType="1"/>
          </p:cNvSpPr>
          <p:nvPr/>
        </p:nvSpPr>
        <p:spPr bwMode="auto">
          <a:xfrm flipV="1">
            <a:off x="7147354" y="4419292"/>
            <a:ext cx="232958" cy="13047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Line 101"/>
          <p:cNvSpPr>
            <a:spLocks noChangeShapeType="1"/>
          </p:cNvSpPr>
          <p:nvPr/>
        </p:nvSpPr>
        <p:spPr bwMode="auto">
          <a:xfrm flipH="1" flipV="1">
            <a:off x="5685421" y="4565398"/>
            <a:ext cx="222592" cy="20968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Line 101"/>
          <p:cNvSpPr>
            <a:spLocks noChangeShapeType="1"/>
          </p:cNvSpPr>
          <p:nvPr/>
        </p:nvSpPr>
        <p:spPr bwMode="auto">
          <a:xfrm flipH="1">
            <a:off x="5256125" y="4649884"/>
            <a:ext cx="132387" cy="29578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Line 101"/>
          <p:cNvSpPr>
            <a:spLocks noChangeShapeType="1"/>
          </p:cNvSpPr>
          <p:nvPr/>
        </p:nvSpPr>
        <p:spPr bwMode="auto">
          <a:xfrm flipH="1">
            <a:off x="5693639" y="5082309"/>
            <a:ext cx="116981" cy="32517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TextBox 157"/>
          <p:cNvSpPr txBox="1"/>
          <p:nvPr/>
        </p:nvSpPr>
        <p:spPr>
          <a:xfrm>
            <a:off x="5968111" y="4201555"/>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sp>
        <p:nvSpPr>
          <p:cNvPr id="159" name="TextBox 158"/>
          <p:cNvSpPr txBox="1"/>
          <p:nvPr/>
        </p:nvSpPr>
        <p:spPr>
          <a:xfrm>
            <a:off x="2834231" y="4353172"/>
            <a:ext cx="506369" cy="369332"/>
          </a:xfrm>
          <a:prstGeom prst="rect">
            <a:avLst/>
          </a:prstGeom>
          <a:noFill/>
        </p:spPr>
        <p:txBody>
          <a:bodyPr wrap="square" rtlCol="0">
            <a:spAutoFit/>
          </a:bodyPr>
          <a:lstStyle/>
          <a:p>
            <a:pPr algn="ctr"/>
            <a:r>
              <a:rPr lang="zh-CN" altLang="en-US" sz="1800" b="1" dirty="0" smtClean="0">
                <a:latin typeface="+mn-ea"/>
                <a:ea typeface="+mn-ea"/>
              </a:rPr>
              <a:t>源</a:t>
            </a:r>
            <a:endParaRPr lang="zh-CN" altLang="en-US" sz="1800" b="1" dirty="0">
              <a:latin typeface="+mn-ea"/>
              <a:ea typeface="+mn-ea"/>
            </a:endParaRPr>
          </a:p>
        </p:txBody>
      </p:sp>
      <p:cxnSp>
        <p:nvCxnSpPr>
          <p:cNvPr id="160" name="直接连接符 159"/>
          <p:cNvCxnSpPr/>
          <p:nvPr/>
        </p:nvCxnSpPr>
        <p:spPr bwMode="auto">
          <a:xfrm>
            <a:off x="6519516" y="4465212"/>
            <a:ext cx="381131" cy="246407"/>
          </a:xfrm>
          <a:prstGeom prst="line">
            <a:avLst/>
          </a:prstGeom>
          <a:solidFill>
            <a:schemeClr val="accent1"/>
          </a:solidFill>
          <a:ln w="19050" cap="flat" cmpd="sng" algn="ctr">
            <a:solidFill>
              <a:schemeClr val="tx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9" name="椭圆 128"/>
          <p:cNvSpPr/>
          <p:nvPr/>
        </p:nvSpPr>
        <p:spPr bwMode="auto">
          <a:xfrm>
            <a:off x="6873943" y="4665514"/>
            <a:ext cx="144016" cy="14401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03912747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任播</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2" name="内容占位符 1"/>
          <p:cNvSpPr>
            <a:spLocks noGrp="1"/>
          </p:cNvSpPr>
          <p:nvPr>
            <p:ph idx="1"/>
          </p:nvPr>
        </p:nvSpPr>
        <p:spPr/>
        <p:txBody>
          <a:bodyPr/>
          <a:lstStyle/>
          <a:p>
            <a:r>
              <a:rPr lang="zh-CN" altLang="en-US" sz="2400" dirty="0" smtClean="0">
                <a:solidFill>
                  <a:srgbClr val="FF0000"/>
                </a:solidFill>
              </a:rPr>
              <a:t>单播</a:t>
            </a:r>
            <a:r>
              <a:rPr lang="en-US" altLang="zh-CN" sz="2400" dirty="0" smtClean="0"/>
              <a:t>(</a:t>
            </a:r>
            <a:r>
              <a:rPr lang="en-US" altLang="zh-CN" sz="2400" dirty="0" smtClean="0">
                <a:solidFill>
                  <a:srgbClr val="0000FF"/>
                </a:solidFill>
              </a:rPr>
              <a:t>unicast</a:t>
            </a:r>
            <a:r>
              <a:rPr lang="en-US" altLang="zh-CN" sz="2400" dirty="0" smtClean="0"/>
              <a:t>)</a:t>
            </a:r>
          </a:p>
          <a:p>
            <a:pPr lvl="1"/>
            <a:r>
              <a:rPr lang="zh-CN" altLang="en-US" sz="2400" dirty="0" smtClean="0"/>
              <a:t>源节点给单个目标节点发送分组</a:t>
            </a:r>
            <a:r>
              <a:rPr lang="zh-CN" altLang="en-US" sz="2400" dirty="0"/>
              <a:t>；</a:t>
            </a:r>
            <a:endParaRPr lang="en-US" altLang="zh-CN" sz="2400" dirty="0" smtClean="0"/>
          </a:p>
          <a:p>
            <a:r>
              <a:rPr lang="zh-CN" altLang="en-US" sz="2400" dirty="0">
                <a:solidFill>
                  <a:srgbClr val="FF0000"/>
                </a:solidFill>
              </a:rPr>
              <a:t>广播</a:t>
            </a:r>
            <a:r>
              <a:rPr lang="en-US" altLang="zh-CN" sz="2400" dirty="0" smtClean="0"/>
              <a:t>(</a:t>
            </a:r>
            <a:r>
              <a:rPr lang="en-US" altLang="zh-CN" sz="2400" dirty="0" smtClean="0">
                <a:solidFill>
                  <a:srgbClr val="0000FF"/>
                </a:solidFill>
              </a:rPr>
              <a:t>broadcast</a:t>
            </a:r>
            <a:r>
              <a:rPr lang="en-US" altLang="zh-CN" sz="2400" dirty="0" smtClean="0"/>
              <a:t>)</a:t>
            </a:r>
          </a:p>
          <a:p>
            <a:pPr lvl="1"/>
            <a:r>
              <a:rPr lang="zh-CN" altLang="en-US" sz="2400" dirty="0" smtClean="0"/>
              <a:t>源</a:t>
            </a:r>
            <a:r>
              <a:rPr lang="zh-CN" altLang="en-US" sz="2400" dirty="0"/>
              <a:t>节点</a:t>
            </a:r>
            <a:r>
              <a:rPr lang="zh-CN" altLang="en-US" sz="2400" dirty="0" smtClean="0"/>
              <a:t>给所有目标</a:t>
            </a:r>
            <a:r>
              <a:rPr lang="zh-CN" altLang="en-US" sz="2400" dirty="0"/>
              <a:t>节点发送</a:t>
            </a:r>
            <a:r>
              <a:rPr lang="zh-CN" altLang="en-US" sz="2400" dirty="0" smtClean="0"/>
              <a:t>分组；</a:t>
            </a:r>
            <a:endParaRPr lang="en-US" altLang="zh-CN" sz="2400" dirty="0" smtClean="0"/>
          </a:p>
          <a:p>
            <a:r>
              <a:rPr lang="zh-CN" altLang="en-US" sz="2400" dirty="0">
                <a:solidFill>
                  <a:srgbClr val="FF0000"/>
                </a:solidFill>
              </a:rPr>
              <a:t>组播</a:t>
            </a:r>
            <a:r>
              <a:rPr lang="en-US" altLang="zh-CN" sz="2400" dirty="0" smtClean="0"/>
              <a:t>(</a:t>
            </a:r>
            <a:r>
              <a:rPr lang="en-US" altLang="zh-CN" sz="2400" dirty="0">
                <a:solidFill>
                  <a:srgbClr val="0000FF"/>
                </a:solidFill>
              </a:rPr>
              <a:t>multicast</a:t>
            </a:r>
            <a:r>
              <a:rPr lang="en-US" altLang="zh-CN" sz="2400" dirty="0" smtClean="0"/>
              <a:t>)</a:t>
            </a:r>
          </a:p>
          <a:p>
            <a:pPr lvl="1"/>
            <a:r>
              <a:rPr lang="zh-CN" altLang="en-US" sz="2400" dirty="0" smtClean="0"/>
              <a:t>源</a:t>
            </a:r>
            <a:r>
              <a:rPr lang="zh-CN" altLang="en-US" sz="2400" dirty="0"/>
              <a:t>节点</a:t>
            </a:r>
            <a:r>
              <a:rPr lang="zh-CN" altLang="en-US" sz="2400" dirty="0" smtClean="0"/>
              <a:t>给一组目标</a:t>
            </a:r>
            <a:r>
              <a:rPr lang="zh-CN" altLang="en-US" sz="2400" dirty="0"/>
              <a:t>节点发送</a:t>
            </a:r>
            <a:r>
              <a:rPr lang="zh-CN" altLang="en-US" sz="2400" dirty="0" smtClean="0"/>
              <a:t>分组；</a:t>
            </a:r>
            <a:endParaRPr lang="en-US" altLang="zh-CN" sz="2400" dirty="0" smtClean="0"/>
          </a:p>
          <a:p>
            <a:r>
              <a:rPr lang="zh-CN" altLang="en-US" sz="2400" dirty="0">
                <a:solidFill>
                  <a:srgbClr val="FF0000"/>
                </a:solidFill>
              </a:rPr>
              <a:t>任播</a:t>
            </a:r>
            <a:r>
              <a:rPr lang="en-US" altLang="zh-CN" sz="2400" dirty="0" smtClean="0"/>
              <a:t>(</a:t>
            </a:r>
            <a:r>
              <a:rPr lang="en-US" altLang="zh-CN" sz="2400" dirty="0" err="1">
                <a:solidFill>
                  <a:srgbClr val="0000FF"/>
                </a:solidFill>
              </a:rPr>
              <a:t>Anycast</a:t>
            </a:r>
            <a:r>
              <a:rPr lang="en-US" altLang="zh-CN" sz="2400" dirty="0" smtClean="0"/>
              <a:t>)</a:t>
            </a:r>
          </a:p>
          <a:p>
            <a:pPr lvl="1"/>
            <a:r>
              <a:rPr lang="zh-CN" altLang="en-US" sz="2400" dirty="0" smtClean="0"/>
              <a:t>源节点发出的分组被传递给最近的一个组成员；</a:t>
            </a:r>
            <a:endParaRPr lang="en-US" altLang="zh-CN" sz="2400" dirty="0"/>
          </a:p>
          <a:p>
            <a:pPr lvl="1"/>
            <a:r>
              <a:rPr lang="zh-CN" altLang="en-US" sz="2400" dirty="0" smtClean="0">
                <a:solidFill>
                  <a:srgbClr val="0000FF"/>
                </a:solidFill>
              </a:rPr>
              <a:t>应用</a:t>
            </a:r>
            <a:r>
              <a:rPr lang="zh-CN" altLang="en-US" sz="2400" dirty="0" smtClean="0"/>
              <a:t>：使用任播可以发现最近的域名服务器、最近的文件服务器或最近的时间服务器等。</a:t>
            </a:r>
            <a:endParaRPr lang="zh-CN" altLang="en-US" sz="2400" dirty="0"/>
          </a:p>
        </p:txBody>
      </p:sp>
    </p:spTree>
    <p:extLst>
      <p:ext uri="{BB962C8B-B14F-4D97-AF65-F5344CB8AC3E}">
        <p14:creationId xmlns:p14="http://schemas.microsoft.com/office/powerpoint/2010/main" val="6276062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任播路由</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575642"/>
          </a:xfrm>
        </p:spPr>
        <p:txBody>
          <a:bodyPr/>
          <a:lstStyle/>
          <a:p>
            <a:r>
              <a:rPr lang="zh-CN" altLang="en-US" sz="2400" dirty="0" smtClean="0">
                <a:solidFill>
                  <a:srgbClr val="FF0000"/>
                </a:solidFill>
              </a:rPr>
              <a:t>可使用距离矢量算法或链路状态算法生成任播路由</a:t>
            </a:r>
            <a:endParaRPr lang="zh-CN" altLang="en-US" sz="2400" dirty="0">
              <a:solidFill>
                <a:srgbClr val="FF0000"/>
              </a:solidFill>
            </a:endParaRPr>
          </a:p>
        </p:txBody>
      </p:sp>
      <p:grpSp>
        <p:nvGrpSpPr>
          <p:cNvPr id="7" name="Group 4"/>
          <p:cNvGrpSpPr>
            <a:grpSpLocks/>
          </p:cNvGrpSpPr>
          <p:nvPr/>
        </p:nvGrpSpPr>
        <p:grpSpPr bwMode="auto">
          <a:xfrm>
            <a:off x="795338" y="2636912"/>
            <a:ext cx="8088312" cy="3348038"/>
            <a:chOff x="413" y="1570"/>
            <a:chExt cx="5095" cy="2109"/>
          </a:xfrm>
        </p:grpSpPr>
        <p:pic>
          <p:nvPicPr>
            <p:cNvPr id="8"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6657" b="13373"/>
            <a:stretch>
              <a:fillRect/>
            </a:stretch>
          </p:blipFill>
          <p:spPr bwMode="auto">
            <a:xfrm>
              <a:off x="413" y="1570"/>
              <a:ext cx="5095" cy="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871" y="3485"/>
              <a:ext cx="1059"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effectLst/>
                  <a:uLnTx/>
                  <a:uFillTx/>
                  <a:latin typeface="+mn-lt"/>
                  <a:ea typeface="+mn-ea"/>
                </a:rPr>
                <a:t>组</a:t>
              </a:r>
              <a:r>
                <a:rPr kumimoji="0" lang="en-US" altLang="zh-CN" sz="2000" b="1" i="0" u="none" strike="noStrike" kern="0" cap="none" spc="0" normalizeH="0" baseline="0" noProof="0" dirty="0" smtClean="0">
                  <a:ln>
                    <a:noFill/>
                  </a:ln>
                  <a:effectLst/>
                  <a:uLnTx/>
                  <a:uFillTx/>
                  <a:latin typeface="+mn-lt"/>
                  <a:ea typeface="+mn-ea"/>
                </a:rPr>
                <a:t>1</a:t>
              </a:r>
              <a:r>
                <a:rPr kumimoji="0" lang="zh-CN" altLang="en-US" sz="2000" b="1" i="0" u="none" strike="noStrike" kern="0" cap="none" spc="0" normalizeH="0" baseline="0" noProof="0" dirty="0" smtClean="0">
                  <a:ln>
                    <a:noFill/>
                  </a:ln>
                  <a:effectLst/>
                  <a:uLnTx/>
                  <a:uFillTx/>
                  <a:latin typeface="+mn-lt"/>
                  <a:ea typeface="+mn-ea"/>
                </a:rPr>
                <a:t>的任播路由</a:t>
              </a:r>
              <a:endParaRPr kumimoji="0" lang="en-US" altLang="zh-CN" sz="2000" b="1" i="0" u="none" strike="noStrike" kern="0" cap="none" spc="0" normalizeH="0" baseline="0" noProof="0" dirty="0" smtClean="0">
                <a:ln>
                  <a:noFill/>
                </a:ln>
                <a:effectLst/>
                <a:uLnTx/>
                <a:uFillTx/>
                <a:latin typeface="+mn-lt"/>
                <a:ea typeface="+mn-ea"/>
              </a:endParaRPr>
            </a:p>
          </p:txBody>
        </p:sp>
        <p:sp>
          <p:nvSpPr>
            <p:cNvPr id="11" name="TextBox 10"/>
            <p:cNvSpPr txBox="1">
              <a:spLocks noChangeArrowheads="1"/>
            </p:cNvSpPr>
            <p:nvPr/>
          </p:nvSpPr>
          <p:spPr bwMode="auto">
            <a:xfrm>
              <a:off x="3427" y="3485"/>
              <a:ext cx="1777" cy="19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effectLst/>
                  <a:uLnTx/>
                  <a:uFillTx/>
                  <a:latin typeface="+mn-lt"/>
                  <a:ea typeface="+mn-ea"/>
                </a:rPr>
                <a:t>路由协议看到的拓扑结构</a:t>
              </a:r>
              <a:endParaRPr kumimoji="0" lang="en-US" altLang="zh-CN" sz="2000" b="1" i="0" u="none" strike="noStrike" kern="0" cap="none" spc="0" normalizeH="0" baseline="0" noProof="0" dirty="0" smtClean="0">
                <a:ln>
                  <a:noFill/>
                </a:ln>
                <a:effectLst/>
                <a:uLnTx/>
                <a:uFillTx/>
                <a:latin typeface="+mn-lt"/>
                <a:ea typeface="+mn-ea"/>
              </a:endParaRPr>
            </a:p>
          </p:txBody>
        </p:sp>
      </p:grpSp>
    </p:spTree>
    <p:extLst>
      <p:ext uri="{BB962C8B-B14F-4D97-AF65-F5344CB8AC3E}">
        <p14:creationId xmlns:p14="http://schemas.microsoft.com/office/powerpoint/2010/main" val="406796039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移动主机路由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2" name="内容占位符 1"/>
          <p:cNvSpPr>
            <a:spLocks noGrp="1"/>
          </p:cNvSpPr>
          <p:nvPr>
            <p:ph idx="1"/>
          </p:nvPr>
        </p:nvSpPr>
        <p:spPr>
          <a:xfrm>
            <a:off x="809625" y="1773238"/>
            <a:ext cx="7958138" cy="1511746"/>
          </a:xfrm>
        </p:spPr>
        <p:txBody>
          <a:bodyPr/>
          <a:lstStyle/>
          <a:p>
            <a:r>
              <a:rPr lang="zh-CN" altLang="en-US" sz="2200" dirty="0" smtClean="0">
                <a:solidFill>
                  <a:srgbClr val="FF0000"/>
                </a:solidFill>
              </a:rPr>
              <a:t>前提</a:t>
            </a:r>
            <a:r>
              <a:rPr lang="zh-CN" altLang="en-US" sz="2200" dirty="0" smtClean="0"/>
              <a:t>：每个移动主机都有一个永久的</a:t>
            </a:r>
            <a:r>
              <a:rPr lang="zh-CN" altLang="en-US" sz="2200" dirty="0" smtClean="0">
                <a:solidFill>
                  <a:srgbClr val="0000FF"/>
                </a:solidFill>
              </a:rPr>
              <a:t>家乡位置</a:t>
            </a:r>
            <a:r>
              <a:rPr lang="zh-CN" altLang="en-US" sz="2200" dirty="0" smtClean="0"/>
              <a:t>，也都有一个永久的</a:t>
            </a:r>
            <a:r>
              <a:rPr lang="zh-CN" altLang="en-US" sz="2200" dirty="0">
                <a:solidFill>
                  <a:srgbClr val="0000FF"/>
                </a:solidFill>
              </a:rPr>
              <a:t>家乡地址</a:t>
            </a:r>
            <a:r>
              <a:rPr lang="zh-CN" altLang="en-US" sz="2200" dirty="0" smtClean="0"/>
              <a:t>，会将自己现在的位置（</a:t>
            </a:r>
            <a:r>
              <a:rPr lang="zh-CN" altLang="en-US" sz="2200" dirty="0">
                <a:solidFill>
                  <a:srgbClr val="0000FF"/>
                </a:solidFill>
              </a:rPr>
              <a:t>移交地址</a:t>
            </a:r>
            <a:r>
              <a:rPr lang="zh-CN" altLang="en-US" sz="2200" dirty="0" smtClean="0"/>
              <a:t>）告诉家乡位置的</a:t>
            </a:r>
            <a:r>
              <a:rPr lang="zh-CN" altLang="en-US" sz="2200" dirty="0">
                <a:solidFill>
                  <a:srgbClr val="0000FF"/>
                </a:solidFill>
              </a:rPr>
              <a:t>家乡代理</a:t>
            </a:r>
            <a:r>
              <a:rPr lang="zh-CN" altLang="en-US" sz="2200" dirty="0" smtClean="0"/>
              <a:t>；</a:t>
            </a:r>
            <a:endParaRPr lang="en-US" altLang="zh-CN" sz="2200" dirty="0" smtClean="0"/>
          </a:p>
          <a:p>
            <a:r>
              <a:rPr lang="zh-CN" altLang="en-US" sz="2200" dirty="0" smtClean="0">
                <a:solidFill>
                  <a:srgbClr val="FF0000"/>
                </a:solidFill>
              </a:rPr>
              <a:t>特点</a:t>
            </a:r>
            <a:r>
              <a:rPr lang="zh-CN" altLang="en-US" sz="2200" dirty="0" smtClean="0"/>
              <a:t>：无需改变现有的路由器或固定主机。</a:t>
            </a:r>
            <a:endParaRPr lang="en-US" altLang="zh-CN" sz="2200" dirty="0"/>
          </a:p>
          <a:p>
            <a:endParaRPr lang="zh-CN" altLang="en-US" sz="2200" dirty="0"/>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2814"/>
          <a:stretch>
            <a:fillRect/>
          </a:stretch>
        </p:blipFill>
        <p:spPr>
          <a:xfrm>
            <a:off x="1346200" y="3140968"/>
            <a:ext cx="6983412" cy="34258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AutoShape 8"/>
          <p:cNvSpPr>
            <a:spLocks noChangeArrowheads="1"/>
          </p:cNvSpPr>
          <p:nvPr/>
        </p:nvSpPr>
        <p:spPr bwMode="auto">
          <a:xfrm>
            <a:off x="3275856" y="5867543"/>
            <a:ext cx="2232247" cy="657801"/>
          </a:xfrm>
          <a:prstGeom prst="wedgeRoundRectCallout">
            <a:avLst>
              <a:gd name="adj1" fmla="val -11640"/>
              <a:gd name="adj2" fmla="val -170310"/>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1</a:t>
            </a:r>
            <a:r>
              <a:rPr lang="zh-CN" altLang="en-US" sz="1600" b="1" dirty="0" smtClean="0">
                <a:solidFill>
                  <a:srgbClr val="FF0000"/>
                </a:solidFill>
                <a:latin typeface="+mn-lt"/>
                <a:ea typeface="+mn-ea"/>
              </a:rPr>
              <a:t>：</a:t>
            </a:r>
            <a:r>
              <a:rPr lang="zh-CN" altLang="en-US" sz="1600" b="1" dirty="0" smtClean="0">
                <a:latin typeface="+mn-lt"/>
                <a:ea typeface="+mn-ea"/>
              </a:rPr>
              <a:t>注册转交地址（告诉家乡代理它现在哪里）</a:t>
            </a:r>
            <a:endParaRPr lang="zh-CN" altLang="en-US" sz="1600" b="1" dirty="0">
              <a:latin typeface="+mn-lt"/>
              <a:ea typeface="+mn-ea"/>
            </a:endParaRPr>
          </a:p>
        </p:txBody>
      </p:sp>
      <p:sp>
        <p:nvSpPr>
          <p:cNvPr id="8" name="AutoShape 8"/>
          <p:cNvSpPr>
            <a:spLocks noChangeArrowheads="1"/>
          </p:cNvSpPr>
          <p:nvPr/>
        </p:nvSpPr>
        <p:spPr bwMode="auto">
          <a:xfrm>
            <a:off x="4499992" y="3284984"/>
            <a:ext cx="3384376" cy="360039"/>
          </a:xfrm>
          <a:prstGeom prst="wedgeRoundRectCallout">
            <a:avLst>
              <a:gd name="adj1" fmla="val -45495"/>
              <a:gd name="adj2" fmla="val 13410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2</a:t>
            </a:r>
            <a:r>
              <a:rPr lang="zh-CN" altLang="en-US" sz="1600" b="1" dirty="0" smtClean="0">
                <a:solidFill>
                  <a:srgbClr val="FF0000"/>
                </a:solidFill>
                <a:latin typeface="+mn-lt"/>
                <a:ea typeface="+mn-ea"/>
              </a:rPr>
              <a:t>：</a:t>
            </a:r>
            <a:r>
              <a:rPr lang="zh-CN" altLang="en-US" sz="1600" b="1" dirty="0" smtClean="0">
                <a:latin typeface="+mn-lt"/>
                <a:ea typeface="+mn-ea"/>
              </a:rPr>
              <a:t>往移动主机的家乡地址发送分组</a:t>
            </a:r>
            <a:endParaRPr lang="zh-CN" altLang="en-US" sz="1600" b="1" dirty="0">
              <a:latin typeface="+mn-lt"/>
              <a:ea typeface="+mn-ea"/>
            </a:endParaRPr>
          </a:p>
        </p:txBody>
      </p:sp>
      <p:sp>
        <p:nvSpPr>
          <p:cNvPr id="9" name="AutoShape 8"/>
          <p:cNvSpPr>
            <a:spLocks noChangeArrowheads="1"/>
          </p:cNvSpPr>
          <p:nvPr/>
        </p:nvSpPr>
        <p:spPr bwMode="auto">
          <a:xfrm>
            <a:off x="6121723" y="5373216"/>
            <a:ext cx="2482725" cy="360039"/>
          </a:xfrm>
          <a:prstGeom prst="wedgeRoundRectCallout">
            <a:avLst>
              <a:gd name="adj1" fmla="val -53841"/>
              <a:gd name="adj2" fmla="val -18335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3</a:t>
            </a:r>
            <a:r>
              <a:rPr lang="zh-CN" altLang="en-US" sz="1600" b="1" dirty="0" smtClean="0">
                <a:solidFill>
                  <a:srgbClr val="FF0000"/>
                </a:solidFill>
                <a:latin typeface="+mn-lt"/>
                <a:ea typeface="+mn-ea"/>
              </a:rPr>
              <a:t>：</a:t>
            </a:r>
            <a:r>
              <a:rPr lang="zh-CN" altLang="en-US" sz="1600" b="1" dirty="0" smtClean="0">
                <a:latin typeface="+mn-lt"/>
                <a:ea typeface="+mn-ea"/>
              </a:rPr>
              <a:t>采用</a:t>
            </a:r>
            <a:r>
              <a:rPr lang="zh-CN" altLang="en-US" sz="1600" b="1" dirty="0" smtClean="0">
                <a:solidFill>
                  <a:srgbClr val="0000FF"/>
                </a:solidFill>
                <a:latin typeface="+mn-lt"/>
                <a:ea typeface="+mn-ea"/>
              </a:rPr>
              <a:t>隧道技术</a:t>
            </a:r>
            <a:r>
              <a:rPr lang="zh-CN" altLang="en-US" sz="1600" b="1" dirty="0" smtClean="0">
                <a:latin typeface="+mn-lt"/>
                <a:ea typeface="+mn-ea"/>
              </a:rPr>
              <a:t>转发分组</a:t>
            </a:r>
            <a:endParaRPr lang="zh-CN" altLang="en-US" sz="1600" b="1" dirty="0">
              <a:latin typeface="+mn-lt"/>
              <a:ea typeface="+mn-ea"/>
            </a:endParaRPr>
          </a:p>
        </p:txBody>
      </p:sp>
      <p:sp>
        <p:nvSpPr>
          <p:cNvPr id="10" name="AutoShape 8"/>
          <p:cNvSpPr>
            <a:spLocks noChangeArrowheads="1"/>
          </p:cNvSpPr>
          <p:nvPr/>
        </p:nvSpPr>
        <p:spPr bwMode="auto">
          <a:xfrm>
            <a:off x="3491880" y="4162399"/>
            <a:ext cx="2483755" cy="360039"/>
          </a:xfrm>
          <a:prstGeom prst="wedgeRoundRectCallout">
            <a:avLst>
              <a:gd name="adj1" fmla="val -88647"/>
              <a:gd name="adj2" fmla="val -51081"/>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4</a:t>
            </a:r>
            <a:r>
              <a:rPr lang="zh-CN" altLang="en-US" sz="1600" b="1" dirty="0" smtClean="0">
                <a:solidFill>
                  <a:srgbClr val="FF0000"/>
                </a:solidFill>
                <a:latin typeface="+mn-lt"/>
                <a:ea typeface="+mn-ea"/>
              </a:rPr>
              <a:t>：</a:t>
            </a:r>
            <a:r>
              <a:rPr lang="zh-CN" altLang="en-US" sz="1600" b="1" dirty="0" smtClean="0">
                <a:latin typeface="+mn-lt"/>
                <a:ea typeface="+mn-ea"/>
              </a:rPr>
              <a:t>直接给发送者发送应答</a:t>
            </a:r>
            <a:endParaRPr lang="zh-CN" altLang="en-US" sz="1600" b="1" dirty="0">
              <a:latin typeface="+mn-lt"/>
              <a:ea typeface="+mn-ea"/>
            </a:endParaRPr>
          </a:p>
        </p:txBody>
      </p:sp>
      <p:sp>
        <p:nvSpPr>
          <p:cNvPr id="11" name="AutoShape 8"/>
          <p:cNvSpPr>
            <a:spLocks noChangeArrowheads="1"/>
          </p:cNvSpPr>
          <p:nvPr/>
        </p:nvSpPr>
        <p:spPr bwMode="auto">
          <a:xfrm>
            <a:off x="104322" y="5013176"/>
            <a:ext cx="2483755" cy="648071"/>
          </a:xfrm>
          <a:prstGeom prst="wedgeRoundRectCallout">
            <a:avLst>
              <a:gd name="adj1" fmla="val 42124"/>
              <a:gd name="adj2" fmla="val -19335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1600" b="1" dirty="0" smtClean="0">
                <a:solidFill>
                  <a:srgbClr val="FF0000"/>
                </a:solidFill>
                <a:latin typeface="+mn-lt"/>
                <a:ea typeface="+mn-ea"/>
              </a:rPr>
              <a:t>5</a:t>
            </a:r>
            <a:r>
              <a:rPr lang="zh-CN" altLang="en-US" sz="1600" b="1" dirty="0" smtClean="0">
                <a:solidFill>
                  <a:srgbClr val="FF0000"/>
                </a:solidFill>
                <a:latin typeface="+mn-lt"/>
                <a:ea typeface="+mn-ea"/>
              </a:rPr>
              <a:t>：</a:t>
            </a:r>
            <a:r>
              <a:rPr lang="zh-CN" altLang="en-US" sz="1600" b="1" dirty="0" smtClean="0">
                <a:latin typeface="+mn-lt"/>
                <a:ea typeface="+mn-ea"/>
              </a:rPr>
              <a:t>后续分组</a:t>
            </a:r>
            <a:r>
              <a:rPr lang="zh-CN" altLang="en-US" sz="1600" b="1" dirty="0" smtClean="0">
                <a:solidFill>
                  <a:srgbClr val="0000FF"/>
                </a:solidFill>
                <a:latin typeface="+mn-lt"/>
                <a:ea typeface="+mn-ea"/>
              </a:rPr>
              <a:t>隧道</a:t>
            </a:r>
            <a:r>
              <a:rPr lang="zh-CN" altLang="en-US" sz="1600" b="1" dirty="0" smtClean="0">
                <a:latin typeface="+mn-lt"/>
                <a:ea typeface="+mn-ea"/>
              </a:rPr>
              <a:t>给移动主机的转交地址</a:t>
            </a:r>
            <a:endParaRPr lang="zh-CN" altLang="en-US" sz="1600" b="1" dirty="0">
              <a:latin typeface="+mn-lt"/>
              <a:ea typeface="+mn-ea"/>
            </a:endParaRPr>
          </a:p>
        </p:txBody>
      </p:sp>
      <p:sp>
        <p:nvSpPr>
          <p:cNvPr id="3" name="TextBox 2"/>
          <p:cNvSpPr txBox="1"/>
          <p:nvPr/>
        </p:nvSpPr>
        <p:spPr>
          <a:xfrm>
            <a:off x="2919263" y="4541058"/>
            <a:ext cx="1364705" cy="400110"/>
          </a:xfrm>
          <a:prstGeom prst="rect">
            <a:avLst/>
          </a:prstGeom>
          <a:noFill/>
        </p:spPr>
        <p:txBody>
          <a:bodyPr wrap="square" rtlCol="0">
            <a:spAutoFit/>
          </a:bodyPr>
          <a:lstStyle/>
          <a:p>
            <a:r>
              <a:rPr lang="zh-CN" altLang="en-US" sz="2000" b="1" dirty="0" smtClean="0">
                <a:solidFill>
                  <a:srgbClr val="FF0000"/>
                </a:solidFill>
                <a:effectLst>
                  <a:outerShdw blurRad="38100" dist="38100" dir="2700000" algn="tl">
                    <a:srgbClr val="000000">
                      <a:alpha val="43137"/>
                    </a:srgbClr>
                  </a:outerShdw>
                </a:effectLst>
                <a:latin typeface="+mn-ea"/>
                <a:ea typeface="+mn-ea"/>
              </a:rPr>
              <a:t>三角路由</a:t>
            </a:r>
            <a:endParaRPr lang="zh-CN" altLang="en-US" sz="2000" b="1" dirty="0">
              <a:solidFill>
                <a:srgbClr val="FF0000"/>
              </a:solidFill>
              <a:effectLst>
                <a:outerShdw blurRad="38100" dist="38100" dir="2700000" algn="tl">
                  <a:srgbClr val="000000">
                    <a:alpha val="43137"/>
                  </a:srgbClr>
                </a:outerShdw>
              </a:effectLst>
              <a:latin typeface="+mn-ea"/>
              <a:ea typeface="+mn-ea"/>
            </a:endParaRPr>
          </a:p>
        </p:txBody>
      </p:sp>
      <p:sp>
        <p:nvSpPr>
          <p:cNvPr id="12" name="TextBox 11"/>
          <p:cNvSpPr txBox="1"/>
          <p:nvPr/>
        </p:nvSpPr>
        <p:spPr>
          <a:xfrm>
            <a:off x="5778902" y="6125234"/>
            <a:ext cx="3168365" cy="400110"/>
          </a:xfrm>
          <a:prstGeom prst="rect">
            <a:avLst/>
          </a:prstGeom>
          <a:noFill/>
        </p:spPr>
        <p:txBody>
          <a:bodyPr wrap="square" rtlCol="0">
            <a:spAutoFit/>
          </a:bodyPr>
          <a:lstStyle/>
          <a:p>
            <a:r>
              <a:rPr lang="zh-CN" altLang="en-US" sz="2000" b="1" dirty="0" smtClean="0">
                <a:solidFill>
                  <a:srgbClr val="0000FF"/>
                </a:solidFill>
                <a:effectLst>
                  <a:outerShdw blurRad="38100" dist="38100" dir="2700000" algn="tl">
                    <a:srgbClr val="000000">
                      <a:alpha val="43137"/>
                    </a:srgbClr>
                  </a:outerShdw>
                </a:effectLst>
                <a:latin typeface="+mn-ea"/>
                <a:ea typeface="+mn-ea"/>
              </a:rPr>
              <a:t>移动路由算法有很多变种</a:t>
            </a:r>
            <a:endParaRPr lang="zh-CN" altLang="en-US" sz="2000" b="1" dirty="0">
              <a:solidFill>
                <a:srgbClr val="0000FF"/>
              </a:solidFill>
              <a:effectLst>
                <a:outerShdw blurRad="38100" dist="38100" dir="2700000" algn="tl">
                  <a:srgbClr val="000000">
                    <a:alpha val="43137"/>
                  </a:srgbClr>
                </a:outerShdw>
              </a:effectLst>
              <a:latin typeface="+mn-ea"/>
              <a:ea typeface="+mn-ea"/>
            </a:endParaRPr>
          </a:p>
        </p:txBody>
      </p:sp>
    </p:spTree>
    <p:extLst>
      <p:ext uri="{BB962C8B-B14F-4D97-AF65-F5344CB8AC3E}">
        <p14:creationId xmlns:p14="http://schemas.microsoft.com/office/powerpoint/2010/main" val="2017536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ssolv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3"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itchFamily="2" charset="-122"/>
                <a:ea typeface="华文新魏" pitchFamily="2" charset="-122"/>
              </a:rPr>
              <a:t>Ad Hoc</a:t>
            </a:r>
            <a:r>
              <a:rPr lang="zh-CN" altLang="en-US" dirty="0" smtClean="0"/>
              <a:t>网络</a:t>
            </a:r>
            <a:r>
              <a:rPr lang="en-US" altLang="zh-CN" dirty="0" smtClean="0"/>
              <a:t>/</a:t>
            </a:r>
            <a:r>
              <a:rPr lang="en-US" altLang="zh-CN" dirty="0" smtClean="0">
                <a:latin typeface="华文新魏" pitchFamily="2" charset="-122"/>
                <a:ea typeface="华文新魏" pitchFamily="2" charset="-122"/>
              </a:rPr>
              <a:t>MANET</a:t>
            </a:r>
            <a:endParaRPr lang="zh-CN" altLang="en-US" dirty="0">
              <a:latin typeface="华文新魏" pitchFamily="2" charset="-122"/>
              <a:ea typeface="华文新魏" pitchFamily="2" charset="-122"/>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
        <p:nvSpPr>
          <p:cNvPr id="2" name="内容占位符 1"/>
          <p:cNvSpPr>
            <a:spLocks noGrp="1"/>
          </p:cNvSpPr>
          <p:nvPr>
            <p:ph idx="1"/>
          </p:nvPr>
        </p:nvSpPr>
        <p:spPr/>
        <p:txBody>
          <a:bodyPr/>
          <a:lstStyle/>
          <a:p>
            <a:pPr>
              <a:lnSpc>
                <a:spcPct val="110000"/>
              </a:lnSpc>
            </a:pPr>
            <a:r>
              <a:rPr lang="zh-CN" altLang="en-US" sz="2400" dirty="0" smtClean="0">
                <a:solidFill>
                  <a:srgbClr val="FF0000"/>
                </a:solidFill>
              </a:rPr>
              <a:t>定义</a:t>
            </a:r>
            <a:endParaRPr lang="en-US" altLang="zh-CN" sz="2400" dirty="0" smtClean="0">
              <a:solidFill>
                <a:srgbClr val="FF0000"/>
              </a:solidFill>
            </a:endParaRPr>
          </a:p>
          <a:p>
            <a:pPr lvl="1">
              <a:lnSpc>
                <a:spcPct val="110000"/>
              </a:lnSpc>
            </a:pPr>
            <a:r>
              <a:rPr lang="en-US" altLang="zh-CN" sz="2400" dirty="0" smtClean="0">
                <a:solidFill>
                  <a:srgbClr val="0000FF"/>
                </a:solidFill>
              </a:rPr>
              <a:t>Ad </a:t>
            </a:r>
            <a:r>
              <a:rPr lang="en-US" altLang="zh-CN" sz="2400" dirty="0">
                <a:solidFill>
                  <a:srgbClr val="0000FF"/>
                </a:solidFill>
              </a:rPr>
              <a:t>Hoc</a:t>
            </a:r>
            <a:r>
              <a:rPr lang="zh-CN" altLang="en-US" sz="2400" dirty="0" smtClean="0">
                <a:solidFill>
                  <a:srgbClr val="0000FF"/>
                </a:solidFill>
              </a:rPr>
              <a:t>网络</a:t>
            </a:r>
            <a:r>
              <a:rPr lang="en-US" altLang="zh-CN" sz="2400" dirty="0" smtClean="0"/>
              <a:t>/</a:t>
            </a:r>
            <a:r>
              <a:rPr lang="zh-CN" altLang="en-US" sz="2400" dirty="0" smtClean="0">
                <a:solidFill>
                  <a:srgbClr val="0000FF"/>
                </a:solidFill>
              </a:rPr>
              <a:t>移动</a:t>
            </a:r>
            <a:r>
              <a:rPr lang="en-US" altLang="zh-CN" sz="2400" dirty="0">
                <a:solidFill>
                  <a:srgbClr val="0000FF"/>
                </a:solidFill>
              </a:rPr>
              <a:t>Ad Hoc</a:t>
            </a:r>
            <a:r>
              <a:rPr lang="zh-CN" altLang="en-US" sz="2400" dirty="0" smtClean="0">
                <a:solidFill>
                  <a:srgbClr val="0000FF"/>
                </a:solidFill>
              </a:rPr>
              <a:t>网络（</a:t>
            </a:r>
            <a:r>
              <a:rPr lang="en-US" altLang="zh-CN" sz="2400" dirty="0" smtClean="0">
                <a:solidFill>
                  <a:srgbClr val="0000FF"/>
                </a:solidFill>
              </a:rPr>
              <a:t>MANET</a:t>
            </a:r>
            <a:r>
              <a:rPr lang="zh-CN" altLang="en-US" sz="2400" dirty="0" smtClean="0">
                <a:solidFill>
                  <a:srgbClr val="0000FF"/>
                </a:solidFill>
              </a:rPr>
              <a:t>）</a:t>
            </a:r>
            <a:r>
              <a:rPr lang="zh-CN" altLang="en-US" sz="2400" dirty="0" smtClean="0"/>
              <a:t>是</a:t>
            </a:r>
            <a:r>
              <a:rPr lang="zh-CN" altLang="en-US" sz="2400" dirty="0"/>
              <a:t>一种自治的无线多跳</a:t>
            </a:r>
            <a:r>
              <a:rPr lang="zh-CN" altLang="en-US" sz="2400" dirty="0" smtClean="0"/>
              <a:t>网，</a:t>
            </a:r>
            <a:r>
              <a:rPr lang="zh-CN" altLang="en-US" sz="2400" dirty="0"/>
              <a:t>整个网络没有固定的基础设施，也没有固定的路由器，所有节点都是移动的，并且都能以任意方式动态地保持与其它节点的</a:t>
            </a:r>
            <a:r>
              <a:rPr lang="zh-CN" altLang="en-US" sz="2400" dirty="0" smtClean="0"/>
              <a:t>联系</a:t>
            </a:r>
            <a:endParaRPr lang="en-US" altLang="zh-CN" sz="2400" dirty="0" smtClean="0"/>
          </a:p>
          <a:p>
            <a:pPr>
              <a:lnSpc>
                <a:spcPct val="110000"/>
              </a:lnSpc>
            </a:pPr>
            <a:r>
              <a:rPr lang="zh-CN" altLang="en-US" sz="2400" dirty="0" smtClean="0">
                <a:solidFill>
                  <a:srgbClr val="FF0000"/>
                </a:solidFill>
              </a:rPr>
              <a:t>特点</a:t>
            </a:r>
            <a:endParaRPr lang="en-US" altLang="zh-CN" sz="2400" dirty="0" smtClean="0">
              <a:solidFill>
                <a:srgbClr val="FF0000"/>
              </a:solidFill>
            </a:endParaRPr>
          </a:p>
          <a:p>
            <a:pPr lvl="1">
              <a:lnSpc>
                <a:spcPct val="110000"/>
              </a:lnSpc>
            </a:pPr>
            <a:r>
              <a:rPr lang="zh-CN" altLang="en-US" sz="2400" dirty="0"/>
              <a:t>节点是主机和路由器的</a:t>
            </a:r>
            <a:r>
              <a:rPr lang="zh-CN" altLang="en-US" sz="2400" dirty="0" smtClean="0"/>
              <a:t>集合，节点是移动的，即：不仅</a:t>
            </a:r>
            <a:r>
              <a:rPr lang="zh-CN" altLang="en-US" sz="2400" dirty="0"/>
              <a:t>主机是移动的，而且路由器也是移动</a:t>
            </a:r>
            <a:r>
              <a:rPr lang="zh-CN" altLang="en-US" sz="2400" dirty="0" smtClean="0"/>
              <a:t>的；</a:t>
            </a:r>
            <a:endParaRPr lang="en-US" altLang="zh-CN" sz="2400" dirty="0" smtClean="0"/>
          </a:p>
          <a:p>
            <a:pPr lvl="1">
              <a:lnSpc>
                <a:spcPct val="110000"/>
              </a:lnSpc>
            </a:pPr>
            <a:r>
              <a:rPr lang="zh-CN" altLang="en-US" sz="2400" dirty="0" smtClean="0"/>
              <a:t>节点的带宽有限、电源寿命相对较短；</a:t>
            </a:r>
            <a:endParaRPr lang="en-US" altLang="zh-CN" sz="2400" dirty="0" smtClean="0"/>
          </a:p>
          <a:p>
            <a:pPr lvl="1">
              <a:lnSpc>
                <a:spcPct val="110000"/>
              </a:lnSpc>
            </a:pPr>
            <a:r>
              <a:rPr lang="zh-CN" altLang="en-US" sz="2400" dirty="0" smtClean="0"/>
              <a:t>拓扑结构每时每刻都在动态变化。</a:t>
            </a:r>
            <a:endParaRPr lang="zh-CN" altLang="en-US" sz="2400" dirty="0"/>
          </a:p>
        </p:txBody>
      </p:sp>
    </p:spTree>
    <p:extLst>
      <p:ext uri="{BB962C8B-B14F-4D97-AF65-F5344CB8AC3E}">
        <p14:creationId xmlns:p14="http://schemas.microsoft.com/office/powerpoint/2010/main" val="200205746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6" name="椭圆 3095"/>
          <p:cNvSpPr/>
          <p:nvPr/>
        </p:nvSpPr>
        <p:spPr bwMode="auto">
          <a:xfrm>
            <a:off x="5131150" y="1850439"/>
            <a:ext cx="2272090" cy="2272090"/>
          </a:xfrm>
          <a:prstGeom prst="ellipse">
            <a:avLst/>
          </a:prstGeom>
          <a:solidFill>
            <a:srgbClr val="FF0000">
              <a:alpha val="41000"/>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400386" name="Rectangle 2"/>
          <p:cNvSpPr>
            <a:spLocks noGrp="1" noChangeArrowheads="1"/>
          </p:cNvSpPr>
          <p:nvPr>
            <p:ph type="title"/>
          </p:nvPr>
        </p:nvSpPr>
        <p:spPr/>
        <p:txBody>
          <a:bodyPr/>
          <a:lstStyle/>
          <a:p>
            <a:pPr eaLnBrk="1" hangingPunct="1">
              <a:lnSpc>
                <a:spcPct val="100000"/>
              </a:lnSpc>
            </a:pPr>
            <a:r>
              <a:rPr lang="en-US" altLang="zh-CN" dirty="0">
                <a:latin typeface="华文新魏" pitchFamily="2" charset="-122"/>
                <a:ea typeface="华文新魏" pitchFamily="2" charset="-122"/>
              </a:rPr>
              <a:t>Ad Hoc</a:t>
            </a:r>
            <a:r>
              <a:rPr lang="zh-CN" altLang="en-US" dirty="0" smtClean="0"/>
              <a:t>网络结构</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pSp>
        <p:nvGrpSpPr>
          <p:cNvPr id="8" name="Group 176"/>
          <p:cNvGrpSpPr>
            <a:grpSpLocks/>
          </p:cNvGrpSpPr>
          <p:nvPr/>
        </p:nvGrpSpPr>
        <p:grpSpPr bwMode="auto">
          <a:xfrm>
            <a:off x="1891783" y="2890155"/>
            <a:ext cx="671513" cy="495300"/>
            <a:chOff x="762" y="2391"/>
            <a:chExt cx="423" cy="312"/>
          </a:xfrm>
        </p:grpSpPr>
        <p:grpSp>
          <p:nvGrpSpPr>
            <p:cNvPr id="9" name="Group 177"/>
            <p:cNvGrpSpPr>
              <a:grpSpLocks/>
            </p:cNvGrpSpPr>
            <p:nvPr/>
          </p:nvGrpSpPr>
          <p:grpSpPr bwMode="auto">
            <a:xfrm>
              <a:off x="867" y="2432"/>
              <a:ext cx="318" cy="271"/>
              <a:chOff x="657" y="1570"/>
              <a:chExt cx="318" cy="311"/>
            </a:xfrm>
          </p:grpSpPr>
          <p:sp>
            <p:nvSpPr>
              <p:cNvPr id="17" name="Line 178"/>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8" name="Picture 179" descr="laptop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180"/>
            <p:cNvGrpSpPr>
              <a:grpSpLocks/>
            </p:cNvGrpSpPr>
            <p:nvPr/>
          </p:nvGrpSpPr>
          <p:grpSpPr bwMode="auto">
            <a:xfrm>
              <a:off x="762" y="2391"/>
              <a:ext cx="306" cy="90"/>
              <a:chOff x="748" y="2251"/>
              <a:chExt cx="306" cy="90"/>
            </a:xfrm>
          </p:grpSpPr>
          <p:sp>
            <p:nvSpPr>
              <p:cNvPr id="11"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 name="Freeform 168"/>
          <p:cNvSpPr>
            <a:spLocks/>
          </p:cNvSpPr>
          <p:nvPr/>
        </p:nvSpPr>
        <p:spPr bwMode="auto">
          <a:xfrm rot="1390605">
            <a:off x="2665392" y="2689575"/>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22" name="Freeform 202"/>
          <p:cNvSpPr>
            <a:spLocks/>
          </p:cNvSpPr>
          <p:nvPr/>
        </p:nvSpPr>
        <p:spPr bwMode="auto">
          <a:xfrm rot="3575381">
            <a:off x="2358341" y="2114185"/>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grpSp>
        <p:nvGrpSpPr>
          <p:cNvPr id="4" name="组合 3"/>
          <p:cNvGrpSpPr/>
          <p:nvPr/>
        </p:nvGrpSpPr>
        <p:grpSpPr>
          <a:xfrm>
            <a:off x="1660211" y="1717825"/>
            <a:ext cx="343209" cy="648072"/>
            <a:chOff x="2125663" y="3989388"/>
            <a:chExt cx="457200" cy="857250"/>
          </a:xfrm>
        </p:grpSpPr>
        <p:sp>
          <p:nvSpPr>
            <p:cNvPr id="23" name="Freeform 110"/>
            <p:cNvSpPr>
              <a:spLocks/>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112"/>
            <p:cNvSpPr>
              <a:spLocks/>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5" name="Group 122"/>
            <p:cNvGrpSpPr>
              <a:grpSpLocks/>
            </p:cNvGrpSpPr>
            <p:nvPr/>
          </p:nvGrpSpPr>
          <p:grpSpPr bwMode="auto">
            <a:xfrm>
              <a:off x="2125663" y="4268788"/>
              <a:ext cx="449262" cy="577850"/>
              <a:chOff x="2352" y="2061"/>
              <a:chExt cx="246" cy="237"/>
            </a:xfrm>
          </p:grpSpPr>
          <p:pic>
            <p:nvPicPr>
              <p:cNvPr id="26" name="Picture 123"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27" name="Line 124"/>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29" name="Group 176"/>
          <p:cNvGrpSpPr>
            <a:grpSpLocks/>
          </p:cNvGrpSpPr>
          <p:nvPr/>
        </p:nvGrpSpPr>
        <p:grpSpPr bwMode="auto">
          <a:xfrm>
            <a:off x="2771800" y="2056047"/>
            <a:ext cx="671513" cy="495300"/>
            <a:chOff x="762" y="2391"/>
            <a:chExt cx="423" cy="312"/>
          </a:xfrm>
        </p:grpSpPr>
        <p:grpSp>
          <p:nvGrpSpPr>
            <p:cNvPr id="30" name="Group 177"/>
            <p:cNvGrpSpPr>
              <a:grpSpLocks/>
            </p:cNvGrpSpPr>
            <p:nvPr/>
          </p:nvGrpSpPr>
          <p:grpSpPr bwMode="auto">
            <a:xfrm>
              <a:off x="867" y="2432"/>
              <a:ext cx="318" cy="271"/>
              <a:chOff x="657" y="1570"/>
              <a:chExt cx="318" cy="311"/>
            </a:xfrm>
          </p:grpSpPr>
          <p:sp>
            <p:nvSpPr>
              <p:cNvPr id="38" name="Line 178"/>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9" name="Picture 179" descr="laptop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180"/>
            <p:cNvGrpSpPr>
              <a:grpSpLocks/>
            </p:cNvGrpSpPr>
            <p:nvPr/>
          </p:nvGrpSpPr>
          <p:grpSpPr bwMode="auto">
            <a:xfrm>
              <a:off x="762" y="2391"/>
              <a:ext cx="306" cy="90"/>
              <a:chOff x="748" y="2251"/>
              <a:chExt cx="306" cy="90"/>
            </a:xfrm>
          </p:grpSpPr>
          <p:sp>
            <p:nvSpPr>
              <p:cNvPr id="32"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40" name="组合 39"/>
          <p:cNvGrpSpPr/>
          <p:nvPr/>
        </p:nvGrpSpPr>
        <p:grpSpPr>
          <a:xfrm>
            <a:off x="4211960" y="2199820"/>
            <a:ext cx="343209" cy="648072"/>
            <a:chOff x="2125663" y="3989388"/>
            <a:chExt cx="457200" cy="857250"/>
          </a:xfrm>
        </p:grpSpPr>
        <p:sp>
          <p:nvSpPr>
            <p:cNvPr id="41" name="Freeform 110"/>
            <p:cNvSpPr>
              <a:spLocks/>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Freeform 112"/>
            <p:cNvSpPr>
              <a:spLocks/>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3" name="Group 122"/>
            <p:cNvGrpSpPr>
              <a:grpSpLocks/>
            </p:cNvGrpSpPr>
            <p:nvPr/>
          </p:nvGrpSpPr>
          <p:grpSpPr bwMode="auto">
            <a:xfrm>
              <a:off x="2125663" y="4268788"/>
              <a:ext cx="449262" cy="577850"/>
              <a:chOff x="2352" y="2061"/>
              <a:chExt cx="246" cy="237"/>
            </a:xfrm>
          </p:grpSpPr>
          <p:pic>
            <p:nvPicPr>
              <p:cNvPr id="44" name="Picture 123"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45" name="Line 124"/>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46" name="Group 176"/>
          <p:cNvGrpSpPr>
            <a:grpSpLocks/>
          </p:cNvGrpSpPr>
          <p:nvPr/>
        </p:nvGrpSpPr>
        <p:grpSpPr bwMode="auto">
          <a:xfrm>
            <a:off x="3820118" y="3368260"/>
            <a:ext cx="671513" cy="495300"/>
            <a:chOff x="762" y="2391"/>
            <a:chExt cx="423" cy="312"/>
          </a:xfrm>
        </p:grpSpPr>
        <p:grpSp>
          <p:nvGrpSpPr>
            <p:cNvPr id="47" name="Group 177"/>
            <p:cNvGrpSpPr>
              <a:grpSpLocks/>
            </p:cNvGrpSpPr>
            <p:nvPr/>
          </p:nvGrpSpPr>
          <p:grpSpPr bwMode="auto">
            <a:xfrm>
              <a:off x="867" y="2432"/>
              <a:ext cx="318" cy="271"/>
              <a:chOff x="657" y="1570"/>
              <a:chExt cx="318" cy="311"/>
            </a:xfrm>
          </p:grpSpPr>
          <p:sp>
            <p:nvSpPr>
              <p:cNvPr id="55" name="Line 178"/>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6" name="Picture 179" descr="laptop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180"/>
            <p:cNvGrpSpPr>
              <a:grpSpLocks/>
            </p:cNvGrpSpPr>
            <p:nvPr/>
          </p:nvGrpSpPr>
          <p:grpSpPr bwMode="auto">
            <a:xfrm>
              <a:off x="762" y="2391"/>
              <a:ext cx="306" cy="90"/>
              <a:chOff x="748" y="2251"/>
              <a:chExt cx="306" cy="90"/>
            </a:xfrm>
          </p:grpSpPr>
          <p:sp>
            <p:nvSpPr>
              <p:cNvPr id="49"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57" name="组合 56"/>
          <p:cNvGrpSpPr/>
          <p:nvPr/>
        </p:nvGrpSpPr>
        <p:grpSpPr>
          <a:xfrm>
            <a:off x="2657192" y="3684866"/>
            <a:ext cx="343209" cy="648072"/>
            <a:chOff x="2125663" y="3989388"/>
            <a:chExt cx="457200" cy="857250"/>
          </a:xfrm>
        </p:grpSpPr>
        <p:sp>
          <p:nvSpPr>
            <p:cNvPr id="58" name="Freeform 110"/>
            <p:cNvSpPr>
              <a:spLocks/>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Freeform 112"/>
            <p:cNvSpPr>
              <a:spLocks/>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 name="Group 122"/>
            <p:cNvGrpSpPr>
              <a:grpSpLocks/>
            </p:cNvGrpSpPr>
            <p:nvPr/>
          </p:nvGrpSpPr>
          <p:grpSpPr bwMode="auto">
            <a:xfrm>
              <a:off x="2125663" y="4268788"/>
              <a:ext cx="449262" cy="577850"/>
              <a:chOff x="2352" y="2061"/>
              <a:chExt cx="246" cy="237"/>
            </a:xfrm>
          </p:grpSpPr>
          <p:pic>
            <p:nvPicPr>
              <p:cNvPr id="61" name="Picture 123"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62" name="Line 124"/>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3" name="组合 62"/>
          <p:cNvGrpSpPr/>
          <p:nvPr/>
        </p:nvGrpSpPr>
        <p:grpSpPr>
          <a:xfrm>
            <a:off x="3365642" y="4519491"/>
            <a:ext cx="343209" cy="648072"/>
            <a:chOff x="2125663" y="3989388"/>
            <a:chExt cx="457200" cy="857250"/>
          </a:xfrm>
        </p:grpSpPr>
        <p:sp>
          <p:nvSpPr>
            <p:cNvPr id="64" name="Freeform 110"/>
            <p:cNvSpPr>
              <a:spLocks/>
            </p:cNvSpPr>
            <p:nvPr/>
          </p:nvSpPr>
          <p:spPr bwMode="auto">
            <a:xfrm rot="18660356">
              <a:off x="2378869" y="4136232"/>
              <a:ext cx="350837" cy="57150"/>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Freeform 112"/>
            <p:cNvSpPr>
              <a:spLocks/>
            </p:cNvSpPr>
            <p:nvPr/>
          </p:nvSpPr>
          <p:spPr bwMode="auto">
            <a:xfrm rot="2939644" flipH="1">
              <a:off x="2009775" y="4135438"/>
              <a:ext cx="350837" cy="58738"/>
            </a:xfrm>
            <a:custGeom>
              <a:avLst/>
              <a:gdLst>
                <a:gd name="T0" fmla="*/ 0 w 168"/>
                <a:gd name="T1" fmla="*/ 0 h 36"/>
                <a:gd name="T2" fmla="*/ 108 w 168"/>
                <a:gd name="T3" fmla="*/ 0 h 36"/>
                <a:gd name="T4" fmla="*/ 64 w 168"/>
                <a:gd name="T5" fmla="*/ 36 h 36"/>
                <a:gd name="T6" fmla="*/ 168 w 168"/>
                <a:gd name="T7" fmla="*/ 36 h 36"/>
              </a:gdLst>
              <a:ahLst/>
              <a:cxnLst>
                <a:cxn ang="0">
                  <a:pos x="T0" y="T1"/>
                </a:cxn>
                <a:cxn ang="0">
                  <a:pos x="T2" y="T3"/>
                </a:cxn>
                <a:cxn ang="0">
                  <a:pos x="T4" y="T5"/>
                </a:cxn>
                <a:cxn ang="0">
                  <a:pos x="T6" y="T7"/>
                </a:cxn>
              </a:cxnLst>
              <a:rect l="0" t="0" r="r" b="b"/>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6" name="Group 122"/>
            <p:cNvGrpSpPr>
              <a:grpSpLocks/>
            </p:cNvGrpSpPr>
            <p:nvPr/>
          </p:nvGrpSpPr>
          <p:grpSpPr bwMode="auto">
            <a:xfrm>
              <a:off x="2125663" y="4268788"/>
              <a:ext cx="449262" cy="577850"/>
              <a:chOff x="2352" y="2061"/>
              <a:chExt cx="246" cy="237"/>
            </a:xfrm>
          </p:grpSpPr>
          <p:pic>
            <p:nvPicPr>
              <p:cNvPr id="67" name="Picture 123" descr="notebook"/>
              <p:cNvPicPr>
                <a:picLocks noChangeAspect="1" noChangeArrowheads="1"/>
              </p:cNvPicPr>
              <p:nvPr/>
            </p:nvPicPr>
            <p:blipFill>
              <a:blip r:embed="rId8">
                <a:extLst>
                  <a:ext uri="{28A0092B-C50C-407E-A947-70E740481C1C}">
                    <a14:useLocalDpi xmlns:a14="http://schemas.microsoft.com/office/drawing/2010/main" val="0"/>
                  </a:ext>
                </a:extLst>
              </a:blip>
              <a:srcRect l="13889" t="32260" r="1389" b="4477"/>
              <a:stretch>
                <a:fillRect/>
              </a:stretch>
            </p:blipFill>
            <p:spPr bwMode="auto">
              <a:xfrm>
                <a:off x="2352" y="2127"/>
                <a:ext cx="246" cy="171"/>
              </a:xfrm>
              <a:prstGeom prst="rect">
                <a:avLst/>
              </a:prstGeom>
              <a:noFill/>
              <a:extLst>
                <a:ext uri="{909E8E84-426E-40DD-AFC4-6F175D3DCCD1}">
                  <a14:hiddenFill xmlns:a14="http://schemas.microsoft.com/office/drawing/2010/main">
                    <a:solidFill>
                      <a:srgbClr val="FFFFFF"/>
                    </a:solidFill>
                  </a14:hiddenFill>
                </a:ext>
              </a:extLst>
            </p:spPr>
          </p:pic>
          <p:sp>
            <p:nvSpPr>
              <p:cNvPr id="68" name="Line 124"/>
              <p:cNvSpPr>
                <a:spLocks noChangeShapeType="1"/>
              </p:cNvSpPr>
              <p:nvPr/>
            </p:nvSpPr>
            <p:spPr bwMode="auto">
              <a:xfrm flipH="1">
                <a:off x="2556" y="2061"/>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69" name="Group 176"/>
          <p:cNvGrpSpPr>
            <a:grpSpLocks/>
          </p:cNvGrpSpPr>
          <p:nvPr/>
        </p:nvGrpSpPr>
        <p:grpSpPr bwMode="auto">
          <a:xfrm>
            <a:off x="1063625" y="3615910"/>
            <a:ext cx="671513" cy="495300"/>
            <a:chOff x="762" y="2391"/>
            <a:chExt cx="423" cy="312"/>
          </a:xfrm>
        </p:grpSpPr>
        <p:grpSp>
          <p:nvGrpSpPr>
            <p:cNvPr id="70" name="Group 177"/>
            <p:cNvGrpSpPr>
              <a:grpSpLocks/>
            </p:cNvGrpSpPr>
            <p:nvPr/>
          </p:nvGrpSpPr>
          <p:grpSpPr bwMode="auto">
            <a:xfrm>
              <a:off x="867" y="2432"/>
              <a:ext cx="318" cy="271"/>
              <a:chOff x="657" y="1570"/>
              <a:chExt cx="318" cy="311"/>
            </a:xfrm>
          </p:grpSpPr>
          <p:sp>
            <p:nvSpPr>
              <p:cNvPr id="78" name="Line 178"/>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9" name="Picture 179" descr="laptop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180"/>
            <p:cNvGrpSpPr>
              <a:grpSpLocks/>
            </p:cNvGrpSpPr>
            <p:nvPr/>
          </p:nvGrpSpPr>
          <p:grpSpPr bwMode="auto">
            <a:xfrm>
              <a:off x="762" y="2391"/>
              <a:ext cx="306" cy="90"/>
              <a:chOff x="748" y="2251"/>
              <a:chExt cx="306" cy="90"/>
            </a:xfrm>
          </p:grpSpPr>
          <p:sp>
            <p:nvSpPr>
              <p:cNvPr id="72"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80" name="Group 176"/>
          <p:cNvGrpSpPr>
            <a:grpSpLocks/>
          </p:cNvGrpSpPr>
          <p:nvPr/>
        </p:nvGrpSpPr>
        <p:grpSpPr bwMode="auto">
          <a:xfrm>
            <a:off x="1625526" y="4563386"/>
            <a:ext cx="671513" cy="495300"/>
            <a:chOff x="762" y="2391"/>
            <a:chExt cx="423" cy="312"/>
          </a:xfrm>
        </p:grpSpPr>
        <p:grpSp>
          <p:nvGrpSpPr>
            <p:cNvPr id="81" name="Group 177"/>
            <p:cNvGrpSpPr>
              <a:grpSpLocks/>
            </p:cNvGrpSpPr>
            <p:nvPr/>
          </p:nvGrpSpPr>
          <p:grpSpPr bwMode="auto">
            <a:xfrm>
              <a:off x="867" y="2432"/>
              <a:ext cx="318" cy="271"/>
              <a:chOff x="657" y="1570"/>
              <a:chExt cx="318" cy="311"/>
            </a:xfrm>
          </p:grpSpPr>
          <p:sp>
            <p:nvSpPr>
              <p:cNvPr id="89" name="Line 178"/>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90" name="Picture 179" descr="laptop cop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180"/>
            <p:cNvGrpSpPr>
              <a:grpSpLocks/>
            </p:cNvGrpSpPr>
            <p:nvPr/>
          </p:nvGrpSpPr>
          <p:grpSpPr bwMode="auto">
            <a:xfrm>
              <a:off x="762" y="2391"/>
              <a:ext cx="306" cy="90"/>
              <a:chOff x="748" y="2251"/>
              <a:chExt cx="306" cy="90"/>
            </a:xfrm>
          </p:grpSpPr>
          <p:sp>
            <p:nvSpPr>
              <p:cNvPr id="83" name="AutoShape 1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AutoShape 1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AutoShape 1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AutoShape 1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AutoShape 1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AutoShape 1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1" name="Freeform 202"/>
          <p:cNvSpPr>
            <a:spLocks/>
          </p:cNvSpPr>
          <p:nvPr/>
        </p:nvSpPr>
        <p:spPr bwMode="auto">
          <a:xfrm rot="3575381">
            <a:off x="3702127" y="2296959"/>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93" name="Freeform 200"/>
          <p:cNvSpPr>
            <a:spLocks/>
          </p:cNvSpPr>
          <p:nvPr/>
        </p:nvSpPr>
        <p:spPr bwMode="auto">
          <a:xfrm rot="600000">
            <a:off x="2296312" y="4388961"/>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95" name="椭圆 94"/>
          <p:cNvSpPr/>
          <p:nvPr/>
        </p:nvSpPr>
        <p:spPr bwMode="auto">
          <a:xfrm>
            <a:off x="6075477" y="2814908"/>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6" name="椭圆 95"/>
          <p:cNvSpPr/>
          <p:nvPr/>
        </p:nvSpPr>
        <p:spPr bwMode="auto">
          <a:xfrm>
            <a:off x="6946397" y="290736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7" name="椭圆 96"/>
          <p:cNvSpPr/>
          <p:nvPr/>
        </p:nvSpPr>
        <p:spPr bwMode="auto">
          <a:xfrm>
            <a:off x="7706506" y="300359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8" name="椭圆 97"/>
          <p:cNvSpPr/>
          <p:nvPr/>
        </p:nvSpPr>
        <p:spPr bwMode="auto">
          <a:xfrm>
            <a:off x="6528968" y="347932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9" name="椭圆 98"/>
          <p:cNvSpPr/>
          <p:nvPr/>
        </p:nvSpPr>
        <p:spPr bwMode="auto">
          <a:xfrm>
            <a:off x="7580648" y="376914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0" name="椭圆 99"/>
          <p:cNvSpPr/>
          <p:nvPr/>
        </p:nvSpPr>
        <p:spPr bwMode="auto">
          <a:xfrm>
            <a:off x="5697000" y="415333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04" name="直接连接符 3"/>
          <p:cNvCxnSpPr>
            <a:stCxn id="95" idx="6"/>
            <a:endCxn id="96" idx="2"/>
          </p:cNvCxnSpPr>
          <p:nvPr/>
        </p:nvCxnSpPr>
        <p:spPr bwMode="auto">
          <a:xfrm>
            <a:off x="6469363" y="3005839"/>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 name="TextBox 119"/>
          <p:cNvSpPr txBox="1"/>
          <p:nvPr/>
        </p:nvSpPr>
        <p:spPr>
          <a:xfrm>
            <a:off x="1446065" y="2000934"/>
            <a:ext cx="219223" cy="369332"/>
          </a:xfrm>
          <a:prstGeom prst="rect">
            <a:avLst/>
          </a:prstGeom>
          <a:noFill/>
        </p:spPr>
        <p:txBody>
          <a:bodyPr wrap="square" rtlCol="0">
            <a:spAutoFit/>
          </a:bodyPr>
          <a:lstStyle/>
          <a:p>
            <a:pPr algn="ctr"/>
            <a:r>
              <a:rPr lang="en-US" altLang="zh-CN" sz="1800" b="1" dirty="0" smtClean="0">
                <a:latin typeface="+mn-lt"/>
              </a:rPr>
              <a:t>A</a:t>
            </a:r>
            <a:endParaRPr lang="zh-CN" altLang="en-US" sz="1800" b="1" dirty="0">
              <a:latin typeface="+mn-lt"/>
            </a:endParaRPr>
          </a:p>
        </p:txBody>
      </p:sp>
      <p:sp>
        <p:nvSpPr>
          <p:cNvPr id="122" name="Freeform 202"/>
          <p:cNvSpPr>
            <a:spLocks/>
          </p:cNvSpPr>
          <p:nvPr/>
        </p:nvSpPr>
        <p:spPr bwMode="auto">
          <a:xfrm rot="6000000">
            <a:off x="1901820" y="2489997"/>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23" name="Freeform 202"/>
          <p:cNvSpPr>
            <a:spLocks/>
          </p:cNvSpPr>
          <p:nvPr/>
        </p:nvSpPr>
        <p:spPr bwMode="auto">
          <a:xfrm rot="6000000">
            <a:off x="2461695" y="3447278"/>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24" name="Freeform 202"/>
          <p:cNvSpPr>
            <a:spLocks/>
          </p:cNvSpPr>
          <p:nvPr/>
        </p:nvSpPr>
        <p:spPr bwMode="auto">
          <a:xfrm rot="6000000">
            <a:off x="3042732" y="4349685"/>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25" name="Freeform 200"/>
          <p:cNvSpPr>
            <a:spLocks/>
          </p:cNvSpPr>
          <p:nvPr/>
        </p:nvSpPr>
        <p:spPr bwMode="auto">
          <a:xfrm rot="600000">
            <a:off x="1697732" y="3354012"/>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26" name="Freeform 200"/>
          <p:cNvSpPr>
            <a:spLocks/>
          </p:cNvSpPr>
          <p:nvPr/>
        </p:nvSpPr>
        <p:spPr bwMode="auto">
          <a:xfrm rot="-1200000">
            <a:off x="4170102" y="2963482"/>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127" name="椭圆 126"/>
          <p:cNvSpPr/>
          <p:nvPr/>
        </p:nvSpPr>
        <p:spPr bwMode="auto">
          <a:xfrm>
            <a:off x="6921020" y="418456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8" name="椭圆 127"/>
          <p:cNvSpPr/>
          <p:nvPr/>
        </p:nvSpPr>
        <p:spPr bwMode="auto">
          <a:xfrm>
            <a:off x="6105279" y="483070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9" name="椭圆 128"/>
          <p:cNvSpPr/>
          <p:nvPr/>
        </p:nvSpPr>
        <p:spPr bwMode="auto">
          <a:xfrm>
            <a:off x="7312620" y="490480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0" name="TextBox 129"/>
          <p:cNvSpPr txBox="1"/>
          <p:nvPr/>
        </p:nvSpPr>
        <p:spPr>
          <a:xfrm>
            <a:off x="3272657" y="2123564"/>
            <a:ext cx="219223" cy="369332"/>
          </a:xfrm>
          <a:prstGeom prst="rect">
            <a:avLst/>
          </a:prstGeom>
          <a:noFill/>
        </p:spPr>
        <p:txBody>
          <a:bodyPr wrap="square" rtlCol="0">
            <a:spAutoFit/>
          </a:bodyPr>
          <a:lstStyle/>
          <a:p>
            <a:pPr algn="ctr"/>
            <a:r>
              <a:rPr lang="en-US" altLang="zh-CN" sz="1800" b="1" dirty="0" smtClean="0">
                <a:latin typeface="+mn-lt"/>
              </a:rPr>
              <a:t>B</a:t>
            </a:r>
            <a:endParaRPr lang="zh-CN" altLang="en-US" sz="1800" b="1" dirty="0">
              <a:latin typeface="+mn-lt"/>
            </a:endParaRPr>
          </a:p>
        </p:txBody>
      </p:sp>
      <p:sp>
        <p:nvSpPr>
          <p:cNvPr id="131" name="TextBox 130"/>
          <p:cNvSpPr txBox="1"/>
          <p:nvPr/>
        </p:nvSpPr>
        <p:spPr>
          <a:xfrm>
            <a:off x="4019995" y="2445576"/>
            <a:ext cx="219223" cy="369332"/>
          </a:xfrm>
          <a:prstGeom prst="rect">
            <a:avLst/>
          </a:prstGeom>
          <a:noFill/>
        </p:spPr>
        <p:txBody>
          <a:bodyPr wrap="square" rtlCol="0">
            <a:spAutoFit/>
          </a:bodyPr>
          <a:lstStyle/>
          <a:p>
            <a:pPr algn="ctr"/>
            <a:r>
              <a:rPr lang="en-US" altLang="zh-CN" sz="1800" b="1" dirty="0" smtClean="0">
                <a:latin typeface="+mn-lt"/>
              </a:rPr>
              <a:t>C</a:t>
            </a:r>
            <a:endParaRPr lang="zh-CN" altLang="en-US" sz="1800" b="1" dirty="0">
              <a:latin typeface="+mn-lt"/>
            </a:endParaRPr>
          </a:p>
        </p:txBody>
      </p:sp>
      <p:sp>
        <p:nvSpPr>
          <p:cNvPr id="132" name="TextBox 131"/>
          <p:cNvSpPr txBox="1"/>
          <p:nvPr/>
        </p:nvSpPr>
        <p:spPr>
          <a:xfrm>
            <a:off x="2347706" y="2915652"/>
            <a:ext cx="219223" cy="369332"/>
          </a:xfrm>
          <a:prstGeom prst="rect">
            <a:avLst/>
          </a:prstGeom>
          <a:noFill/>
        </p:spPr>
        <p:txBody>
          <a:bodyPr wrap="square" rtlCol="0">
            <a:spAutoFit/>
          </a:bodyPr>
          <a:lstStyle/>
          <a:p>
            <a:pPr algn="ctr"/>
            <a:r>
              <a:rPr lang="en-US" altLang="zh-CN" sz="1800" b="1" dirty="0" smtClean="0">
                <a:latin typeface="+mn-lt"/>
              </a:rPr>
              <a:t>D</a:t>
            </a:r>
            <a:endParaRPr lang="zh-CN" altLang="en-US" sz="1800" b="1" dirty="0">
              <a:latin typeface="+mn-lt"/>
            </a:endParaRPr>
          </a:p>
        </p:txBody>
      </p:sp>
      <p:sp>
        <p:nvSpPr>
          <p:cNvPr id="133" name="TextBox 132"/>
          <p:cNvSpPr txBox="1"/>
          <p:nvPr/>
        </p:nvSpPr>
        <p:spPr>
          <a:xfrm>
            <a:off x="4250688" y="3419708"/>
            <a:ext cx="219223" cy="369332"/>
          </a:xfrm>
          <a:prstGeom prst="rect">
            <a:avLst/>
          </a:prstGeom>
          <a:noFill/>
        </p:spPr>
        <p:txBody>
          <a:bodyPr wrap="square" rtlCol="0">
            <a:spAutoFit/>
          </a:bodyPr>
          <a:lstStyle/>
          <a:p>
            <a:pPr algn="ctr"/>
            <a:r>
              <a:rPr lang="en-US" altLang="zh-CN" sz="1800" b="1" dirty="0" smtClean="0">
                <a:latin typeface="+mn-lt"/>
              </a:rPr>
              <a:t>E</a:t>
            </a:r>
            <a:endParaRPr lang="zh-CN" altLang="en-US" sz="1800" b="1" dirty="0">
              <a:latin typeface="+mn-lt"/>
            </a:endParaRPr>
          </a:p>
        </p:txBody>
      </p:sp>
      <p:sp>
        <p:nvSpPr>
          <p:cNvPr id="134" name="TextBox 133"/>
          <p:cNvSpPr txBox="1"/>
          <p:nvPr/>
        </p:nvSpPr>
        <p:spPr>
          <a:xfrm>
            <a:off x="1515915" y="3645024"/>
            <a:ext cx="219223" cy="369332"/>
          </a:xfrm>
          <a:prstGeom prst="rect">
            <a:avLst/>
          </a:prstGeom>
          <a:noFill/>
        </p:spPr>
        <p:txBody>
          <a:bodyPr wrap="square" rtlCol="0">
            <a:spAutoFit/>
          </a:bodyPr>
          <a:lstStyle/>
          <a:p>
            <a:pPr algn="ctr"/>
            <a:r>
              <a:rPr lang="en-US" altLang="zh-CN" sz="1800" b="1" dirty="0" smtClean="0">
                <a:latin typeface="+mn-lt"/>
              </a:rPr>
              <a:t>F</a:t>
            </a:r>
            <a:endParaRPr lang="zh-CN" altLang="en-US" sz="1800" b="1" dirty="0">
              <a:latin typeface="+mn-lt"/>
            </a:endParaRPr>
          </a:p>
        </p:txBody>
      </p:sp>
      <p:sp>
        <p:nvSpPr>
          <p:cNvPr id="135" name="TextBox 134"/>
          <p:cNvSpPr txBox="1"/>
          <p:nvPr/>
        </p:nvSpPr>
        <p:spPr>
          <a:xfrm>
            <a:off x="2439017" y="3995772"/>
            <a:ext cx="219223" cy="369332"/>
          </a:xfrm>
          <a:prstGeom prst="rect">
            <a:avLst/>
          </a:prstGeom>
          <a:noFill/>
        </p:spPr>
        <p:txBody>
          <a:bodyPr wrap="square" rtlCol="0">
            <a:spAutoFit/>
          </a:bodyPr>
          <a:lstStyle/>
          <a:p>
            <a:pPr algn="ctr"/>
            <a:r>
              <a:rPr lang="en-US" altLang="zh-CN" sz="1800" b="1" dirty="0" smtClean="0">
                <a:latin typeface="+mn-lt"/>
              </a:rPr>
              <a:t>G</a:t>
            </a:r>
            <a:endParaRPr lang="zh-CN" altLang="en-US" sz="1800" b="1" dirty="0">
              <a:latin typeface="+mn-lt"/>
            </a:endParaRPr>
          </a:p>
        </p:txBody>
      </p:sp>
      <p:sp>
        <p:nvSpPr>
          <p:cNvPr id="136" name="TextBox 135"/>
          <p:cNvSpPr txBox="1"/>
          <p:nvPr/>
        </p:nvSpPr>
        <p:spPr>
          <a:xfrm>
            <a:off x="2120529" y="4653136"/>
            <a:ext cx="219223" cy="369332"/>
          </a:xfrm>
          <a:prstGeom prst="rect">
            <a:avLst/>
          </a:prstGeom>
          <a:noFill/>
        </p:spPr>
        <p:txBody>
          <a:bodyPr wrap="square" rtlCol="0">
            <a:spAutoFit/>
          </a:bodyPr>
          <a:lstStyle/>
          <a:p>
            <a:pPr algn="ctr"/>
            <a:r>
              <a:rPr lang="en-US" altLang="zh-CN" sz="1800" b="1" dirty="0" smtClean="0">
                <a:latin typeface="+mn-lt"/>
              </a:rPr>
              <a:t>H</a:t>
            </a:r>
            <a:endParaRPr lang="zh-CN" altLang="en-US" sz="1800" b="1" dirty="0">
              <a:latin typeface="+mn-lt"/>
            </a:endParaRPr>
          </a:p>
        </p:txBody>
      </p:sp>
      <p:sp>
        <p:nvSpPr>
          <p:cNvPr id="137" name="TextBox 136"/>
          <p:cNvSpPr txBox="1"/>
          <p:nvPr/>
        </p:nvSpPr>
        <p:spPr>
          <a:xfrm>
            <a:off x="3128641" y="4797152"/>
            <a:ext cx="219223" cy="369332"/>
          </a:xfrm>
          <a:prstGeom prst="rect">
            <a:avLst/>
          </a:prstGeom>
          <a:noFill/>
        </p:spPr>
        <p:txBody>
          <a:bodyPr wrap="square" rtlCol="0">
            <a:spAutoFit/>
          </a:bodyPr>
          <a:lstStyle/>
          <a:p>
            <a:pPr algn="ctr"/>
            <a:r>
              <a:rPr lang="en-US" altLang="zh-CN" sz="1800" b="1" dirty="0" smtClean="0">
                <a:latin typeface="+mn-lt"/>
              </a:rPr>
              <a:t>I</a:t>
            </a:r>
            <a:endParaRPr lang="zh-CN" altLang="en-US" sz="1800" b="1" dirty="0">
              <a:latin typeface="+mn-lt"/>
            </a:endParaRPr>
          </a:p>
        </p:txBody>
      </p:sp>
      <p:cxnSp>
        <p:nvCxnSpPr>
          <p:cNvPr id="140" name="直接连接符 3"/>
          <p:cNvCxnSpPr>
            <a:stCxn id="96" idx="6"/>
            <a:endCxn id="97" idx="2"/>
          </p:cNvCxnSpPr>
          <p:nvPr/>
        </p:nvCxnSpPr>
        <p:spPr bwMode="auto">
          <a:xfrm>
            <a:off x="7340283" y="3098291"/>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连接符 3"/>
          <p:cNvCxnSpPr>
            <a:stCxn id="95" idx="5"/>
            <a:endCxn id="98" idx="1"/>
          </p:cNvCxnSpPr>
          <p:nvPr/>
        </p:nvCxnSpPr>
        <p:spPr bwMode="auto">
          <a:xfrm>
            <a:off x="6411680" y="3140848"/>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直接连接符 3"/>
          <p:cNvCxnSpPr>
            <a:stCxn id="98" idx="5"/>
            <a:endCxn id="127" idx="1"/>
          </p:cNvCxnSpPr>
          <p:nvPr/>
        </p:nvCxnSpPr>
        <p:spPr bwMode="auto">
          <a:xfrm>
            <a:off x="6865171" y="3805265"/>
            <a:ext cx="113532" cy="4352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直接连接符 3"/>
          <p:cNvCxnSpPr>
            <a:stCxn id="97" idx="4"/>
            <a:endCxn id="99" idx="0"/>
          </p:cNvCxnSpPr>
          <p:nvPr/>
        </p:nvCxnSpPr>
        <p:spPr bwMode="auto">
          <a:xfrm flipH="1">
            <a:off x="7777591" y="3385456"/>
            <a:ext cx="125858" cy="38369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直接连接符 3"/>
          <p:cNvCxnSpPr>
            <a:stCxn id="99" idx="3"/>
            <a:endCxn id="127" idx="6"/>
          </p:cNvCxnSpPr>
          <p:nvPr/>
        </p:nvCxnSpPr>
        <p:spPr bwMode="auto">
          <a:xfrm flipH="1">
            <a:off x="7314906" y="4095087"/>
            <a:ext cx="323425" cy="280413"/>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 name="直接连接符 3"/>
          <p:cNvCxnSpPr>
            <a:stCxn id="98" idx="3"/>
            <a:endCxn id="100" idx="7"/>
          </p:cNvCxnSpPr>
          <p:nvPr/>
        </p:nvCxnSpPr>
        <p:spPr bwMode="auto">
          <a:xfrm flipH="1">
            <a:off x="6033203" y="3805265"/>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 name="直接连接符 3"/>
          <p:cNvCxnSpPr>
            <a:stCxn id="100" idx="5"/>
            <a:endCxn id="128" idx="1"/>
          </p:cNvCxnSpPr>
          <p:nvPr/>
        </p:nvCxnSpPr>
        <p:spPr bwMode="auto">
          <a:xfrm>
            <a:off x="6033203" y="4479279"/>
            <a:ext cx="129759" cy="40734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2" name="直接连接符 3"/>
          <p:cNvCxnSpPr>
            <a:stCxn id="127" idx="3"/>
            <a:endCxn id="128" idx="7"/>
          </p:cNvCxnSpPr>
          <p:nvPr/>
        </p:nvCxnSpPr>
        <p:spPr bwMode="auto">
          <a:xfrm flipH="1">
            <a:off x="6441482" y="4510509"/>
            <a:ext cx="537221" cy="37611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直接连接符 3"/>
          <p:cNvCxnSpPr>
            <a:stCxn id="129" idx="2"/>
            <a:endCxn id="128" idx="6"/>
          </p:cNvCxnSpPr>
          <p:nvPr/>
        </p:nvCxnSpPr>
        <p:spPr bwMode="auto">
          <a:xfrm flipH="1" flipV="1">
            <a:off x="6499165" y="5021637"/>
            <a:ext cx="813455" cy="7409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8" name="直接连接符 3"/>
          <p:cNvCxnSpPr>
            <a:stCxn id="127" idx="4"/>
            <a:endCxn id="129" idx="1"/>
          </p:cNvCxnSpPr>
          <p:nvPr/>
        </p:nvCxnSpPr>
        <p:spPr bwMode="auto">
          <a:xfrm>
            <a:off x="7117963" y="4566431"/>
            <a:ext cx="252340" cy="394295"/>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直接连接符 3"/>
          <p:cNvCxnSpPr>
            <a:stCxn id="96" idx="3"/>
            <a:endCxn id="98" idx="7"/>
          </p:cNvCxnSpPr>
          <p:nvPr/>
        </p:nvCxnSpPr>
        <p:spPr bwMode="auto">
          <a:xfrm flipH="1">
            <a:off x="6865171" y="3233300"/>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8" name="AutoShape 8"/>
          <p:cNvSpPr>
            <a:spLocks noChangeArrowheads="1"/>
          </p:cNvSpPr>
          <p:nvPr/>
        </p:nvSpPr>
        <p:spPr bwMode="auto">
          <a:xfrm>
            <a:off x="7195544" y="1947465"/>
            <a:ext cx="1719856" cy="422801"/>
          </a:xfrm>
          <a:prstGeom prst="wedgeRoundRectCallout">
            <a:avLst>
              <a:gd name="adj1" fmla="val -65407"/>
              <a:gd name="adj2" fmla="val 13058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000" b="1" dirty="0" smtClean="0">
                <a:latin typeface="+mn-lt"/>
                <a:ea typeface="+mn-ea"/>
              </a:rPr>
              <a:t>A</a:t>
            </a:r>
            <a:r>
              <a:rPr lang="zh-CN" altLang="en-US" sz="2000" b="1" dirty="0" smtClean="0">
                <a:latin typeface="+mn-lt"/>
                <a:ea typeface="+mn-ea"/>
              </a:rPr>
              <a:t>的广播范围</a:t>
            </a:r>
            <a:endParaRPr lang="zh-CN" altLang="en-US" sz="2000" b="1" dirty="0">
              <a:latin typeface="+mn-lt"/>
              <a:ea typeface="+mn-ea"/>
            </a:endParaRPr>
          </a:p>
        </p:txBody>
      </p:sp>
      <p:sp>
        <p:nvSpPr>
          <p:cNvPr id="256" name="TextBox 255"/>
          <p:cNvSpPr txBox="1"/>
          <p:nvPr/>
        </p:nvSpPr>
        <p:spPr>
          <a:xfrm>
            <a:off x="1043608" y="5242555"/>
            <a:ext cx="7825235" cy="1138773"/>
          </a:xfrm>
          <a:prstGeom prst="rect">
            <a:avLst/>
          </a:prstGeom>
          <a:noFill/>
        </p:spPr>
        <p:txBody>
          <a:bodyPr wrap="square" rtlCol="0">
            <a:spAutoFit/>
          </a:bodyPr>
          <a:lstStyle/>
          <a:p>
            <a:r>
              <a:rPr lang="zh-CN" altLang="en-US" sz="2000" b="1" dirty="0" smtClean="0">
                <a:solidFill>
                  <a:srgbClr val="FF0000"/>
                </a:solidFill>
                <a:latin typeface="+mn-ea"/>
                <a:ea typeface="+mn-ea"/>
              </a:rPr>
              <a:t>简单模型：</a:t>
            </a:r>
            <a:endParaRPr lang="en-US" altLang="zh-CN" sz="2000" b="1" dirty="0" smtClean="0">
              <a:solidFill>
                <a:srgbClr val="FF0000"/>
              </a:solidFill>
              <a:latin typeface="+mn-ea"/>
              <a:ea typeface="+mn-ea"/>
            </a:endParaRPr>
          </a:p>
          <a:p>
            <a:pPr marL="457200" indent="-457200">
              <a:buFont typeface="Wingdings" pitchFamily="2" charset="2"/>
              <a:buChar char="ü"/>
            </a:pPr>
            <a:r>
              <a:rPr lang="zh-CN" altLang="en-US" sz="2000" b="1" dirty="0" smtClean="0">
                <a:latin typeface="+mn-ea"/>
                <a:ea typeface="+mn-ea"/>
              </a:rPr>
              <a:t>每个节点都可以与位于其覆盖范围内的其他节点通信；</a:t>
            </a:r>
            <a:endParaRPr lang="en-US" altLang="zh-CN" sz="2000" b="1" dirty="0" smtClean="0">
              <a:latin typeface="+mn-ea"/>
              <a:ea typeface="+mn-ea"/>
            </a:endParaRPr>
          </a:p>
          <a:p>
            <a:pPr marL="457200" indent="-457200">
              <a:buFont typeface="Wingdings" pitchFamily="2" charset="2"/>
              <a:buChar char="ü"/>
            </a:pPr>
            <a:r>
              <a:rPr lang="zh-CN" altLang="en-US" sz="2000" b="1" dirty="0" smtClean="0">
                <a:latin typeface="+mn-ea"/>
                <a:ea typeface="+mn-ea"/>
              </a:rPr>
              <a:t>所有的连接都是对称的。</a:t>
            </a:r>
            <a:endParaRPr lang="zh-CN" altLang="en-US" sz="2000" b="1" dirty="0">
              <a:latin typeface="+mn-ea"/>
              <a:ea typeface="+mn-ea"/>
            </a:endParaRPr>
          </a:p>
        </p:txBody>
      </p:sp>
    </p:spTree>
    <p:extLst>
      <p:ext uri="{BB962C8B-B14F-4D97-AF65-F5344CB8AC3E}">
        <p14:creationId xmlns:p14="http://schemas.microsoft.com/office/powerpoint/2010/main" val="174297705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dissolve">
                                      <p:cBhvr>
                                        <p:cTn id="7"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07690"/>
          </a:xfrm>
        </p:spPr>
        <p:txBody>
          <a:bodyPr/>
          <a:lstStyle/>
          <a:p>
            <a:pPr marL="0" indent="0">
              <a:buNone/>
            </a:pPr>
            <a:r>
              <a:rPr lang="zh-CN" altLang="en-US" sz="2400" dirty="0" smtClean="0">
                <a:solidFill>
                  <a:srgbClr val="FF0000"/>
                </a:solidFill>
              </a:rPr>
              <a:t>⑴  路由发现</a:t>
            </a:r>
            <a:endParaRPr lang="en-US" altLang="zh-CN" sz="2400" dirty="0" smtClean="0">
              <a:solidFill>
                <a:srgbClr val="FF0000"/>
              </a:solidFill>
            </a:endParaRPr>
          </a:p>
          <a:p>
            <a:pPr marL="0" indent="0">
              <a:buNone/>
            </a:pPr>
            <a:r>
              <a:rPr lang="zh-CN" altLang="en-US" sz="2400" dirty="0" smtClean="0"/>
              <a:t>     以节点</a:t>
            </a:r>
            <a:r>
              <a:rPr lang="en-US" altLang="zh-CN" sz="2400" dirty="0"/>
              <a:t>A→</a:t>
            </a:r>
            <a:r>
              <a:rPr lang="zh-CN" altLang="en-US" sz="2400" dirty="0"/>
              <a:t>节点</a:t>
            </a:r>
            <a:r>
              <a:rPr lang="en-US" altLang="zh-CN" sz="2400" dirty="0"/>
              <a:t>I</a:t>
            </a:r>
            <a:r>
              <a:rPr lang="zh-CN" altLang="en-US" sz="2400" dirty="0"/>
              <a:t>为例进行介绍：</a:t>
            </a:r>
          </a:p>
        </p:txBody>
      </p:sp>
      <p:sp>
        <p:nvSpPr>
          <p:cNvPr id="7" name="椭圆 6"/>
          <p:cNvSpPr/>
          <p:nvPr/>
        </p:nvSpPr>
        <p:spPr bwMode="auto">
          <a:xfrm>
            <a:off x="899592" y="2852936"/>
            <a:ext cx="2272090" cy="2272090"/>
          </a:xfrm>
          <a:prstGeom prst="ellipse">
            <a:avLst/>
          </a:prstGeom>
          <a:solidFill>
            <a:srgbClr val="FF0000">
              <a:alpha val="41000"/>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椭圆 7"/>
          <p:cNvSpPr/>
          <p:nvPr/>
        </p:nvSpPr>
        <p:spPr bwMode="auto">
          <a:xfrm>
            <a:off x="1843919" y="3817405"/>
            <a:ext cx="393886" cy="381862"/>
          </a:xfrm>
          <a:prstGeom prst="ellipse">
            <a:avLst/>
          </a:prstGeom>
          <a:solidFill>
            <a:srgbClr val="008000"/>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2714839" y="390985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3474948" y="4006091"/>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2297410" y="4481822"/>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3334806" y="4715722"/>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 name="椭圆 12"/>
          <p:cNvSpPr/>
          <p:nvPr/>
        </p:nvSpPr>
        <p:spPr bwMode="auto">
          <a:xfrm>
            <a:off x="1465442" y="515583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4" name="直接连接符 3"/>
          <p:cNvCxnSpPr>
            <a:stCxn id="8" idx="6"/>
            <a:endCxn id="9" idx="2"/>
          </p:cNvCxnSpPr>
          <p:nvPr/>
        </p:nvCxnSpPr>
        <p:spPr bwMode="auto">
          <a:xfrm>
            <a:off x="2237805" y="4008336"/>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2730313" y="505205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1931404" y="566176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7" name="椭圆 16"/>
          <p:cNvSpPr/>
          <p:nvPr/>
        </p:nvSpPr>
        <p:spPr bwMode="auto">
          <a:xfrm>
            <a:off x="2940920" y="5653585"/>
            <a:ext cx="393886" cy="381862"/>
          </a:xfrm>
          <a:prstGeom prst="ellipse">
            <a:avLst/>
          </a:prstGeom>
          <a:solidFill>
            <a:srgbClr val="008000"/>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8" name="直接连接符 3"/>
          <p:cNvCxnSpPr>
            <a:stCxn id="9" idx="6"/>
            <a:endCxn id="10" idx="2"/>
          </p:cNvCxnSpPr>
          <p:nvPr/>
        </p:nvCxnSpPr>
        <p:spPr bwMode="auto">
          <a:xfrm>
            <a:off x="3108725" y="4100788"/>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3"/>
          <p:cNvCxnSpPr>
            <a:stCxn id="8" idx="5"/>
            <a:endCxn id="11" idx="1"/>
          </p:cNvCxnSpPr>
          <p:nvPr/>
        </p:nvCxnSpPr>
        <p:spPr bwMode="auto">
          <a:xfrm>
            <a:off x="2180122" y="4143345"/>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11" idx="5"/>
            <a:endCxn id="15" idx="1"/>
          </p:cNvCxnSpPr>
          <p:nvPr/>
        </p:nvCxnSpPr>
        <p:spPr bwMode="auto">
          <a:xfrm>
            <a:off x="2633613" y="4807762"/>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stCxn id="10" idx="4"/>
            <a:endCxn id="12" idx="0"/>
          </p:cNvCxnSpPr>
          <p:nvPr/>
        </p:nvCxnSpPr>
        <p:spPr bwMode="auto">
          <a:xfrm flipH="1">
            <a:off x="3531749" y="4387953"/>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2" idx="3"/>
            <a:endCxn id="15" idx="6"/>
          </p:cNvCxnSpPr>
          <p:nvPr/>
        </p:nvCxnSpPr>
        <p:spPr bwMode="auto">
          <a:xfrm flipH="1">
            <a:off x="3124199" y="5041662"/>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1" idx="3"/>
            <a:endCxn id="13" idx="7"/>
          </p:cNvCxnSpPr>
          <p:nvPr/>
        </p:nvCxnSpPr>
        <p:spPr bwMode="auto">
          <a:xfrm flipH="1">
            <a:off x="1801645" y="4807762"/>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3" idx="5"/>
            <a:endCxn id="16" idx="1"/>
          </p:cNvCxnSpPr>
          <p:nvPr/>
        </p:nvCxnSpPr>
        <p:spPr bwMode="auto">
          <a:xfrm>
            <a:off x="1801645" y="5481776"/>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5" idx="3"/>
            <a:endCxn id="16" idx="7"/>
          </p:cNvCxnSpPr>
          <p:nvPr/>
        </p:nvCxnSpPr>
        <p:spPr bwMode="auto">
          <a:xfrm flipH="1">
            <a:off x="2267607" y="5377997"/>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stCxn id="17" idx="2"/>
            <a:endCxn id="16" idx="6"/>
          </p:cNvCxnSpPr>
          <p:nvPr/>
        </p:nvCxnSpPr>
        <p:spPr bwMode="auto">
          <a:xfrm flipH="1">
            <a:off x="2325290" y="5844516"/>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15" idx="5"/>
            <a:endCxn id="17" idx="0"/>
          </p:cNvCxnSpPr>
          <p:nvPr/>
        </p:nvCxnSpPr>
        <p:spPr bwMode="auto">
          <a:xfrm>
            <a:off x="3066516" y="5377997"/>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stCxn id="9" idx="3"/>
            <a:endCxn id="11" idx="7"/>
          </p:cNvCxnSpPr>
          <p:nvPr/>
        </p:nvCxnSpPr>
        <p:spPr bwMode="auto">
          <a:xfrm flipH="1">
            <a:off x="2633613" y="4235797"/>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AutoShape 8"/>
          <p:cNvSpPr>
            <a:spLocks noChangeArrowheads="1"/>
          </p:cNvSpPr>
          <p:nvPr/>
        </p:nvSpPr>
        <p:spPr bwMode="auto">
          <a:xfrm>
            <a:off x="2963986" y="2949962"/>
            <a:ext cx="1719856" cy="422801"/>
          </a:xfrm>
          <a:prstGeom prst="wedgeRoundRectCallout">
            <a:avLst>
              <a:gd name="adj1" fmla="val -65407"/>
              <a:gd name="adj2" fmla="val 13058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en-US" altLang="zh-CN" sz="2000" b="1" dirty="0" smtClean="0">
                <a:latin typeface="+mn-lt"/>
                <a:ea typeface="+mn-ea"/>
              </a:rPr>
              <a:t>A</a:t>
            </a:r>
            <a:r>
              <a:rPr lang="zh-CN" altLang="en-US" sz="2000" b="1" dirty="0" smtClean="0">
                <a:latin typeface="+mn-lt"/>
                <a:ea typeface="+mn-ea"/>
              </a:rPr>
              <a:t>的广播范围</a:t>
            </a:r>
            <a:endParaRPr lang="zh-CN" altLang="en-US" sz="2000" b="1" dirty="0">
              <a:latin typeface="+mn-lt"/>
              <a:ea typeface="+mn-ea"/>
            </a:endParaRPr>
          </a:p>
        </p:txBody>
      </p:sp>
      <p:graphicFrame>
        <p:nvGraphicFramePr>
          <p:cNvPr id="400397" name="表格 400396"/>
          <p:cNvGraphicFramePr>
            <a:graphicFrameLocks noGrp="1"/>
          </p:cNvGraphicFramePr>
          <p:nvPr>
            <p:extLst>
              <p:ext uri="{D42A27DB-BD31-4B8C-83A1-F6EECF244321}">
                <p14:modId xmlns:p14="http://schemas.microsoft.com/office/powerpoint/2010/main" val="3349655521"/>
              </p:ext>
            </p:extLst>
          </p:nvPr>
        </p:nvGraphicFramePr>
        <p:xfrm>
          <a:off x="4860799" y="3363266"/>
          <a:ext cx="3925552" cy="1752600"/>
        </p:xfrm>
        <a:graphic>
          <a:graphicData uri="http://schemas.openxmlformats.org/drawingml/2006/table">
            <a:tbl>
              <a:tblPr firstRow="1" bandRow="1">
                <a:tableStyleId>{5C22544A-7EE6-4342-B048-85BDC9FD1C3A}</a:tableStyleId>
              </a:tblPr>
              <a:tblGrid>
                <a:gridCol w="852772"/>
                <a:gridCol w="1008112"/>
                <a:gridCol w="1224136"/>
                <a:gridCol w="840532"/>
              </a:tblGrid>
              <a:tr h="370840">
                <a:tc>
                  <a:txBody>
                    <a:bodyPr/>
                    <a:lstStyle/>
                    <a:p>
                      <a:pPr algn="ctr"/>
                      <a:r>
                        <a:rPr lang="en-US" altLang="zh-CN" dirty="0" err="1" smtClean="0">
                          <a:solidFill>
                            <a:schemeClr val="tx1"/>
                          </a:solidFill>
                        </a:rPr>
                        <a:t>Dest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Next hop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Distance</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Other</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C</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H</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D</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3</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400398" name="TextBox 400397"/>
          <p:cNvSpPr txBox="1"/>
          <p:nvPr/>
        </p:nvSpPr>
        <p:spPr>
          <a:xfrm>
            <a:off x="1403648" y="6043627"/>
            <a:ext cx="2066307" cy="400110"/>
          </a:xfrm>
          <a:prstGeom prst="rect">
            <a:avLst/>
          </a:prstGeom>
          <a:noFill/>
        </p:spPr>
        <p:txBody>
          <a:bodyPr wrap="square" rtlCol="0">
            <a:spAutoFit/>
          </a:bodyPr>
          <a:lstStyle/>
          <a:p>
            <a:r>
              <a:rPr lang="zh-CN" altLang="en-US" sz="2000" b="1" dirty="0" smtClean="0">
                <a:latin typeface="+mn-ea"/>
                <a:ea typeface="+mn-ea"/>
              </a:rPr>
              <a:t>网络拓扑结构</a:t>
            </a:r>
            <a:endParaRPr lang="zh-CN" altLang="en-US" sz="2000" b="1" dirty="0">
              <a:latin typeface="+mn-ea"/>
              <a:ea typeface="+mn-ea"/>
            </a:endParaRPr>
          </a:p>
        </p:txBody>
      </p:sp>
      <p:sp>
        <p:nvSpPr>
          <p:cNvPr id="50" name="TextBox 49"/>
          <p:cNvSpPr txBox="1"/>
          <p:nvPr/>
        </p:nvSpPr>
        <p:spPr>
          <a:xfrm>
            <a:off x="5882828" y="5423115"/>
            <a:ext cx="2433588"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smtClean="0">
                <a:latin typeface="+mn-lt"/>
                <a:ea typeface="+mn-ea"/>
              </a:rPr>
              <a:t>A</a:t>
            </a:r>
            <a:r>
              <a:rPr lang="zh-CN" altLang="en-US" sz="2000" b="1" dirty="0" smtClean="0">
                <a:latin typeface="+mn-lt"/>
                <a:ea typeface="+mn-ea"/>
              </a:rPr>
              <a:t>的路由表</a:t>
            </a:r>
            <a:endParaRPr lang="zh-CN" altLang="en-US" sz="2000" b="1" dirty="0">
              <a:latin typeface="+mn-lt"/>
              <a:ea typeface="+mn-ea"/>
            </a:endParaRPr>
          </a:p>
        </p:txBody>
      </p:sp>
    </p:spTree>
    <p:extLst>
      <p:ext uri="{BB962C8B-B14F-4D97-AF65-F5344CB8AC3E}">
        <p14:creationId xmlns:p14="http://schemas.microsoft.com/office/powerpoint/2010/main" val="12883119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71600" y="1844824"/>
            <a:ext cx="7632848" cy="4583112"/>
          </a:xfrm>
          <a:prstGeom prst="rect">
            <a:avLst/>
          </a:prstGeom>
          <a:noFill/>
        </p:spPr>
      </p:pic>
      <p:sp>
        <p:nvSpPr>
          <p:cNvPr id="400386" name="Rectangle 2"/>
          <p:cNvSpPr>
            <a:spLocks noGrp="1" noChangeArrowheads="1"/>
          </p:cNvSpPr>
          <p:nvPr>
            <p:ph type="title"/>
          </p:nvPr>
        </p:nvSpPr>
        <p:spPr/>
        <p:txBody>
          <a:bodyPr/>
          <a:lstStyle/>
          <a:p>
            <a:r>
              <a:rPr lang="zh-CN" altLang="en-US" dirty="0"/>
              <a:t>无</a:t>
            </a:r>
            <a:r>
              <a:rPr lang="zh-CN" altLang="en-US" dirty="0" smtClean="0"/>
              <a:t>连接服务的实现</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6" action="ppaction://hlinksldjump"/>
              </a:rPr>
              <a:t>本章</a:t>
            </a:r>
            <a:r>
              <a:rPr lang="zh-CN" altLang="en-US" sz="1200" b="0" dirty="0" smtClean="0">
                <a:solidFill>
                  <a:schemeClr val="tx1"/>
                </a:solidFill>
                <a:latin typeface="Times New Roman" pitchFamily="18" charset="0"/>
                <a:ea typeface="幼圆" pitchFamily="49" charset="-122"/>
                <a:hlinkClick r:id="rId6"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7"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4"/>
              </a:buBlip>
              <a:defRPr kumimoji="1" sz="2800" b="1">
                <a:solidFill>
                  <a:srgbClr val="000000"/>
                </a:solidFill>
                <a:latin typeface="Arial" charset="0"/>
                <a:ea typeface="华文楷体" pitchFamily="2" charset="-122"/>
              </a:defRPr>
            </a:lvl2pPr>
            <a:lvl3pPr marL="1143000" indent="-228600" eaLnBrk="0" hangingPunct="0">
              <a:buSzPct val="65000"/>
              <a:buBlip>
                <a:blip r:embed="rId5"/>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4" name="矩形 3"/>
          <p:cNvSpPr/>
          <p:nvPr/>
        </p:nvSpPr>
        <p:spPr bwMode="auto">
          <a:xfrm>
            <a:off x="2051720" y="5661248"/>
            <a:ext cx="2376264" cy="432048"/>
          </a:xfrm>
          <a:prstGeom prst="rect">
            <a:avLst/>
          </a:prstGeom>
          <a:solidFill>
            <a:srgbClr val="FF0000">
              <a:alpha val="50196"/>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10" name="AutoShape 8"/>
          <p:cNvSpPr>
            <a:spLocks noChangeArrowheads="1"/>
          </p:cNvSpPr>
          <p:nvPr/>
        </p:nvSpPr>
        <p:spPr bwMode="auto">
          <a:xfrm>
            <a:off x="1346200" y="1628800"/>
            <a:ext cx="2472367" cy="638752"/>
          </a:xfrm>
          <a:prstGeom prst="wedgeRoundRectCallout">
            <a:avLst>
              <a:gd name="adj1" fmla="val 34754"/>
              <a:gd name="adj2" fmla="val 147264"/>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每个分组</a:t>
            </a:r>
            <a:r>
              <a:rPr lang="zh-CN" altLang="en-US" sz="1600" b="1" dirty="0" smtClean="0">
                <a:solidFill>
                  <a:srgbClr val="FF0000"/>
                </a:solidFill>
                <a:latin typeface="+mn-lt"/>
                <a:ea typeface="+mn-ea"/>
              </a:rPr>
              <a:t>独立路由</a:t>
            </a:r>
            <a:r>
              <a:rPr lang="zh-CN" altLang="en-US" sz="1600" b="1" dirty="0" smtClean="0">
                <a:latin typeface="+mn-lt"/>
                <a:ea typeface="+mn-ea"/>
              </a:rPr>
              <a:t>，故不同分组会走不同的路径</a:t>
            </a:r>
            <a:endParaRPr lang="zh-CN" altLang="en-US" sz="1600" b="1" dirty="0">
              <a:latin typeface="+mn-lt"/>
              <a:ea typeface="+mn-ea"/>
            </a:endParaRPr>
          </a:p>
        </p:txBody>
      </p:sp>
      <p:sp>
        <p:nvSpPr>
          <p:cNvPr id="11" name="AutoShape 8"/>
          <p:cNvSpPr>
            <a:spLocks noChangeArrowheads="1"/>
          </p:cNvSpPr>
          <p:nvPr/>
        </p:nvSpPr>
        <p:spPr bwMode="auto">
          <a:xfrm>
            <a:off x="6228184" y="3933056"/>
            <a:ext cx="2760399" cy="638752"/>
          </a:xfrm>
          <a:prstGeom prst="wedgeRoundRectCallout">
            <a:avLst>
              <a:gd name="adj1" fmla="val -35853"/>
              <a:gd name="adj2" fmla="val 9376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管理这些路由表并做出路由选择的算法称为</a:t>
            </a:r>
            <a:r>
              <a:rPr lang="zh-CN" altLang="en-US" sz="1600" b="1" dirty="0" smtClean="0">
                <a:solidFill>
                  <a:srgbClr val="FF0000"/>
                </a:solidFill>
                <a:latin typeface="+mn-lt"/>
                <a:ea typeface="+mn-ea"/>
              </a:rPr>
              <a:t>路由算法</a:t>
            </a:r>
            <a:endParaRPr lang="zh-CN" altLang="en-US" sz="1600" b="1" dirty="0">
              <a:solidFill>
                <a:srgbClr val="FF0000"/>
              </a:solidFill>
              <a:latin typeface="+mn-lt"/>
              <a:ea typeface="+mn-ea"/>
            </a:endParaRPr>
          </a:p>
        </p:txBody>
      </p:sp>
    </p:spTree>
    <p:extLst>
      <p:ext uri="{BB962C8B-B14F-4D97-AF65-F5344CB8AC3E}">
        <p14:creationId xmlns:p14="http://schemas.microsoft.com/office/powerpoint/2010/main" val="688670883"/>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4536082"/>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zh-CN" sz="2400" dirty="0" smtClean="0">
                <a:solidFill>
                  <a:srgbClr val="0000FF"/>
                </a:solidFill>
              </a:rPr>
              <a:t>节点</a:t>
            </a:r>
            <a:r>
              <a:rPr lang="en-US" altLang="zh-CN" sz="2400" dirty="0">
                <a:solidFill>
                  <a:srgbClr val="0000FF"/>
                </a:solidFill>
              </a:rPr>
              <a:t>A</a:t>
            </a:r>
            <a:endParaRPr lang="zh-CN" altLang="zh-CN" sz="2400" dirty="0">
              <a:solidFill>
                <a:srgbClr val="0000FF"/>
              </a:solidFill>
            </a:endParaRPr>
          </a:p>
          <a:p>
            <a:pPr marL="0" indent="0">
              <a:buNone/>
            </a:pPr>
            <a:r>
              <a:rPr lang="en-US" altLang="zh-CN" sz="2400" dirty="0" smtClean="0"/>
              <a:t>     </a:t>
            </a:r>
            <a:r>
              <a:rPr lang="zh-CN" altLang="zh-CN" sz="2400" dirty="0" smtClean="0"/>
              <a:t>节点</a:t>
            </a:r>
            <a:r>
              <a:rPr lang="en-US" altLang="zh-CN" sz="2400" dirty="0"/>
              <a:t>A</a:t>
            </a:r>
            <a:r>
              <a:rPr lang="zh-CN" altLang="zh-CN" sz="2400" dirty="0"/>
              <a:t>根据目的地址</a:t>
            </a:r>
            <a:r>
              <a:rPr lang="en-US" altLang="zh-CN" sz="2400" dirty="0"/>
              <a:t>I</a:t>
            </a:r>
            <a:r>
              <a:rPr lang="zh-CN" altLang="zh-CN" sz="2400" dirty="0" smtClean="0"/>
              <a:t>查</a:t>
            </a:r>
            <a:r>
              <a:rPr lang="zh-CN" altLang="en-US" sz="2400" dirty="0" smtClean="0"/>
              <a:t>自己的</a:t>
            </a:r>
            <a:r>
              <a:rPr lang="zh-CN" altLang="zh-CN" sz="2400" dirty="0" smtClean="0"/>
              <a:t>路由</a:t>
            </a:r>
            <a:r>
              <a:rPr lang="zh-CN" altLang="zh-CN" sz="2400" dirty="0"/>
              <a:t>表：如找到，则转发到下一</a:t>
            </a:r>
            <a:r>
              <a:rPr lang="zh-CN" altLang="zh-CN" sz="2400" dirty="0" smtClean="0"/>
              <a:t>节点；</a:t>
            </a:r>
            <a:r>
              <a:rPr lang="zh-CN" altLang="zh-CN" sz="2400" dirty="0"/>
              <a:t>如未找到，</a:t>
            </a:r>
            <a:r>
              <a:rPr lang="zh-CN" altLang="zh-CN" sz="2400" dirty="0" smtClean="0"/>
              <a:t>则</a:t>
            </a:r>
            <a:r>
              <a:rPr lang="zh-CN" altLang="en-US" sz="2400" dirty="0">
                <a:solidFill>
                  <a:srgbClr val="FF0000"/>
                </a:solidFill>
              </a:rPr>
              <a:t>洪泛</a:t>
            </a:r>
            <a:r>
              <a:rPr lang="zh-CN" altLang="zh-CN" sz="2400" dirty="0" smtClean="0">
                <a:solidFill>
                  <a:srgbClr val="FF0000"/>
                </a:solidFill>
              </a:rPr>
              <a:t>广播</a:t>
            </a:r>
            <a:r>
              <a:rPr lang="en-US" altLang="zh-CN" sz="2400" dirty="0"/>
              <a:t>ROUTE REQUEST</a:t>
            </a:r>
            <a:r>
              <a:rPr lang="zh-CN" altLang="zh-CN" sz="2400" dirty="0" smtClean="0"/>
              <a:t>分组（</a:t>
            </a:r>
            <a:r>
              <a:rPr lang="zh-CN" altLang="zh-CN" sz="2400" dirty="0"/>
              <a:t>即：</a:t>
            </a:r>
            <a:r>
              <a:rPr lang="zh-CN" altLang="zh-CN" sz="2400" dirty="0">
                <a:solidFill>
                  <a:srgbClr val="FF0000"/>
                </a:solidFill>
              </a:rPr>
              <a:t>按需要发现新路由</a:t>
            </a:r>
            <a:r>
              <a:rPr lang="zh-CN" altLang="zh-CN" sz="2400" dirty="0" smtClean="0"/>
              <a:t>）</a:t>
            </a:r>
            <a:r>
              <a:rPr lang="zh-CN" altLang="en-US" sz="2400" dirty="0" smtClean="0"/>
              <a:t>。</a:t>
            </a:r>
            <a:endParaRPr lang="en-US" altLang="zh-CN" sz="2400" dirty="0" smtClean="0"/>
          </a:p>
          <a:p>
            <a:pPr marL="0" indent="0">
              <a:buNone/>
            </a:pPr>
            <a:endParaRPr lang="en-US" altLang="zh-CN" sz="2400" dirty="0"/>
          </a:p>
          <a:p>
            <a:pPr marL="0" indent="0">
              <a:buNone/>
            </a:pPr>
            <a:endParaRPr lang="en-US" altLang="zh-CN" sz="2400" dirty="0" smtClean="0"/>
          </a:p>
          <a:p>
            <a:pPr lvl="1"/>
            <a:r>
              <a:rPr lang="zh-CN" altLang="zh-CN" sz="2400" dirty="0">
                <a:solidFill>
                  <a:srgbClr val="0000FF"/>
                </a:solidFill>
              </a:rPr>
              <a:t>源</a:t>
            </a:r>
            <a:r>
              <a:rPr lang="en-US" altLang="zh-CN" sz="2400" dirty="0">
                <a:solidFill>
                  <a:srgbClr val="0000FF"/>
                </a:solidFill>
              </a:rPr>
              <a:t>/</a:t>
            </a:r>
            <a:r>
              <a:rPr lang="zh-CN" altLang="zh-CN" sz="2400" dirty="0" smtClean="0">
                <a:solidFill>
                  <a:srgbClr val="0000FF"/>
                </a:solidFill>
              </a:rPr>
              <a:t>目的地址</a:t>
            </a:r>
            <a:r>
              <a:rPr lang="zh-CN" altLang="en-US" sz="2400" dirty="0" smtClean="0"/>
              <a:t>：</a:t>
            </a:r>
            <a:r>
              <a:rPr lang="en-US" altLang="zh-CN" sz="2400" dirty="0" smtClean="0"/>
              <a:t>  </a:t>
            </a:r>
            <a:r>
              <a:rPr lang="zh-CN" altLang="zh-CN" sz="2400" dirty="0" smtClean="0"/>
              <a:t>用于</a:t>
            </a:r>
            <a:r>
              <a:rPr lang="zh-CN" altLang="zh-CN" sz="2400" dirty="0"/>
              <a:t>表示发送方和接收方，例如：</a:t>
            </a:r>
            <a:r>
              <a:rPr lang="en-US" altLang="zh-CN" sz="2400" dirty="0"/>
              <a:t>IP</a:t>
            </a:r>
            <a:r>
              <a:rPr lang="zh-CN" altLang="zh-CN" sz="2400" dirty="0"/>
              <a:t>地址</a:t>
            </a:r>
            <a:r>
              <a:rPr lang="zh-CN" altLang="zh-CN" sz="2400" dirty="0" smtClean="0"/>
              <a:t>。</a:t>
            </a:r>
            <a:endParaRPr lang="en-US" altLang="zh-CN" sz="2400" dirty="0" smtClean="0"/>
          </a:p>
          <a:p>
            <a:pPr lvl="1"/>
            <a:r>
              <a:rPr lang="zh-CN" altLang="en-US" sz="2400" dirty="0" smtClean="0">
                <a:solidFill>
                  <a:srgbClr val="0000FF"/>
                </a:solidFill>
              </a:rPr>
              <a:t>跳</a:t>
            </a:r>
            <a:r>
              <a:rPr lang="zh-CN" altLang="en-US" sz="2400" dirty="0">
                <a:solidFill>
                  <a:srgbClr val="0000FF"/>
                </a:solidFill>
              </a:rPr>
              <a:t>数</a:t>
            </a:r>
            <a:r>
              <a:rPr lang="zh-CN" altLang="en-US" sz="2400" dirty="0" smtClean="0">
                <a:solidFill>
                  <a:srgbClr val="0000FF"/>
                </a:solidFill>
              </a:rPr>
              <a:t>计数</a:t>
            </a:r>
            <a:r>
              <a:rPr lang="zh-CN" altLang="en-US" sz="2400" dirty="0" smtClean="0"/>
              <a:t>：用于</a:t>
            </a:r>
            <a:r>
              <a:rPr lang="zh-CN" altLang="en-US" sz="2400" dirty="0"/>
              <a:t>计数分组的跳数，初始为</a:t>
            </a:r>
            <a:r>
              <a:rPr lang="en-US" altLang="zh-CN" sz="2400" dirty="0"/>
              <a:t>0</a:t>
            </a:r>
            <a:r>
              <a:rPr lang="zh-CN" altLang="en-US" sz="2400" dirty="0"/>
              <a:t>，每经过一个节点加</a:t>
            </a:r>
            <a:r>
              <a:rPr lang="en-US" altLang="zh-CN" sz="2400" dirty="0"/>
              <a:t>1</a:t>
            </a:r>
            <a:r>
              <a:rPr lang="zh-CN" altLang="en-US" sz="2400" dirty="0"/>
              <a:t>。</a:t>
            </a:r>
          </a:p>
          <a:p>
            <a:pPr lvl="1"/>
            <a:endParaRPr lang="zh-CN" altLang="zh-CN" sz="2400" dirty="0"/>
          </a:p>
          <a:p>
            <a:pPr marL="0" indent="0">
              <a:buNone/>
            </a:pPr>
            <a:endParaRPr lang="zh-CN" altLang="zh-CN" sz="2400" dirty="0"/>
          </a:p>
          <a:p>
            <a:pPr marL="0" indent="0">
              <a:buNone/>
            </a:pPr>
            <a:endParaRPr lang="en-US" altLang="zh-CN" sz="2400" dirty="0">
              <a:solidFill>
                <a:srgbClr val="FF00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671147868"/>
              </p:ext>
            </p:extLst>
          </p:nvPr>
        </p:nvGraphicFramePr>
        <p:xfrm>
          <a:off x="971600" y="3933056"/>
          <a:ext cx="7687926" cy="720080"/>
        </p:xfrm>
        <a:graphic>
          <a:graphicData uri="http://schemas.openxmlformats.org/drawingml/2006/table">
            <a:tbl>
              <a:tblPr firstRow="1" bandRow="1">
                <a:tableStyleId>{5C22544A-7EE6-4342-B048-85BDC9FD1C3A}</a:tableStyleId>
              </a:tblPr>
              <a:tblGrid>
                <a:gridCol w="1302778"/>
                <a:gridCol w="1080120"/>
                <a:gridCol w="1224136"/>
                <a:gridCol w="1296144"/>
                <a:gridCol w="1368152"/>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请求</a:t>
                      </a:r>
                      <a:r>
                        <a:rPr lang="en-US" altLang="zh-CN" sz="2000" dirty="0" smtClean="0">
                          <a:solidFill>
                            <a:schemeClr val="tx1"/>
                          </a:solidFill>
                        </a:rPr>
                        <a:t> ID</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源序号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extLst>
      <p:ext uri="{BB962C8B-B14F-4D97-AF65-F5344CB8AC3E}">
        <p14:creationId xmlns:p14="http://schemas.microsoft.com/office/powerpoint/2010/main" val="303657508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4536082"/>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zh-CN" sz="2400" dirty="0" smtClean="0">
                <a:solidFill>
                  <a:srgbClr val="0000FF"/>
                </a:solidFill>
              </a:rPr>
              <a:t>节点</a:t>
            </a:r>
            <a:r>
              <a:rPr lang="en-US" altLang="zh-CN" sz="2400" dirty="0">
                <a:solidFill>
                  <a:srgbClr val="0000FF"/>
                </a:solidFill>
              </a:rPr>
              <a:t>A</a:t>
            </a:r>
            <a:endParaRPr lang="zh-CN" altLang="zh-CN" sz="2400" dirty="0">
              <a:solidFill>
                <a:srgbClr val="0000FF"/>
              </a:solidFill>
            </a:endParaRPr>
          </a:p>
          <a:p>
            <a:pPr marL="0" indent="0">
              <a:buNone/>
            </a:pPr>
            <a:r>
              <a:rPr lang="en-US" altLang="zh-CN" sz="2400" dirty="0" smtClean="0"/>
              <a:t>     </a:t>
            </a:r>
            <a:endParaRPr lang="en-US" altLang="zh-CN" sz="2400" dirty="0"/>
          </a:p>
          <a:p>
            <a:pPr marL="0" indent="0">
              <a:buNone/>
            </a:pPr>
            <a:endParaRPr lang="en-US" altLang="zh-CN" sz="2400" dirty="0" smtClean="0"/>
          </a:p>
          <a:p>
            <a:pPr lvl="1"/>
            <a:r>
              <a:rPr lang="zh-CN" altLang="en-US" sz="2400" dirty="0" smtClean="0">
                <a:solidFill>
                  <a:srgbClr val="0000FF"/>
                </a:solidFill>
              </a:rPr>
              <a:t>请求</a:t>
            </a:r>
            <a:r>
              <a:rPr lang="en-US" altLang="zh-CN" sz="2400" dirty="0" smtClean="0">
                <a:solidFill>
                  <a:srgbClr val="0000FF"/>
                </a:solidFill>
              </a:rPr>
              <a:t>ID</a:t>
            </a:r>
            <a:endParaRPr lang="zh-CN" altLang="en-US" sz="2400" dirty="0">
              <a:solidFill>
                <a:srgbClr val="0000FF"/>
              </a:solidFill>
            </a:endParaRPr>
          </a:p>
          <a:p>
            <a:pPr marL="623888" lvl="1" indent="0">
              <a:buNone/>
            </a:pPr>
            <a:r>
              <a:rPr lang="zh-CN" altLang="en-US" sz="2400" dirty="0" smtClean="0">
                <a:solidFill>
                  <a:schemeClr val="tx1"/>
                </a:solidFill>
              </a:rPr>
              <a:t>        是</a:t>
            </a:r>
            <a:r>
              <a:rPr lang="zh-CN" altLang="en-US" sz="2400" dirty="0">
                <a:solidFill>
                  <a:schemeClr val="tx1"/>
                </a:solidFill>
              </a:rPr>
              <a:t>一个本地计数器，每个节点都单独设置一个，每广播一个</a:t>
            </a:r>
            <a:r>
              <a:rPr lang="en-US" altLang="zh-CN" sz="2400" dirty="0">
                <a:solidFill>
                  <a:schemeClr val="tx1"/>
                </a:solidFill>
              </a:rPr>
              <a:t>ROUTE REQUEST</a:t>
            </a:r>
            <a:r>
              <a:rPr lang="zh-CN" altLang="en-US" sz="2400" dirty="0">
                <a:solidFill>
                  <a:schemeClr val="tx1"/>
                </a:solidFill>
              </a:rPr>
              <a:t>分组，计数器加</a:t>
            </a:r>
            <a:r>
              <a:rPr lang="en-US" altLang="zh-CN" sz="2400" dirty="0">
                <a:solidFill>
                  <a:schemeClr val="tx1"/>
                </a:solidFill>
              </a:rPr>
              <a:t>1</a:t>
            </a:r>
            <a:r>
              <a:rPr lang="zh-CN" altLang="en-US" sz="2400" dirty="0" smtClean="0">
                <a:solidFill>
                  <a:schemeClr val="tx1"/>
                </a:solidFill>
              </a:rPr>
              <a:t>。</a:t>
            </a:r>
            <a:endParaRPr lang="en-US" altLang="zh-CN" sz="2400" dirty="0" smtClean="0">
              <a:solidFill>
                <a:schemeClr val="tx1"/>
              </a:solidFill>
            </a:endParaRPr>
          </a:p>
          <a:p>
            <a:pPr marL="623888" lvl="1" indent="0">
              <a:buNone/>
            </a:pPr>
            <a:r>
              <a:rPr lang="en-US" altLang="zh-CN" sz="2400" dirty="0">
                <a:solidFill>
                  <a:schemeClr val="tx1"/>
                </a:solidFill>
              </a:rPr>
              <a:t> </a:t>
            </a:r>
            <a:r>
              <a:rPr lang="en-US" altLang="zh-CN" sz="2400" dirty="0" smtClean="0">
                <a:solidFill>
                  <a:schemeClr val="tx1"/>
                </a:solidFill>
              </a:rPr>
              <a:t>      </a:t>
            </a:r>
            <a:r>
              <a:rPr lang="zh-CN" altLang="en-US" sz="2400" dirty="0" smtClean="0">
                <a:solidFill>
                  <a:schemeClr val="tx1"/>
                </a:solidFill>
              </a:rPr>
              <a:t>请求</a:t>
            </a:r>
            <a:r>
              <a:rPr lang="zh-CN" altLang="en-US" sz="2400" dirty="0">
                <a:solidFill>
                  <a:schemeClr val="tx1"/>
                </a:solidFill>
              </a:rPr>
              <a:t>标识符与源地址相结合可以唯一地标识一个</a:t>
            </a:r>
            <a:r>
              <a:rPr lang="en-US" altLang="zh-CN" sz="2400" dirty="0">
                <a:solidFill>
                  <a:schemeClr val="tx1"/>
                </a:solidFill>
              </a:rPr>
              <a:t>ROUTE REQUEST</a:t>
            </a:r>
            <a:r>
              <a:rPr lang="zh-CN" altLang="en-US" sz="2400" dirty="0">
                <a:solidFill>
                  <a:schemeClr val="tx1"/>
                </a:solidFill>
              </a:rPr>
              <a:t>分组，通过</a:t>
            </a:r>
            <a:r>
              <a:rPr lang="zh-CN" altLang="en-US" sz="2400" dirty="0" smtClean="0">
                <a:solidFill>
                  <a:schemeClr val="tx1"/>
                </a:solidFill>
              </a:rPr>
              <a:t>它们控制洪泛的</a:t>
            </a:r>
            <a:r>
              <a:rPr lang="zh-CN" altLang="en-US" sz="2400" dirty="0">
                <a:solidFill>
                  <a:schemeClr val="tx1"/>
                </a:solidFill>
              </a:rPr>
              <a:t>流量，丢弃</a:t>
            </a:r>
            <a:r>
              <a:rPr lang="zh-CN" altLang="en-US" sz="2400" dirty="0" smtClean="0">
                <a:solidFill>
                  <a:schemeClr val="tx1"/>
                </a:solidFill>
              </a:rPr>
              <a:t>重复的</a:t>
            </a:r>
            <a:r>
              <a:rPr lang="en-US" altLang="zh-CN" sz="2400" dirty="0" smtClean="0">
                <a:solidFill>
                  <a:schemeClr val="tx1"/>
                </a:solidFill>
              </a:rPr>
              <a:t>ROUTE </a:t>
            </a:r>
            <a:r>
              <a:rPr lang="en-US" altLang="zh-CN" sz="2400" dirty="0">
                <a:solidFill>
                  <a:schemeClr val="tx1"/>
                </a:solidFill>
              </a:rPr>
              <a:t>REQUEST</a:t>
            </a:r>
            <a:r>
              <a:rPr lang="zh-CN" altLang="en-US" sz="2400" dirty="0">
                <a:solidFill>
                  <a:schemeClr val="tx1"/>
                </a:solidFill>
              </a:rPr>
              <a:t>分组</a:t>
            </a:r>
            <a:r>
              <a:rPr lang="zh-CN" altLang="en-US" sz="2400" dirty="0" smtClean="0">
                <a:solidFill>
                  <a:schemeClr val="tx1"/>
                </a:solidFill>
              </a:rPr>
              <a:t>。</a:t>
            </a:r>
            <a:endParaRPr lang="zh-CN" altLang="zh-CN" sz="2400" dirty="0">
              <a:solidFill>
                <a:schemeClr val="tx1"/>
              </a:solidFill>
            </a:endParaRPr>
          </a:p>
          <a:p>
            <a:pPr marL="0" indent="0">
              <a:buNone/>
            </a:pPr>
            <a:endParaRPr lang="zh-CN" altLang="zh-CN" sz="2400" dirty="0"/>
          </a:p>
          <a:p>
            <a:pPr marL="0" indent="0">
              <a:buNone/>
            </a:pPr>
            <a:endParaRPr lang="en-US" altLang="zh-CN" sz="2400" dirty="0">
              <a:solidFill>
                <a:srgbClr val="FF00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3726007098"/>
              </p:ext>
            </p:extLst>
          </p:nvPr>
        </p:nvGraphicFramePr>
        <p:xfrm>
          <a:off x="899592" y="2780928"/>
          <a:ext cx="7687926" cy="720080"/>
        </p:xfrm>
        <a:graphic>
          <a:graphicData uri="http://schemas.openxmlformats.org/drawingml/2006/table">
            <a:tbl>
              <a:tblPr firstRow="1" bandRow="1">
                <a:tableStyleId>{5C22544A-7EE6-4342-B048-85BDC9FD1C3A}</a:tableStyleId>
              </a:tblPr>
              <a:tblGrid>
                <a:gridCol w="1302778"/>
                <a:gridCol w="1080120"/>
                <a:gridCol w="1224136"/>
                <a:gridCol w="1296144"/>
                <a:gridCol w="1368152"/>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请求</a:t>
                      </a:r>
                      <a:r>
                        <a:rPr lang="en-US" altLang="zh-CN" sz="2000" dirty="0" smtClean="0">
                          <a:solidFill>
                            <a:schemeClr val="tx1"/>
                          </a:solidFill>
                        </a:rPr>
                        <a:t> ID</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源序号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extLst>
      <p:ext uri="{BB962C8B-B14F-4D97-AF65-F5344CB8AC3E}">
        <p14:creationId xmlns:p14="http://schemas.microsoft.com/office/powerpoint/2010/main" val="331656956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4536082"/>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zh-CN" sz="2400" dirty="0" smtClean="0">
                <a:solidFill>
                  <a:srgbClr val="0000FF"/>
                </a:solidFill>
              </a:rPr>
              <a:t>节点</a:t>
            </a:r>
            <a:r>
              <a:rPr lang="en-US" altLang="zh-CN" sz="2400" dirty="0">
                <a:solidFill>
                  <a:srgbClr val="0000FF"/>
                </a:solidFill>
              </a:rPr>
              <a:t>A</a:t>
            </a:r>
            <a:endParaRPr lang="zh-CN" altLang="zh-CN" sz="2400" dirty="0">
              <a:solidFill>
                <a:srgbClr val="0000FF"/>
              </a:solidFill>
            </a:endParaRPr>
          </a:p>
          <a:p>
            <a:pPr marL="0" indent="0">
              <a:buNone/>
            </a:pPr>
            <a:r>
              <a:rPr lang="en-US" altLang="zh-CN" sz="2400" dirty="0" smtClean="0"/>
              <a:t>     </a:t>
            </a:r>
            <a:endParaRPr lang="en-US" altLang="zh-CN" sz="2400" dirty="0"/>
          </a:p>
          <a:p>
            <a:pPr marL="0" indent="0">
              <a:buNone/>
            </a:pPr>
            <a:endParaRPr lang="en-US" altLang="zh-CN" sz="2400" dirty="0" smtClean="0"/>
          </a:p>
          <a:p>
            <a:pPr lvl="1"/>
            <a:r>
              <a:rPr lang="zh-CN" altLang="en-US" sz="2400" dirty="0" smtClean="0">
                <a:solidFill>
                  <a:srgbClr val="0000FF"/>
                </a:solidFill>
              </a:rPr>
              <a:t>源</a:t>
            </a:r>
            <a:r>
              <a:rPr lang="en-US" altLang="zh-CN" sz="2400" dirty="0">
                <a:solidFill>
                  <a:srgbClr val="0000FF"/>
                </a:solidFill>
              </a:rPr>
              <a:t>/</a:t>
            </a:r>
            <a:r>
              <a:rPr lang="zh-CN" altLang="en-US" sz="2400" dirty="0">
                <a:solidFill>
                  <a:srgbClr val="0000FF"/>
                </a:solidFill>
              </a:rPr>
              <a:t>目的</a:t>
            </a:r>
            <a:r>
              <a:rPr lang="zh-CN" altLang="en-US" sz="2400" dirty="0" smtClean="0">
                <a:solidFill>
                  <a:srgbClr val="0000FF"/>
                </a:solidFill>
              </a:rPr>
              <a:t>序号</a:t>
            </a:r>
            <a:endParaRPr lang="zh-CN" altLang="en-US" sz="2400" dirty="0">
              <a:solidFill>
                <a:srgbClr val="0000FF"/>
              </a:solidFill>
            </a:endParaRPr>
          </a:p>
          <a:p>
            <a:pPr marL="623888" lvl="1" indent="0">
              <a:buNone/>
            </a:pPr>
            <a:r>
              <a:rPr lang="zh-CN" altLang="en-US" sz="2400" dirty="0">
                <a:solidFill>
                  <a:schemeClr val="tx1"/>
                </a:solidFill>
              </a:rPr>
              <a:t>   </a:t>
            </a:r>
            <a:r>
              <a:rPr lang="zh-CN" altLang="en-US" sz="2400" dirty="0" smtClean="0">
                <a:solidFill>
                  <a:schemeClr val="tx1"/>
                </a:solidFill>
              </a:rPr>
              <a:t>    也</a:t>
            </a:r>
            <a:r>
              <a:rPr lang="zh-CN" altLang="en-US" sz="2400" dirty="0">
                <a:solidFill>
                  <a:schemeClr val="tx1"/>
                </a:solidFill>
              </a:rPr>
              <a:t>是一个本地计数器，每个节点都单独设置一个，每发送一个</a:t>
            </a:r>
            <a:r>
              <a:rPr lang="en-US" altLang="zh-CN" sz="2400" dirty="0">
                <a:solidFill>
                  <a:schemeClr val="tx1"/>
                </a:solidFill>
              </a:rPr>
              <a:t>ROUTE REQUEST/ROUTE REPLY</a:t>
            </a:r>
            <a:r>
              <a:rPr lang="zh-CN" altLang="en-US" sz="2400" dirty="0">
                <a:solidFill>
                  <a:schemeClr val="tx1"/>
                </a:solidFill>
              </a:rPr>
              <a:t>分组，计数器加</a:t>
            </a:r>
            <a:r>
              <a:rPr lang="en-US" altLang="zh-CN" sz="2400" dirty="0">
                <a:solidFill>
                  <a:schemeClr val="tx1"/>
                </a:solidFill>
              </a:rPr>
              <a:t>1</a:t>
            </a:r>
            <a:r>
              <a:rPr lang="zh-CN" altLang="en-US" sz="2400" dirty="0">
                <a:solidFill>
                  <a:schemeClr val="tx1"/>
                </a:solidFill>
              </a:rPr>
              <a:t>。</a:t>
            </a:r>
          </a:p>
          <a:p>
            <a:pPr marL="623888" lvl="1" indent="0">
              <a:buNone/>
            </a:pPr>
            <a:r>
              <a:rPr lang="zh-CN" altLang="en-US" sz="2400" dirty="0" smtClean="0">
                <a:solidFill>
                  <a:schemeClr val="tx1"/>
                </a:solidFill>
              </a:rPr>
              <a:t>       源</a:t>
            </a:r>
            <a:r>
              <a:rPr lang="en-US" altLang="zh-CN" sz="2400" dirty="0">
                <a:solidFill>
                  <a:schemeClr val="tx1"/>
                </a:solidFill>
              </a:rPr>
              <a:t>/</a:t>
            </a:r>
            <a:r>
              <a:rPr lang="zh-CN" altLang="en-US" sz="2400" dirty="0">
                <a:solidFill>
                  <a:schemeClr val="tx1"/>
                </a:solidFill>
              </a:rPr>
              <a:t>目的序号用于区分新</a:t>
            </a:r>
            <a:r>
              <a:rPr lang="en-US" altLang="zh-CN" sz="2400" dirty="0">
                <a:solidFill>
                  <a:schemeClr val="tx1"/>
                </a:solidFill>
              </a:rPr>
              <a:t>/</a:t>
            </a:r>
            <a:r>
              <a:rPr lang="zh-CN" altLang="en-US" sz="2400" dirty="0">
                <a:solidFill>
                  <a:schemeClr val="tx1"/>
                </a:solidFill>
              </a:rPr>
              <a:t>旧路由，其中目的序号是指源节点所看见的目的节点的最近序号计数值（</a:t>
            </a:r>
            <a:r>
              <a:rPr lang="en-US" altLang="zh-CN" sz="2400" dirty="0">
                <a:solidFill>
                  <a:schemeClr val="tx1"/>
                </a:solidFill>
              </a:rPr>
              <a:t>0</a:t>
            </a:r>
            <a:r>
              <a:rPr lang="zh-CN" altLang="en-US" sz="2400" dirty="0">
                <a:solidFill>
                  <a:schemeClr val="tx1"/>
                </a:solidFill>
              </a:rPr>
              <a:t>表示从未看见）。</a:t>
            </a:r>
          </a:p>
          <a:p>
            <a:pPr marL="0" indent="0">
              <a:buNone/>
            </a:pPr>
            <a:endParaRPr lang="zh-CN" altLang="zh-CN" sz="2400" dirty="0"/>
          </a:p>
          <a:p>
            <a:pPr marL="0" indent="0">
              <a:buNone/>
            </a:pPr>
            <a:endParaRPr lang="en-US" altLang="zh-CN" sz="2400" dirty="0">
              <a:solidFill>
                <a:srgbClr val="FF00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4284412500"/>
              </p:ext>
            </p:extLst>
          </p:nvPr>
        </p:nvGraphicFramePr>
        <p:xfrm>
          <a:off x="899592" y="2780928"/>
          <a:ext cx="7687926" cy="720080"/>
        </p:xfrm>
        <a:graphic>
          <a:graphicData uri="http://schemas.openxmlformats.org/drawingml/2006/table">
            <a:tbl>
              <a:tblPr firstRow="1" bandRow="1">
                <a:tableStyleId>{5C22544A-7EE6-4342-B048-85BDC9FD1C3A}</a:tableStyleId>
              </a:tblPr>
              <a:tblGrid>
                <a:gridCol w="1302778"/>
                <a:gridCol w="1080120"/>
                <a:gridCol w="1224136"/>
                <a:gridCol w="1296144"/>
                <a:gridCol w="1368152"/>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请求</a:t>
                      </a:r>
                      <a:r>
                        <a:rPr lang="en-US" altLang="zh-CN" sz="2000" dirty="0" smtClean="0">
                          <a:solidFill>
                            <a:schemeClr val="tx1"/>
                          </a:solidFill>
                        </a:rPr>
                        <a:t> ID</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源序号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目的序号</a:t>
                      </a:r>
                      <a:r>
                        <a:rPr lang="en-US" altLang="zh-CN" sz="2000" dirty="0" smtClean="0">
                          <a:solidFill>
                            <a:schemeClr val="tx1"/>
                          </a:solidFill>
                        </a:rPr>
                        <a:t>#</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extLst>
      <p:ext uri="{BB962C8B-B14F-4D97-AF65-F5344CB8AC3E}">
        <p14:creationId xmlns:p14="http://schemas.microsoft.com/office/powerpoint/2010/main" val="141390764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7</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a:solidFill>
                  <a:srgbClr val="0000FF"/>
                </a:solidFill>
              </a:rPr>
              <a:t>邻居节点</a:t>
            </a:r>
            <a:r>
              <a:rPr lang="en-US" altLang="zh-CN" sz="2400" dirty="0">
                <a:solidFill>
                  <a:srgbClr val="0000FF"/>
                </a:solidFill>
              </a:rPr>
              <a:t>B</a:t>
            </a:r>
            <a:r>
              <a:rPr lang="zh-CN" altLang="en-US" sz="2400" dirty="0">
                <a:solidFill>
                  <a:srgbClr val="0000FF"/>
                </a:solidFill>
              </a:rPr>
              <a:t>和</a:t>
            </a:r>
            <a:r>
              <a:rPr lang="en-US" altLang="zh-CN" sz="2400" dirty="0" smtClean="0">
                <a:solidFill>
                  <a:srgbClr val="0000FF"/>
                </a:solidFill>
              </a:rPr>
              <a:t>D</a:t>
            </a:r>
            <a:endParaRPr lang="zh-CN" altLang="zh-CN" sz="2400" dirty="0"/>
          </a:p>
          <a:p>
            <a:pPr marL="0" indent="0">
              <a:buNone/>
            </a:pPr>
            <a:endParaRPr lang="en-US" altLang="zh-CN" sz="2400" dirty="0">
              <a:solidFill>
                <a:srgbClr val="FF0000"/>
              </a:solidFill>
            </a:endParaRPr>
          </a:p>
        </p:txBody>
      </p:sp>
      <p:pic>
        <p:nvPicPr>
          <p:cNvPr id="410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0006" y="1628800"/>
            <a:ext cx="4271700" cy="4928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AutoShape 8"/>
          <p:cNvSpPr>
            <a:spLocks noChangeArrowheads="1"/>
          </p:cNvSpPr>
          <p:nvPr/>
        </p:nvSpPr>
        <p:spPr bwMode="auto">
          <a:xfrm>
            <a:off x="539552" y="4149080"/>
            <a:ext cx="3216438" cy="1501364"/>
          </a:xfrm>
          <a:prstGeom prst="wedgeRoundRectCallout">
            <a:avLst>
              <a:gd name="adj1" fmla="val 78534"/>
              <a:gd name="adj2" fmla="val -1713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a:solidFill>
                  <a:srgbClr val="FF0000"/>
                </a:solidFill>
                <a:latin typeface="+mn-lt"/>
                <a:ea typeface="+mn-ea"/>
              </a:rPr>
              <a:t>存在新路由</a:t>
            </a:r>
            <a:r>
              <a:rPr lang="zh-CN" altLang="en-US" sz="2000" b="1" dirty="0">
                <a:latin typeface="+mn-lt"/>
                <a:ea typeface="+mn-ea"/>
              </a:rPr>
              <a:t>是指存在本地路由表的目的序号值大于等于</a:t>
            </a:r>
            <a:r>
              <a:rPr lang="en-US" altLang="zh-CN" sz="2000" b="1" dirty="0">
                <a:latin typeface="+mn-lt"/>
                <a:ea typeface="+mn-ea"/>
              </a:rPr>
              <a:t>ROUTE REQUEST</a:t>
            </a:r>
            <a:r>
              <a:rPr lang="zh-CN" altLang="en-US" sz="2000" b="1" dirty="0">
                <a:latin typeface="+mn-lt"/>
                <a:ea typeface="+mn-ea"/>
              </a:rPr>
              <a:t>分组中的目的序号值。</a:t>
            </a:r>
          </a:p>
        </p:txBody>
      </p:sp>
    </p:spTree>
    <p:extLst>
      <p:ext uri="{BB962C8B-B14F-4D97-AF65-F5344CB8AC3E}">
        <p14:creationId xmlns:p14="http://schemas.microsoft.com/office/powerpoint/2010/main" val="356722279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8</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a:solidFill>
                  <a:srgbClr val="0000FF"/>
                </a:solidFill>
              </a:rPr>
              <a:t>邻居节点</a:t>
            </a:r>
            <a:r>
              <a:rPr lang="en-US" altLang="zh-CN" sz="2400" dirty="0">
                <a:solidFill>
                  <a:srgbClr val="0000FF"/>
                </a:solidFill>
              </a:rPr>
              <a:t>B</a:t>
            </a:r>
            <a:r>
              <a:rPr lang="zh-CN" altLang="en-US" sz="2400" dirty="0">
                <a:solidFill>
                  <a:srgbClr val="0000FF"/>
                </a:solidFill>
              </a:rPr>
              <a:t>和</a:t>
            </a:r>
            <a:r>
              <a:rPr lang="en-US" altLang="zh-CN" sz="2400" dirty="0" smtClean="0">
                <a:solidFill>
                  <a:srgbClr val="0000FF"/>
                </a:solidFill>
              </a:rPr>
              <a:t>D</a:t>
            </a:r>
            <a:endParaRPr lang="zh-CN" altLang="zh-CN" sz="2400" dirty="0"/>
          </a:p>
          <a:p>
            <a:pPr marL="0" indent="0">
              <a:buNone/>
            </a:pPr>
            <a:endParaRPr lang="en-US" altLang="zh-CN" sz="2400" dirty="0">
              <a:solidFill>
                <a:srgbClr val="FF0000"/>
              </a:solidFill>
            </a:endParaRPr>
          </a:p>
        </p:txBody>
      </p:sp>
      <p:sp>
        <p:nvSpPr>
          <p:cNvPr id="9" name="椭圆 8"/>
          <p:cNvSpPr/>
          <p:nvPr/>
        </p:nvSpPr>
        <p:spPr bwMode="auto">
          <a:xfrm>
            <a:off x="1843919" y="328382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2714839" y="33762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3474948" y="34725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 name="椭圆 12"/>
          <p:cNvSpPr/>
          <p:nvPr/>
        </p:nvSpPr>
        <p:spPr bwMode="auto">
          <a:xfrm>
            <a:off x="2297410" y="39482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4" name="椭圆 13"/>
          <p:cNvSpPr/>
          <p:nvPr/>
        </p:nvSpPr>
        <p:spPr bwMode="auto">
          <a:xfrm>
            <a:off x="3334806" y="41821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5" name="椭圆 14"/>
          <p:cNvSpPr/>
          <p:nvPr/>
        </p:nvSpPr>
        <p:spPr bwMode="auto">
          <a:xfrm>
            <a:off x="1465442" y="462225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6" name="直接连接符 3"/>
          <p:cNvCxnSpPr>
            <a:stCxn id="9" idx="6"/>
            <a:endCxn id="10" idx="2"/>
          </p:cNvCxnSpPr>
          <p:nvPr/>
        </p:nvCxnSpPr>
        <p:spPr bwMode="auto">
          <a:xfrm>
            <a:off x="2237805" y="3474754"/>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椭圆 16"/>
          <p:cNvSpPr/>
          <p:nvPr/>
        </p:nvSpPr>
        <p:spPr bwMode="auto">
          <a:xfrm>
            <a:off x="2730313" y="45184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8" name="椭圆 17"/>
          <p:cNvSpPr/>
          <p:nvPr/>
        </p:nvSpPr>
        <p:spPr bwMode="auto">
          <a:xfrm>
            <a:off x="1931404" y="5128183"/>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9" name="椭圆 18"/>
          <p:cNvSpPr/>
          <p:nvPr/>
        </p:nvSpPr>
        <p:spPr bwMode="auto">
          <a:xfrm>
            <a:off x="2940920" y="512000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20" name="直接连接符 3"/>
          <p:cNvCxnSpPr>
            <a:stCxn id="10" idx="6"/>
            <a:endCxn id="12" idx="2"/>
          </p:cNvCxnSpPr>
          <p:nvPr/>
        </p:nvCxnSpPr>
        <p:spPr bwMode="auto">
          <a:xfrm>
            <a:off x="3108725" y="3567206"/>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stCxn id="9" idx="5"/>
            <a:endCxn id="13" idx="1"/>
          </p:cNvCxnSpPr>
          <p:nvPr/>
        </p:nvCxnSpPr>
        <p:spPr bwMode="auto">
          <a:xfrm>
            <a:off x="2180122" y="3609763"/>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3" idx="5"/>
            <a:endCxn id="17" idx="1"/>
          </p:cNvCxnSpPr>
          <p:nvPr/>
        </p:nvCxnSpPr>
        <p:spPr bwMode="auto">
          <a:xfrm>
            <a:off x="2633613" y="4274180"/>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2" idx="4"/>
            <a:endCxn id="14" idx="0"/>
          </p:cNvCxnSpPr>
          <p:nvPr/>
        </p:nvCxnSpPr>
        <p:spPr bwMode="auto">
          <a:xfrm flipH="1">
            <a:off x="3531749" y="3854371"/>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4" idx="3"/>
            <a:endCxn id="17" idx="6"/>
          </p:cNvCxnSpPr>
          <p:nvPr/>
        </p:nvCxnSpPr>
        <p:spPr bwMode="auto">
          <a:xfrm flipH="1">
            <a:off x="3124199" y="4508080"/>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3" idx="3"/>
            <a:endCxn id="15" idx="7"/>
          </p:cNvCxnSpPr>
          <p:nvPr/>
        </p:nvCxnSpPr>
        <p:spPr bwMode="auto">
          <a:xfrm flipH="1">
            <a:off x="1801645" y="4274180"/>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stCxn id="15" idx="5"/>
            <a:endCxn id="18" idx="1"/>
          </p:cNvCxnSpPr>
          <p:nvPr/>
        </p:nvCxnSpPr>
        <p:spPr bwMode="auto">
          <a:xfrm>
            <a:off x="1801645" y="4948194"/>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17" idx="3"/>
            <a:endCxn id="18" idx="7"/>
          </p:cNvCxnSpPr>
          <p:nvPr/>
        </p:nvCxnSpPr>
        <p:spPr bwMode="auto">
          <a:xfrm flipH="1">
            <a:off x="2267607" y="4844415"/>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连接符 3"/>
          <p:cNvCxnSpPr>
            <a:stCxn id="19" idx="2"/>
            <a:endCxn id="18" idx="6"/>
          </p:cNvCxnSpPr>
          <p:nvPr/>
        </p:nvCxnSpPr>
        <p:spPr bwMode="auto">
          <a:xfrm flipH="1">
            <a:off x="2325290" y="5310934"/>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接连接符 3"/>
          <p:cNvCxnSpPr>
            <a:stCxn id="17" idx="5"/>
            <a:endCxn id="19" idx="0"/>
          </p:cNvCxnSpPr>
          <p:nvPr/>
        </p:nvCxnSpPr>
        <p:spPr bwMode="auto">
          <a:xfrm>
            <a:off x="3066516" y="4844415"/>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3"/>
          <p:cNvCxnSpPr>
            <a:stCxn id="10" idx="3"/>
            <a:endCxn id="13" idx="7"/>
          </p:cNvCxnSpPr>
          <p:nvPr/>
        </p:nvCxnSpPr>
        <p:spPr bwMode="auto">
          <a:xfrm flipH="1">
            <a:off x="2633613" y="3702215"/>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TextBox 31"/>
          <p:cNvSpPr txBox="1"/>
          <p:nvPr/>
        </p:nvSpPr>
        <p:spPr>
          <a:xfrm>
            <a:off x="899592" y="5680151"/>
            <a:ext cx="3456384" cy="400110"/>
          </a:xfrm>
          <a:prstGeom prst="rect">
            <a:avLst/>
          </a:prstGeom>
          <a:noFill/>
        </p:spPr>
        <p:txBody>
          <a:bodyPr wrap="square" rtlCol="0">
            <a:spAutoFit/>
          </a:bodyPr>
          <a:lstStyle/>
          <a:p>
            <a:r>
              <a:rPr lang="en-US" altLang="zh-CN" sz="2000" b="1" dirty="0" smtClean="0">
                <a:latin typeface="+mn-lt"/>
                <a:ea typeface="+mn-ea"/>
              </a:rPr>
              <a:t>A</a:t>
            </a:r>
            <a:r>
              <a:rPr lang="zh-CN" altLang="en-US" sz="2000" b="1" dirty="0" smtClean="0">
                <a:latin typeface="+mn-lt"/>
                <a:ea typeface="+mn-ea"/>
              </a:rPr>
              <a:t>发</a:t>
            </a:r>
            <a:r>
              <a:rPr lang="en-US" altLang="zh-CN" sz="2000" b="1" dirty="0">
                <a:latin typeface="+mn-lt"/>
                <a:ea typeface="+mn-ea"/>
              </a:rPr>
              <a:t>ROUTE </a:t>
            </a:r>
            <a:r>
              <a:rPr lang="en-US" altLang="zh-CN" sz="2000" b="1" dirty="0" smtClean="0">
                <a:latin typeface="+mn-lt"/>
                <a:ea typeface="+mn-ea"/>
              </a:rPr>
              <a:t>REQUEST</a:t>
            </a:r>
            <a:r>
              <a:rPr lang="zh-CN" altLang="en-US" sz="2000" b="1" dirty="0" smtClean="0">
                <a:latin typeface="+mn-lt"/>
                <a:ea typeface="+mn-ea"/>
              </a:rPr>
              <a:t>分组</a:t>
            </a:r>
            <a:endParaRPr lang="zh-CN" altLang="en-US" sz="2000" b="1" dirty="0">
              <a:latin typeface="+mn-lt"/>
              <a:ea typeface="+mn-ea"/>
            </a:endParaRPr>
          </a:p>
        </p:txBody>
      </p:sp>
      <p:sp>
        <p:nvSpPr>
          <p:cNvPr id="34" name="椭圆 33"/>
          <p:cNvSpPr/>
          <p:nvPr/>
        </p:nvSpPr>
        <p:spPr bwMode="auto">
          <a:xfrm>
            <a:off x="6058845" y="328984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5" name="椭圆 34"/>
          <p:cNvSpPr/>
          <p:nvPr/>
        </p:nvSpPr>
        <p:spPr bwMode="auto">
          <a:xfrm>
            <a:off x="6929765" y="3382301"/>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6" name="椭圆 35"/>
          <p:cNvSpPr/>
          <p:nvPr/>
        </p:nvSpPr>
        <p:spPr bwMode="auto">
          <a:xfrm>
            <a:off x="7689874" y="347853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7" name="椭圆 36"/>
          <p:cNvSpPr/>
          <p:nvPr/>
        </p:nvSpPr>
        <p:spPr bwMode="auto">
          <a:xfrm>
            <a:off x="6512336" y="3954266"/>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8" name="椭圆 37"/>
          <p:cNvSpPr/>
          <p:nvPr/>
        </p:nvSpPr>
        <p:spPr bwMode="auto">
          <a:xfrm>
            <a:off x="7549732" y="418816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39" name="椭圆 38"/>
          <p:cNvSpPr/>
          <p:nvPr/>
        </p:nvSpPr>
        <p:spPr bwMode="auto">
          <a:xfrm>
            <a:off x="5680368" y="462828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0" name="直接连接符 3"/>
          <p:cNvCxnSpPr>
            <a:stCxn id="34" idx="6"/>
            <a:endCxn id="35" idx="2"/>
          </p:cNvCxnSpPr>
          <p:nvPr/>
        </p:nvCxnSpPr>
        <p:spPr bwMode="auto">
          <a:xfrm>
            <a:off x="6452731" y="3480780"/>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椭圆 40"/>
          <p:cNvSpPr/>
          <p:nvPr/>
        </p:nvSpPr>
        <p:spPr bwMode="auto">
          <a:xfrm>
            <a:off x="6945239" y="4524501"/>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2" name="椭圆 41"/>
          <p:cNvSpPr/>
          <p:nvPr/>
        </p:nvSpPr>
        <p:spPr bwMode="auto">
          <a:xfrm>
            <a:off x="6146330" y="51342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43" name="椭圆 42"/>
          <p:cNvSpPr/>
          <p:nvPr/>
        </p:nvSpPr>
        <p:spPr bwMode="auto">
          <a:xfrm>
            <a:off x="7155846" y="512602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44" name="直接连接符 3"/>
          <p:cNvCxnSpPr>
            <a:stCxn id="35" idx="6"/>
            <a:endCxn id="36" idx="2"/>
          </p:cNvCxnSpPr>
          <p:nvPr/>
        </p:nvCxnSpPr>
        <p:spPr bwMode="auto">
          <a:xfrm>
            <a:off x="7323651" y="3573232"/>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连接符 3"/>
          <p:cNvCxnSpPr>
            <a:stCxn id="34" idx="5"/>
            <a:endCxn id="37" idx="1"/>
          </p:cNvCxnSpPr>
          <p:nvPr/>
        </p:nvCxnSpPr>
        <p:spPr bwMode="auto">
          <a:xfrm>
            <a:off x="6395048" y="3615789"/>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3"/>
          <p:cNvCxnSpPr>
            <a:stCxn id="37" idx="5"/>
            <a:endCxn id="41" idx="1"/>
          </p:cNvCxnSpPr>
          <p:nvPr/>
        </p:nvCxnSpPr>
        <p:spPr bwMode="auto">
          <a:xfrm>
            <a:off x="6848539" y="4280206"/>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连接符 3"/>
          <p:cNvCxnSpPr>
            <a:stCxn id="36" idx="4"/>
            <a:endCxn id="38" idx="0"/>
          </p:cNvCxnSpPr>
          <p:nvPr/>
        </p:nvCxnSpPr>
        <p:spPr bwMode="auto">
          <a:xfrm flipH="1">
            <a:off x="7746675" y="3860397"/>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3"/>
          <p:cNvCxnSpPr>
            <a:stCxn id="38" idx="3"/>
            <a:endCxn id="41" idx="6"/>
          </p:cNvCxnSpPr>
          <p:nvPr/>
        </p:nvCxnSpPr>
        <p:spPr bwMode="auto">
          <a:xfrm flipH="1">
            <a:off x="7339125" y="4514106"/>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3"/>
          <p:cNvCxnSpPr>
            <a:stCxn id="37" idx="3"/>
            <a:endCxn id="39" idx="7"/>
          </p:cNvCxnSpPr>
          <p:nvPr/>
        </p:nvCxnSpPr>
        <p:spPr bwMode="auto">
          <a:xfrm flipH="1">
            <a:off x="6016571" y="4280206"/>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连接符 3"/>
          <p:cNvCxnSpPr>
            <a:stCxn id="39" idx="5"/>
            <a:endCxn id="42" idx="1"/>
          </p:cNvCxnSpPr>
          <p:nvPr/>
        </p:nvCxnSpPr>
        <p:spPr bwMode="auto">
          <a:xfrm>
            <a:off x="6016571" y="4954220"/>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3"/>
          <p:cNvCxnSpPr>
            <a:stCxn id="41" idx="3"/>
            <a:endCxn id="42" idx="7"/>
          </p:cNvCxnSpPr>
          <p:nvPr/>
        </p:nvCxnSpPr>
        <p:spPr bwMode="auto">
          <a:xfrm flipH="1">
            <a:off x="6482533" y="4850441"/>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接连接符 3"/>
          <p:cNvCxnSpPr>
            <a:stCxn id="43" idx="2"/>
            <a:endCxn id="42" idx="6"/>
          </p:cNvCxnSpPr>
          <p:nvPr/>
        </p:nvCxnSpPr>
        <p:spPr bwMode="auto">
          <a:xfrm flipH="1">
            <a:off x="6540216" y="5316960"/>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3"/>
          <p:cNvCxnSpPr>
            <a:stCxn id="41" idx="5"/>
            <a:endCxn id="43" idx="0"/>
          </p:cNvCxnSpPr>
          <p:nvPr/>
        </p:nvCxnSpPr>
        <p:spPr bwMode="auto">
          <a:xfrm>
            <a:off x="7281442" y="4850441"/>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3"/>
          <p:cNvCxnSpPr>
            <a:stCxn id="35" idx="3"/>
            <a:endCxn id="37" idx="7"/>
          </p:cNvCxnSpPr>
          <p:nvPr/>
        </p:nvCxnSpPr>
        <p:spPr bwMode="auto">
          <a:xfrm flipH="1">
            <a:off x="6848539" y="3708241"/>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Box 55"/>
          <p:cNvSpPr txBox="1"/>
          <p:nvPr/>
        </p:nvSpPr>
        <p:spPr>
          <a:xfrm>
            <a:off x="4716016" y="5693186"/>
            <a:ext cx="4322997" cy="400110"/>
          </a:xfrm>
          <a:prstGeom prst="rect">
            <a:avLst/>
          </a:prstGeom>
          <a:noFill/>
        </p:spPr>
        <p:txBody>
          <a:bodyPr wrap="square" rtlCol="0">
            <a:spAutoFit/>
          </a:bodyPr>
          <a:lstStyle/>
          <a:p>
            <a:r>
              <a:rPr lang="en-US" altLang="zh-CN" sz="2000" b="1" dirty="0" smtClean="0">
                <a:latin typeface="+mn-lt"/>
                <a:ea typeface="+mn-ea"/>
              </a:rPr>
              <a:t>B</a:t>
            </a:r>
            <a:r>
              <a:rPr lang="zh-CN" altLang="en-US" sz="2000" b="1" dirty="0" smtClean="0">
                <a:latin typeface="+mn-lt"/>
                <a:ea typeface="+mn-ea"/>
              </a:rPr>
              <a:t>、</a:t>
            </a:r>
            <a:r>
              <a:rPr lang="en-US" altLang="zh-CN" sz="2000" b="1" dirty="0" smtClean="0">
                <a:latin typeface="+mn-lt"/>
                <a:ea typeface="+mn-ea"/>
              </a:rPr>
              <a:t>D</a:t>
            </a:r>
            <a:r>
              <a:rPr lang="zh-CN" altLang="en-US" sz="2000" b="1" dirty="0" smtClean="0">
                <a:latin typeface="+mn-lt"/>
                <a:ea typeface="+mn-ea"/>
              </a:rPr>
              <a:t>收到</a:t>
            </a:r>
            <a:r>
              <a:rPr lang="en-US" altLang="zh-CN" sz="2000" b="1" dirty="0" smtClean="0">
                <a:latin typeface="+mn-lt"/>
                <a:ea typeface="+mn-ea"/>
              </a:rPr>
              <a:t>ROUTE REQUEST</a:t>
            </a:r>
            <a:r>
              <a:rPr lang="zh-CN" altLang="en-US" sz="2000" b="1" dirty="0" smtClean="0">
                <a:latin typeface="+mn-lt"/>
                <a:ea typeface="+mn-ea"/>
              </a:rPr>
              <a:t>分组后</a:t>
            </a:r>
            <a:endParaRPr lang="en-US" altLang="zh-CN" sz="2000" b="1" dirty="0">
              <a:latin typeface="+mn-lt"/>
              <a:ea typeface="+mn-ea"/>
            </a:endParaRPr>
          </a:p>
        </p:txBody>
      </p:sp>
      <p:sp>
        <p:nvSpPr>
          <p:cNvPr id="57" name="Line 101"/>
          <p:cNvSpPr>
            <a:spLocks noChangeShapeType="1"/>
          </p:cNvSpPr>
          <p:nvPr/>
        </p:nvSpPr>
        <p:spPr bwMode="auto">
          <a:xfrm flipH="1" flipV="1">
            <a:off x="6531769" y="3427839"/>
            <a:ext cx="316769" cy="5242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101"/>
          <p:cNvSpPr>
            <a:spLocks noChangeShapeType="1"/>
          </p:cNvSpPr>
          <p:nvPr/>
        </p:nvSpPr>
        <p:spPr bwMode="auto">
          <a:xfrm flipH="1" flipV="1">
            <a:off x="6356723" y="3715871"/>
            <a:ext cx="87485" cy="275193"/>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AutoShape 8"/>
          <p:cNvSpPr>
            <a:spLocks noChangeArrowheads="1"/>
          </p:cNvSpPr>
          <p:nvPr/>
        </p:nvSpPr>
        <p:spPr bwMode="auto">
          <a:xfrm>
            <a:off x="5832769" y="1916832"/>
            <a:ext cx="2587877" cy="765218"/>
          </a:xfrm>
          <a:prstGeom prst="wedgeRoundRectCallout">
            <a:avLst>
              <a:gd name="adj1" fmla="val -3206"/>
              <a:gd name="adj2" fmla="val 13659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solidFill>
                  <a:srgbClr val="FF0000"/>
                </a:solidFill>
                <a:latin typeface="+mn-lt"/>
                <a:ea typeface="+mn-ea"/>
              </a:rPr>
              <a:t>绿色</a:t>
            </a:r>
            <a:r>
              <a:rPr lang="zh-CN" altLang="en-US" sz="2000" b="1" dirty="0" smtClean="0">
                <a:latin typeface="+mn-lt"/>
                <a:ea typeface="+mn-ea"/>
              </a:rPr>
              <a:t>表示</a:t>
            </a:r>
            <a:r>
              <a:rPr lang="zh-CN" altLang="en-US" sz="2000" b="1" dirty="0">
                <a:latin typeface="+mn-lt"/>
                <a:ea typeface="+mn-ea"/>
              </a:rPr>
              <a:t>新接收者，</a:t>
            </a:r>
            <a:r>
              <a:rPr lang="zh-CN" altLang="en-US" sz="2000" b="1" dirty="0">
                <a:solidFill>
                  <a:srgbClr val="FF0000"/>
                </a:solidFill>
                <a:latin typeface="+mn-lt"/>
                <a:ea typeface="+mn-ea"/>
              </a:rPr>
              <a:t>箭头</a:t>
            </a:r>
            <a:r>
              <a:rPr lang="zh-CN" altLang="en-US" sz="2000" b="1" dirty="0">
                <a:latin typeface="+mn-lt"/>
                <a:ea typeface="+mn-ea"/>
              </a:rPr>
              <a:t>表示反向</a:t>
            </a:r>
            <a:r>
              <a:rPr lang="zh-CN" altLang="en-US" sz="2000" b="1" dirty="0" smtClean="0">
                <a:latin typeface="+mn-lt"/>
                <a:ea typeface="+mn-ea"/>
              </a:rPr>
              <a:t>路由</a:t>
            </a:r>
            <a:endParaRPr lang="zh-CN" altLang="en-US" sz="2000" b="1" dirty="0">
              <a:latin typeface="+mn-lt"/>
              <a:ea typeface="+mn-ea"/>
            </a:endParaRPr>
          </a:p>
        </p:txBody>
      </p:sp>
    </p:spTree>
    <p:extLst>
      <p:ext uri="{BB962C8B-B14F-4D97-AF65-F5344CB8AC3E}">
        <p14:creationId xmlns:p14="http://schemas.microsoft.com/office/powerpoint/2010/main" val="214649211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dissolv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9</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07690"/>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a:solidFill>
                  <a:srgbClr val="0000FF"/>
                </a:solidFill>
              </a:rPr>
              <a:t>其它</a:t>
            </a:r>
            <a:r>
              <a:rPr lang="zh-CN" altLang="en-US" sz="2400" dirty="0" smtClean="0">
                <a:solidFill>
                  <a:srgbClr val="0000FF"/>
                </a:solidFill>
              </a:rPr>
              <a:t>中间节点</a:t>
            </a:r>
            <a:endParaRPr lang="zh-CN" altLang="zh-CN" sz="2400" dirty="0"/>
          </a:p>
          <a:p>
            <a:pPr marL="0" indent="0">
              <a:buNone/>
            </a:pPr>
            <a:endParaRPr lang="en-US" altLang="zh-CN" sz="2400" dirty="0">
              <a:solidFill>
                <a:srgbClr val="FF0000"/>
              </a:solidFill>
            </a:endParaRPr>
          </a:p>
        </p:txBody>
      </p:sp>
      <p:sp>
        <p:nvSpPr>
          <p:cNvPr id="55" name="椭圆 54"/>
          <p:cNvSpPr/>
          <p:nvPr/>
        </p:nvSpPr>
        <p:spPr bwMode="auto">
          <a:xfrm>
            <a:off x="1206061" y="328984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59" name="椭圆 58"/>
          <p:cNvSpPr/>
          <p:nvPr/>
        </p:nvSpPr>
        <p:spPr bwMode="auto">
          <a:xfrm>
            <a:off x="2076981" y="3382301"/>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0" name="椭圆 59"/>
          <p:cNvSpPr/>
          <p:nvPr/>
        </p:nvSpPr>
        <p:spPr bwMode="auto">
          <a:xfrm>
            <a:off x="2837090" y="347853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1" name="椭圆 60"/>
          <p:cNvSpPr/>
          <p:nvPr/>
        </p:nvSpPr>
        <p:spPr bwMode="auto">
          <a:xfrm>
            <a:off x="1659552" y="3954266"/>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2" name="椭圆 61"/>
          <p:cNvSpPr/>
          <p:nvPr/>
        </p:nvSpPr>
        <p:spPr bwMode="auto">
          <a:xfrm>
            <a:off x="2696948" y="4188166"/>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3" name="椭圆 62"/>
          <p:cNvSpPr/>
          <p:nvPr/>
        </p:nvSpPr>
        <p:spPr bwMode="auto">
          <a:xfrm>
            <a:off x="827584" y="462828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64" name="直接连接符 3"/>
          <p:cNvCxnSpPr>
            <a:stCxn id="55" idx="6"/>
            <a:endCxn id="59" idx="2"/>
          </p:cNvCxnSpPr>
          <p:nvPr/>
        </p:nvCxnSpPr>
        <p:spPr bwMode="auto">
          <a:xfrm>
            <a:off x="1599947" y="3480780"/>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椭圆 64"/>
          <p:cNvSpPr/>
          <p:nvPr/>
        </p:nvSpPr>
        <p:spPr bwMode="auto">
          <a:xfrm>
            <a:off x="2092455" y="4524501"/>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6" name="椭圆 65"/>
          <p:cNvSpPr/>
          <p:nvPr/>
        </p:nvSpPr>
        <p:spPr bwMode="auto">
          <a:xfrm>
            <a:off x="1293546" y="51342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67" name="椭圆 66"/>
          <p:cNvSpPr/>
          <p:nvPr/>
        </p:nvSpPr>
        <p:spPr bwMode="auto">
          <a:xfrm>
            <a:off x="2303062" y="5126029"/>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68" name="直接连接符 3"/>
          <p:cNvCxnSpPr>
            <a:stCxn id="59" idx="6"/>
            <a:endCxn id="60" idx="2"/>
          </p:cNvCxnSpPr>
          <p:nvPr/>
        </p:nvCxnSpPr>
        <p:spPr bwMode="auto">
          <a:xfrm>
            <a:off x="2470867" y="3573232"/>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3"/>
          <p:cNvCxnSpPr>
            <a:stCxn id="55" idx="5"/>
            <a:endCxn id="61" idx="1"/>
          </p:cNvCxnSpPr>
          <p:nvPr/>
        </p:nvCxnSpPr>
        <p:spPr bwMode="auto">
          <a:xfrm>
            <a:off x="1542264" y="3615789"/>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3"/>
          <p:cNvCxnSpPr>
            <a:stCxn id="61" idx="5"/>
            <a:endCxn id="65" idx="1"/>
          </p:cNvCxnSpPr>
          <p:nvPr/>
        </p:nvCxnSpPr>
        <p:spPr bwMode="auto">
          <a:xfrm>
            <a:off x="1995755" y="4280206"/>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3"/>
          <p:cNvCxnSpPr>
            <a:stCxn id="60" idx="4"/>
            <a:endCxn id="62" idx="0"/>
          </p:cNvCxnSpPr>
          <p:nvPr/>
        </p:nvCxnSpPr>
        <p:spPr bwMode="auto">
          <a:xfrm flipH="1">
            <a:off x="2893891" y="3860397"/>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直接连接符 3"/>
          <p:cNvCxnSpPr>
            <a:stCxn id="62" idx="3"/>
            <a:endCxn id="65" idx="6"/>
          </p:cNvCxnSpPr>
          <p:nvPr/>
        </p:nvCxnSpPr>
        <p:spPr bwMode="auto">
          <a:xfrm flipH="1">
            <a:off x="2486341" y="4514106"/>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接连接符 3"/>
          <p:cNvCxnSpPr>
            <a:stCxn id="61" idx="3"/>
            <a:endCxn id="63" idx="7"/>
          </p:cNvCxnSpPr>
          <p:nvPr/>
        </p:nvCxnSpPr>
        <p:spPr bwMode="auto">
          <a:xfrm flipH="1">
            <a:off x="1163787" y="4280206"/>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3"/>
          <p:cNvCxnSpPr>
            <a:stCxn id="63" idx="5"/>
            <a:endCxn id="66" idx="1"/>
          </p:cNvCxnSpPr>
          <p:nvPr/>
        </p:nvCxnSpPr>
        <p:spPr bwMode="auto">
          <a:xfrm>
            <a:off x="1163787" y="4954220"/>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3"/>
          <p:cNvCxnSpPr>
            <a:stCxn id="65" idx="3"/>
            <a:endCxn id="66" idx="7"/>
          </p:cNvCxnSpPr>
          <p:nvPr/>
        </p:nvCxnSpPr>
        <p:spPr bwMode="auto">
          <a:xfrm flipH="1">
            <a:off x="1629749" y="4850441"/>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直接连接符 3"/>
          <p:cNvCxnSpPr>
            <a:stCxn id="67" idx="2"/>
            <a:endCxn id="66" idx="6"/>
          </p:cNvCxnSpPr>
          <p:nvPr/>
        </p:nvCxnSpPr>
        <p:spPr bwMode="auto">
          <a:xfrm flipH="1">
            <a:off x="1687432" y="5316960"/>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3"/>
          <p:cNvCxnSpPr>
            <a:stCxn id="65" idx="5"/>
            <a:endCxn id="67" idx="0"/>
          </p:cNvCxnSpPr>
          <p:nvPr/>
        </p:nvCxnSpPr>
        <p:spPr bwMode="auto">
          <a:xfrm>
            <a:off x="2428658" y="4850441"/>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3"/>
          <p:cNvCxnSpPr>
            <a:stCxn id="59" idx="3"/>
            <a:endCxn id="61" idx="7"/>
          </p:cNvCxnSpPr>
          <p:nvPr/>
        </p:nvCxnSpPr>
        <p:spPr bwMode="auto">
          <a:xfrm flipH="1">
            <a:off x="1995755" y="3708241"/>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78"/>
          <p:cNvSpPr txBox="1"/>
          <p:nvPr/>
        </p:nvSpPr>
        <p:spPr>
          <a:xfrm>
            <a:off x="700521" y="5805264"/>
            <a:ext cx="2719351" cy="400110"/>
          </a:xfrm>
          <a:prstGeom prst="rect">
            <a:avLst/>
          </a:prstGeom>
          <a:noFill/>
        </p:spPr>
        <p:txBody>
          <a:bodyPr wrap="square" rtlCol="0">
            <a:spAutoFit/>
          </a:bodyPr>
          <a:lstStyle/>
          <a:p>
            <a:r>
              <a:rPr lang="zh-CN" altLang="en-US" sz="2000" b="1" dirty="0" smtClean="0">
                <a:latin typeface="+mn-lt"/>
                <a:ea typeface="+mn-ea"/>
              </a:rPr>
              <a:t>邻居节点</a:t>
            </a:r>
            <a:r>
              <a:rPr lang="en-US" altLang="zh-CN" sz="2000" b="1" dirty="0" smtClean="0">
                <a:latin typeface="+mn-lt"/>
                <a:ea typeface="+mn-ea"/>
              </a:rPr>
              <a:t>B</a:t>
            </a:r>
            <a:r>
              <a:rPr lang="zh-CN" altLang="en-US" sz="2000" b="1" dirty="0" smtClean="0">
                <a:latin typeface="+mn-lt"/>
                <a:ea typeface="+mn-ea"/>
              </a:rPr>
              <a:t>、</a:t>
            </a:r>
            <a:r>
              <a:rPr lang="en-US" altLang="zh-CN" sz="2000" b="1" dirty="0" smtClean="0">
                <a:latin typeface="+mn-lt"/>
                <a:ea typeface="+mn-ea"/>
              </a:rPr>
              <a:t>D</a:t>
            </a:r>
            <a:r>
              <a:rPr lang="zh-CN" altLang="en-US" sz="2000" b="1" dirty="0" smtClean="0">
                <a:latin typeface="+mn-lt"/>
                <a:ea typeface="+mn-ea"/>
              </a:rPr>
              <a:t>接收后</a:t>
            </a:r>
            <a:endParaRPr lang="en-US" altLang="zh-CN" sz="2000" b="1" dirty="0">
              <a:latin typeface="+mn-lt"/>
              <a:ea typeface="+mn-ea"/>
            </a:endParaRPr>
          </a:p>
        </p:txBody>
      </p:sp>
      <p:sp>
        <p:nvSpPr>
          <p:cNvPr id="80" name="Line 101"/>
          <p:cNvSpPr>
            <a:spLocks noChangeShapeType="1"/>
          </p:cNvSpPr>
          <p:nvPr/>
        </p:nvSpPr>
        <p:spPr bwMode="auto">
          <a:xfrm flipH="1" flipV="1">
            <a:off x="1678985" y="3427839"/>
            <a:ext cx="316769" cy="5242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Line 101"/>
          <p:cNvSpPr>
            <a:spLocks noChangeShapeType="1"/>
          </p:cNvSpPr>
          <p:nvPr/>
        </p:nvSpPr>
        <p:spPr bwMode="auto">
          <a:xfrm flipH="1" flipV="1">
            <a:off x="1503939" y="3715871"/>
            <a:ext cx="87485" cy="275193"/>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椭圆 81"/>
          <p:cNvSpPr/>
          <p:nvPr/>
        </p:nvSpPr>
        <p:spPr bwMode="auto">
          <a:xfrm>
            <a:off x="3987245" y="3291010"/>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3" name="椭圆 82"/>
          <p:cNvSpPr/>
          <p:nvPr/>
        </p:nvSpPr>
        <p:spPr bwMode="auto">
          <a:xfrm>
            <a:off x="4858165" y="3383462"/>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4" name="椭圆 83"/>
          <p:cNvSpPr/>
          <p:nvPr/>
        </p:nvSpPr>
        <p:spPr bwMode="auto">
          <a:xfrm>
            <a:off x="5618274" y="3479696"/>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5" name="椭圆 84"/>
          <p:cNvSpPr/>
          <p:nvPr/>
        </p:nvSpPr>
        <p:spPr bwMode="auto">
          <a:xfrm>
            <a:off x="4440736" y="3955427"/>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6" name="椭圆 85"/>
          <p:cNvSpPr/>
          <p:nvPr/>
        </p:nvSpPr>
        <p:spPr bwMode="auto">
          <a:xfrm>
            <a:off x="5478132" y="4189327"/>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7" name="椭圆 86"/>
          <p:cNvSpPr/>
          <p:nvPr/>
        </p:nvSpPr>
        <p:spPr bwMode="auto">
          <a:xfrm>
            <a:off x="3608768" y="4629441"/>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88" name="直接连接符 3"/>
          <p:cNvCxnSpPr>
            <a:stCxn id="82" idx="6"/>
            <a:endCxn id="83" idx="2"/>
          </p:cNvCxnSpPr>
          <p:nvPr/>
        </p:nvCxnSpPr>
        <p:spPr bwMode="auto">
          <a:xfrm>
            <a:off x="4381131" y="3481941"/>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 name="椭圆 88"/>
          <p:cNvSpPr/>
          <p:nvPr/>
        </p:nvSpPr>
        <p:spPr bwMode="auto">
          <a:xfrm>
            <a:off x="4873639" y="4525662"/>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0" name="椭圆 89"/>
          <p:cNvSpPr/>
          <p:nvPr/>
        </p:nvSpPr>
        <p:spPr bwMode="auto">
          <a:xfrm>
            <a:off x="4074730" y="513537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1" name="椭圆 90"/>
          <p:cNvSpPr/>
          <p:nvPr/>
        </p:nvSpPr>
        <p:spPr bwMode="auto">
          <a:xfrm>
            <a:off x="5084246" y="5127190"/>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92" name="直接连接符 3"/>
          <p:cNvCxnSpPr>
            <a:stCxn id="83" idx="6"/>
            <a:endCxn id="84" idx="2"/>
          </p:cNvCxnSpPr>
          <p:nvPr/>
        </p:nvCxnSpPr>
        <p:spPr bwMode="auto">
          <a:xfrm>
            <a:off x="5252051" y="3574393"/>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接连接符 3"/>
          <p:cNvCxnSpPr>
            <a:stCxn id="82" idx="5"/>
            <a:endCxn id="85" idx="1"/>
          </p:cNvCxnSpPr>
          <p:nvPr/>
        </p:nvCxnSpPr>
        <p:spPr bwMode="auto">
          <a:xfrm>
            <a:off x="4323448" y="3616950"/>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3"/>
          <p:cNvCxnSpPr>
            <a:stCxn id="85" idx="5"/>
            <a:endCxn id="89" idx="1"/>
          </p:cNvCxnSpPr>
          <p:nvPr/>
        </p:nvCxnSpPr>
        <p:spPr bwMode="auto">
          <a:xfrm>
            <a:off x="4776939" y="4281367"/>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接连接符 3"/>
          <p:cNvCxnSpPr>
            <a:stCxn id="84" idx="4"/>
            <a:endCxn id="86" idx="0"/>
          </p:cNvCxnSpPr>
          <p:nvPr/>
        </p:nvCxnSpPr>
        <p:spPr bwMode="auto">
          <a:xfrm flipH="1">
            <a:off x="5675075" y="3861558"/>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连接符 3"/>
          <p:cNvCxnSpPr>
            <a:stCxn id="86" idx="3"/>
            <a:endCxn id="89" idx="6"/>
          </p:cNvCxnSpPr>
          <p:nvPr/>
        </p:nvCxnSpPr>
        <p:spPr bwMode="auto">
          <a:xfrm flipH="1">
            <a:off x="5267525" y="4515267"/>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接连接符 3"/>
          <p:cNvCxnSpPr>
            <a:stCxn id="85" idx="3"/>
            <a:endCxn id="87" idx="7"/>
          </p:cNvCxnSpPr>
          <p:nvPr/>
        </p:nvCxnSpPr>
        <p:spPr bwMode="auto">
          <a:xfrm flipH="1">
            <a:off x="3944971" y="4281367"/>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3"/>
          <p:cNvCxnSpPr>
            <a:stCxn id="87" idx="5"/>
            <a:endCxn id="90" idx="1"/>
          </p:cNvCxnSpPr>
          <p:nvPr/>
        </p:nvCxnSpPr>
        <p:spPr bwMode="auto">
          <a:xfrm>
            <a:off x="3944971" y="4955381"/>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连接符 3"/>
          <p:cNvCxnSpPr>
            <a:stCxn id="89" idx="3"/>
            <a:endCxn id="90" idx="7"/>
          </p:cNvCxnSpPr>
          <p:nvPr/>
        </p:nvCxnSpPr>
        <p:spPr bwMode="auto">
          <a:xfrm flipH="1">
            <a:off x="4410933" y="4851602"/>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连接符 3"/>
          <p:cNvCxnSpPr>
            <a:stCxn id="91" idx="2"/>
            <a:endCxn id="90" idx="6"/>
          </p:cNvCxnSpPr>
          <p:nvPr/>
        </p:nvCxnSpPr>
        <p:spPr bwMode="auto">
          <a:xfrm flipH="1">
            <a:off x="4468616" y="5318121"/>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连接符 3"/>
          <p:cNvCxnSpPr>
            <a:stCxn id="89" idx="5"/>
            <a:endCxn id="91" idx="0"/>
          </p:cNvCxnSpPr>
          <p:nvPr/>
        </p:nvCxnSpPr>
        <p:spPr bwMode="auto">
          <a:xfrm>
            <a:off x="5209842" y="4851602"/>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3"/>
          <p:cNvCxnSpPr>
            <a:stCxn id="83" idx="3"/>
            <a:endCxn id="85" idx="7"/>
          </p:cNvCxnSpPr>
          <p:nvPr/>
        </p:nvCxnSpPr>
        <p:spPr bwMode="auto">
          <a:xfrm flipH="1">
            <a:off x="4776939" y="3709402"/>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Line 101"/>
          <p:cNvSpPr>
            <a:spLocks noChangeShapeType="1"/>
          </p:cNvSpPr>
          <p:nvPr/>
        </p:nvSpPr>
        <p:spPr bwMode="auto">
          <a:xfrm flipH="1" flipV="1">
            <a:off x="4460169" y="3429000"/>
            <a:ext cx="316769" cy="52421"/>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101"/>
          <p:cNvSpPr>
            <a:spLocks noChangeShapeType="1"/>
          </p:cNvSpPr>
          <p:nvPr/>
        </p:nvSpPr>
        <p:spPr bwMode="auto">
          <a:xfrm flipH="1" flipV="1">
            <a:off x="4285123" y="3717032"/>
            <a:ext cx="87485" cy="275193"/>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8" name="Line 101"/>
          <p:cNvSpPr>
            <a:spLocks noChangeShapeType="1"/>
          </p:cNvSpPr>
          <p:nvPr/>
        </p:nvSpPr>
        <p:spPr bwMode="auto">
          <a:xfrm flipH="1" flipV="1">
            <a:off x="5276776" y="3500794"/>
            <a:ext cx="316769" cy="73598"/>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Line 101"/>
          <p:cNvSpPr>
            <a:spLocks noChangeShapeType="1"/>
          </p:cNvSpPr>
          <p:nvPr/>
        </p:nvSpPr>
        <p:spPr bwMode="auto">
          <a:xfrm flipH="1" flipV="1">
            <a:off x="4842696" y="4268762"/>
            <a:ext cx="130409" cy="235979"/>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Line 101"/>
          <p:cNvSpPr>
            <a:spLocks noChangeShapeType="1"/>
          </p:cNvSpPr>
          <p:nvPr/>
        </p:nvSpPr>
        <p:spPr bwMode="auto">
          <a:xfrm flipV="1">
            <a:off x="4074730" y="4312323"/>
            <a:ext cx="239560" cy="192417"/>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 name="椭圆 130"/>
          <p:cNvSpPr/>
          <p:nvPr/>
        </p:nvSpPr>
        <p:spPr bwMode="auto">
          <a:xfrm>
            <a:off x="6651541" y="3291010"/>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2" name="椭圆 131"/>
          <p:cNvSpPr/>
          <p:nvPr/>
        </p:nvSpPr>
        <p:spPr bwMode="auto">
          <a:xfrm>
            <a:off x="7522461" y="3383462"/>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3" name="椭圆 132"/>
          <p:cNvSpPr/>
          <p:nvPr/>
        </p:nvSpPr>
        <p:spPr bwMode="auto">
          <a:xfrm>
            <a:off x="8282570" y="3479696"/>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4" name="椭圆 133"/>
          <p:cNvSpPr/>
          <p:nvPr/>
        </p:nvSpPr>
        <p:spPr bwMode="auto">
          <a:xfrm>
            <a:off x="7105032" y="3955427"/>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5" name="椭圆 134"/>
          <p:cNvSpPr/>
          <p:nvPr/>
        </p:nvSpPr>
        <p:spPr bwMode="auto">
          <a:xfrm>
            <a:off x="8142428" y="4189327"/>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6" name="椭圆 135"/>
          <p:cNvSpPr/>
          <p:nvPr/>
        </p:nvSpPr>
        <p:spPr bwMode="auto">
          <a:xfrm>
            <a:off x="6273064" y="4629441"/>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7" name="直接连接符 3"/>
          <p:cNvCxnSpPr>
            <a:stCxn id="131" idx="6"/>
            <a:endCxn id="132" idx="2"/>
          </p:cNvCxnSpPr>
          <p:nvPr/>
        </p:nvCxnSpPr>
        <p:spPr bwMode="auto">
          <a:xfrm>
            <a:off x="7045427" y="3481941"/>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椭圆 137"/>
          <p:cNvSpPr/>
          <p:nvPr/>
        </p:nvSpPr>
        <p:spPr bwMode="auto">
          <a:xfrm>
            <a:off x="7537935" y="4525662"/>
            <a:ext cx="393886" cy="381862"/>
          </a:xfrm>
          <a:prstGeom prst="ellipse">
            <a:avLst/>
          </a:prstGeom>
          <a:solidFill>
            <a:schemeClr val="bg2">
              <a:lumMod val="90000"/>
            </a:schemeClr>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39" name="椭圆 138"/>
          <p:cNvSpPr/>
          <p:nvPr/>
        </p:nvSpPr>
        <p:spPr bwMode="auto">
          <a:xfrm>
            <a:off x="6739026" y="5135370"/>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40" name="椭圆 139"/>
          <p:cNvSpPr/>
          <p:nvPr/>
        </p:nvSpPr>
        <p:spPr bwMode="auto">
          <a:xfrm>
            <a:off x="7748542" y="5127190"/>
            <a:ext cx="393886" cy="381862"/>
          </a:xfrm>
          <a:prstGeom prst="ellipse">
            <a:avLst/>
          </a:prstGeom>
          <a:solidFill>
            <a:srgbClr val="99FF99"/>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41" name="直接连接符 3"/>
          <p:cNvCxnSpPr>
            <a:stCxn id="132" idx="6"/>
            <a:endCxn id="133" idx="2"/>
          </p:cNvCxnSpPr>
          <p:nvPr/>
        </p:nvCxnSpPr>
        <p:spPr bwMode="auto">
          <a:xfrm>
            <a:off x="7916347" y="3574393"/>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直接连接符 3"/>
          <p:cNvCxnSpPr>
            <a:stCxn id="131" idx="5"/>
            <a:endCxn id="134" idx="1"/>
          </p:cNvCxnSpPr>
          <p:nvPr/>
        </p:nvCxnSpPr>
        <p:spPr bwMode="auto">
          <a:xfrm>
            <a:off x="6987744" y="3616950"/>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直接连接符 3"/>
          <p:cNvCxnSpPr>
            <a:stCxn id="134" idx="5"/>
            <a:endCxn id="138" idx="1"/>
          </p:cNvCxnSpPr>
          <p:nvPr/>
        </p:nvCxnSpPr>
        <p:spPr bwMode="auto">
          <a:xfrm>
            <a:off x="7441235" y="4281367"/>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 name="直接连接符 3"/>
          <p:cNvCxnSpPr>
            <a:stCxn id="133" idx="4"/>
            <a:endCxn id="135" idx="0"/>
          </p:cNvCxnSpPr>
          <p:nvPr/>
        </p:nvCxnSpPr>
        <p:spPr bwMode="auto">
          <a:xfrm flipH="1">
            <a:off x="8339371" y="3861558"/>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直接连接符 3"/>
          <p:cNvCxnSpPr>
            <a:stCxn id="135" idx="3"/>
            <a:endCxn id="138" idx="6"/>
          </p:cNvCxnSpPr>
          <p:nvPr/>
        </p:nvCxnSpPr>
        <p:spPr bwMode="auto">
          <a:xfrm flipH="1">
            <a:off x="7931821" y="4515267"/>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连接符 3"/>
          <p:cNvCxnSpPr>
            <a:stCxn id="134" idx="3"/>
            <a:endCxn id="136" idx="7"/>
          </p:cNvCxnSpPr>
          <p:nvPr/>
        </p:nvCxnSpPr>
        <p:spPr bwMode="auto">
          <a:xfrm flipH="1">
            <a:off x="6609267" y="4281367"/>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直接连接符 3"/>
          <p:cNvCxnSpPr>
            <a:stCxn id="136" idx="5"/>
            <a:endCxn id="139" idx="1"/>
          </p:cNvCxnSpPr>
          <p:nvPr/>
        </p:nvCxnSpPr>
        <p:spPr bwMode="auto">
          <a:xfrm>
            <a:off x="6609267" y="4955381"/>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直接连接符 3"/>
          <p:cNvCxnSpPr>
            <a:stCxn id="138" idx="3"/>
            <a:endCxn id="139" idx="7"/>
          </p:cNvCxnSpPr>
          <p:nvPr/>
        </p:nvCxnSpPr>
        <p:spPr bwMode="auto">
          <a:xfrm flipH="1">
            <a:off x="7075229" y="4851602"/>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直接连接符 3"/>
          <p:cNvCxnSpPr>
            <a:stCxn id="140" idx="2"/>
            <a:endCxn id="139" idx="6"/>
          </p:cNvCxnSpPr>
          <p:nvPr/>
        </p:nvCxnSpPr>
        <p:spPr bwMode="auto">
          <a:xfrm flipH="1">
            <a:off x="7132912" y="5318121"/>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直接连接符 3"/>
          <p:cNvCxnSpPr>
            <a:stCxn id="138" idx="5"/>
            <a:endCxn id="140" idx="0"/>
          </p:cNvCxnSpPr>
          <p:nvPr/>
        </p:nvCxnSpPr>
        <p:spPr bwMode="auto">
          <a:xfrm>
            <a:off x="7874138" y="4851602"/>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 name="直接连接符 3"/>
          <p:cNvCxnSpPr>
            <a:stCxn id="132" idx="3"/>
            <a:endCxn id="134" idx="7"/>
          </p:cNvCxnSpPr>
          <p:nvPr/>
        </p:nvCxnSpPr>
        <p:spPr bwMode="auto">
          <a:xfrm flipH="1">
            <a:off x="7441235" y="3709402"/>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2" name="Line 101"/>
          <p:cNvSpPr>
            <a:spLocks noChangeShapeType="1"/>
          </p:cNvSpPr>
          <p:nvPr/>
        </p:nvSpPr>
        <p:spPr bwMode="auto">
          <a:xfrm flipH="1" flipV="1">
            <a:off x="7124465" y="3429000"/>
            <a:ext cx="316769" cy="52421"/>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Line 101"/>
          <p:cNvSpPr>
            <a:spLocks noChangeShapeType="1"/>
          </p:cNvSpPr>
          <p:nvPr/>
        </p:nvSpPr>
        <p:spPr bwMode="auto">
          <a:xfrm flipH="1" flipV="1">
            <a:off x="6949419" y="3717032"/>
            <a:ext cx="87485" cy="275193"/>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Line 101"/>
          <p:cNvSpPr>
            <a:spLocks noChangeShapeType="1"/>
          </p:cNvSpPr>
          <p:nvPr/>
        </p:nvSpPr>
        <p:spPr bwMode="auto">
          <a:xfrm flipH="1" flipV="1">
            <a:off x="7941072" y="3500794"/>
            <a:ext cx="316769" cy="73598"/>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Line 101"/>
          <p:cNvSpPr>
            <a:spLocks noChangeShapeType="1"/>
          </p:cNvSpPr>
          <p:nvPr/>
        </p:nvSpPr>
        <p:spPr bwMode="auto">
          <a:xfrm flipH="1" flipV="1">
            <a:off x="7506992" y="4268762"/>
            <a:ext cx="130409" cy="235979"/>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Line 101"/>
          <p:cNvSpPr>
            <a:spLocks noChangeShapeType="1"/>
          </p:cNvSpPr>
          <p:nvPr/>
        </p:nvSpPr>
        <p:spPr bwMode="auto">
          <a:xfrm flipV="1">
            <a:off x="6739026" y="4312323"/>
            <a:ext cx="239560" cy="192417"/>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Line 101"/>
          <p:cNvSpPr>
            <a:spLocks noChangeShapeType="1"/>
          </p:cNvSpPr>
          <p:nvPr/>
        </p:nvSpPr>
        <p:spPr bwMode="auto">
          <a:xfrm flipH="1" flipV="1">
            <a:off x="6567580" y="5009199"/>
            <a:ext cx="130409" cy="180931"/>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Line 101"/>
          <p:cNvSpPr>
            <a:spLocks noChangeShapeType="1"/>
          </p:cNvSpPr>
          <p:nvPr/>
        </p:nvSpPr>
        <p:spPr bwMode="auto">
          <a:xfrm flipH="1" flipV="1">
            <a:off x="7937430" y="4864913"/>
            <a:ext cx="65204" cy="208422"/>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Line 101"/>
          <p:cNvSpPr>
            <a:spLocks noChangeShapeType="1"/>
          </p:cNvSpPr>
          <p:nvPr/>
        </p:nvSpPr>
        <p:spPr bwMode="auto">
          <a:xfrm flipV="1">
            <a:off x="8438170" y="3936774"/>
            <a:ext cx="94270" cy="209583"/>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AutoShape 8"/>
          <p:cNvSpPr>
            <a:spLocks noChangeArrowheads="1"/>
          </p:cNvSpPr>
          <p:nvPr/>
        </p:nvSpPr>
        <p:spPr bwMode="auto">
          <a:xfrm>
            <a:off x="2500005" y="2626283"/>
            <a:ext cx="1919178" cy="765218"/>
          </a:xfrm>
          <a:prstGeom prst="wedgeRoundRectCallout">
            <a:avLst>
              <a:gd name="adj1" fmla="val 70638"/>
              <a:gd name="adj2" fmla="val 106724"/>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丢弃</a:t>
            </a:r>
            <a:r>
              <a:rPr lang="en-US" altLang="zh-CN" sz="2000" b="1" dirty="0" smtClean="0">
                <a:latin typeface="+mn-lt"/>
                <a:ea typeface="+mn-ea"/>
              </a:rPr>
              <a:t>ROUTE </a:t>
            </a:r>
            <a:r>
              <a:rPr lang="en-US" altLang="zh-CN" sz="2000" b="1" dirty="0">
                <a:latin typeface="+mn-lt"/>
                <a:ea typeface="+mn-ea"/>
              </a:rPr>
              <a:t>REQUEST</a:t>
            </a:r>
            <a:r>
              <a:rPr lang="zh-CN" altLang="en-US" sz="2000" b="1" dirty="0">
                <a:latin typeface="+mn-lt"/>
                <a:ea typeface="+mn-ea"/>
              </a:rPr>
              <a:t>分组</a:t>
            </a:r>
          </a:p>
        </p:txBody>
      </p:sp>
      <p:sp>
        <p:nvSpPr>
          <p:cNvPr id="161" name="AutoShape 8"/>
          <p:cNvSpPr>
            <a:spLocks noChangeArrowheads="1"/>
          </p:cNvSpPr>
          <p:nvPr/>
        </p:nvSpPr>
        <p:spPr bwMode="auto">
          <a:xfrm>
            <a:off x="4606226" y="2251370"/>
            <a:ext cx="1919178" cy="765218"/>
          </a:xfrm>
          <a:prstGeom prst="wedgeRoundRectCallout">
            <a:avLst>
              <a:gd name="adj1" fmla="val 86272"/>
              <a:gd name="adj2" fmla="val 31210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丢弃</a:t>
            </a:r>
            <a:r>
              <a:rPr lang="en-US" altLang="zh-CN" sz="2000" b="1" dirty="0" smtClean="0">
                <a:latin typeface="+mn-lt"/>
                <a:ea typeface="+mn-ea"/>
              </a:rPr>
              <a:t>ROUTE </a:t>
            </a:r>
            <a:r>
              <a:rPr lang="en-US" altLang="zh-CN" sz="2000" b="1" dirty="0">
                <a:latin typeface="+mn-lt"/>
                <a:ea typeface="+mn-ea"/>
              </a:rPr>
              <a:t>REQUEST</a:t>
            </a:r>
            <a:r>
              <a:rPr lang="zh-CN" altLang="en-US" sz="2000" b="1" dirty="0">
                <a:latin typeface="+mn-lt"/>
                <a:ea typeface="+mn-ea"/>
              </a:rPr>
              <a:t>分组</a:t>
            </a:r>
          </a:p>
        </p:txBody>
      </p:sp>
      <p:sp>
        <p:nvSpPr>
          <p:cNvPr id="162" name="AutoShape 8"/>
          <p:cNvSpPr>
            <a:spLocks noChangeArrowheads="1"/>
          </p:cNvSpPr>
          <p:nvPr/>
        </p:nvSpPr>
        <p:spPr bwMode="auto">
          <a:xfrm>
            <a:off x="6805722" y="2228566"/>
            <a:ext cx="1919178" cy="765218"/>
          </a:xfrm>
          <a:prstGeom prst="wedgeRoundRectCallout">
            <a:avLst>
              <a:gd name="adj1" fmla="val 14804"/>
              <a:gd name="adj2" fmla="val 259827"/>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gn="ctr">
              <a:spcBef>
                <a:spcPct val="20000"/>
              </a:spcBef>
            </a:pPr>
            <a:r>
              <a:rPr lang="zh-CN" altLang="en-US" sz="2000" b="1" dirty="0" smtClean="0">
                <a:latin typeface="+mn-lt"/>
                <a:ea typeface="+mn-ea"/>
              </a:rPr>
              <a:t>丢弃</a:t>
            </a:r>
            <a:r>
              <a:rPr lang="en-US" altLang="zh-CN" sz="2000" b="1" dirty="0" smtClean="0">
                <a:latin typeface="+mn-lt"/>
                <a:ea typeface="+mn-ea"/>
              </a:rPr>
              <a:t>ROUTE </a:t>
            </a:r>
            <a:r>
              <a:rPr lang="en-US" altLang="zh-CN" sz="2000" b="1" dirty="0">
                <a:latin typeface="+mn-lt"/>
                <a:ea typeface="+mn-ea"/>
              </a:rPr>
              <a:t>REQUEST</a:t>
            </a:r>
            <a:r>
              <a:rPr lang="zh-CN" altLang="en-US" sz="2000" b="1" dirty="0">
                <a:latin typeface="+mn-lt"/>
                <a:ea typeface="+mn-ea"/>
              </a:rPr>
              <a:t>分组</a:t>
            </a:r>
          </a:p>
        </p:txBody>
      </p:sp>
      <p:sp>
        <p:nvSpPr>
          <p:cNvPr id="163" name="TextBox 162"/>
          <p:cNvSpPr txBox="1"/>
          <p:nvPr/>
        </p:nvSpPr>
        <p:spPr>
          <a:xfrm>
            <a:off x="3508833" y="5805264"/>
            <a:ext cx="2719351"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smtClean="0">
                <a:latin typeface="+mn-lt"/>
                <a:ea typeface="+mn-ea"/>
              </a:rPr>
              <a:t>C</a:t>
            </a:r>
            <a:r>
              <a:rPr lang="zh-CN" altLang="en-US" sz="2000" b="1" dirty="0" smtClean="0">
                <a:latin typeface="+mn-lt"/>
                <a:ea typeface="+mn-ea"/>
              </a:rPr>
              <a:t>、</a:t>
            </a:r>
            <a:r>
              <a:rPr lang="en-US" altLang="zh-CN" sz="2000" b="1" dirty="0" smtClean="0">
                <a:latin typeface="+mn-lt"/>
                <a:ea typeface="+mn-ea"/>
              </a:rPr>
              <a:t>F</a:t>
            </a:r>
            <a:r>
              <a:rPr lang="zh-CN" altLang="en-US" sz="2000" b="1" dirty="0" smtClean="0">
                <a:latin typeface="+mn-lt"/>
                <a:ea typeface="+mn-ea"/>
              </a:rPr>
              <a:t>和</a:t>
            </a:r>
            <a:r>
              <a:rPr lang="en-US" altLang="zh-CN" sz="2000" b="1" dirty="0" smtClean="0">
                <a:latin typeface="+mn-lt"/>
                <a:ea typeface="+mn-ea"/>
              </a:rPr>
              <a:t>G</a:t>
            </a:r>
            <a:r>
              <a:rPr lang="zh-CN" altLang="en-US" sz="2000" b="1" dirty="0" smtClean="0">
                <a:latin typeface="+mn-lt"/>
                <a:ea typeface="+mn-ea"/>
              </a:rPr>
              <a:t>接收后</a:t>
            </a:r>
            <a:endParaRPr lang="en-US" altLang="zh-CN" sz="2000" b="1" dirty="0">
              <a:latin typeface="+mn-lt"/>
              <a:ea typeface="+mn-ea"/>
            </a:endParaRPr>
          </a:p>
        </p:txBody>
      </p:sp>
      <p:sp>
        <p:nvSpPr>
          <p:cNvPr id="164" name="TextBox 163"/>
          <p:cNvSpPr txBox="1"/>
          <p:nvPr/>
        </p:nvSpPr>
        <p:spPr>
          <a:xfrm>
            <a:off x="6173129" y="5805264"/>
            <a:ext cx="2719351"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smtClean="0">
                <a:latin typeface="+mn-lt"/>
                <a:ea typeface="+mn-ea"/>
              </a:rPr>
              <a:t>E</a:t>
            </a:r>
            <a:r>
              <a:rPr lang="zh-CN" altLang="en-US" sz="2000" b="1" dirty="0" smtClean="0">
                <a:latin typeface="+mn-lt"/>
                <a:ea typeface="+mn-ea"/>
              </a:rPr>
              <a:t>、</a:t>
            </a:r>
            <a:r>
              <a:rPr lang="en-US" altLang="zh-CN" sz="2000" b="1" dirty="0" smtClean="0">
                <a:latin typeface="+mn-lt"/>
                <a:ea typeface="+mn-ea"/>
              </a:rPr>
              <a:t>H</a:t>
            </a:r>
            <a:r>
              <a:rPr lang="zh-CN" altLang="en-US" sz="2000" b="1" dirty="0" smtClean="0">
                <a:latin typeface="+mn-lt"/>
                <a:ea typeface="+mn-ea"/>
              </a:rPr>
              <a:t>和</a:t>
            </a:r>
            <a:r>
              <a:rPr lang="en-US" altLang="zh-CN" sz="2000" b="1" dirty="0" smtClean="0">
                <a:latin typeface="+mn-lt"/>
                <a:ea typeface="+mn-ea"/>
              </a:rPr>
              <a:t>I</a:t>
            </a:r>
            <a:r>
              <a:rPr lang="zh-CN" altLang="en-US" sz="2000" b="1" dirty="0" smtClean="0">
                <a:latin typeface="+mn-lt"/>
                <a:ea typeface="+mn-ea"/>
              </a:rPr>
              <a:t>接收后</a:t>
            </a:r>
            <a:endParaRPr lang="en-US" altLang="zh-CN" sz="2000" b="1" dirty="0">
              <a:latin typeface="+mn-lt"/>
              <a:ea typeface="+mn-ea"/>
            </a:endParaRPr>
          </a:p>
        </p:txBody>
      </p:sp>
    </p:spTree>
    <p:extLst>
      <p:ext uri="{BB962C8B-B14F-4D97-AF65-F5344CB8AC3E}">
        <p14:creationId xmlns:p14="http://schemas.microsoft.com/office/powerpoint/2010/main" val="160646053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dissolv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1"/>
                                        </p:tgtEl>
                                        <p:attrNameLst>
                                          <p:attrName>style.visibility</p:attrName>
                                        </p:attrNameLst>
                                      </p:cBhvr>
                                      <p:to>
                                        <p:strVal val="visible"/>
                                      </p:to>
                                    </p:set>
                                    <p:animEffect transition="in" filter="dissolve">
                                      <p:cBhvr>
                                        <p:cTn id="12" dur="500"/>
                                        <p:tgtEl>
                                          <p:spTgt spid="16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dissolve">
                                      <p:cBhvr>
                                        <p:cTn id="1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1" grpId="0" animBg="1"/>
      <p:bldP spid="16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10</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3671986"/>
          </a:xfrm>
        </p:spPr>
        <p:txBody>
          <a:bodyPr/>
          <a:lstStyle/>
          <a:p>
            <a:pPr marL="0" indent="0">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r>
              <a:rPr lang="zh-CN" altLang="en-US" sz="2400" dirty="0" smtClean="0">
                <a:solidFill>
                  <a:srgbClr val="0000FF"/>
                </a:solidFill>
              </a:rPr>
              <a:t>目的节点</a:t>
            </a:r>
            <a:r>
              <a:rPr lang="en-US" altLang="zh-CN" sz="2400" dirty="0" smtClean="0">
                <a:solidFill>
                  <a:srgbClr val="0000FF"/>
                </a:solidFill>
              </a:rPr>
              <a:t>I</a:t>
            </a:r>
          </a:p>
          <a:p>
            <a:pPr marL="0" indent="0">
              <a:buNone/>
            </a:pPr>
            <a:r>
              <a:rPr lang="zh-CN" altLang="en-US" sz="2400" dirty="0" smtClean="0">
                <a:solidFill>
                  <a:schemeClr val="tx1"/>
                </a:solidFill>
              </a:rPr>
              <a:t>     节点</a:t>
            </a:r>
            <a:r>
              <a:rPr lang="en-US" altLang="zh-CN" sz="2400" dirty="0">
                <a:solidFill>
                  <a:schemeClr val="tx1"/>
                </a:solidFill>
              </a:rPr>
              <a:t>I</a:t>
            </a:r>
            <a:r>
              <a:rPr lang="zh-CN" altLang="en-US" sz="2400" dirty="0">
                <a:solidFill>
                  <a:schemeClr val="tx1"/>
                </a:solidFill>
              </a:rPr>
              <a:t>收到</a:t>
            </a:r>
            <a:r>
              <a:rPr lang="en-US" altLang="zh-CN" sz="2400" dirty="0">
                <a:solidFill>
                  <a:schemeClr val="tx1"/>
                </a:solidFill>
              </a:rPr>
              <a:t>ROUTE REQUEST</a:t>
            </a:r>
            <a:r>
              <a:rPr lang="zh-CN" altLang="en-US" sz="2400" dirty="0">
                <a:solidFill>
                  <a:schemeClr val="tx1"/>
                </a:solidFill>
              </a:rPr>
              <a:t>分组后，发出</a:t>
            </a:r>
            <a:r>
              <a:rPr lang="en-US" altLang="zh-CN" sz="2400" dirty="0">
                <a:solidFill>
                  <a:schemeClr val="tx1"/>
                </a:solidFill>
              </a:rPr>
              <a:t>ROUTE REPLY</a:t>
            </a:r>
            <a:r>
              <a:rPr lang="zh-CN" altLang="en-US" sz="2400" dirty="0">
                <a:solidFill>
                  <a:schemeClr val="tx1"/>
                </a:solidFill>
              </a:rPr>
              <a:t>分组（格式见下图），该分组采用单播沿反向路由（节点</a:t>
            </a:r>
            <a:r>
              <a:rPr lang="en-US" altLang="zh-CN" sz="2400" dirty="0">
                <a:solidFill>
                  <a:schemeClr val="tx1"/>
                </a:solidFill>
              </a:rPr>
              <a:t>I→</a:t>
            </a:r>
            <a:r>
              <a:rPr lang="zh-CN" altLang="en-US" sz="2400" dirty="0">
                <a:solidFill>
                  <a:schemeClr val="tx1"/>
                </a:solidFill>
              </a:rPr>
              <a:t>节点</a:t>
            </a:r>
            <a:r>
              <a:rPr lang="en-US" altLang="zh-CN" sz="2400" dirty="0">
                <a:solidFill>
                  <a:schemeClr val="tx1"/>
                </a:solidFill>
              </a:rPr>
              <a:t>G→</a:t>
            </a:r>
            <a:r>
              <a:rPr lang="zh-CN" altLang="en-US" sz="2400" dirty="0">
                <a:solidFill>
                  <a:schemeClr val="tx1"/>
                </a:solidFill>
              </a:rPr>
              <a:t>节点</a:t>
            </a:r>
            <a:r>
              <a:rPr lang="en-US" altLang="zh-CN" sz="2400" dirty="0">
                <a:solidFill>
                  <a:schemeClr val="tx1"/>
                </a:solidFill>
              </a:rPr>
              <a:t>D→</a:t>
            </a:r>
            <a:r>
              <a:rPr lang="zh-CN" altLang="en-US" sz="2400" dirty="0">
                <a:solidFill>
                  <a:schemeClr val="tx1"/>
                </a:solidFill>
              </a:rPr>
              <a:t>节点</a:t>
            </a:r>
            <a:r>
              <a:rPr lang="en-US" altLang="zh-CN" sz="2400" dirty="0">
                <a:solidFill>
                  <a:schemeClr val="tx1"/>
                </a:solidFill>
              </a:rPr>
              <a:t>A</a:t>
            </a:r>
            <a:r>
              <a:rPr lang="zh-CN" altLang="en-US" sz="2400" dirty="0">
                <a:solidFill>
                  <a:schemeClr val="tx1"/>
                </a:solidFill>
              </a:rPr>
              <a:t>）返回源节点</a:t>
            </a:r>
            <a:r>
              <a:rPr lang="en-US" altLang="zh-CN" sz="2400" dirty="0">
                <a:solidFill>
                  <a:schemeClr val="tx1"/>
                </a:solidFill>
              </a:rPr>
              <a:t>A</a:t>
            </a:r>
            <a:r>
              <a:rPr lang="zh-CN" altLang="en-US" sz="2400" dirty="0">
                <a:solidFill>
                  <a:schemeClr val="tx1"/>
                </a:solidFill>
              </a:rPr>
              <a:t>，所经路径中所有节点根据具体情况（只需满足下列任一条件：目前还没有通向</a:t>
            </a:r>
            <a:r>
              <a:rPr lang="en-US" altLang="zh-CN" sz="2400" dirty="0">
                <a:solidFill>
                  <a:schemeClr val="tx1"/>
                </a:solidFill>
              </a:rPr>
              <a:t>I</a:t>
            </a:r>
            <a:r>
              <a:rPr lang="zh-CN" altLang="en-US" sz="2400" dirty="0">
                <a:solidFill>
                  <a:schemeClr val="tx1"/>
                </a:solidFill>
              </a:rPr>
              <a:t>的路由表项；在</a:t>
            </a:r>
            <a:r>
              <a:rPr lang="en-US" altLang="zh-CN" sz="2400" dirty="0">
                <a:solidFill>
                  <a:schemeClr val="tx1"/>
                </a:solidFill>
              </a:rPr>
              <a:t>ROUTE REPLY</a:t>
            </a:r>
            <a:r>
              <a:rPr lang="zh-CN" altLang="en-US" sz="2400" dirty="0">
                <a:solidFill>
                  <a:schemeClr val="tx1"/>
                </a:solidFill>
              </a:rPr>
              <a:t>分组中</a:t>
            </a:r>
            <a:r>
              <a:rPr lang="en-US" altLang="zh-CN" sz="2400" dirty="0">
                <a:solidFill>
                  <a:schemeClr val="tx1"/>
                </a:solidFill>
              </a:rPr>
              <a:t>I</a:t>
            </a:r>
            <a:r>
              <a:rPr lang="zh-CN" altLang="en-US" sz="2400" dirty="0">
                <a:solidFill>
                  <a:schemeClr val="tx1"/>
                </a:solidFill>
              </a:rPr>
              <a:t>的序号大于路由表中的值；序号相同，但是新的路径更短）更新自己到节点</a:t>
            </a:r>
            <a:r>
              <a:rPr lang="en-US" altLang="zh-CN" sz="2400" dirty="0">
                <a:solidFill>
                  <a:schemeClr val="tx1"/>
                </a:solidFill>
              </a:rPr>
              <a:t>I</a:t>
            </a:r>
            <a:r>
              <a:rPr lang="zh-CN" altLang="en-US" sz="2400" dirty="0">
                <a:solidFill>
                  <a:schemeClr val="tx1"/>
                </a:solidFill>
              </a:rPr>
              <a:t>的路由信息。至此路由发现完成。</a:t>
            </a:r>
            <a:endParaRPr lang="zh-CN" altLang="zh-CN" sz="2400" dirty="0">
              <a:solidFill>
                <a:schemeClr val="tx1"/>
              </a:solidFill>
            </a:endParaRPr>
          </a:p>
          <a:p>
            <a:pPr marL="0" indent="0">
              <a:buNone/>
            </a:pPr>
            <a:endParaRPr lang="en-US" altLang="zh-CN" sz="2400" dirty="0">
              <a:solidFill>
                <a:srgbClr val="FF0000"/>
              </a:solidFill>
            </a:endParaRPr>
          </a:p>
        </p:txBody>
      </p:sp>
      <p:graphicFrame>
        <p:nvGraphicFramePr>
          <p:cNvPr id="105" name="表格 104"/>
          <p:cNvGraphicFramePr>
            <a:graphicFrameLocks noGrp="1"/>
          </p:cNvGraphicFramePr>
          <p:nvPr>
            <p:extLst>
              <p:ext uri="{D42A27DB-BD31-4B8C-83A1-F6EECF244321}">
                <p14:modId xmlns:p14="http://schemas.microsoft.com/office/powerpoint/2010/main" val="576412978"/>
              </p:ext>
            </p:extLst>
          </p:nvPr>
        </p:nvGraphicFramePr>
        <p:xfrm>
          <a:off x="1348569" y="5517232"/>
          <a:ext cx="6607807" cy="720080"/>
        </p:xfrm>
        <a:graphic>
          <a:graphicData uri="http://schemas.openxmlformats.org/drawingml/2006/table">
            <a:tbl>
              <a:tblPr firstRow="1" bandRow="1">
                <a:tableStyleId>{5C22544A-7EE6-4342-B048-85BDC9FD1C3A}</a:tableStyleId>
              </a:tblPr>
              <a:tblGrid>
                <a:gridCol w="1302778"/>
                <a:gridCol w="1224136"/>
                <a:gridCol w="1433526"/>
                <a:gridCol w="1230771"/>
                <a:gridCol w="1416596"/>
              </a:tblGrid>
              <a:tr h="720080">
                <a:tc>
                  <a:txBody>
                    <a:bodyPr/>
                    <a:lstStyle/>
                    <a:p>
                      <a:pPr algn="ctr"/>
                      <a:r>
                        <a:rPr lang="zh-CN" altLang="en-US" sz="2000" dirty="0" smtClean="0">
                          <a:solidFill>
                            <a:schemeClr val="tx1"/>
                          </a:solidFill>
                        </a:rPr>
                        <a:t>源地址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目的地址</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目的序号</a:t>
                      </a:r>
                      <a:r>
                        <a:rPr lang="en-US" altLang="zh-CN" sz="2000" dirty="0" smtClean="0">
                          <a:solidFill>
                            <a:schemeClr val="tx1"/>
                          </a:solidFill>
                        </a:rPr>
                        <a:t>#</a:t>
                      </a:r>
                      <a:endParaRPr lang="zh-CN" altLang="en-US" sz="2000" dirty="0" smtClean="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跳数计数</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c>
                  <a:txBody>
                    <a:bodyPr/>
                    <a:lstStyle/>
                    <a:p>
                      <a:pPr algn="ctr"/>
                      <a:r>
                        <a:rPr lang="zh-CN" altLang="en-US" sz="2000" dirty="0" smtClean="0">
                          <a:solidFill>
                            <a:schemeClr val="tx1"/>
                          </a:solidFill>
                        </a:rPr>
                        <a:t>生存期</a:t>
                      </a:r>
                      <a:endParaRPr lang="zh-CN"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99"/>
                    </a:solidFill>
                  </a:tcPr>
                </a:tc>
              </a:tr>
            </a:tbl>
          </a:graphicData>
        </a:graphic>
      </p:graphicFrame>
    </p:spTree>
    <p:extLst>
      <p:ext uri="{BB962C8B-B14F-4D97-AF65-F5344CB8AC3E}">
        <p14:creationId xmlns:p14="http://schemas.microsoft.com/office/powerpoint/2010/main" val="84152914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4392066"/>
          </a:xfrm>
        </p:spPr>
        <p:txBody>
          <a:bodyPr/>
          <a:lstStyle/>
          <a:p>
            <a:pPr marL="0" indent="0">
              <a:lnSpc>
                <a:spcPct val="120000"/>
              </a:lnSpc>
              <a:buNone/>
            </a:pPr>
            <a:r>
              <a:rPr lang="zh-CN" altLang="en-US" sz="2400" dirty="0">
                <a:solidFill>
                  <a:srgbClr val="FF0000"/>
                </a:solidFill>
              </a:rPr>
              <a:t>⑴  路由</a:t>
            </a:r>
            <a:r>
              <a:rPr lang="zh-CN" altLang="en-US" sz="2400" dirty="0" smtClean="0">
                <a:solidFill>
                  <a:srgbClr val="FF0000"/>
                </a:solidFill>
              </a:rPr>
              <a:t>发现</a:t>
            </a:r>
            <a:endParaRPr lang="en-US" altLang="zh-CN" sz="2400" dirty="0" smtClean="0"/>
          </a:p>
          <a:p>
            <a:pPr>
              <a:lnSpc>
                <a:spcPct val="120000"/>
              </a:lnSpc>
            </a:pPr>
            <a:r>
              <a:rPr lang="zh-CN" altLang="en-US" sz="2400" dirty="0" smtClean="0">
                <a:solidFill>
                  <a:srgbClr val="0000FF"/>
                </a:solidFill>
              </a:rPr>
              <a:t>目的节点</a:t>
            </a:r>
            <a:r>
              <a:rPr lang="en-US" altLang="zh-CN" sz="2400" dirty="0" smtClean="0">
                <a:solidFill>
                  <a:srgbClr val="0000FF"/>
                </a:solidFill>
              </a:rPr>
              <a:t>I</a:t>
            </a:r>
          </a:p>
          <a:p>
            <a:pPr marL="0" indent="0">
              <a:lnSpc>
                <a:spcPct val="120000"/>
              </a:lnSpc>
              <a:buNone/>
            </a:pPr>
            <a:r>
              <a:rPr lang="zh-CN" altLang="en-US" sz="2400" dirty="0" smtClean="0">
                <a:solidFill>
                  <a:schemeClr val="tx1"/>
                </a:solidFill>
              </a:rPr>
              <a:t>      提示</a:t>
            </a:r>
            <a:endParaRPr lang="en-US" altLang="zh-CN" sz="2400" dirty="0" smtClean="0">
              <a:solidFill>
                <a:schemeClr val="tx1"/>
              </a:solidFill>
            </a:endParaRPr>
          </a:p>
          <a:p>
            <a:pPr lvl="1">
              <a:lnSpc>
                <a:spcPct val="120000"/>
              </a:lnSpc>
            </a:pPr>
            <a:r>
              <a:rPr lang="en-US" altLang="zh-CN" sz="2400" dirty="0"/>
              <a:t>ROUTE REPLY</a:t>
            </a:r>
            <a:r>
              <a:rPr lang="zh-CN" altLang="zh-CN" sz="2400" dirty="0"/>
              <a:t>分组只有在下面两种情况下发出：知道新路由的中间节点或目的节点。</a:t>
            </a:r>
          </a:p>
          <a:p>
            <a:pPr lvl="1">
              <a:lnSpc>
                <a:spcPct val="120000"/>
              </a:lnSpc>
            </a:pPr>
            <a:r>
              <a:rPr lang="zh-CN" altLang="zh-CN" sz="2400" dirty="0"/>
              <a:t>对于那些“虽然接收到了前面的</a:t>
            </a:r>
            <a:r>
              <a:rPr lang="en-US" altLang="zh-CN" sz="2400" dirty="0"/>
              <a:t>ROUTE REQUEST</a:t>
            </a:r>
            <a:r>
              <a:rPr lang="zh-CN" altLang="zh-CN" sz="2400" dirty="0"/>
              <a:t>分组，但是并不位于返回路径上”的节点（例如：</a:t>
            </a:r>
            <a:r>
              <a:rPr lang="en-US" altLang="zh-CN" sz="2400" dirty="0"/>
              <a:t>B</a:t>
            </a:r>
            <a:r>
              <a:rPr lang="zh-CN" altLang="zh-CN" sz="2400" dirty="0"/>
              <a:t>、</a:t>
            </a:r>
            <a:r>
              <a:rPr lang="en-US" altLang="zh-CN" sz="2400" dirty="0"/>
              <a:t>C</a:t>
            </a:r>
            <a:r>
              <a:rPr lang="zh-CN" altLang="zh-CN" sz="2400" dirty="0"/>
              <a:t>、</a:t>
            </a:r>
            <a:r>
              <a:rPr lang="en-US" altLang="zh-CN" sz="2400" dirty="0"/>
              <a:t>E</a:t>
            </a:r>
            <a:r>
              <a:rPr lang="zh-CN" altLang="zh-CN" sz="2400" dirty="0"/>
              <a:t>、</a:t>
            </a:r>
            <a:r>
              <a:rPr lang="en-US" altLang="zh-CN" sz="2400" dirty="0"/>
              <a:t>F</a:t>
            </a:r>
            <a:r>
              <a:rPr lang="zh-CN" altLang="zh-CN" sz="2400" dirty="0"/>
              <a:t>和</a:t>
            </a:r>
            <a:r>
              <a:rPr lang="en-US" altLang="zh-CN" sz="2400" dirty="0"/>
              <a:t>H</a:t>
            </a:r>
            <a:r>
              <a:rPr lang="zh-CN" altLang="zh-CN" sz="2400" dirty="0"/>
              <a:t>），当相关联的定时器超时时，反向路由表中相应的表项自然会被丢弃。</a:t>
            </a:r>
          </a:p>
          <a:p>
            <a:pPr marL="0" indent="0">
              <a:lnSpc>
                <a:spcPct val="120000"/>
              </a:lnSpc>
              <a:buNone/>
            </a:pPr>
            <a:endParaRPr lang="en-US" altLang="zh-CN" sz="2400" dirty="0">
              <a:solidFill>
                <a:srgbClr val="FF0000"/>
              </a:solidFill>
            </a:endParaRPr>
          </a:p>
        </p:txBody>
      </p:sp>
    </p:spTree>
    <p:extLst>
      <p:ext uri="{BB962C8B-B14F-4D97-AF65-F5344CB8AC3E}">
        <p14:creationId xmlns:p14="http://schemas.microsoft.com/office/powerpoint/2010/main" val="233769659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12</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4392066"/>
          </a:xfrm>
        </p:spPr>
        <p:txBody>
          <a:bodyPr/>
          <a:lstStyle/>
          <a:p>
            <a:pPr marL="0" indent="0">
              <a:buNone/>
            </a:pPr>
            <a:r>
              <a:rPr lang="zh-CN" altLang="en-US" sz="2400" dirty="0" smtClean="0">
                <a:solidFill>
                  <a:srgbClr val="FF0000"/>
                </a:solidFill>
              </a:rPr>
              <a:t>⑵  路由维护</a:t>
            </a:r>
            <a:endParaRPr lang="en-US" altLang="zh-CN" sz="2400" dirty="0" smtClean="0">
              <a:solidFill>
                <a:srgbClr val="FF0000"/>
              </a:solidFill>
            </a:endParaRPr>
          </a:p>
          <a:p>
            <a:pPr marL="0" indent="0">
              <a:buNone/>
            </a:pPr>
            <a:r>
              <a:rPr lang="zh-CN" altLang="en-US" sz="2400" dirty="0" smtClean="0">
                <a:solidFill>
                  <a:schemeClr val="tx1"/>
                </a:solidFill>
              </a:rPr>
              <a:t>     由于网络的拓扑结构随时发生变化，所以节点需要动态维护自己的路由表。</a:t>
            </a:r>
          </a:p>
          <a:p>
            <a:r>
              <a:rPr lang="zh-CN" altLang="en-US" sz="2400" dirty="0" smtClean="0">
                <a:solidFill>
                  <a:srgbClr val="0000FF"/>
                </a:solidFill>
              </a:rPr>
              <a:t>检测邻居</a:t>
            </a:r>
            <a:r>
              <a:rPr lang="zh-CN" altLang="en-US" sz="2400" dirty="0" smtClean="0">
                <a:solidFill>
                  <a:schemeClr val="tx1"/>
                </a:solidFill>
              </a:rPr>
              <a:t>：可以</a:t>
            </a:r>
            <a:r>
              <a:rPr lang="zh-CN" altLang="en-US" sz="2400" dirty="0">
                <a:solidFill>
                  <a:schemeClr val="tx1"/>
                </a:solidFill>
              </a:rPr>
              <a:t>通过周期性地发送</a:t>
            </a:r>
            <a:r>
              <a:rPr lang="en-US" altLang="zh-CN" sz="2400" dirty="0">
                <a:solidFill>
                  <a:schemeClr val="tx1"/>
                </a:solidFill>
              </a:rPr>
              <a:t>Hello</a:t>
            </a:r>
            <a:r>
              <a:rPr lang="zh-CN" altLang="en-US" sz="2400" dirty="0">
                <a:solidFill>
                  <a:schemeClr val="tx1"/>
                </a:solidFill>
              </a:rPr>
              <a:t>分组，也可以通过发送分组失败来检测邻居是否存在。</a:t>
            </a:r>
          </a:p>
          <a:p>
            <a:r>
              <a:rPr lang="zh-CN" altLang="en-US" sz="2400" dirty="0" smtClean="0">
                <a:solidFill>
                  <a:srgbClr val="0000FF"/>
                </a:solidFill>
              </a:rPr>
              <a:t>记录</a:t>
            </a:r>
            <a:r>
              <a:rPr lang="zh-CN" altLang="en-US" sz="2400" dirty="0">
                <a:solidFill>
                  <a:srgbClr val="0000FF"/>
                </a:solidFill>
              </a:rPr>
              <a:t>活动</a:t>
            </a:r>
            <a:r>
              <a:rPr lang="zh-CN" altLang="en-US" sz="2400" dirty="0" smtClean="0">
                <a:solidFill>
                  <a:srgbClr val="0000FF"/>
                </a:solidFill>
              </a:rPr>
              <a:t>邻居</a:t>
            </a:r>
            <a:r>
              <a:rPr lang="zh-CN" altLang="en-US" sz="2400" dirty="0" smtClean="0">
                <a:solidFill>
                  <a:schemeClr val="tx1"/>
                </a:solidFill>
              </a:rPr>
              <a:t>：在</a:t>
            </a:r>
            <a:r>
              <a:rPr lang="zh-CN" altLang="en-US" sz="2400" dirty="0">
                <a:solidFill>
                  <a:schemeClr val="tx1"/>
                </a:solidFill>
              </a:rPr>
              <a:t>路由表中记录下在最近一段时间内通过本节点到某目的节点的所有邻居（即：活动邻居）。</a:t>
            </a:r>
          </a:p>
          <a:p>
            <a:r>
              <a:rPr lang="zh-CN" altLang="en-US" sz="2400" dirty="0" smtClean="0">
                <a:solidFill>
                  <a:srgbClr val="0000FF"/>
                </a:solidFill>
              </a:rPr>
              <a:t>清除</a:t>
            </a:r>
            <a:r>
              <a:rPr lang="zh-CN" altLang="en-US" sz="2400" dirty="0">
                <a:solidFill>
                  <a:srgbClr val="0000FF"/>
                </a:solidFill>
              </a:rPr>
              <a:t>路由</a:t>
            </a:r>
            <a:r>
              <a:rPr lang="zh-CN" altLang="en-US" sz="2400" dirty="0" smtClean="0">
                <a:solidFill>
                  <a:srgbClr val="0000FF"/>
                </a:solidFill>
              </a:rPr>
              <a:t>表</a:t>
            </a:r>
            <a:r>
              <a:rPr lang="zh-CN" altLang="en-US" sz="2400" dirty="0" smtClean="0">
                <a:solidFill>
                  <a:schemeClr val="tx1"/>
                </a:solidFill>
              </a:rPr>
              <a:t>：如</a:t>
            </a:r>
            <a:r>
              <a:rPr lang="zh-CN" altLang="en-US" sz="2400" dirty="0">
                <a:solidFill>
                  <a:schemeClr val="tx1"/>
                </a:solidFill>
              </a:rPr>
              <a:t>检测到某邻居节点不可达，则清除本路由表中“下一跳”为该邻居节点的所有路由，并通知相关的活动邻居清除，活动邻居再通知活动邻居直至相关路由全部清除。</a:t>
            </a:r>
          </a:p>
          <a:p>
            <a:pPr marL="0" indent="0">
              <a:buNone/>
            </a:pPr>
            <a:endParaRPr lang="en-US" altLang="zh-CN" sz="2400" dirty="0" smtClean="0">
              <a:solidFill>
                <a:schemeClr val="tx1"/>
              </a:solidFill>
            </a:endParaRPr>
          </a:p>
        </p:txBody>
      </p:sp>
    </p:spTree>
    <p:extLst>
      <p:ext uri="{BB962C8B-B14F-4D97-AF65-F5344CB8AC3E}">
        <p14:creationId xmlns:p14="http://schemas.microsoft.com/office/powerpoint/2010/main" val="63568099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13</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solidFill>
                  <a:srgbClr val="FF0000"/>
                </a:solidFill>
              </a:rPr>
              <a:t>⑵  路由维护</a:t>
            </a:r>
            <a:endParaRPr lang="en-US" altLang="zh-CN" sz="2400" dirty="0" smtClean="0">
              <a:solidFill>
                <a:srgbClr val="FF0000"/>
              </a:solidFill>
            </a:endParaRPr>
          </a:p>
          <a:p>
            <a:r>
              <a:rPr lang="zh-CN" altLang="en-US" sz="2400" dirty="0" smtClean="0">
                <a:solidFill>
                  <a:schemeClr val="tx1"/>
                </a:solidFill>
              </a:rPr>
              <a:t>节点</a:t>
            </a:r>
            <a:r>
              <a:rPr lang="en-US" altLang="zh-CN" sz="2400" dirty="0">
                <a:solidFill>
                  <a:schemeClr val="tx1"/>
                </a:solidFill>
              </a:rPr>
              <a:t>G</a:t>
            </a:r>
            <a:r>
              <a:rPr lang="zh-CN" altLang="en-US" sz="2400" dirty="0">
                <a:solidFill>
                  <a:schemeClr val="tx1"/>
                </a:solidFill>
              </a:rPr>
              <a:t>关闭之前</a:t>
            </a:r>
            <a:endParaRPr lang="en-US" altLang="zh-CN" sz="2400" dirty="0" smtClean="0">
              <a:solidFill>
                <a:schemeClr val="tx1"/>
              </a:solidFill>
            </a:endParaRPr>
          </a:p>
        </p:txBody>
      </p:sp>
      <p:sp>
        <p:nvSpPr>
          <p:cNvPr id="7" name="椭圆 6"/>
          <p:cNvSpPr/>
          <p:nvPr/>
        </p:nvSpPr>
        <p:spPr bwMode="auto">
          <a:xfrm>
            <a:off x="1322949" y="328382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2193869" y="33762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2953978" y="34725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1776440" y="39482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2813836" y="41821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944472" y="462225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6"/>
            <a:endCxn id="8" idx="2"/>
          </p:cNvCxnSpPr>
          <p:nvPr/>
        </p:nvCxnSpPr>
        <p:spPr bwMode="auto">
          <a:xfrm>
            <a:off x="1716835" y="3474754"/>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椭圆 13"/>
          <p:cNvSpPr/>
          <p:nvPr/>
        </p:nvSpPr>
        <p:spPr bwMode="auto">
          <a:xfrm>
            <a:off x="2209343" y="45184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G</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5" name="椭圆 14"/>
          <p:cNvSpPr/>
          <p:nvPr/>
        </p:nvSpPr>
        <p:spPr bwMode="auto">
          <a:xfrm>
            <a:off x="1410434" y="5128183"/>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2419950" y="512000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7" name="直接连接符 3"/>
          <p:cNvCxnSpPr>
            <a:stCxn id="8" idx="6"/>
            <a:endCxn id="9" idx="2"/>
          </p:cNvCxnSpPr>
          <p:nvPr/>
        </p:nvCxnSpPr>
        <p:spPr bwMode="auto">
          <a:xfrm>
            <a:off x="2587755" y="3567206"/>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stCxn id="7" idx="5"/>
            <a:endCxn id="10" idx="1"/>
          </p:cNvCxnSpPr>
          <p:nvPr/>
        </p:nvCxnSpPr>
        <p:spPr bwMode="auto">
          <a:xfrm>
            <a:off x="1659152" y="3609763"/>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3"/>
          <p:cNvCxnSpPr>
            <a:stCxn id="10" idx="5"/>
            <a:endCxn id="14" idx="1"/>
          </p:cNvCxnSpPr>
          <p:nvPr/>
        </p:nvCxnSpPr>
        <p:spPr bwMode="auto">
          <a:xfrm>
            <a:off x="2112643" y="4274180"/>
            <a:ext cx="154383" cy="30021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9" idx="4"/>
            <a:endCxn id="11" idx="0"/>
          </p:cNvCxnSpPr>
          <p:nvPr/>
        </p:nvCxnSpPr>
        <p:spPr bwMode="auto">
          <a:xfrm flipH="1">
            <a:off x="3010779" y="3854371"/>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3"/>
          <p:cNvCxnSpPr>
            <a:stCxn id="11" idx="3"/>
            <a:endCxn id="14" idx="6"/>
          </p:cNvCxnSpPr>
          <p:nvPr/>
        </p:nvCxnSpPr>
        <p:spPr bwMode="auto">
          <a:xfrm flipH="1">
            <a:off x="2603229" y="4508080"/>
            <a:ext cx="268290" cy="20132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0" idx="3"/>
            <a:endCxn id="12" idx="7"/>
          </p:cNvCxnSpPr>
          <p:nvPr/>
        </p:nvCxnSpPr>
        <p:spPr bwMode="auto">
          <a:xfrm flipH="1">
            <a:off x="1280675" y="4274180"/>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2" idx="5"/>
            <a:endCxn id="15" idx="1"/>
          </p:cNvCxnSpPr>
          <p:nvPr/>
        </p:nvCxnSpPr>
        <p:spPr bwMode="auto">
          <a:xfrm>
            <a:off x="1280675" y="4948194"/>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3"/>
          <p:cNvCxnSpPr>
            <a:stCxn id="14" idx="3"/>
            <a:endCxn id="15" idx="7"/>
          </p:cNvCxnSpPr>
          <p:nvPr/>
        </p:nvCxnSpPr>
        <p:spPr bwMode="auto">
          <a:xfrm flipH="1">
            <a:off x="1746637" y="4844415"/>
            <a:ext cx="520389" cy="33969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6" idx="2"/>
            <a:endCxn id="15" idx="6"/>
          </p:cNvCxnSpPr>
          <p:nvPr/>
        </p:nvCxnSpPr>
        <p:spPr bwMode="auto">
          <a:xfrm flipH="1">
            <a:off x="1804320" y="5310934"/>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3"/>
          <p:cNvCxnSpPr>
            <a:stCxn id="14" idx="5"/>
            <a:endCxn id="16" idx="0"/>
          </p:cNvCxnSpPr>
          <p:nvPr/>
        </p:nvCxnSpPr>
        <p:spPr bwMode="auto">
          <a:xfrm>
            <a:off x="2545546" y="4844415"/>
            <a:ext cx="71347" cy="275588"/>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8" idx="3"/>
            <a:endCxn id="10" idx="7"/>
          </p:cNvCxnSpPr>
          <p:nvPr/>
        </p:nvCxnSpPr>
        <p:spPr bwMode="auto">
          <a:xfrm flipH="1">
            <a:off x="2112643" y="3702215"/>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1209549" y="5747218"/>
            <a:ext cx="2066307" cy="400110"/>
          </a:xfrm>
          <a:prstGeom prst="rect">
            <a:avLst/>
          </a:prstGeom>
          <a:noFill/>
        </p:spPr>
        <p:txBody>
          <a:bodyPr wrap="square" rtlCol="0">
            <a:spAutoFit/>
          </a:bodyPr>
          <a:lstStyle/>
          <a:p>
            <a:r>
              <a:rPr lang="zh-CN" altLang="en-US" sz="2000" b="1" dirty="0" smtClean="0">
                <a:latin typeface="+mn-ea"/>
                <a:ea typeface="+mn-ea"/>
              </a:rPr>
              <a:t>网络拓扑结构</a:t>
            </a:r>
            <a:endParaRPr lang="zh-CN" altLang="en-US" sz="2000" b="1" dirty="0">
              <a:latin typeface="+mn-ea"/>
              <a:ea typeface="+mn-ea"/>
            </a:endParaRPr>
          </a:p>
        </p:txBody>
      </p:sp>
      <p:graphicFrame>
        <p:nvGraphicFramePr>
          <p:cNvPr id="29" name="表格 28"/>
          <p:cNvGraphicFramePr>
            <a:graphicFrameLocks noGrp="1"/>
          </p:cNvGraphicFramePr>
          <p:nvPr>
            <p:extLst>
              <p:ext uri="{D42A27DB-BD31-4B8C-83A1-F6EECF244321}">
                <p14:modId xmlns:p14="http://schemas.microsoft.com/office/powerpoint/2010/main" val="3863997236"/>
              </p:ext>
            </p:extLst>
          </p:nvPr>
        </p:nvGraphicFramePr>
        <p:xfrm>
          <a:off x="3890172" y="1988840"/>
          <a:ext cx="4856254" cy="3606800"/>
        </p:xfrm>
        <a:graphic>
          <a:graphicData uri="http://schemas.openxmlformats.org/drawingml/2006/table">
            <a:tbl>
              <a:tblPr firstRow="1" bandRow="1">
                <a:tableStyleId>{5C22544A-7EE6-4342-B048-85BDC9FD1C3A}</a:tableStyleId>
              </a:tblPr>
              <a:tblGrid>
                <a:gridCol w="703354"/>
                <a:gridCol w="720080"/>
                <a:gridCol w="1152128"/>
                <a:gridCol w="1424258"/>
                <a:gridCol w="856434"/>
              </a:tblGrid>
              <a:tr h="370840">
                <a:tc>
                  <a:txBody>
                    <a:bodyPr/>
                    <a:lstStyle/>
                    <a:p>
                      <a:pPr algn="ctr"/>
                      <a:r>
                        <a:rPr lang="en-US" altLang="zh-CN" dirty="0" err="1" smtClean="0">
                          <a:solidFill>
                            <a:schemeClr val="tx1"/>
                          </a:solidFill>
                        </a:rPr>
                        <a:t>Dest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Next hop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Distance</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Active neighbors</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Other</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F,G</a:t>
                      </a:r>
                      <a:endParaRPr lang="zh-CN" altLang="en-US"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C</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E</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H</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I</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0" name="TextBox 29"/>
          <p:cNvSpPr txBox="1"/>
          <p:nvPr/>
        </p:nvSpPr>
        <p:spPr>
          <a:xfrm>
            <a:off x="5508104" y="5703639"/>
            <a:ext cx="2433588"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a:latin typeface="+mn-lt"/>
                <a:ea typeface="+mn-ea"/>
              </a:rPr>
              <a:t>D</a:t>
            </a:r>
            <a:r>
              <a:rPr lang="zh-CN" altLang="en-US" sz="2000" b="1" dirty="0" smtClean="0">
                <a:latin typeface="+mn-lt"/>
                <a:ea typeface="+mn-ea"/>
              </a:rPr>
              <a:t>的路由表</a:t>
            </a:r>
            <a:endParaRPr lang="zh-CN" altLang="en-US" sz="2000" b="1" dirty="0">
              <a:latin typeface="+mn-lt"/>
              <a:ea typeface="+mn-ea"/>
            </a:endParaRPr>
          </a:p>
        </p:txBody>
      </p:sp>
    </p:spTree>
    <p:extLst>
      <p:ext uri="{BB962C8B-B14F-4D97-AF65-F5344CB8AC3E}">
        <p14:creationId xmlns:p14="http://schemas.microsoft.com/office/powerpoint/2010/main" val="34033489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面向</a:t>
            </a:r>
            <a:r>
              <a:rPr lang="zh-CN" altLang="en-US" dirty="0" smtClean="0"/>
              <a:t>连接</a:t>
            </a:r>
            <a:r>
              <a:rPr lang="zh-CN" altLang="en-US" dirty="0"/>
              <a:t>的</a:t>
            </a:r>
            <a:r>
              <a:rPr lang="zh-CN" altLang="en-US" dirty="0" smtClean="0"/>
              <a:t>服务</a:t>
            </a:r>
            <a:r>
              <a:rPr lang="en-US" altLang="zh-CN" dirty="0" smtClean="0"/>
              <a:t/>
            </a:r>
            <a:br>
              <a:rPr lang="en-US" altLang="zh-CN" dirty="0" smtClean="0"/>
            </a:br>
            <a:r>
              <a:rPr lang="zh-CN" altLang="en-US" sz="3200" dirty="0" smtClean="0"/>
              <a:t>（虚电路）</a:t>
            </a:r>
            <a:endParaRPr lang="en-US" altLang="zh-CN" sz="3200" dirty="0"/>
          </a:p>
        </p:txBody>
      </p:sp>
      <p:sp>
        <p:nvSpPr>
          <p:cNvPr id="5123" name="内容占位符 3"/>
          <p:cNvSpPr>
            <a:spLocks noGrp="1"/>
          </p:cNvSpPr>
          <p:nvPr>
            <p:ph idx="1"/>
          </p:nvPr>
        </p:nvSpPr>
        <p:spPr>
          <a:xfrm>
            <a:off x="809625" y="1773238"/>
            <a:ext cx="7958138" cy="4680098"/>
          </a:xfrm>
        </p:spPr>
        <p:txBody>
          <a:bodyPr/>
          <a:lstStyle/>
          <a:p>
            <a:pPr>
              <a:lnSpc>
                <a:spcPct val="125000"/>
              </a:lnSpc>
            </a:pPr>
            <a:r>
              <a:rPr lang="zh-CN" altLang="en-US" sz="2400" dirty="0" smtClean="0">
                <a:solidFill>
                  <a:srgbClr val="FF0000"/>
                </a:solidFill>
              </a:rPr>
              <a:t>通信方式</a:t>
            </a:r>
            <a:endParaRPr lang="en-US" altLang="zh-CN" sz="2400" dirty="0" smtClean="0">
              <a:solidFill>
                <a:srgbClr val="FF0000"/>
              </a:solidFill>
            </a:endParaRPr>
          </a:p>
          <a:p>
            <a:pPr lvl="1">
              <a:lnSpc>
                <a:spcPct val="125000"/>
              </a:lnSpc>
            </a:pPr>
            <a:r>
              <a:rPr lang="zh-CN" altLang="en-US" sz="2400" dirty="0" smtClean="0"/>
              <a:t>通信前，建立</a:t>
            </a:r>
            <a:r>
              <a:rPr lang="zh-CN" altLang="en-US" sz="2400" dirty="0" smtClean="0">
                <a:solidFill>
                  <a:srgbClr val="0000FF"/>
                </a:solidFill>
              </a:rPr>
              <a:t>虚电路</a:t>
            </a:r>
            <a:r>
              <a:rPr lang="zh-CN" altLang="en-US" sz="2400" dirty="0" smtClean="0"/>
              <a:t>（</a:t>
            </a:r>
            <a:r>
              <a:rPr lang="en-US" altLang="zh-CN" sz="2400" dirty="0" smtClean="0">
                <a:solidFill>
                  <a:srgbClr val="0000FF"/>
                </a:solidFill>
              </a:rPr>
              <a:t>VC</a:t>
            </a:r>
            <a:r>
              <a:rPr lang="zh-CN" altLang="en-US" sz="2400" dirty="0" smtClean="0"/>
              <a:t>），</a:t>
            </a:r>
            <a:r>
              <a:rPr lang="zh-CN" altLang="en-US" sz="2400" dirty="0"/>
              <a:t>以保证双方通信所需的一切网络</a:t>
            </a:r>
            <a:r>
              <a:rPr lang="zh-CN" altLang="en-US" sz="2400" dirty="0" smtClean="0"/>
              <a:t>资源</a:t>
            </a:r>
            <a:endParaRPr lang="en-US" altLang="zh-CN" sz="2400" dirty="0" smtClean="0"/>
          </a:p>
          <a:p>
            <a:pPr lvl="1">
              <a:lnSpc>
                <a:spcPct val="125000"/>
              </a:lnSpc>
            </a:pPr>
            <a:r>
              <a:rPr lang="zh-CN" altLang="en-US" sz="2400" dirty="0"/>
              <a:t>通信时，所有分组都沿着同一条虚电路</a:t>
            </a:r>
            <a:r>
              <a:rPr lang="zh-CN" altLang="en-US" sz="2400" dirty="0" smtClean="0"/>
              <a:t>传送</a:t>
            </a:r>
            <a:endParaRPr lang="en-US" altLang="zh-CN" sz="2400" dirty="0" smtClean="0"/>
          </a:p>
          <a:p>
            <a:pPr lvl="1">
              <a:lnSpc>
                <a:spcPct val="125000"/>
              </a:lnSpc>
            </a:pPr>
            <a:r>
              <a:rPr lang="zh-CN" altLang="en-US" sz="2400" dirty="0" smtClean="0"/>
              <a:t>通信后，释放虚电路</a:t>
            </a:r>
            <a:endParaRPr lang="en-US" altLang="zh-CN" sz="2400" dirty="0" smtClean="0"/>
          </a:p>
          <a:p>
            <a:pPr>
              <a:lnSpc>
                <a:spcPct val="125000"/>
              </a:lnSpc>
            </a:pPr>
            <a:r>
              <a:rPr lang="zh-CN" altLang="en-US" sz="2400" dirty="0">
                <a:solidFill>
                  <a:srgbClr val="FF0000"/>
                </a:solidFill>
              </a:rPr>
              <a:t>缺点</a:t>
            </a:r>
            <a:r>
              <a:rPr lang="zh-CN" altLang="en-US" sz="2400" dirty="0" smtClean="0"/>
              <a:t>：故障影响大，所有</a:t>
            </a:r>
            <a:r>
              <a:rPr lang="zh-CN" altLang="en-US" sz="2400" dirty="0"/>
              <a:t>通过出故障的结点的虚电路均不能</a:t>
            </a:r>
            <a:r>
              <a:rPr lang="zh-CN" altLang="en-US" sz="2400" dirty="0" smtClean="0"/>
              <a:t>工作；</a:t>
            </a:r>
            <a:endParaRPr lang="zh-CN" altLang="en-US" sz="2400" dirty="0"/>
          </a:p>
          <a:p>
            <a:pPr>
              <a:lnSpc>
                <a:spcPct val="125000"/>
              </a:lnSpc>
            </a:pPr>
            <a:r>
              <a:rPr lang="zh-CN" altLang="en-US" sz="2400" dirty="0" smtClean="0">
                <a:solidFill>
                  <a:srgbClr val="FF0000"/>
                </a:solidFill>
              </a:rPr>
              <a:t>优点</a:t>
            </a:r>
            <a:r>
              <a:rPr lang="zh-CN" altLang="en-US" sz="2400" dirty="0"/>
              <a:t>：提供</a:t>
            </a:r>
            <a:r>
              <a:rPr lang="zh-CN" altLang="en-US" sz="2400" dirty="0">
                <a:solidFill>
                  <a:srgbClr val="0000FF"/>
                </a:solidFill>
              </a:rPr>
              <a:t>服务质量</a:t>
            </a:r>
            <a:r>
              <a:rPr lang="zh-CN" altLang="en-US" sz="2400" dirty="0"/>
              <a:t>的</a:t>
            </a:r>
            <a:r>
              <a:rPr lang="zh-CN" altLang="en-US" sz="2400" dirty="0" smtClean="0"/>
              <a:t>承诺；</a:t>
            </a:r>
            <a:endParaRPr lang="en-US" altLang="zh-CN" sz="2400" dirty="0" smtClean="0"/>
          </a:p>
          <a:p>
            <a:pPr>
              <a:lnSpc>
                <a:spcPct val="125000"/>
              </a:lnSpc>
            </a:pPr>
            <a:r>
              <a:rPr lang="zh-CN" altLang="en-US" sz="2400" dirty="0" smtClean="0">
                <a:solidFill>
                  <a:srgbClr val="FF0000"/>
                </a:solidFill>
              </a:rPr>
              <a:t>应用</a:t>
            </a:r>
            <a:r>
              <a:rPr lang="zh-CN" altLang="en-US" sz="2400" dirty="0" smtClean="0"/>
              <a:t>：</a:t>
            </a:r>
            <a:r>
              <a:rPr lang="en-US" altLang="zh-CN" sz="2400" dirty="0" smtClean="0"/>
              <a:t>X.25</a:t>
            </a:r>
            <a:r>
              <a:rPr lang="zh-CN" altLang="en-US" sz="2400" dirty="0" smtClean="0"/>
              <a:t>、</a:t>
            </a:r>
            <a:r>
              <a:rPr lang="en-US" altLang="zh-CN" sz="2400" dirty="0" smtClean="0"/>
              <a:t>FR</a:t>
            </a:r>
            <a:r>
              <a:rPr lang="zh-CN" altLang="en-US" sz="2400" dirty="0" smtClean="0"/>
              <a:t>、</a:t>
            </a:r>
            <a:r>
              <a:rPr lang="en-US" altLang="zh-CN" sz="2400" dirty="0" smtClean="0"/>
              <a:t>ATM</a:t>
            </a:r>
            <a:r>
              <a:rPr lang="zh-CN" altLang="en-US" sz="2400" dirty="0" smtClean="0"/>
              <a:t>、</a:t>
            </a:r>
            <a:r>
              <a:rPr lang="en-US" altLang="zh-CN" sz="2400" dirty="0" smtClean="0">
                <a:solidFill>
                  <a:srgbClr val="0000FF"/>
                </a:solidFill>
              </a:rPr>
              <a:t>MPLS</a:t>
            </a:r>
            <a:r>
              <a:rPr lang="zh-CN" altLang="en-US" sz="2400" dirty="0" smtClean="0"/>
              <a:t>、</a:t>
            </a:r>
            <a:r>
              <a:rPr lang="en-US" altLang="zh-CN" sz="2400" dirty="0" smtClean="0">
                <a:solidFill>
                  <a:srgbClr val="0000FF"/>
                </a:solidFill>
              </a:rPr>
              <a:t>VLAN</a:t>
            </a:r>
            <a:r>
              <a:rPr lang="zh-CN" altLang="en-US" sz="2400" dirty="0" smtClean="0"/>
              <a:t>等。</a:t>
            </a:r>
            <a:endParaRPr lang="zh-CN" altLang="en-US" sz="2400" dirty="0"/>
          </a:p>
          <a:p>
            <a:pPr lvl="1">
              <a:lnSpc>
                <a:spcPct val="125000"/>
              </a:lnSpc>
            </a:pPr>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28173278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en-US" altLang="zh-CN" dirty="0">
                <a:latin typeface="华文新魏" pitchFamily="2" charset="-122"/>
                <a:ea typeface="华文新魏" pitchFamily="2" charset="-122"/>
              </a:rPr>
              <a:t>Ad Hoc</a:t>
            </a:r>
            <a:r>
              <a:rPr lang="zh-CN" altLang="en-US" dirty="0"/>
              <a:t>按需距离矢量</a:t>
            </a:r>
            <a:r>
              <a:rPr lang="zh-CN" altLang="en-US" sz="2800" dirty="0"/>
              <a:t>（</a:t>
            </a:r>
            <a:r>
              <a:rPr lang="en-US" altLang="zh-CN" sz="2800" dirty="0">
                <a:latin typeface="华文新魏" pitchFamily="2" charset="-122"/>
                <a:ea typeface="华文新魏" pitchFamily="2" charset="-122"/>
              </a:rPr>
              <a:t>AODV</a:t>
            </a:r>
            <a:r>
              <a:rPr lang="zh-CN" altLang="en-US" sz="2800" dirty="0"/>
              <a:t>）</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smtClean="0">
                <a:solidFill>
                  <a:schemeClr val="tx1"/>
                </a:solidFill>
                <a:latin typeface="Times New Roman" pitchFamily="18" charset="0"/>
                <a:ea typeface="幼圆" pitchFamily="49" charset="-122"/>
                <a:hlinkClick r:id="rId5" action="ppaction://hlinksldjump"/>
              </a:rPr>
              <a:t>本章内容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路由选择</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14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14</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solidFill>
                  <a:srgbClr val="FF0000"/>
                </a:solidFill>
              </a:rPr>
              <a:t>⑵  路由维护</a:t>
            </a:r>
            <a:endParaRPr lang="en-US" altLang="zh-CN" sz="2400" dirty="0" smtClean="0">
              <a:solidFill>
                <a:srgbClr val="FF0000"/>
              </a:solidFill>
            </a:endParaRPr>
          </a:p>
          <a:p>
            <a:r>
              <a:rPr lang="zh-CN" altLang="en-US" sz="2400" dirty="0" smtClean="0">
                <a:solidFill>
                  <a:schemeClr val="tx1"/>
                </a:solidFill>
              </a:rPr>
              <a:t>节点</a:t>
            </a:r>
            <a:r>
              <a:rPr lang="en-US" altLang="zh-CN" sz="2400" dirty="0">
                <a:solidFill>
                  <a:schemeClr val="tx1"/>
                </a:solidFill>
              </a:rPr>
              <a:t>G</a:t>
            </a:r>
            <a:r>
              <a:rPr lang="zh-CN" altLang="en-US" sz="2400" dirty="0">
                <a:solidFill>
                  <a:schemeClr val="tx1"/>
                </a:solidFill>
              </a:rPr>
              <a:t>关闭</a:t>
            </a:r>
            <a:r>
              <a:rPr lang="zh-CN" altLang="en-US" sz="2400" dirty="0" smtClean="0">
                <a:solidFill>
                  <a:schemeClr val="tx1"/>
                </a:solidFill>
              </a:rPr>
              <a:t>之后</a:t>
            </a:r>
            <a:endParaRPr lang="en-US" altLang="zh-CN" sz="2400" dirty="0" smtClean="0">
              <a:solidFill>
                <a:schemeClr val="tx1"/>
              </a:solidFill>
            </a:endParaRPr>
          </a:p>
        </p:txBody>
      </p:sp>
      <p:sp>
        <p:nvSpPr>
          <p:cNvPr id="7" name="椭圆 6"/>
          <p:cNvSpPr/>
          <p:nvPr/>
        </p:nvSpPr>
        <p:spPr bwMode="auto">
          <a:xfrm>
            <a:off x="1322949" y="328382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A</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8" name="椭圆 7"/>
          <p:cNvSpPr/>
          <p:nvPr/>
        </p:nvSpPr>
        <p:spPr bwMode="auto">
          <a:xfrm>
            <a:off x="2193869" y="3376275"/>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B</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9" name="椭圆 8"/>
          <p:cNvSpPr/>
          <p:nvPr/>
        </p:nvSpPr>
        <p:spPr bwMode="auto">
          <a:xfrm>
            <a:off x="2953978" y="3472509"/>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C</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0" name="椭圆 9"/>
          <p:cNvSpPr/>
          <p:nvPr/>
        </p:nvSpPr>
        <p:spPr bwMode="auto">
          <a:xfrm>
            <a:off x="1776440" y="39482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D</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1" name="椭圆 10"/>
          <p:cNvSpPr/>
          <p:nvPr/>
        </p:nvSpPr>
        <p:spPr bwMode="auto">
          <a:xfrm>
            <a:off x="2813836" y="4182140"/>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E</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2" name="椭圆 11"/>
          <p:cNvSpPr/>
          <p:nvPr/>
        </p:nvSpPr>
        <p:spPr bwMode="auto">
          <a:xfrm>
            <a:off x="944472" y="4622254"/>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F</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3" name="直接连接符 3"/>
          <p:cNvCxnSpPr>
            <a:stCxn id="7" idx="6"/>
            <a:endCxn id="8" idx="2"/>
          </p:cNvCxnSpPr>
          <p:nvPr/>
        </p:nvCxnSpPr>
        <p:spPr bwMode="auto">
          <a:xfrm>
            <a:off x="1716835" y="3474754"/>
            <a:ext cx="477034" cy="92452"/>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 14"/>
          <p:cNvSpPr/>
          <p:nvPr/>
        </p:nvSpPr>
        <p:spPr bwMode="auto">
          <a:xfrm>
            <a:off x="1410434" y="5128183"/>
            <a:ext cx="393886" cy="381862"/>
          </a:xfrm>
          <a:prstGeom prst="ellips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H</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sp>
        <p:nvSpPr>
          <p:cNvPr id="16" name="椭圆 15"/>
          <p:cNvSpPr/>
          <p:nvPr/>
        </p:nvSpPr>
        <p:spPr bwMode="auto">
          <a:xfrm>
            <a:off x="2419950" y="5120003"/>
            <a:ext cx="393886" cy="381862"/>
          </a:xfrm>
          <a:prstGeom prst="ellipse">
            <a:avLst/>
          </a:prstGeom>
          <a:solidFill>
            <a:srgbClr val="C5A1C1"/>
          </a:solidFill>
          <a:ln w="190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noAutofit/>
          </a:bodyPr>
          <a:lstStyle/>
          <a:p>
            <a:pPr marL="342900" marR="0" indent="-34290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1" lang="en-US" altLang="zh-CN" sz="1800" b="1" i="0" u="none" strike="noStrike" cap="none" normalizeH="0" baseline="0" dirty="0" smtClean="0">
                <a:ln>
                  <a:noFill/>
                </a:ln>
                <a:solidFill>
                  <a:schemeClr val="tx1"/>
                </a:solidFill>
                <a:effectLst/>
                <a:latin typeface="+mn-lt"/>
                <a:ea typeface="华文新魏" panose="02010800040101010101" pitchFamily="2" charset="-122"/>
              </a:rPr>
              <a:t>I</a:t>
            </a:r>
            <a:endParaRPr kumimoji="1" lang="zh-CN" altLang="en-US" sz="1800" b="1" i="0" u="none" strike="noStrike" cap="none" normalizeH="0" baseline="0" dirty="0" smtClean="0">
              <a:ln>
                <a:noFill/>
              </a:ln>
              <a:solidFill>
                <a:schemeClr val="tx1"/>
              </a:solidFill>
              <a:effectLst/>
              <a:latin typeface="+mn-lt"/>
              <a:ea typeface="华文新魏" panose="02010800040101010101" pitchFamily="2" charset="-122"/>
            </a:endParaRPr>
          </a:p>
        </p:txBody>
      </p:sp>
      <p:cxnSp>
        <p:nvCxnSpPr>
          <p:cNvPr id="17" name="直接连接符 3"/>
          <p:cNvCxnSpPr>
            <a:stCxn id="8" idx="6"/>
            <a:endCxn id="9" idx="2"/>
          </p:cNvCxnSpPr>
          <p:nvPr/>
        </p:nvCxnSpPr>
        <p:spPr bwMode="auto">
          <a:xfrm>
            <a:off x="2587755" y="3567206"/>
            <a:ext cx="366223" cy="96234"/>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3"/>
          <p:cNvCxnSpPr>
            <a:stCxn id="7" idx="5"/>
            <a:endCxn id="10" idx="1"/>
          </p:cNvCxnSpPr>
          <p:nvPr/>
        </p:nvCxnSpPr>
        <p:spPr bwMode="auto">
          <a:xfrm>
            <a:off x="1659152" y="3609763"/>
            <a:ext cx="174971" cy="39439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3"/>
          <p:cNvCxnSpPr>
            <a:stCxn id="9" idx="4"/>
            <a:endCxn id="11" idx="0"/>
          </p:cNvCxnSpPr>
          <p:nvPr/>
        </p:nvCxnSpPr>
        <p:spPr bwMode="auto">
          <a:xfrm flipH="1">
            <a:off x="3010779" y="3854371"/>
            <a:ext cx="140142" cy="327769"/>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3"/>
          <p:cNvCxnSpPr>
            <a:stCxn id="10" idx="3"/>
            <a:endCxn id="12" idx="7"/>
          </p:cNvCxnSpPr>
          <p:nvPr/>
        </p:nvCxnSpPr>
        <p:spPr bwMode="auto">
          <a:xfrm flipH="1">
            <a:off x="1280675" y="4274180"/>
            <a:ext cx="553448" cy="403996"/>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3"/>
          <p:cNvCxnSpPr>
            <a:stCxn id="12" idx="5"/>
            <a:endCxn id="15" idx="1"/>
          </p:cNvCxnSpPr>
          <p:nvPr/>
        </p:nvCxnSpPr>
        <p:spPr bwMode="auto">
          <a:xfrm>
            <a:off x="1280675" y="4948194"/>
            <a:ext cx="187442" cy="235911"/>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连接符 3"/>
          <p:cNvCxnSpPr>
            <a:stCxn id="16" idx="2"/>
            <a:endCxn id="15" idx="6"/>
          </p:cNvCxnSpPr>
          <p:nvPr/>
        </p:nvCxnSpPr>
        <p:spPr bwMode="auto">
          <a:xfrm flipH="1">
            <a:off x="1804320" y="5310934"/>
            <a:ext cx="615630" cy="8180"/>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3"/>
          <p:cNvCxnSpPr>
            <a:stCxn id="8" idx="3"/>
            <a:endCxn id="10" idx="7"/>
          </p:cNvCxnSpPr>
          <p:nvPr/>
        </p:nvCxnSpPr>
        <p:spPr bwMode="auto">
          <a:xfrm flipH="1">
            <a:off x="2112643" y="3702215"/>
            <a:ext cx="138909" cy="301947"/>
          </a:xfrm>
          <a:prstGeom prst="straightConnector1">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TextBox 27"/>
          <p:cNvSpPr txBox="1"/>
          <p:nvPr/>
        </p:nvSpPr>
        <p:spPr>
          <a:xfrm>
            <a:off x="1209549" y="5747218"/>
            <a:ext cx="2066307" cy="400110"/>
          </a:xfrm>
          <a:prstGeom prst="rect">
            <a:avLst/>
          </a:prstGeom>
          <a:noFill/>
        </p:spPr>
        <p:txBody>
          <a:bodyPr wrap="square" rtlCol="0">
            <a:spAutoFit/>
          </a:bodyPr>
          <a:lstStyle/>
          <a:p>
            <a:r>
              <a:rPr lang="zh-CN" altLang="en-US" sz="2000" b="1" dirty="0" smtClean="0">
                <a:latin typeface="+mn-ea"/>
                <a:ea typeface="+mn-ea"/>
              </a:rPr>
              <a:t>网络拓扑结构</a:t>
            </a:r>
            <a:endParaRPr lang="zh-CN" altLang="en-US" sz="2000" b="1" dirty="0">
              <a:latin typeface="+mn-ea"/>
              <a:ea typeface="+mn-ea"/>
            </a:endParaRPr>
          </a:p>
        </p:txBody>
      </p:sp>
      <p:graphicFrame>
        <p:nvGraphicFramePr>
          <p:cNvPr id="29" name="表格 28"/>
          <p:cNvGraphicFramePr>
            <a:graphicFrameLocks noGrp="1"/>
          </p:cNvGraphicFramePr>
          <p:nvPr>
            <p:extLst>
              <p:ext uri="{D42A27DB-BD31-4B8C-83A1-F6EECF244321}">
                <p14:modId xmlns:p14="http://schemas.microsoft.com/office/powerpoint/2010/main" val="3807875419"/>
              </p:ext>
            </p:extLst>
          </p:nvPr>
        </p:nvGraphicFramePr>
        <p:xfrm>
          <a:off x="3890172" y="1988840"/>
          <a:ext cx="4856254" cy="3606800"/>
        </p:xfrm>
        <a:graphic>
          <a:graphicData uri="http://schemas.openxmlformats.org/drawingml/2006/table">
            <a:tbl>
              <a:tblPr firstRow="1" bandRow="1">
                <a:tableStyleId>{5C22544A-7EE6-4342-B048-85BDC9FD1C3A}</a:tableStyleId>
              </a:tblPr>
              <a:tblGrid>
                <a:gridCol w="703354"/>
                <a:gridCol w="720080"/>
                <a:gridCol w="1152128"/>
                <a:gridCol w="1424258"/>
                <a:gridCol w="856434"/>
              </a:tblGrid>
              <a:tr h="370840">
                <a:tc>
                  <a:txBody>
                    <a:bodyPr/>
                    <a:lstStyle/>
                    <a:p>
                      <a:pPr algn="ctr"/>
                      <a:r>
                        <a:rPr lang="en-US" altLang="zh-CN" dirty="0" err="1" smtClean="0">
                          <a:solidFill>
                            <a:schemeClr val="tx1"/>
                          </a:solidFill>
                        </a:rPr>
                        <a:t>Dest</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Next hop</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Distance</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Active neighbors</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smtClean="0">
                          <a:solidFill>
                            <a:schemeClr val="tx1"/>
                          </a:solidFill>
                        </a:rPr>
                        <a:t>Other</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F,G</a:t>
                      </a:r>
                      <a:endParaRPr lang="zh-CN" altLang="en-US" b="1"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C</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E</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1</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H</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F</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altLang="zh-CN" b="1" dirty="0" smtClean="0"/>
                        <a:t>I</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G</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2</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A,B</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1" dirty="0" smtClean="0"/>
                        <a:t>…</a:t>
                      </a: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0" name="TextBox 29"/>
          <p:cNvSpPr txBox="1"/>
          <p:nvPr/>
        </p:nvSpPr>
        <p:spPr>
          <a:xfrm>
            <a:off x="5508104" y="5703639"/>
            <a:ext cx="2433588" cy="400110"/>
          </a:xfrm>
          <a:prstGeom prst="rect">
            <a:avLst/>
          </a:prstGeom>
          <a:noFill/>
        </p:spPr>
        <p:txBody>
          <a:bodyPr wrap="square" rtlCol="0">
            <a:spAutoFit/>
          </a:bodyPr>
          <a:lstStyle/>
          <a:p>
            <a:r>
              <a:rPr lang="zh-CN" altLang="en-US" sz="2000" b="1" dirty="0" smtClean="0">
                <a:latin typeface="+mn-lt"/>
                <a:ea typeface="+mn-ea"/>
              </a:rPr>
              <a:t>节点</a:t>
            </a:r>
            <a:r>
              <a:rPr lang="en-US" altLang="zh-CN" sz="2000" b="1" dirty="0">
                <a:latin typeface="+mn-lt"/>
                <a:ea typeface="+mn-ea"/>
              </a:rPr>
              <a:t>D</a:t>
            </a:r>
            <a:r>
              <a:rPr lang="zh-CN" altLang="en-US" sz="2000" b="1" dirty="0" smtClean="0">
                <a:latin typeface="+mn-lt"/>
                <a:ea typeface="+mn-ea"/>
              </a:rPr>
              <a:t>的路由表</a:t>
            </a:r>
            <a:endParaRPr lang="zh-CN" altLang="en-US" sz="2000" b="1" dirty="0">
              <a:latin typeface="+mn-lt"/>
              <a:ea typeface="+mn-ea"/>
            </a:endParaRPr>
          </a:p>
        </p:txBody>
      </p:sp>
      <p:cxnSp>
        <p:nvCxnSpPr>
          <p:cNvPr id="4" name="直接连接符 3"/>
          <p:cNvCxnSpPr/>
          <p:nvPr/>
        </p:nvCxnSpPr>
        <p:spPr bwMode="auto">
          <a:xfrm>
            <a:off x="4067944" y="3948240"/>
            <a:ext cx="4536504"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连接符 5"/>
          <p:cNvCxnSpPr/>
          <p:nvPr/>
        </p:nvCxnSpPr>
        <p:spPr bwMode="auto">
          <a:xfrm>
            <a:off x="7211423" y="2708920"/>
            <a:ext cx="144016" cy="216024"/>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4067944" y="4686012"/>
            <a:ext cx="4536504"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直接连接符 35"/>
          <p:cNvCxnSpPr/>
          <p:nvPr/>
        </p:nvCxnSpPr>
        <p:spPr bwMode="auto">
          <a:xfrm>
            <a:off x="4067944" y="5445224"/>
            <a:ext cx="4536504"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7211423" y="3067799"/>
            <a:ext cx="144016" cy="216024"/>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1538128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a:endCxn id="11" idx="1"/>
          </p:cNvCxnSpPr>
          <p:nvPr/>
        </p:nvCxnSpPr>
        <p:spPr bwMode="auto">
          <a:xfrm>
            <a:off x="1566172" y="3585469"/>
            <a:ext cx="6480177" cy="1"/>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  塞</a:t>
            </a:r>
          </a:p>
        </p:txBody>
      </p:sp>
      <p:sp>
        <p:nvSpPr>
          <p:cNvPr id="5123" name="内容占位符 3"/>
          <p:cNvSpPr>
            <a:spLocks noGrp="1"/>
          </p:cNvSpPr>
          <p:nvPr>
            <p:ph idx="1"/>
          </p:nvPr>
        </p:nvSpPr>
        <p:spPr>
          <a:xfrm>
            <a:off x="809625" y="1773238"/>
            <a:ext cx="7958138" cy="1367730"/>
          </a:xfrm>
        </p:spPr>
        <p:txBody>
          <a:bodyPr/>
          <a:lstStyle/>
          <a:p>
            <a:r>
              <a:rPr lang="zh-CN" altLang="en-US" sz="2400" dirty="0">
                <a:solidFill>
                  <a:srgbClr val="FF0000"/>
                </a:solidFill>
              </a:rPr>
              <a:t>拥塞</a:t>
            </a:r>
            <a:r>
              <a:rPr lang="zh-CN" altLang="en-US" sz="2400" dirty="0"/>
              <a:t>：部分或整个</a:t>
            </a:r>
            <a:r>
              <a:rPr lang="zh-CN" altLang="en-US" sz="2400" dirty="0" smtClean="0"/>
              <a:t>子网存在太</a:t>
            </a:r>
            <a:r>
              <a:rPr lang="zh-CN" altLang="en-US" sz="2400" dirty="0"/>
              <a:t>多的</a:t>
            </a:r>
            <a:r>
              <a:rPr lang="zh-CN" altLang="en-US" sz="2400" dirty="0" smtClean="0"/>
              <a:t>分组导致分组被延迟或丢失，从而降低了传输性能；</a:t>
            </a:r>
            <a:endParaRPr lang="en-US" altLang="zh-CN" sz="2400" dirty="0" smtClean="0"/>
          </a:p>
          <a:p>
            <a:r>
              <a:rPr lang="zh-CN" altLang="en-US" sz="2400" dirty="0" smtClean="0">
                <a:solidFill>
                  <a:srgbClr val="FF0000"/>
                </a:solidFill>
              </a:rPr>
              <a:t>处理</a:t>
            </a:r>
            <a:r>
              <a:rPr lang="zh-CN" altLang="en-US" sz="2400" dirty="0" smtClean="0"/>
              <a:t>：处理拥塞是网络层和传输层共同承担的任务。</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
        <p:nvSpPr>
          <p:cNvPr id="6" name="Line 3"/>
          <p:cNvSpPr>
            <a:spLocks noChangeShapeType="1"/>
          </p:cNvSpPr>
          <p:nvPr/>
        </p:nvSpPr>
        <p:spPr bwMode="auto">
          <a:xfrm rot="16200000" flipV="1">
            <a:off x="167585" y="4539555"/>
            <a:ext cx="2797175" cy="1"/>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7" name="Text Box 5"/>
          <p:cNvSpPr txBox="1">
            <a:spLocks noChangeArrowheads="1"/>
          </p:cNvSpPr>
          <p:nvPr/>
        </p:nvSpPr>
        <p:spPr bwMode="auto">
          <a:xfrm>
            <a:off x="6268348" y="5986841"/>
            <a:ext cx="2557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提供的</a:t>
            </a:r>
            <a:r>
              <a:rPr kumimoji="1" lang="zh-CN" altLang="en-US" sz="1800" b="1" dirty="0" smtClean="0">
                <a:latin typeface="+mn-lt"/>
                <a:ea typeface="+mn-ea"/>
              </a:rPr>
              <a:t>负载（分组</a:t>
            </a:r>
            <a:r>
              <a:rPr kumimoji="1" lang="en-US" altLang="zh-CN" sz="1800" b="1" dirty="0" smtClean="0">
                <a:latin typeface="+mn-lt"/>
                <a:ea typeface="+mn-ea"/>
              </a:rPr>
              <a:t>/</a:t>
            </a:r>
            <a:r>
              <a:rPr kumimoji="1" lang="zh-CN" altLang="en-US" sz="1800" b="1" dirty="0" smtClean="0">
                <a:latin typeface="+mn-lt"/>
                <a:ea typeface="+mn-ea"/>
              </a:rPr>
              <a:t>秒）</a:t>
            </a:r>
            <a:endParaRPr kumimoji="1" lang="zh-CN" altLang="en-US" sz="1800" b="1" dirty="0">
              <a:latin typeface="+mn-lt"/>
              <a:ea typeface="+mn-ea"/>
            </a:endParaRPr>
          </a:p>
        </p:txBody>
      </p:sp>
      <p:sp>
        <p:nvSpPr>
          <p:cNvPr id="8" name="Text Box 6"/>
          <p:cNvSpPr txBox="1">
            <a:spLocks noChangeArrowheads="1"/>
          </p:cNvSpPr>
          <p:nvPr/>
        </p:nvSpPr>
        <p:spPr bwMode="auto">
          <a:xfrm rot="16200000">
            <a:off x="64042" y="4270035"/>
            <a:ext cx="25571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smtClean="0">
                <a:latin typeface="+mn-lt"/>
                <a:ea typeface="+mn-ea"/>
              </a:rPr>
              <a:t>实际吞吐量（分组</a:t>
            </a:r>
            <a:r>
              <a:rPr kumimoji="1" lang="en-US" altLang="zh-CN" sz="1800" b="1" dirty="0" smtClean="0">
                <a:latin typeface="+mn-lt"/>
                <a:ea typeface="+mn-ea"/>
              </a:rPr>
              <a:t>/</a:t>
            </a:r>
            <a:r>
              <a:rPr kumimoji="1" lang="zh-CN" altLang="en-US" sz="1800" b="1" dirty="0" smtClean="0">
                <a:latin typeface="+mn-lt"/>
                <a:ea typeface="+mn-ea"/>
              </a:rPr>
              <a:t>秒）</a:t>
            </a:r>
            <a:endParaRPr kumimoji="1" lang="zh-CN" altLang="en-US" sz="1800" b="1" dirty="0">
              <a:latin typeface="+mn-lt"/>
              <a:ea typeface="+mn-ea"/>
            </a:endParaRPr>
          </a:p>
        </p:txBody>
      </p:sp>
      <p:grpSp>
        <p:nvGrpSpPr>
          <p:cNvPr id="9" name="Group 7"/>
          <p:cNvGrpSpPr>
            <a:grpSpLocks/>
          </p:cNvGrpSpPr>
          <p:nvPr/>
        </p:nvGrpSpPr>
        <p:grpSpPr bwMode="auto">
          <a:xfrm>
            <a:off x="1566173" y="3202882"/>
            <a:ext cx="6480175" cy="2735263"/>
            <a:chOff x="651" y="1836"/>
            <a:chExt cx="4082" cy="1723"/>
          </a:xfrm>
        </p:grpSpPr>
        <p:sp>
          <p:nvSpPr>
            <p:cNvPr id="10" name="Line 8"/>
            <p:cNvSpPr>
              <a:spLocks noChangeShapeType="1"/>
            </p:cNvSpPr>
            <p:nvPr/>
          </p:nvSpPr>
          <p:spPr bwMode="auto">
            <a:xfrm flipV="1">
              <a:off x="651" y="2077"/>
              <a:ext cx="1925" cy="1482"/>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1" name="Line 9"/>
            <p:cNvSpPr>
              <a:spLocks noChangeShapeType="1"/>
            </p:cNvSpPr>
            <p:nvPr/>
          </p:nvSpPr>
          <p:spPr bwMode="auto">
            <a:xfrm>
              <a:off x="2576" y="2077"/>
              <a:ext cx="2157" cy="0"/>
            </a:xfrm>
            <a:prstGeom prst="line">
              <a:avLst/>
            </a:prstGeom>
            <a:noFill/>
            <a:ln w="381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12" name="Text Box 10"/>
            <p:cNvSpPr txBox="1">
              <a:spLocks noChangeArrowheads="1"/>
            </p:cNvSpPr>
            <p:nvPr/>
          </p:nvSpPr>
          <p:spPr bwMode="auto">
            <a:xfrm>
              <a:off x="2901" y="1836"/>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理想的拥塞控制</a:t>
              </a:r>
            </a:p>
          </p:txBody>
        </p:sp>
      </p:grpSp>
      <p:grpSp>
        <p:nvGrpSpPr>
          <p:cNvPr id="14" name="Group 23"/>
          <p:cNvGrpSpPr>
            <a:grpSpLocks/>
          </p:cNvGrpSpPr>
          <p:nvPr/>
        </p:nvGrpSpPr>
        <p:grpSpPr bwMode="auto">
          <a:xfrm>
            <a:off x="1566173" y="3645794"/>
            <a:ext cx="6573837" cy="2292350"/>
            <a:chOff x="651" y="2115"/>
            <a:chExt cx="4141" cy="1444"/>
          </a:xfrm>
        </p:grpSpPr>
        <p:sp>
          <p:nvSpPr>
            <p:cNvPr id="15" name="Freeform 24"/>
            <p:cNvSpPr>
              <a:spLocks/>
            </p:cNvSpPr>
            <p:nvPr/>
          </p:nvSpPr>
          <p:spPr bwMode="auto">
            <a:xfrm>
              <a:off x="651" y="2115"/>
              <a:ext cx="4141" cy="1444"/>
            </a:xfrm>
            <a:custGeom>
              <a:avLst/>
              <a:gdLst>
                <a:gd name="T0" fmla="*/ 0 w 2581"/>
                <a:gd name="T1" fmla="*/ 921 h 921"/>
                <a:gd name="T2" fmla="*/ 876 w 2581"/>
                <a:gd name="T3" fmla="*/ 345 h 921"/>
                <a:gd name="T4" fmla="*/ 1248 w 2581"/>
                <a:gd name="T5" fmla="*/ 183 h 921"/>
                <a:gd name="T6" fmla="*/ 1584 w 2581"/>
                <a:gd name="T7" fmla="*/ 105 h 921"/>
                <a:gd name="T8" fmla="*/ 1890 w 2581"/>
                <a:gd name="T9" fmla="*/ 63 h 921"/>
                <a:gd name="T10" fmla="*/ 2232 w 2581"/>
                <a:gd name="T11" fmla="*/ 21 h 921"/>
                <a:gd name="T12" fmla="*/ 2538 w 2581"/>
                <a:gd name="T13" fmla="*/ 3 h 921"/>
                <a:gd name="T14" fmla="*/ 2490 w 2581"/>
                <a:gd name="T15" fmla="*/ 3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1" h="921">
                  <a:moveTo>
                    <a:pt x="0" y="921"/>
                  </a:moveTo>
                  <a:cubicBezTo>
                    <a:pt x="334" y="694"/>
                    <a:pt x="668" y="468"/>
                    <a:pt x="876" y="345"/>
                  </a:cubicBezTo>
                  <a:cubicBezTo>
                    <a:pt x="1084" y="222"/>
                    <a:pt x="1130" y="223"/>
                    <a:pt x="1248" y="183"/>
                  </a:cubicBezTo>
                  <a:cubicBezTo>
                    <a:pt x="1366" y="143"/>
                    <a:pt x="1477" y="125"/>
                    <a:pt x="1584" y="105"/>
                  </a:cubicBezTo>
                  <a:cubicBezTo>
                    <a:pt x="1691" y="85"/>
                    <a:pt x="1782" y="77"/>
                    <a:pt x="1890" y="63"/>
                  </a:cubicBezTo>
                  <a:cubicBezTo>
                    <a:pt x="1998" y="49"/>
                    <a:pt x="2124" y="31"/>
                    <a:pt x="2232" y="21"/>
                  </a:cubicBezTo>
                  <a:cubicBezTo>
                    <a:pt x="2340" y="11"/>
                    <a:pt x="2495" y="6"/>
                    <a:pt x="2538" y="3"/>
                  </a:cubicBezTo>
                  <a:cubicBezTo>
                    <a:pt x="2581" y="0"/>
                    <a:pt x="2498" y="3"/>
                    <a:pt x="2490" y="3"/>
                  </a:cubicBezTo>
                </a:path>
              </a:pathLst>
            </a:custGeom>
            <a:noFill/>
            <a:ln w="5715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nvGrpSpPr>
            <p:cNvPr id="16" name="Group 25"/>
            <p:cNvGrpSpPr>
              <a:grpSpLocks/>
            </p:cNvGrpSpPr>
            <p:nvPr/>
          </p:nvGrpSpPr>
          <p:grpSpPr bwMode="auto">
            <a:xfrm>
              <a:off x="3557" y="2242"/>
              <a:ext cx="1190" cy="292"/>
              <a:chOff x="3557" y="2242"/>
              <a:chExt cx="1190" cy="292"/>
            </a:xfrm>
          </p:grpSpPr>
          <p:sp>
            <p:nvSpPr>
              <p:cNvPr id="17" name="Text Box 26"/>
              <p:cNvSpPr txBox="1">
                <a:spLocks noChangeArrowheads="1"/>
              </p:cNvSpPr>
              <p:nvPr/>
            </p:nvSpPr>
            <p:spPr bwMode="auto">
              <a:xfrm>
                <a:off x="3613" y="2301"/>
                <a:ext cx="113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实际的拥塞控制</a:t>
                </a:r>
              </a:p>
            </p:txBody>
          </p:sp>
          <p:sp>
            <p:nvSpPr>
              <p:cNvPr id="18" name="Line 27"/>
              <p:cNvSpPr>
                <a:spLocks noChangeShapeType="1"/>
              </p:cNvSpPr>
              <p:nvPr/>
            </p:nvSpPr>
            <p:spPr bwMode="auto">
              <a:xfrm>
                <a:off x="3557" y="2242"/>
                <a:ext cx="100" cy="176"/>
              </a:xfrm>
              <a:prstGeom prst="line">
                <a:avLst/>
              </a:prstGeom>
              <a:noFill/>
              <a:ln w="28575">
                <a:solidFill>
                  <a:srgbClr val="FFFF00"/>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grpSp>
      <p:sp>
        <p:nvSpPr>
          <p:cNvPr id="19" name="Line 32"/>
          <p:cNvSpPr>
            <a:spLocks noChangeShapeType="1"/>
          </p:cNvSpPr>
          <p:nvPr/>
        </p:nvSpPr>
        <p:spPr bwMode="auto">
          <a:xfrm>
            <a:off x="1566173" y="5938144"/>
            <a:ext cx="697071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20" name="Text Box 33"/>
          <p:cNvSpPr txBox="1">
            <a:spLocks noChangeArrowheads="1"/>
          </p:cNvSpPr>
          <p:nvPr/>
        </p:nvSpPr>
        <p:spPr bwMode="auto">
          <a:xfrm>
            <a:off x="1313760" y="579209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800" b="1">
                <a:latin typeface="+mn-lt"/>
                <a:ea typeface="+mn-ea"/>
              </a:rPr>
              <a:t>0</a:t>
            </a:r>
          </a:p>
        </p:txBody>
      </p:sp>
      <p:grpSp>
        <p:nvGrpSpPr>
          <p:cNvPr id="21" name="Group 38"/>
          <p:cNvGrpSpPr>
            <a:grpSpLocks/>
          </p:cNvGrpSpPr>
          <p:nvPr/>
        </p:nvGrpSpPr>
        <p:grpSpPr bwMode="auto">
          <a:xfrm>
            <a:off x="5911160" y="5236472"/>
            <a:ext cx="2538413" cy="738188"/>
            <a:chOff x="3388" y="3117"/>
            <a:chExt cx="1599" cy="465"/>
          </a:xfrm>
        </p:grpSpPr>
        <p:grpSp>
          <p:nvGrpSpPr>
            <p:cNvPr id="22" name="Group 17"/>
            <p:cNvGrpSpPr>
              <a:grpSpLocks/>
            </p:cNvGrpSpPr>
            <p:nvPr/>
          </p:nvGrpSpPr>
          <p:grpSpPr bwMode="auto">
            <a:xfrm>
              <a:off x="3429" y="3117"/>
              <a:ext cx="1558" cy="413"/>
              <a:chOff x="3429" y="3117"/>
              <a:chExt cx="1558" cy="413"/>
            </a:xfrm>
          </p:grpSpPr>
          <p:sp>
            <p:nvSpPr>
              <p:cNvPr id="24" name="Text Box 18"/>
              <p:cNvSpPr txBox="1">
                <a:spLocks noChangeArrowheads="1"/>
              </p:cNvSpPr>
              <p:nvPr/>
            </p:nvSpPr>
            <p:spPr bwMode="auto">
              <a:xfrm>
                <a:off x="3606" y="3117"/>
                <a:ext cx="13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死锁（吞吐量 </a:t>
                </a:r>
                <a:r>
                  <a:rPr kumimoji="1" lang="en-US" altLang="zh-CN" sz="1800" b="1" dirty="0">
                    <a:latin typeface="+mn-lt"/>
                    <a:ea typeface="+mn-ea"/>
                  </a:rPr>
                  <a:t>= 0</a:t>
                </a:r>
                <a:r>
                  <a:rPr kumimoji="1" lang="zh-CN" altLang="en-US" sz="1800" b="1" dirty="0">
                    <a:latin typeface="+mn-lt"/>
                    <a:ea typeface="+mn-ea"/>
                  </a:rPr>
                  <a:t>）</a:t>
                </a:r>
              </a:p>
            </p:txBody>
          </p:sp>
          <p:sp>
            <p:nvSpPr>
              <p:cNvPr id="25" name="Line 19"/>
              <p:cNvSpPr>
                <a:spLocks noChangeShapeType="1"/>
              </p:cNvSpPr>
              <p:nvPr/>
            </p:nvSpPr>
            <p:spPr bwMode="auto">
              <a:xfrm flipH="1">
                <a:off x="3429" y="3337"/>
                <a:ext cx="229" cy="193"/>
              </a:xfrm>
              <a:prstGeom prst="line">
                <a:avLst/>
              </a:prstGeom>
              <a:noFill/>
              <a:ln w="28575">
                <a:solidFill>
                  <a:srgbClr val="FFFF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sp>
          <p:nvSpPr>
            <p:cNvPr id="23" name="Oval 34"/>
            <p:cNvSpPr>
              <a:spLocks noChangeArrowheads="1"/>
            </p:cNvSpPr>
            <p:nvPr/>
          </p:nvSpPr>
          <p:spPr bwMode="auto">
            <a:xfrm>
              <a:off x="3388" y="3522"/>
              <a:ext cx="63" cy="60"/>
            </a:xfrm>
            <a:prstGeom prst="ellipse">
              <a:avLst/>
            </a:prstGeom>
            <a:solidFill>
              <a:srgbClr val="FF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grpSp>
        <p:nvGrpSpPr>
          <p:cNvPr id="26" name="Group 40"/>
          <p:cNvGrpSpPr>
            <a:grpSpLocks/>
          </p:cNvGrpSpPr>
          <p:nvPr/>
        </p:nvGrpSpPr>
        <p:grpSpPr bwMode="auto">
          <a:xfrm>
            <a:off x="1566173" y="4407794"/>
            <a:ext cx="5699125" cy="2165350"/>
            <a:chOff x="651" y="2595"/>
            <a:chExt cx="3590" cy="1364"/>
          </a:xfrm>
        </p:grpSpPr>
        <p:sp>
          <p:nvSpPr>
            <p:cNvPr id="27" name="Line 14"/>
            <p:cNvSpPr>
              <a:spLocks noChangeShapeType="1"/>
            </p:cNvSpPr>
            <p:nvPr/>
          </p:nvSpPr>
          <p:spPr bwMode="auto">
            <a:xfrm>
              <a:off x="2585" y="3702"/>
              <a:ext cx="848" cy="0"/>
            </a:xfrm>
            <a:prstGeom prst="line">
              <a:avLst/>
            </a:prstGeom>
            <a:noFill/>
            <a:ln w="9525">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28" name="Line 30"/>
            <p:cNvSpPr>
              <a:spLocks noChangeShapeType="1"/>
            </p:cNvSpPr>
            <p:nvPr/>
          </p:nvSpPr>
          <p:spPr bwMode="auto">
            <a:xfrm flipV="1">
              <a:off x="1975" y="3702"/>
              <a:ext cx="601" cy="4"/>
            </a:xfrm>
            <a:prstGeom prst="line">
              <a:avLst/>
            </a:prstGeom>
            <a:noFill/>
            <a:ln w="9525">
              <a:solidFill>
                <a:schemeClr val="folHlink"/>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nvGrpSpPr>
            <p:cNvPr id="29" name="Group 39"/>
            <p:cNvGrpSpPr>
              <a:grpSpLocks/>
            </p:cNvGrpSpPr>
            <p:nvPr/>
          </p:nvGrpSpPr>
          <p:grpSpPr bwMode="auto">
            <a:xfrm>
              <a:off x="651" y="2595"/>
              <a:ext cx="3590" cy="1364"/>
              <a:chOff x="651" y="2595"/>
              <a:chExt cx="3590" cy="1364"/>
            </a:xfrm>
          </p:grpSpPr>
          <p:grpSp>
            <p:nvGrpSpPr>
              <p:cNvPr id="30" name="Group 37"/>
              <p:cNvGrpSpPr>
                <a:grpSpLocks/>
              </p:cNvGrpSpPr>
              <p:nvPr/>
            </p:nvGrpSpPr>
            <p:grpSpPr bwMode="auto">
              <a:xfrm>
                <a:off x="651" y="2595"/>
                <a:ext cx="3590" cy="1201"/>
                <a:chOff x="651" y="2595"/>
                <a:chExt cx="3590" cy="1201"/>
              </a:xfrm>
            </p:grpSpPr>
            <p:sp>
              <p:nvSpPr>
                <p:cNvPr id="33" name="Freeform 4"/>
                <p:cNvSpPr>
                  <a:spLocks/>
                </p:cNvSpPr>
                <p:nvPr/>
              </p:nvSpPr>
              <p:spPr bwMode="auto">
                <a:xfrm>
                  <a:off x="651" y="2595"/>
                  <a:ext cx="2773" cy="964"/>
                </a:xfrm>
                <a:custGeom>
                  <a:avLst/>
                  <a:gdLst>
                    <a:gd name="T0" fmla="*/ 0 w 1728"/>
                    <a:gd name="T1" fmla="*/ 781 h 781"/>
                    <a:gd name="T2" fmla="*/ 750 w 1728"/>
                    <a:gd name="T3" fmla="*/ 151 h 781"/>
                    <a:gd name="T4" fmla="*/ 1080 w 1728"/>
                    <a:gd name="T5" fmla="*/ 19 h 781"/>
                    <a:gd name="T6" fmla="*/ 1314 w 1728"/>
                    <a:gd name="T7" fmla="*/ 37 h 781"/>
                    <a:gd name="T8" fmla="*/ 1488 w 1728"/>
                    <a:gd name="T9" fmla="*/ 175 h 781"/>
                    <a:gd name="T10" fmla="*/ 1602 w 1728"/>
                    <a:gd name="T11" fmla="*/ 367 h 781"/>
                    <a:gd name="T12" fmla="*/ 1686 w 1728"/>
                    <a:gd name="T13" fmla="*/ 589 h 781"/>
                    <a:gd name="T14" fmla="*/ 1728 w 1728"/>
                    <a:gd name="T15" fmla="*/ 781 h 7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8" h="781">
                      <a:moveTo>
                        <a:pt x="0" y="781"/>
                      </a:moveTo>
                      <a:cubicBezTo>
                        <a:pt x="285" y="529"/>
                        <a:pt x="570" y="278"/>
                        <a:pt x="750" y="151"/>
                      </a:cubicBezTo>
                      <a:cubicBezTo>
                        <a:pt x="930" y="24"/>
                        <a:pt x="986" y="38"/>
                        <a:pt x="1080" y="19"/>
                      </a:cubicBezTo>
                      <a:cubicBezTo>
                        <a:pt x="1174" y="0"/>
                        <a:pt x="1246" y="11"/>
                        <a:pt x="1314" y="37"/>
                      </a:cubicBezTo>
                      <a:cubicBezTo>
                        <a:pt x="1382" y="63"/>
                        <a:pt x="1440" y="120"/>
                        <a:pt x="1488" y="175"/>
                      </a:cubicBezTo>
                      <a:cubicBezTo>
                        <a:pt x="1536" y="230"/>
                        <a:pt x="1569" y="298"/>
                        <a:pt x="1602" y="367"/>
                      </a:cubicBezTo>
                      <a:cubicBezTo>
                        <a:pt x="1635" y="436"/>
                        <a:pt x="1665" y="520"/>
                        <a:pt x="1686" y="589"/>
                      </a:cubicBezTo>
                      <a:cubicBezTo>
                        <a:pt x="1707" y="658"/>
                        <a:pt x="1717" y="719"/>
                        <a:pt x="1728" y="781"/>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4" name="Line 11"/>
                <p:cNvSpPr>
                  <a:spLocks noChangeShapeType="1"/>
                </p:cNvSpPr>
                <p:nvPr/>
              </p:nvSpPr>
              <p:spPr bwMode="auto">
                <a:xfrm>
                  <a:off x="2576" y="2611"/>
                  <a:ext cx="0" cy="948"/>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5" name="Text Box 21"/>
                <p:cNvSpPr txBox="1">
                  <a:spLocks noChangeArrowheads="1"/>
                </p:cNvSpPr>
                <p:nvPr/>
              </p:nvSpPr>
              <p:spPr bwMode="auto">
                <a:xfrm>
                  <a:off x="3398" y="2698"/>
                  <a:ext cx="8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dirty="0">
                      <a:latin typeface="+mn-lt"/>
                      <a:ea typeface="+mn-ea"/>
                    </a:rPr>
                    <a:t>无拥塞控制</a:t>
                  </a:r>
                </a:p>
              </p:txBody>
            </p:sp>
            <p:sp>
              <p:nvSpPr>
                <p:cNvPr id="36" name="Line 22"/>
                <p:cNvSpPr>
                  <a:spLocks noChangeShapeType="1"/>
                </p:cNvSpPr>
                <p:nvPr/>
              </p:nvSpPr>
              <p:spPr bwMode="auto">
                <a:xfrm flipH="1">
                  <a:off x="3125" y="2818"/>
                  <a:ext cx="294" cy="89"/>
                </a:xfrm>
                <a:prstGeom prst="line">
                  <a:avLst/>
                </a:prstGeom>
                <a:noFill/>
                <a:ln w="28575">
                  <a:solidFill>
                    <a:srgbClr val="FFFF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7" name="Line 28"/>
                <p:cNvSpPr>
                  <a:spLocks noChangeShapeType="1"/>
                </p:cNvSpPr>
                <p:nvPr/>
              </p:nvSpPr>
              <p:spPr bwMode="auto">
                <a:xfrm>
                  <a:off x="1973" y="2720"/>
                  <a:ext cx="0" cy="832"/>
                </a:xfrm>
                <a:prstGeom prst="line">
                  <a:avLst/>
                </a:prstGeom>
                <a:noFill/>
                <a:ln w="12700">
                  <a:solidFill>
                    <a:schemeClr val="fo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8" name="Line 12"/>
                <p:cNvSpPr>
                  <a:spLocks noChangeShapeType="1"/>
                </p:cNvSpPr>
                <p:nvPr/>
              </p:nvSpPr>
              <p:spPr bwMode="auto">
                <a:xfrm>
                  <a:off x="2576" y="3559"/>
                  <a:ext cx="0" cy="23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39" name="Line 13"/>
                <p:cNvSpPr>
                  <a:spLocks noChangeShapeType="1"/>
                </p:cNvSpPr>
                <p:nvPr/>
              </p:nvSpPr>
              <p:spPr bwMode="auto">
                <a:xfrm>
                  <a:off x="3424" y="3559"/>
                  <a:ext cx="0" cy="23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sp>
              <p:nvSpPr>
                <p:cNvPr id="40" name="Line 29"/>
                <p:cNvSpPr>
                  <a:spLocks noChangeShapeType="1"/>
                </p:cNvSpPr>
                <p:nvPr/>
              </p:nvSpPr>
              <p:spPr bwMode="auto">
                <a:xfrm>
                  <a:off x="1975" y="3559"/>
                  <a:ext cx="0" cy="237"/>
                </a:xfrm>
                <a:prstGeom prst="line">
                  <a:avLst/>
                </a:prstGeom>
                <a:noFill/>
                <a:ln w="952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b="1">
                    <a:latin typeface="+mn-lt"/>
                    <a:ea typeface="+mn-ea"/>
                  </a:endParaRPr>
                </a:p>
              </p:txBody>
            </p:sp>
          </p:grpSp>
          <p:sp>
            <p:nvSpPr>
              <p:cNvPr id="31" name="Text Box 16"/>
              <p:cNvSpPr txBox="1">
                <a:spLocks noChangeArrowheads="1"/>
              </p:cNvSpPr>
              <p:nvPr/>
            </p:nvSpPr>
            <p:spPr bwMode="auto">
              <a:xfrm>
                <a:off x="2789" y="3605"/>
                <a:ext cx="407" cy="2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nSpc>
                    <a:spcPct val="80000"/>
                  </a:lnSpc>
                  <a:defRPr sz="1800" b="1">
                    <a:latin typeface="+mn-lt"/>
                    <a:ea typeface="+mn-ea"/>
                  </a:defRPr>
                </a:lvl1pPr>
              </a:lstStyle>
              <a:p>
                <a:r>
                  <a:rPr lang="zh-CN" altLang="en-US" dirty="0"/>
                  <a:t>拥塞</a:t>
                </a:r>
              </a:p>
            </p:txBody>
          </p:sp>
          <p:sp>
            <p:nvSpPr>
              <p:cNvPr id="32" name="Text Box 31"/>
              <p:cNvSpPr txBox="1">
                <a:spLocks noChangeArrowheads="1"/>
              </p:cNvSpPr>
              <p:nvPr/>
            </p:nvSpPr>
            <p:spPr bwMode="auto">
              <a:xfrm>
                <a:off x="2064" y="3583"/>
                <a:ext cx="424" cy="3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pPr>
                <a:r>
                  <a:rPr kumimoji="1" lang="zh-CN" altLang="en-US" sz="1800" b="1" dirty="0" smtClean="0">
                    <a:latin typeface="+mn-lt"/>
                    <a:ea typeface="+mn-ea"/>
                  </a:rPr>
                  <a:t>轻度</a:t>
                </a:r>
                <a:endParaRPr kumimoji="1" lang="en-US" altLang="zh-CN" sz="1800" b="1" dirty="0" smtClean="0">
                  <a:latin typeface="+mn-lt"/>
                  <a:ea typeface="+mn-ea"/>
                </a:endParaRPr>
              </a:p>
              <a:p>
                <a:pPr>
                  <a:lnSpc>
                    <a:spcPct val="80000"/>
                  </a:lnSpc>
                </a:pPr>
                <a:r>
                  <a:rPr kumimoji="1" lang="zh-CN" altLang="en-US" sz="1800" b="1" dirty="0" smtClean="0">
                    <a:latin typeface="+mn-lt"/>
                    <a:ea typeface="+mn-ea"/>
                  </a:rPr>
                  <a:t>拥塞</a:t>
                </a:r>
                <a:endParaRPr kumimoji="1" lang="zh-CN" altLang="en-US" sz="1800" b="1" dirty="0">
                  <a:latin typeface="+mn-lt"/>
                  <a:ea typeface="+mn-ea"/>
                </a:endParaRPr>
              </a:p>
            </p:txBody>
          </p:sp>
        </p:grpSp>
      </p:grpSp>
      <p:sp>
        <p:nvSpPr>
          <p:cNvPr id="45" name="Text Box 5"/>
          <p:cNvSpPr txBox="1">
            <a:spLocks noChangeArrowheads="1"/>
          </p:cNvSpPr>
          <p:nvPr/>
        </p:nvSpPr>
        <p:spPr bwMode="auto">
          <a:xfrm>
            <a:off x="2411760" y="3218968"/>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800" b="1" dirty="0">
                <a:latin typeface="+mn-ea"/>
                <a:ea typeface="+mn-ea"/>
              </a:rPr>
              <a:t>网络容量</a:t>
            </a:r>
          </a:p>
        </p:txBody>
      </p:sp>
    </p:spTree>
    <p:extLst>
      <p:ext uri="{BB962C8B-B14F-4D97-AF65-F5344CB8AC3E}">
        <p14:creationId xmlns:p14="http://schemas.microsoft.com/office/powerpoint/2010/main" val="1298278569"/>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拥塞的原因</a:t>
            </a:r>
          </a:p>
        </p:txBody>
      </p:sp>
      <p:sp>
        <p:nvSpPr>
          <p:cNvPr id="5123" name="内容占位符 3"/>
          <p:cNvSpPr>
            <a:spLocks noGrp="1"/>
          </p:cNvSpPr>
          <p:nvPr>
            <p:ph idx="1"/>
          </p:nvPr>
        </p:nvSpPr>
        <p:spPr>
          <a:xfrm>
            <a:off x="809625" y="1773238"/>
            <a:ext cx="7958138" cy="4680098"/>
          </a:xfrm>
        </p:spPr>
        <p:txBody>
          <a:bodyPr/>
          <a:lstStyle/>
          <a:p>
            <a:r>
              <a:rPr lang="zh-CN" altLang="en-US" sz="2400" dirty="0" smtClean="0">
                <a:solidFill>
                  <a:srgbClr val="FF0000"/>
                </a:solidFill>
              </a:rPr>
              <a:t>拥塞</a:t>
            </a:r>
            <a:r>
              <a:rPr lang="zh-CN" altLang="en-US" sz="2400" dirty="0">
                <a:solidFill>
                  <a:srgbClr val="FF0000"/>
                </a:solidFill>
              </a:rPr>
              <a:t>的原因</a:t>
            </a:r>
          </a:p>
          <a:p>
            <a:pPr lvl="1"/>
            <a:r>
              <a:rPr lang="zh-CN" altLang="en-US" sz="2400" dirty="0" smtClean="0"/>
              <a:t>内存</a:t>
            </a:r>
            <a:r>
              <a:rPr lang="zh-CN" altLang="en-US" sz="2400" dirty="0"/>
              <a:t>配置不当</a:t>
            </a:r>
          </a:p>
          <a:p>
            <a:pPr lvl="1"/>
            <a:r>
              <a:rPr lang="zh-CN" altLang="en-US" sz="2400" dirty="0" smtClean="0"/>
              <a:t>处理器</a:t>
            </a:r>
            <a:r>
              <a:rPr lang="zh-CN" altLang="en-US" sz="2400" dirty="0"/>
              <a:t>太慢</a:t>
            </a:r>
          </a:p>
          <a:p>
            <a:pPr lvl="1"/>
            <a:r>
              <a:rPr lang="zh-CN" altLang="en-US" sz="2400" dirty="0" smtClean="0"/>
              <a:t>带宽</a:t>
            </a:r>
            <a:r>
              <a:rPr lang="zh-CN" altLang="en-US" sz="2400" dirty="0"/>
              <a:t>太低</a:t>
            </a:r>
          </a:p>
          <a:p>
            <a:pPr lvl="1"/>
            <a:r>
              <a:rPr lang="zh-CN" altLang="en-US" sz="2400" dirty="0" smtClean="0"/>
              <a:t>缺乏</a:t>
            </a:r>
            <a:r>
              <a:rPr lang="zh-CN" altLang="en-US" sz="2400" dirty="0"/>
              <a:t>综合治理</a:t>
            </a:r>
          </a:p>
          <a:p>
            <a:r>
              <a:rPr lang="zh-CN" altLang="en-US" sz="2400" dirty="0" smtClean="0">
                <a:solidFill>
                  <a:srgbClr val="FF0000"/>
                </a:solidFill>
              </a:rPr>
              <a:t>拥塞控制</a:t>
            </a:r>
            <a:r>
              <a:rPr lang="zh-CN" altLang="en-US" sz="2400" dirty="0">
                <a:solidFill>
                  <a:srgbClr val="FF0000"/>
                </a:solidFill>
              </a:rPr>
              <a:t>和</a:t>
            </a:r>
            <a:r>
              <a:rPr lang="zh-CN" altLang="en-US" sz="2400" dirty="0" smtClean="0">
                <a:solidFill>
                  <a:srgbClr val="FF0000"/>
                </a:solidFill>
              </a:rPr>
              <a:t>流量控制</a:t>
            </a:r>
            <a:endParaRPr lang="zh-CN" altLang="en-US" sz="2400" dirty="0">
              <a:solidFill>
                <a:srgbClr val="FF0000"/>
              </a:solidFill>
            </a:endParaRPr>
          </a:p>
          <a:p>
            <a:pPr lvl="1"/>
            <a:r>
              <a:rPr lang="zh-CN" altLang="en-US" sz="2400" dirty="0">
                <a:solidFill>
                  <a:srgbClr val="0000FF"/>
                </a:solidFill>
              </a:rPr>
              <a:t>不同点</a:t>
            </a:r>
            <a:r>
              <a:rPr lang="zh-CN" altLang="en-US" sz="2400" dirty="0" smtClean="0"/>
              <a:t>：前者针对整个</a:t>
            </a:r>
            <a:r>
              <a:rPr lang="zh-CN" altLang="en-US" sz="2400" dirty="0"/>
              <a:t>通信子网，是全局性问题，涉及的因素</a:t>
            </a:r>
            <a:r>
              <a:rPr lang="zh-CN" altLang="en-US" sz="2400" dirty="0" smtClean="0"/>
              <a:t>很多；而后者针对是</a:t>
            </a:r>
            <a:r>
              <a:rPr lang="zh-CN" altLang="en-US" sz="2400" dirty="0"/>
              <a:t>点到点的通信，是局部性问题，涉及的是发送方和接收</a:t>
            </a:r>
            <a:r>
              <a:rPr lang="zh-CN" altLang="en-US" sz="2400" dirty="0" smtClean="0"/>
              <a:t>方；</a:t>
            </a:r>
            <a:endParaRPr lang="zh-CN" altLang="en-US" sz="2400" dirty="0"/>
          </a:p>
          <a:p>
            <a:pPr lvl="1"/>
            <a:r>
              <a:rPr lang="zh-CN" altLang="en-US" sz="2400" dirty="0" smtClean="0">
                <a:solidFill>
                  <a:srgbClr val="0000FF"/>
                </a:solidFill>
              </a:rPr>
              <a:t>相同</a:t>
            </a:r>
            <a:r>
              <a:rPr lang="zh-CN" altLang="en-US" sz="2400" dirty="0">
                <a:solidFill>
                  <a:srgbClr val="0000FF"/>
                </a:solidFill>
              </a:rPr>
              <a:t>点</a:t>
            </a:r>
            <a:r>
              <a:rPr lang="zh-CN" altLang="en-US" sz="2400" dirty="0" smtClean="0"/>
              <a:t>：处理两者最好方式都是降低发送方的发送速率。</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6" name="AutoShape 8"/>
          <p:cNvSpPr>
            <a:spLocks noChangeArrowheads="1"/>
          </p:cNvSpPr>
          <p:nvPr/>
        </p:nvSpPr>
        <p:spPr bwMode="auto">
          <a:xfrm>
            <a:off x="4067944" y="2219121"/>
            <a:ext cx="4752528" cy="1137871"/>
          </a:xfrm>
          <a:prstGeom prst="wedgeRoundRectCallout">
            <a:avLst>
              <a:gd name="adj1" fmla="val -69391"/>
              <a:gd name="adj2" fmla="val 48383"/>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a:latin typeface="+mn-lt"/>
                <a:ea typeface="+mn-ea"/>
              </a:rPr>
              <a:t>本质</a:t>
            </a:r>
            <a:r>
              <a:rPr lang="zh-CN" altLang="en-US" sz="2000" b="1" dirty="0" smtClean="0">
                <a:latin typeface="+mn-lt"/>
                <a:ea typeface="+mn-ea"/>
              </a:rPr>
              <a:t>原因：</a:t>
            </a:r>
            <a:r>
              <a:rPr lang="zh-CN" altLang="en-US" sz="2000" b="1" dirty="0">
                <a:solidFill>
                  <a:srgbClr val="FF0000"/>
                </a:solidFill>
                <a:latin typeface="+mn-lt"/>
                <a:ea typeface="+mn-ea"/>
              </a:rPr>
              <a:t>∑对资源的需求＞可用资源</a:t>
            </a:r>
            <a:r>
              <a:rPr lang="zh-CN" altLang="en-US" sz="2000" b="1" dirty="0">
                <a:latin typeface="+mn-lt"/>
                <a:ea typeface="+mn-ea"/>
              </a:rPr>
              <a:t>。不能头痛医头，脚痛医脚，只有等网络中所有组件都相互平衡后，才能消除拥塞。</a:t>
            </a:r>
          </a:p>
          <a:p>
            <a:pPr>
              <a:spcBef>
                <a:spcPct val="20000"/>
              </a:spcBef>
            </a:pPr>
            <a:endParaRPr lang="zh-CN" altLang="en-US" sz="2000" b="1" dirty="0">
              <a:latin typeface="+mn-lt"/>
              <a:ea typeface="+mn-ea"/>
            </a:endParaRPr>
          </a:p>
        </p:txBody>
      </p:sp>
    </p:spTree>
    <p:extLst>
      <p:ext uri="{BB962C8B-B14F-4D97-AF65-F5344CB8AC3E}">
        <p14:creationId xmlns:p14="http://schemas.microsoft.com/office/powerpoint/2010/main" val="3330463598"/>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拥塞控制的途径</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2" name="左右箭头 1"/>
          <p:cNvSpPr/>
          <p:nvPr/>
        </p:nvSpPr>
        <p:spPr bwMode="auto">
          <a:xfrm>
            <a:off x="1187624" y="3962403"/>
            <a:ext cx="7537276" cy="360040"/>
          </a:xfrm>
          <a:prstGeom prst="leftRightArrow">
            <a:avLst/>
          </a:prstGeom>
          <a:gradFill>
            <a:gsLst>
              <a:gs pos="0">
                <a:srgbClr val="FBEAC7"/>
              </a:gs>
              <a:gs pos="29000">
                <a:srgbClr val="FEE7F2"/>
              </a:gs>
              <a:gs pos="54000">
                <a:srgbClr val="FAC77D"/>
              </a:gs>
              <a:gs pos="80000">
                <a:srgbClr val="FBA97D"/>
              </a:gs>
            </a:gsLst>
            <a:lin ang="16200000" scaled="0"/>
          </a:gradFill>
          <a:ln w="19050"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TextBox 2"/>
          <p:cNvSpPr txBox="1"/>
          <p:nvPr/>
        </p:nvSpPr>
        <p:spPr>
          <a:xfrm>
            <a:off x="1835696" y="2996952"/>
            <a:ext cx="1080120" cy="830997"/>
          </a:xfrm>
          <a:prstGeom prst="rect">
            <a:avLst/>
          </a:prstGeom>
          <a:noFill/>
        </p:spPr>
        <p:txBody>
          <a:bodyPr wrap="square" rtlCol="0">
            <a:spAutoFit/>
          </a:bodyPr>
          <a:lstStyle/>
          <a:p>
            <a:pPr algn="ctr"/>
            <a:r>
              <a:rPr lang="zh-CN" altLang="en-US" sz="2400" b="1" dirty="0" smtClean="0">
                <a:latin typeface="+mn-ea"/>
                <a:ea typeface="+mn-ea"/>
                <a:hlinkClick r:id="rId6" action="ppaction://hlinksldjump"/>
              </a:rPr>
              <a:t>网络供给</a:t>
            </a:r>
            <a:endParaRPr lang="zh-CN" altLang="en-US" sz="2400" b="1" dirty="0">
              <a:latin typeface="+mn-ea"/>
              <a:ea typeface="+mn-ea"/>
            </a:endParaRPr>
          </a:p>
        </p:txBody>
      </p:sp>
      <p:cxnSp>
        <p:nvCxnSpPr>
          <p:cNvPr id="6" name="直接连接符 5"/>
          <p:cNvCxnSpPr/>
          <p:nvPr/>
        </p:nvCxnSpPr>
        <p:spPr bwMode="auto">
          <a:xfrm>
            <a:off x="2375756"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3131840" y="3026299"/>
            <a:ext cx="1296144" cy="830997"/>
          </a:xfrm>
          <a:prstGeom prst="rect">
            <a:avLst/>
          </a:prstGeom>
          <a:noFill/>
        </p:spPr>
        <p:txBody>
          <a:bodyPr wrap="square" rtlCol="0">
            <a:spAutoFit/>
          </a:bodyPr>
          <a:lstStyle/>
          <a:p>
            <a:pPr algn="ctr"/>
            <a:r>
              <a:rPr lang="zh-CN" altLang="en-US" sz="2400" b="1" dirty="0">
                <a:latin typeface="+mn-ea"/>
                <a:ea typeface="+mn-ea"/>
                <a:hlinkClick r:id="rId7" action="ppaction://hlinksldjump"/>
              </a:rPr>
              <a:t>流量感知路由</a:t>
            </a:r>
            <a:endParaRPr lang="zh-CN" altLang="en-US" sz="2400" b="1" dirty="0">
              <a:latin typeface="+mn-ea"/>
              <a:ea typeface="+mn-ea"/>
            </a:endParaRPr>
          </a:p>
        </p:txBody>
      </p:sp>
      <p:sp>
        <p:nvSpPr>
          <p:cNvPr id="11" name="TextBox 10"/>
          <p:cNvSpPr txBox="1"/>
          <p:nvPr/>
        </p:nvSpPr>
        <p:spPr>
          <a:xfrm>
            <a:off x="4686603" y="3026298"/>
            <a:ext cx="965517" cy="830997"/>
          </a:xfrm>
          <a:prstGeom prst="rect">
            <a:avLst/>
          </a:prstGeom>
          <a:noFill/>
        </p:spPr>
        <p:txBody>
          <a:bodyPr wrap="square" rtlCol="0">
            <a:spAutoFit/>
          </a:bodyPr>
          <a:lstStyle/>
          <a:p>
            <a:pPr algn="ctr"/>
            <a:r>
              <a:rPr lang="zh-CN" altLang="en-US" sz="2400" b="1" dirty="0">
                <a:latin typeface="+mn-ea"/>
                <a:ea typeface="+mn-ea"/>
                <a:hlinkClick r:id="rId8" action="ppaction://hlinksldjump"/>
              </a:rPr>
              <a:t>准入控制</a:t>
            </a:r>
            <a:endParaRPr lang="zh-CN" altLang="en-US" sz="2400" b="1" dirty="0">
              <a:latin typeface="+mn-ea"/>
              <a:ea typeface="+mn-ea"/>
            </a:endParaRPr>
          </a:p>
        </p:txBody>
      </p:sp>
      <p:sp>
        <p:nvSpPr>
          <p:cNvPr id="12" name="TextBox 11"/>
          <p:cNvSpPr txBox="1"/>
          <p:nvPr/>
        </p:nvSpPr>
        <p:spPr>
          <a:xfrm>
            <a:off x="6012160" y="2996954"/>
            <a:ext cx="965517" cy="830997"/>
          </a:xfrm>
          <a:prstGeom prst="rect">
            <a:avLst/>
          </a:prstGeom>
          <a:noFill/>
        </p:spPr>
        <p:txBody>
          <a:bodyPr wrap="square" rtlCol="0">
            <a:spAutoFit/>
          </a:bodyPr>
          <a:lstStyle/>
          <a:p>
            <a:pPr algn="ctr"/>
            <a:r>
              <a:rPr lang="zh-CN" altLang="en-US" sz="2400" b="1" dirty="0" smtClean="0">
                <a:latin typeface="+mn-ea"/>
                <a:ea typeface="+mn-ea"/>
                <a:hlinkClick r:id="rId9" action="ppaction://hlinksldjump"/>
              </a:rPr>
              <a:t>流量调节</a:t>
            </a:r>
            <a:endParaRPr lang="zh-CN" altLang="en-US" sz="2400" b="1" dirty="0">
              <a:latin typeface="+mn-ea"/>
              <a:ea typeface="+mn-ea"/>
            </a:endParaRPr>
          </a:p>
        </p:txBody>
      </p:sp>
      <p:sp>
        <p:nvSpPr>
          <p:cNvPr id="13" name="TextBox 12"/>
          <p:cNvSpPr txBox="1"/>
          <p:nvPr/>
        </p:nvSpPr>
        <p:spPr>
          <a:xfrm>
            <a:off x="7340283" y="2996953"/>
            <a:ext cx="965517" cy="830997"/>
          </a:xfrm>
          <a:prstGeom prst="rect">
            <a:avLst/>
          </a:prstGeom>
          <a:noFill/>
        </p:spPr>
        <p:txBody>
          <a:bodyPr wrap="square" rtlCol="0">
            <a:spAutoFit/>
          </a:bodyPr>
          <a:lstStyle/>
          <a:p>
            <a:pPr algn="ctr"/>
            <a:r>
              <a:rPr lang="zh-CN" altLang="en-US" sz="2400" b="1" dirty="0">
                <a:latin typeface="+mn-ea"/>
                <a:ea typeface="+mn-ea"/>
                <a:hlinkClick r:id="rId10" action="ppaction://hlinksldjump"/>
              </a:rPr>
              <a:t>负载脱落</a:t>
            </a:r>
            <a:endParaRPr lang="zh-CN" altLang="en-US" sz="2400" b="1" dirty="0">
              <a:latin typeface="+mn-ea"/>
              <a:ea typeface="+mn-ea"/>
            </a:endParaRPr>
          </a:p>
        </p:txBody>
      </p:sp>
      <p:cxnSp>
        <p:nvCxnSpPr>
          <p:cNvPr id="17" name="直接连接符 16"/>
          <p:cNvCxnSpPr/>
          <p:nvPr/>
        </p:nvCxnSpPr>
        <p:spPr bwMode="auto">
          <a:xfrm>
            <a:off x="3779912"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5148064"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7823041"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6503995" y="3857296"/>
            <a:ext cx="0" cy="579816"/>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554112" y="4438953"/>
            <a:ext cx="1584176" cy="904863"/>
          </a:xfrm>
          <a:prstGeom prst="rect">
            <a:avLst/>
          </a:prstGeom>
          <a:noFill/>
        </p:spPr>
        <p:txBody>
          <a:bodyPr wrap="square" rtlCol="0">
            <a:spAutoFit/>
          </a:bodyPr>
          <a:lstStyle/>
          <a:p>
            <a:pPr algn="ctr"/>
            <a:r>
              <a:rPr lang="zh-CN" altLang="en-US" sz="2400" b="1" dirty="0" smtClean="0">
                <a:latin typeface="+mn-ea"/>
                <a:ea typeface="+mn-ea"/>
              </a:rPr>
              <a:t>慢</a:t>
            </a:r>
            <a:endParaRPr lang="en-US" altLang="zh-CN" sz="2400" b="1" dirty="0" smtClean="0">
              <a:latin typeface="+mn-ea"/>
              <a:ea typeface="+mn-ea"/>
            </a:endParaRPr>
          </a:p>
          <a:p>
            <a:pPr algn="ctr"/>
            <a:r>
              <a:rPr lang="zh-CN" altLang="en-US" sz="2400" b="1" dirty="0" smtClean="0">
                <a:latin typeface="+mn-ea"/>
                <a:ea typeface="+mn-ea"/>
              </a:rPr>
              <a:t>（预防性）</a:t>
            </a:r>
            <a:endParaRPr lang="zh-CN" altLang="en-US" sz="2400" b="1" dirty="0">
              <a:latin typeface="+mn-ea"/>
              <a:ea typeface="+mn-ea"/>
            </a:endParaRPr>
          </a:p>
        </p:txBody>
      </p:sp>
      <p:sp>
        <p:nvSpPr>
          <p:cNvPr id="22" name="TextBox 21"/>
          <p:cNvSpPr txBox="1"/>
          <p:nvPr/>
        </p:nvSpPr>
        <p:spPr>
          <a:xfrm>
            <a:off x="7513712" y="4509120"/>
            <a:ext cx="1584176" cy="904863"/>
          </a:xfrm>
          <a:prstGeom prst="rect">
            <a:avLst/>
          </a:prstGeom>
          <a:noFill/>
        </p:spPr>
        <p:txBody>
          <a:bodyPr wrap="square" rtlCol="0">
            <a:spAutoFit/>
          </a:bodyPr>
          <a:lstStyle/>
          <a:p>
            <a:pPr algn="ctr"/>
            <a:r>
              <a:rPr lang="zh-CN" altLang="en-US" sz="2400" b="1" dirty="0" smtClean="0">
                <a:latin typeface="+mn-ea"/>
                <a:ea typeface="+mn-ea"/>
              </a:rPr>
              <a:t>快</a:t>
            </a:r>
            <a:endParaRPr lang="en-US" altLang="zh-CN" sz="2400" b="1" dirty="0" smtClean="0">
              <a:latin typeface="+mn-ea"/>
              <a:ea typeface="+mn-ea"/>
            </a:endParaRPr>
          </a:p>
          <a:p>
            <a:pPr algn="ctr"/>
            <a:r>
              <a:rPr lang="zh-CN" altLang="en-US" sz="2400" b="1" dirty="0" smtClean="0">
                <a:latin typeface="+mn-ea"/>
                <a:ea typeface="+mn-ea"/>
              </a:rPr>
              <a:t>（反应性）</a:t>
            </a:r>
            <a:endParaRPr lang="zh-CN" altLang="en-US" sz="2400" b="1" dirty="0">
              <a:latin typeface="+mn-ea"/>
              <a:ea typeface="+mn-ea"/>
            </a:endParaRPr>
          </a:p>
        </p:txBody>
      </p:sp>
    </p:spTree>
    <p:extLst>
      <p:ext uri="{BB962C8B-B14F-4D97-AF65-F5344CB8AC3E}">
        <p14:creationId xmlns:p14="http://schemas.microsoft.com/office/powerpoint/2010/main" val="408925352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网络供给</a:t>
            </a:r>
          </a:p>
        </p:txBody>
      </p:sp>
      <p:sp>
        <p:nvSpPr>
          <p:cNvPr id="5123" name="内容占位符 3"/>
          <p:cNvSpPr>
            <a:spLocks noGrp="1"/>
          </p:cNvSpPr>
          <p:nvPr>
            <p:ph idx="1"/>
          </p:nvPr>
        </p:nvSpPr>
        <p:spPr/>
        <p:txBody>
          <a:bodyPr/>
          <a:lstStyle/>
          <a:p>
            <a:pPr>
              <a:lnSpc>
                <a:spcPct val="125000"/>
              </a:lnSpc>
            </a:pPr>
            <a:r>
              <a:rPr lang="zh-CN" altLang="en-US" dirty="0" smtClean="0">
                <a:solidFill>
                  <a:srgbClr val="FF0000"/>
                </a:solidFill>
              </a:rPr>
              <a:t>动态增加网络资源</a:t>
            </a:r>
            <a:endParaRPr lang="en-US" altLang="zh-CN" dirty="0" smtClean="0">
              <a:solidFill>
                <a:srgbClr val="FF0000"/>
              </a:solidFill>
            </a:endParaRPr>
          </a:p>
          <a:p>
            <a:pPr lvl="1">
              <a:lnSpc>
                <a:spcPct val="125000"/>
              </a:lnSpc>
            </a:pPr>
            <a:r>
              <a:rPr lang="zh-CN" altLang="en-US" dirty="0" smtClean="0"/>
              <a:t>把通常只用来备份的路由器或线路（系统容错）打开；</a:t>
            </a:r>
            <a:endParaRPr lang="en-US" altLang="zh-CN" dirty="0" smtClean="0"/>
          </a:p>
          <a:p>
            <a:pPr lvl="1">
              <a:lnSpc>
                <a:spcPct val="125000"/>
              </a:lnSpc>
            </a:pPr>
            <a:r>
              <a:rPr lang="zh-CN" altLang="en-US" dirty="0" smtClean="0"/>
              <a:t>在公开市场上购买带宽；</a:t>
            </a:r>
            <a:endParaRPr lang="en-US" altLang="zh-CN" dirty="0" smtClean="0"/>
          </a:p>
          <a:p>
            <a:pPr lvl="1">
              <a:lnSpc>
                <a:spcPct val="125000"/>
              </a:lnSpc>
            </a:pPr>
            <a:r>
              <a:rPr lang="zh-CN" altLang="en-US" dirty="0" smtClean="0"/>
              <a:t>将经常大量使用的链路或路由器都尽早实行升级；</a:t>
            </a:r>
            <a:endParaRPr lang="en-US" altLang="zh-CN" dirty="0" smtClean="0"/>
          </a:p>
          <a:p>
            <a:pPr lvl="1">
              <a:lnSpc>
                <a:spcPct val="125000"/>
              </a:lnSpc>
            </a:pPr>
            <a:r>
              <a:rPr lang="en-US" altLang="zh-CN" dirty="0" smtClean="0"/>
              <a:t>……</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Tree>
    <p:extLst>
      <p:ext uri="{BB962C8B-B14F-4D97-AF65-F5344CB8AC3E}">
        <p14:creationId xmlns:p14="http://schemas.microsoft.com/office/powerpoint/2010/main" val="211618043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流量感知路由</a:t>
            </a:r>
          </a:p>
        </p:txBody>
      </p:sp>
      <p:sp>
        <p:nvSpPr>
          <p:cNvPr id="5123" name="内容占位符 3"/>
          <p:cNvSpPr>
            <a:spLocks noGrp="1"/>
          </p:cNvSpPr>
          <p:nvPr>
            <p:ph idx="1"/>
          </p:nvPr>
        </p:nvSpPr>
        <p:spPr>
          <a:xfrm>
            <a:off x="809625" y="1773238"/>
            <a:ext cx="7958138" cy="3095922"/>
          </a:xfrm>
        </p:spPr>
        <p:txBody>
          <a:bodyPr/>
          <a:lstStyle/>
          <a:p>
            <a:r>
              <a:rPr lang="zh-CN" altLang="en-US" sz="2400" dirty="0" smtClean="0">
                <a:solidFill>
                  <a:srgbClr val="FF0000"/>
                </a:solidFill>
              </a:rPr>
              <a:t>思想</a:t>
            </a:r>
            <a:r>
              <a:rPr lang="zh-CN" altLang="en-US" sz="2400" dirty="0" smtClean="0"/>
              <a:t>：计算路由时考虑链路的</a:t>
            </a:r>
            <a:r>
              <a:rPr lang="zh-CN" altLang="en-US" sz="2400" dirty="0" smtClean="0">
                <a:solidFill>
                  <a:srgbClr val="0000FF"/>
                </a:solidFill>
              </a:rPr>
              <a:t>负载</a:t>
            </a:r>
            <a:r>
              <a:rPr lang="zh-CN" altLang="en-US" sz="2400" dirty="0" smtClean="0"/>
              <a:t>（流量），例如，链路度量设置为一个（固定）链路带宽、传输延迟、（可变）测量负载或平均排队延迟的函数</a:t>
            </a:r>
            <a:endParaRPr lang="en-US" altLang="zh-CN" sz="2400" dirty="0" smtClean="0"/>
          </a:p>
          <a:p>
            <a:r>
              <a:rPr lang="zh-CN" altLang="en-US" sz="2400" dirty="0" smtClean="0">
                <a:solidFill>
                  <a:srgbClr val="FF0000"/>
                </a:solidFill>
              </a:rPr>
              <a:t>问题</a:t>
            </a:r>
            <a:r>
              <a:rPr lang="zh-CN" altLang="en-US" sz="2400" dirty="0" smtClean="0"/>
              <a:t>：路由振荡</a:t>
            </a:r>
          </a:p>
          <a:p>
            <a:r>
              <a:rPr lang="zh-CN" altLang="en-US" sz="2400" dirty="0" smtClean="0">
                <a:solidFill>
                  <a:srgbClr val="FF0000"/>
                </a:solidFill>
              </a:rPr>
              <a:t>解决</a:t>
            </a:r>
            <a:r>
              <a:rPr lang="zh-CN" altLang="en-US" sz="2400" dirty="0" smtClean="0"/>
              <a:t>：限制负载的权重以减缓路由振荡</a:t>
            </a:r>
            <a:endParaRPr lang="en-US" altLang="zh-CN" sz="2400" dirty="0" smtClean="0"/>
          </a:p>
          <a:p>
            <a:pPr lvl="1"/>
            <a:r>
              <a:rPr lang="zh-CN" altLang="en-US" sz="2400" dirty="0" smtClean="0"/>
              <a:t>多路径路由</a:t>
            </a:r>
            <a:endParaRPr lang="en-US" altLang="zh-CN" sz="2400" dirty="0" smtClean="0"/>
          </a:p>
          <a:p>
            <a:pPr lvl="1"/>
            <a:r>
              <a:rPr lang="zh-CN" altLang="en-US" sz="2400" dirty="0" smtClean="0"/>
              <a:t>流量慢慢迁移</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pic>
        <p:nvPicPr>
          <p:cNvPr id="3074"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4211960" y="3826074"/>
            <a:ext cx="4519811" cy="255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9"/>
          <p:cNvCxnSpPr>
            <a:cxnSpLocks noChangeShapeType="1"/>
          </p:cNvCxnSpPr>
          <p:nvPr/>
        </p:nvCxnSpPr>
        <p:spPr bwMode="auto">
          <a:xfrm>
            <a:off x="5985434" y="4725144"/>
            <a:ext cx="972862" cy="0"/>
          </a:xfrm>
          <a:prstGeom prst="straightConnector1">
            <a:avLst/>
          </a:prstGeom>
          <a:noFill/>
          <a:ln w="57150" algn="ctr">
            <a:solidFill>
              <a:srgbClr val="FF3300"/>
            </a:solidFill>
            <a:round/>
            <a:headEnd/>
            <a:tailEnd type="arrow" w="med" len="med"/>
          </a:ln>
          <a:extLst>
            <a:ext uri="{909E8E84-426E-40DD-AFC4-6F175D3DCCD1}">
              <a14:hiddenFill xmlns:a14="http://schemas.microsoft.com/office/drawing/2010/main">
                <a:noFill/>
              </a14:hiddenFill>
            </a:ext>
          </a:extLst>
        </p:spPr>
      </p:cxnSp>
      <p:cxnSp>
        <p:nvCxnSpPr>
          <p:cNvPr id="13" name="Straight Arrow Connector 9"/>
          <p:cNvCxnSpPr>
            <a:cxnSpLocks noChangeShapeType="1"/>
          </p:cNvCxnSpPr>
          <p:nvPr/>
        </p:nvCxnSpPr>
        <p:spPr bwMode="auto">
          <a:xfrm>
            <a:off x="5985434" y="5733256"/>
            <a:ext cx="972862" cy="76771"/>
          </a:xfrm>
          <a:prstGeom prst="straightConnector1">
            <a:avLst/>
          </a:prstGeom>
          <a:noFill/>
          <a:ln w="57150" algn="ctr">
            <a:solidFill>
              <a:srgbClr val="FF33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2992597"/>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2000"/>
                                        <p:tgtEl>
                                          <p:spTgt spid="12"/>
                                        </p:tgtEl>
                                      </p:cBhvr>
                                    </p:animEffect>
                                  </p:childTnLst>
                                  <p:subTnLst>
                                    <p:set>
                                      <p:cBhvr override="childStyle">
                                        <p:cTn dur="1" fill="hold" display="0" masterRel="sameClick" afterEffect="1">
                                          <p:stCondLst>
                                            <p:cond evt="end" delay="0">
                                              <p:tn val="5"/>
                                            </p:cond>
                                          </p:stCondLst>
                                        </p:cTn>
                                        <p:tgtEl>
                                          <p:spTgt spid="12"/>
                                        </p:tgtEl>
                                        <p:attrNameLst>
                                          <p:attrName>style.visibility</p:attrName>
                                        </p:attrNameLst>
                                      </p:cBhvr>
                                      <p:to>
                                        <p:strVal val="hidden"/>
                                      </p:to>
                                    </p:set>
                                  </p:sub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2000"/>
                                        <p:tgtEl>
                                          <p:spTgt spid="13"/>
                                        </p:tgtEl>
                                      </p:cBhvr>
                                    </p:animEffect>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childTnLst>
                          </p:cTn>
                        </p:par>
                        <p:par>
                          <p:cTn id="12" fill="hold">
                            <p:stCondLst>
                              <p:cond delay="4000"/>
                            </p:stCondLst>
                            <p:childTnLst>
                              <p:par>
                                <p:cTn id="13" presetID="3" presetClass="entr" presetSubtype="1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2000"/>
                                        <p:tgtEl>
                                          <p:spTgt spid="12"/>
                                        </p:tgtEl>
                                      </p:cBhvr>
                                    </p:animEffect>
                                  </p:childTnLst>
                                </p:cTn>
                              </p:par>
                            </p:childTnLst>
                          </p:cTn>
                        </p:par>
                        <p:par>
                          <p:cTn id="16" fill="hold">
                            <p:stCondLst>
                              <p:cond delay="6000"/>
                            </p:stCondLst>
                            <p:childTnLst>
                              <p:par>
                                <p:cTn id="17" presetID="3" presetClass="entr" presetSubtype="1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2000"/>
                                        <p:tgtEl>
                                          <p:spTgt spid="13"/>
                                        </p:tgtEl>
                                      </p:cBhvr>
                                    </p:animEffect>
                                  </p:childTnLst>
                                </p:cTn>
                              </p:par>
                            </p:childTnLst>
                          </p:cTn>
                        </p:par>
                        <p:par>
                          <p:cTn id="20" fill="hold">
                            <p:stCondLst>
                              <p:cond delay="8000"/>
                            </p:stCondLst>
                            <p:childTnLst>
                              <p:par>
                                <p:cTn id="21" presetID="3" presetClass="entr" presetSubtype="1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2000"/>
                                        <p:tgtEl>
                                          <p:spTgt spid="12"/>
                                        </p:tgtEl>
                                      </p:cBhvr>
                                    </p:animEffect>
                                  </p:childTnLst>
                                </p:cTn>
                              </p:par>
                            </p:childTnLst>
                          </p:cTn>
                        </p:par>
                        <p:par>
                          <p:cTn id="24" fill="hold">
                            <p:stCondLst>
                              <p:cond delay="10000"/>
                            </p:stCondLst>
                            <p:childTnLst>
                              <p:par>
                                <p:cTn id="25" presetID="3" presetClass="entr" presetSubtype="1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a:t>准入控制</a:t>
            </a:r>
          </a:p>
        </p:txBody>
      </p:sp>
      <p:sp>
        <p:nvSpPr>
          <p:cNvPr id="5123" name="内容占位符 3"/>
          <p:cNvSpPr>
            <a:spLocks noGrp="1"/>
          </p:cNvSpPr>
          <p:nvPr>
            <p:ph idx="1"/>
          </p:nvPr>
        </p:nvSpPr>
        <p:spPr>
          <a:xfrm>
            <a:off x="809625" y="1773238"/>
            <a:ext cx="7958138" cy="4608090"/>
          </a:xfrm>
        </p:spPr>
        <p:txBody>
          <a:bodyPr/>
          <a:lstStyle/>
          <a:p>
            <a:pPr>
              <a:lnSpc>
                <a:spcPct val="90000"/>
              </a:lnSpc>
            </a:pPr>
            <a:r>
              <a:rPr lang="zh-CN" altLang="en-US" sz="2400" dirty="0" smtClean="0">
                <a:solidFill>
                  <a:srgbClr val="FF0000"/>
                </a:solidFill>
              </a:rPr>
              <a:t>思想</a:t>
            </a:r>
            <a:r>
              <a:rPr lang="zh-CN" altLang="en-US" sz="2400" dirty="0" smtClean="0"/>
              <a:t>：除非网络有足够的容量，否则不会允许一个新的负载进入网络（</a:t>
            </a:r>
            <a:r>
              <a:rPr lang="zh-CN" altLang="en-US" sz="2400" dirty="0" smtClean="0">
                <a:solidFill>
                  <a:srgbClr val="0000FF"/>
                </a:solidFill>
              </a:rPr>
              <a:t>广泛应用于虚电路网络</a:t>
            </a:r>
            <a:r>
              <a:rPr lang="zh-CN" altLang="en-US" sz="2400" dirty="0"/>
              <a:t>）。</a:t>
            </a:r>
            <a:endParaRPr lang="en-US" altLang="zh-CN" sz="2400" dirty="0" smtClean="0"/>
          </a:p>
          <a:p>
            <a:pPr>
              <a:lnSpc>
                <a:spcPct val="90000"/>
              </a:lnSpc>
            </a:pPr>
            <a:r>
              <a:rPr lang="zh-CN" altLang="en-US" sz="2400" dirty="0" smtClean="0">
                <a:solidFill>
                  <a:srgbClr val="FF0000"/>
                </a:solidFill>
              </a:rPr>
              <a:t>步骤</a:t>
            </a:r>
            <a:r>
              <a:rPr lang="zh-CN" altLang="en-US" sz="2400" dirty="0" smtClean="0"/>
              <a:t>：</a:t>
            </a:r>
            <a:endParaRPr lang="en-US" altLang="zh-CN" sz="2400" dirty="0" smtClean="0"/>
          </a:p>
          <a:p>
            <a:pPr lvl="1">
              <a:lnSpc>
                <a:spcPct val="90000"/>
              </a:lnSpc>
            </a:pPr>
            <a:r>
              <a:rPr lang="zh-CN" altLang="en-US" sz="2400" dirty="0" smtClean="0">
                <a:solidFill>
                  <a:srgbClr val="0000FF"/>
                </a:solidFill>
              </a:rPr>
              <a:t>流量说明</a:t>
            </a:r>
            <a:endParaRPr lang="en-US" altLang="zh-CN" sz="2400" dirty="0" smtClean="0">
              <a:solidFill>
                <a:srgbClr val="0000FF"/>
              </a:solidFill>
            </a:endParaRPr>
          </a:p>
          <a:p>
            <a:pPr lvl="2">
              <a:lnSpc>
                <a:spcPct val="90000"/>
              </a:lnSpc>
            </a:pPr>
            <a:r>
              <a:rPr lang="zh-CN" altLang="en-US" dirty="0" smtClean="0"/>
              <a:t>描述流量的特征：速率、形状等；</a:t>
            </a:r>
            <a:endParaRPr lang="en-US" altLang="zh-CN" dirty="0" smtClean="0"/>
          </a:p>
          <a:p>
            <a:pPr lvl="2">
              <a:lnSpc>
                <a:spcPct val="90000"/>
              </a:lnSpc>
            </a:pPr>
            <a:r>
              <a:rPr lang="zh-CN" altLang="en-US" dirty="0" smtClean="0"/>
              <a:t>流量是突发性的；</a:t>
            </a:r>
            <a:endParaRPr lang="en-US" altLang="zh-CN" dirty="0" smtClean="0"/>
          </a:p>
          <a:p>
            <a:pPr lvl="2">
              <a:lnSpc>
                <a:spcPct val="90000"/>
              </a:lnSpc>
            </a:pPr>
            <a:r>
              <a:rPr lang="zh-CN" altLang="en-US" dirty="0" smtClean="0"/>
              <a:t>工具：</a:t>
            </a:r>
            <a:r>
              <a:rPr lang="zh-CN" altLang="en-US" dirty="0" smtClean="0">
                <a:solidFill>
                  <a:srgbClr val="0000FF"/>
                </a:solidFill>
              </a:rPr>
              <a:t>漏桶</a:t>
            </a:r>
            <a:r>
              <a:rPr lang="zh-CN" altLang="en-US" dirty="0" smtClean="0"/>
              <a:t>或</a:t>
            </a:r>
            <a:r>
              <a:rPr lang="zh-CN" altLang="en-US" dirty="0" smtClean="0">
                <a:solidFill>
                  <a:srgbClr val="0000FF"/>
                </a:solidFill>
              </a:rPr>
              <a:t>令牌桶</a:t>
            </a:r>
            <a:r>
              <a:rPr lang="zh-CN" altLang="en-US" dirty="0" smtClean="0"/>
              <a:t>。</a:t>
            </a:r>
            <a:endParaRPr lang="en-US" altLang="zh-CN" dirty="0" smtClean="0"/>
          </a:p>
          <a:p>
            <a:pPr lvl="1">
              <a:lnSpc>
                <a:spcPct val="90000"/>
              </a:lnSpc>
            </a:pPr>
            <a:r>
              <a:rPr lang="zh-CN" altLang="en-US" sz="2400" dirty="0">
                <a:solidFill>
                  <a:srgbClr val="0000FF"/>
                </a:solidFill>
              </a:rPr>
              <a:t>准</a:t>
            </a:r>
            <a:r>
              <a:rPr lang="zh-CN" altLang="en-US" sz="2400" dirty="0" smtClean="0">
                <a:solidFill>
                  <a:srgbClr val="0000FF"/>
                </a:solidFill>
              </a:rPr>
              <a:t>入控制</a:t>
            </a:r>
            <a:endParaRPr lang="en-US" altLang="zh-CN" sz="2400" dirty="0" smtClean="0">
              <a:solidFill>
                <a:srgbClr val="0000FF"/>
              </a:solidFill>
            </a:endParaRPr>
          </a:p>
          <a:p>
            <a:pPr lvl="2">
              <a:lnSpc>
                <a:spcPct val="90000"/>
              </a:lnSpc>
            </a:pPr>
            <a:r>
              <a:rPr lang="zh-CN" altLang="en-US" dirty="0" smtClean="0"/>
              <a:t>有质量保证：为每条虚电路保留其沿途所需的足够资源，这样就不会出现拥塞；</a:t>
            </a:r>
            <a:endParaRPr lang="en-US" altLang="zh-CN" dirty="0" smtClean="0"/>
          </a:p>
          <a:p>
            <a:pPr lvl="2">
              <a:lnSpc>
                <a:spcPct val="90000"/>
              </a:lnSpc>
            </a:pPr>
            <a:r>
              <a:rPr lang="zh-CN" altLang="en-US" dirty="0" smtClean="0"/>
              <a:t>无</a:t>
            </a:r>
            <a:r>
              <a:rPr lang="zh-CN" altLang="en-US" dirty="0"/>
              <a:t>质量保证</a:t>
            </a:r>
            <a:r>
              <a:rPr lang="zh-CN" altLang="en-US" dirty="0" smtClean="0"/>
              <a:t>：根据对过去行为的测量来估计准入的虚电路数量，以可接受的风险换取更好的性能</a:t>
            </a:r>
            <a:endParaRPr lang="en-US" altLang="zh-CN"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1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87790722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1403350" y="476250"/>
            <a:ext cx="6264994" cy="1008063"/>
          </a:xfrm>
        </p:spPr>
        <p:txBody>
          <a:bodyPr/>
          <a:lstStyle/>
          <a:p>
            <a:pPr eaLnBrk="1" hangingPunct="1">
              <a:lnSpc>
                <a:spcPct val="100000"/>
              </a:lnSpc>
            </a:pPr>
            <a:r>
              <a:rPr lang="zh-CN" altLang="en-US" dirty="0"/>
              <a:t>准入</a:t>
            </a:r>
            <a:r>
              <a:rPr lang="zh-CN" altLang="en-US" dirty="0" smtClean="0"/>
              <a:t>控制</a:t>
            </a:r>
            <a:r>
              <a:rPr lang="en-US" altLang="zh-CN" dirty="0" smtClean="0"/>
              <a:t>+</a:t>
            </a:r>
            <a:r>
              <a:rPr lang="zh-CN" altLang="en-US" dirty="0"/>
              <a:t>流量感知路由</a:t>
            </a:r>
          </a:p>
        </p:txBody>
      </p:sp>
      <p:sp>
        <p:nvSpPr>
          <p:cNvPr id="5123" name="内容占位符 3"/>
          <p:cNvSpPr>
            <a:spLocks noGrp="1"/>
          </p:cNvSpPr>
          <p:nvPr>
            <p:ph idx="1"/>
          </p:nvPr>
        </p:nvSpPr>
        <p:spPr>
          <a:xfrm>
            <a:off x="809625" y="1773238"/>
            <a:ext cx="7958138" cy="1079698"/>
          </a:xfrm>
        </p:spPr>
        <p:txBody>
          <a:bodyPr/>
          <a:lstStyle/>
          <a:p>
            <a:pPr>
              <a:lnSpc>
                <a:spcPct val="125000"/>
              </a:lnSpc>
            </a:pPr>
            <a:r>
              <a:rPr lang="zh-CN" altLang="en-US" sz="2400" dirty="0" smtClean="0">
                <a:solidFill>
                  <a:srgbClr val="FF0000"/>
                </a:solidFill>
              </a:rPr>
              <a:t>准入控制可与流量感知路由相结合</a:t>
            </a:r>
            <a:r>
              <a:rPr lang="zh-CN" altLang="en-US" sz="2400" dirty="0" smtClean="0"/>
              <a:t>，在虚电路建立过程中，考虑绕开流量热点区域的路由</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grpSp>
        <p:nvGrpSpPr>
          <p:cNvPr id="6" name="Group 4"/>
          <p:cNvGrpSpPr>
            <a:grpSpLocks/>
          </p:cNvGrpSpPr>
          <p:nvPr/>
        </p:nvGrpSpPr>
        <p:grpSpPr bwMode="auto">
          <a:xfrm>
            <a:off x="611798" y="3140968"/>
            <a:ext cx="8424863" cy="3023115"/>
            <a:chOff x="554" y="1833"/>
            <a:chExt cx="5088" cy="1824"/>
          </a:xfrm>
        </p:grpSpPr>
        <p:pic>
          <p:nvPicPr>
            <p:cNvPr id="7"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t="8781" b="13870"/>
            <a:stretch>
              <a:fillRect/>
            </a:stretch>
          </p:blipFill>
          <p:spPr bwMode="auto">
            <a:xfrm>
              <a:off x="554" y="1833"/>
              <a:ext cx="5088" cy="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p:cNvSpPr txBox="1">
              <a:spLocks noChangeArrowheads="1"/>
            </p:cNvSpPr>
            <p:nvPr/>
          </p:nvSpPr>
          <p:spPr bwMode="auto">
            <a:xfrm>
              <a:off x="3632" y="3471"/>
              <a:ext cx="1532" cy="1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000" b="1" dirty="0" smtClean="0">
                  <a:latin typeface="+mn-ea"/>
                  <a:ea typeface="+mn-ea"/>
                </a:rPr>
                <a:t>网络中不拥塞的部分</a:t>
              </a:r>
              <a:endParaRPr lang="en-US" altLang="zh-CN" sz="2000" b="1" dirty="0">
                <a:latin typeface="+mn-ea"/>
                <a:ea typeface="+mn-ea"/>
              </a:endParaRPr>
            </a:p>
          </p:txBody>
        </p:sp>
        <p:sp>
          <p:nvSpPr>
            <p:cNvPr id="10" name="TextBox 9"/>
            <p:cNvSpPr txBox="1">
              <a:spLocks noChangeArrowheads="1"/>
            </p:cNvSpPr>
            <p:nvPr/>
          </p:nvSpPr>
          <p:spPr bwMode="auto">
            <a:xfrm>
              <a:off x="1206" y="3471"/>
              <a:ext cx="1218" cy="1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r>
                <a:rPr lang="zh-CN" altLang="en-US" sz="2000" b="1" dirty="0" smtClean="0">
                  <a:latin typeface="+mn-ea"/>
                  <a:ea typeface="+mn-ea"/>
                </a:rPr>
                <a:t>一个拥塞的网络</a:t>
              </a:r>
              <a:endParaRPr lang="en-US" altLang="zh-CN" sz="2000" b="1" dirty="0">
                <a:latin typeface="+mn-ea"/>
                <a:ea typeface="+mn-ea"/>
              </a:endParaRPr>
            </a:p>
          </p:txBody>
        </p:sp>
      </p:grpSp>
      <p:sp>
        <p:nvSpPr>
          <p:cNvPr id="2" name="任意多边形 1"/>
          <p:cNvSpPr/>
          <p:nvPr/>
        </p:nvSpPr>
        <p:spPr bwMode="auto">
          <a:xfrm>
            <a:off x="5237018" y="3468715"/>
            <a:ext cx="3389746" cy="2172349"/>
          </a:xfrm>
          <a:custGeom>
            <a:avLst/>
            <a:gdLst>
              <a:gd name="connsiteX0" fmla="*/ 0 w 3389746"/>
              <a:gd name="connsiteY0" fmla="*/ 0 h 2170715"/>
              <a:gd name="connsiteX1" fmla="*/ 729673 w 3389746"/>
              <a:gd name="connsiteY1" fmla="*/ 720436 h 2170715"/>
              <a:gd name="connsiteX2" fmla="*/ 1108364 w 3389746"/>
              <a:gd name="connsiteY2" fmla="*/ 748146 h 2170715"/>
              <a:gd name="connsiteX3" fmla="*/ 1209964 w 3389746"/>
              <a:gd name="connsiteY3" fmla="*/ 1052946 h 2170715"/>
              <a:gd name="connsiteX4" fmla="*/ 2992582 w 3389746"/>
              <a:gd name="connsiteY4" fmla="*/ 2170546 h 2170715"/>
              <a:gd name="connsiteX5" fmla="*/ 3389746 w 3389746"/>
              <a:gd name="connsiteY5" fmla="*/ 1145309 h 2170715"/>
              <a:gd name="connsiteX6" fmla="*/ 3389746 w 3389746"/>
              <a:gd name="connsiteY6" fmla="*/ 1145309 h 2170715"/>
              <a:gd name="connsiteX0" fmla="*/ 0 w 3389746"/>
              <a:gd name="connsiteY0" fmla="*/ 0 h 2170715"/>
              <a:gd name="connsiteX1" fmla="*/ 729673 w 3389746"/>
              <a:gd name="connsiteY1" fmla="*/ 720436 h 2170715"/>
              <a:gd name="connsiteX2" fmla="*/ 1108364 w 3389746"/>
              <a:gd name="connsiteY2" fmla="*/ 748146 h 2170715"/>
              <a:gd name="connsiteX3" fmla="*/ 1173018 w 3389746"/>
              <a:gd name="connsiteY3" fmla="*/ 886691 h 2170715"/>
              <a:gd name="connsiteX4" fmla="*/ 1209964 w 3389746"/>
              <a:gd name="connsiteY4" fmla="*/ 1052946 h 2170715"/>
              <a:gd name="connsiteX5" fmla="*/ 2992582 w 3389746"/>
              <a:gd name="connsiteY5" fmla="*/ 2170546 h 2170715"/>
              <a:gd name="connsiteX6" fmla="*/ 3389746 w 3389746"/>
              <a:gd name="connsiteY6" fmla="*/ 1145309 h 2170715"/>
              <a:gd name="connsiteX7" fmla="*/ 3389746 w 3389746"/>
              <a:gd name="connsiteY7" fmla="*/ 1145309 h 2170715"/>
              <a:gd name="connsiteX0" fmla="*/ 0 w 3389746"/>
              <a:gd name="connsiteY0" fmla="*/ 0 h 2170715"/>
              <a:gd name="connsiteX1" fmla="*/ 729673 w 3389746"/>
              <a:gd name="connsiteY1" fmla="*/ 720436 h 2170715"/>
              <a:gd name="connsiteX2" fmla="*/ 1108364 w 3389746"/>
              <a:gd name="connsiteY2" fmla="*/ 748146 h 2170715"/>
              <a:gd name="connsiteX3" fmla="*/ 1173018 w 3389746"/>
              <a:gd name="connsiteY3" fmla="*/ 886691 h 2170715"/>
              <a:gd name="connsiteX4" fmla="*/ 1200727 w 3389746"/>
              <a:gd name="connsiteY4" fmla="*/ 951346 h 2170715"/>
              <a:gd name="connsiteX5" fmla="*/ 1209964 w 3389746"/>
              <a:gd name="connsiteY5" fmla="*/ 1052946 h 2170715"/>
              <a:gd name="connsiteX6" fmla="*/ 2992582 w 3389746"/>
              <a:gd name="connsiteY6" fmla="*/ 2170546 h 2170715"/>
              <a:gd name="connsiteX7" fmla="*/ 3389746 w 3389746"/>
              <a:gd name="connsiteY7" fmla="*/ 1145309 h 2170715"/>
              <a:gd name="connsiteX8" fmla="*/ 3389746 w 3389746"/>
              <a:gd name="connsiteY8" fmla="*/ 1145309 h 2170715"/>
              <a:gd name="connsiteX0" fmla="*/ 0 w 3389746"/>
              <a:gd name="connsiteY0" fmla="*/ 0 h 2170602"/>
              <a:gd name="connsiteX1" fmla="*/ 729673 w 3389746"/>
              <a:gd name="connsiteY1" fmla="*/ 720436 h 2170602"/>
              <a:gd name="connsiteX2" fmla="*/ 1108364 w 3389746"/>
              <a:gd name="connsiteY2" fmla="*/ 748146 h 2170602"/>
              <a:gd name="connsiteX3" fmla="*/ 1173018 w 3389746"/>
              <a:gd name="connsiteY3" fmla="*/ 886691 h 2170602"/>
              <a:gd name="connsiteX4" fmla="*/ 1200727 w 3389746"/>
              <a:gd name="connsiteY4" fmla="*/ 951346 h 2170602"/>
              <a:gd name="connsiteX5" fmla="*/ 1394692 w 3389746"/>
              <a:gd name="connsiteY5" fmla="*/ 1191492 h 2170602"/>
              <a:gd name="connsiteX6" fmla="*/ 2992582 w 3389746"/>
              <a:gd name="connsiteY6" fmla="*/ 2170546 h 2170602"/>
              <a:gd name="connsiteX7" fmla="*/ 3389746 w 3389746"/>
              <a:gd name="connsiteY7" fmla="*/ 1145309 h 2170602"/>
              <a:gd name="connsiteX8" fmla="*/ 3389746 w 3389746"/>
              <a:gd name="connsiteY8" fmla="*/ 1145309 h 2170602"/>
              <a:gd name="connsiteX0" fmla="*/ 0 w 3415758"/>
              <a:gd name="connsiteY0" fmla="*/ 0 h 2235253"/>
              <a:gd name="connsiteX1" fmla="*/ 729673 w 3415758"/>
              <a:gd name="connsiteY1" fmla="*/ 720436 h 2235253"/>
              <a:gd name="connsiteX2" fmla="*/ 1108364 w 3415758"/>
              <a:gd name="connsiteY2" fmla="*/ 748146 h 2235253"/>
              <a:gd name="connsiteX3" fmla="*/ 1173018 w 3415758"/>
              <a:gd name="connsiteY3" fmla="*/ 886691 h 2235253"/>
              <a:gd name="connsiteX4" fmla="*/ 1200727 w 3415758"/>
              <a:gd name="connsiteY4" fmla="*/ 951346 h 2235253"/>
              <a:gd name="connsiteX5" fmla="*/ 1394692 w 3415758"/>
              <a:gd name="connsiteY5" fmla="*/ 1191492 h 2235253"/>
              <a:gd name="connsiteX6" fmla="*/ 3214255 w 3415758"/>
              <a:gd name="connsiteY6" fmla="*/ 2235201 h 2235253"/>
              <a:gd name="connsiteX7" fmla="*/ 3389746 w 3415758"/>
              <a:gd name="connsiteY7" fmla="*/ 1145309 h 2235253"/>
              <a:gd name="connsiteX8" fmla="*/ 3389746 w 3415758"/>
              <a:gd name="connsiteY8" fmla="*/ 1145309 h 2235253"/>
              <a:gd name="connsiteX0" fmla="*/ 0 w 3389746"/>
              <a:gd name="connsiteY0" fmla="*/ 0 h 2274556"/>
              <a:gd name="connsiteX1" fmla="*/ 729673 w 3389746"/>
              <a:gd name="connsiteY1" fmla="*/ 720436 h 2274556"/>
              <a:gd name="connsiteX2" fmla="*/ 1108364 w 3389746"/>
              <a:gd name="connsiteY2" fmla="*/ 748146 h 2274556"/>
              <a:gd name="connsiteX3" fmla="*/ 1173018 w 3389746"/>
              <a:gd name="connsiteY3" fmla="*/ 886691 h 2274556"/>
              <a:gd name="connsiteX4" fmla="*/ 1200727 w 3389746"/>
              <a:gd name="connsiteY4" fmla="*/ 951346 h 2274556"/>
              <a:gd name="connsiteX5" fmla="*/ 1394692 w 3389746"/>
              <a:gd name="connsiteY5" fmla="*/ 1191492 h 2274556"/>
              <a:gd name="connsiteX6" fmla="*/ 3214255 w 3389746"/>
              <a:gd name="connsiteY6" fmla="*/ 2235201 h 2274556"/>
              <a:gd name="connsiteX7" fmla="*/ 3094182 w 3389746"/>
              <a:gd name="connsiteY7" fmla="*/ 1967346 h 2274556"/>
              <a:gd name="connsiteX8" fmla="*/ 3389746 w 3389746"/>
              <a:gd name="connsiteY8" fmla="*/ 1145309 h 2274556"/>
              <a:gd name="connsiteX9" fmla="*/ 3389746 w 3389746"/>
              <a:gd name="connsiteY9" fmla="*/ 1145309 h 2274556"/>
              <a:gd name="connsiteX0" fmla="*/ 0 w 3389746"/>
              <a:gd name="connsiteY0" fmla="*/ 0 h 2147862"/>
              <a:gd name="connsiteX1" fmla="*/ 729673 w 3389746"/>
              <a:gd name="connsiteY1" fmla="*/ 720436 h 2147862"/>
              <a:gd name="connsiteX2" fmla="*/ 1108364 w 3389746"/>
              <a:gd name="connsiteY2" fmla="*/ 748146 h 2147862"/>
              <a:gd name="connsiteX3" fmla="*/ 1173018 w 3389746"/>
              <a:gd name="connsiteY3" fmla="*/ 886691 h 2147862"/>
              <a:gd name="connsiteX4" fmla="*/ 1200727 w 3389746"/>
              <a:gd name="connsiteY4" fmla="*/ 951346 h 2147862"/>
              <a:gd name="connsiteX5" fmla="*/ 1394692 w 3389746"/>
              <a:gd name="connsiteY5" fmla="*/ 1191492 h 2147862"/>
              <a:gd name="connsiteX6" fmla="*/ 2761673 w 3389746"/>
              <a:gd name="connsiteY6" fmla="*/ 2078183 h 2147862"/>
              <a:gd name="connsiteX7" fmla="*/ 3094182 w 3389746"/>
              <a:gd name="connsiteY7" fmla="*/ 1967346 h 2147862"/>
              <a:gd name="connsiteX8" fmla="*/ 3389746 w 3389746"/>
              <a:gd name="connsiteY8" fmla="*/ 1145309 h 2147862"/>
              <a:gd name="connsiteX9" fmla="*/ 3389746 w 3389746"/>
              <a:gd name="connsiteY9" fmla="*/ 1145309 h 2147862"/>
              <a:gd name="connsiteX0" fmla="*/ 0 w 3389746"/>
              <a:gd name="connsiteY0" fmla="*/ 0 h 2172349"/>
              <a:gd name="connsiteX1" fmla="*/ 729673 w 3389746"/>
              <a:gd name="connsiteY1" fmla="*/ 720436 h 2172349"/>
              <a:gd name="connsiteX2" fmla="*/ 1108364 w 3389746"/>
              <a:gd name="connsiteY2" fmla="*/ 748146 h 2172349"/>
              <a:gd name="connsiteX3" fmla="*/ 1173018 w 3389746"/>
              <a:gd name="connsiteY3" fmla="*/ 886691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729673 w 3389746"/>
              <a:gd name="connsiteY1" fmla="*/ 720436 h 2172349"/>
              <a:gd name="connsiteX2" fmla="*/ 1071419 w 3389746"/>
              <a:gd name="connsiteY2" fmla="*/ 738909 h 2172349"/>
              <a:gd name="connsiteX3" fmla="*/ 1173018 w 3389746"/>
              <a:gd name="connsiteY3" fmla="*/ 886691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73018 w 3389746"/>
              <a:gd name="connsiteY3" fmla="*/ 886691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200727 w 3389746"/>
              <a:gd name="connsiteY4" fmla="*/ 9513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228437 w 3389746"/>
              <a:gd name="connsiteY4" fmla="*/ 10529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173018 w 3389746"/>
              <a:gd name="connsiteY4" fmla="*/ 1052946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68219 h 2172349"/>
              <a:gd name="connsiteX4" fmla="*/ 1173018 w 3389746"/>
              <a:gd name="connsiteY4" fmla="*/ 1025237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 name="connsiteX0" fmla="*/ 0 w 3389746"/>
              <a:gd name="connsiteY0" fmla="*/ 0 h 2172349"/>
              <a:gd name="connsiteX1" fmla="*/ 637309 w 3389746"/>
              <a:gd name="connsiteY1" fmla="*/ 683491 h 2172349"/>
              <a:gd name="connsiteX2" fmla="*/ 1071419 w 3389746"/>
              <a:gd name="connsiteY2" fmla="*/ 738909 h 2172349"/>
              <a:gd name="connsiteX3" fmla="*/ 1136073 w 3389746"/>
              <a:gd name="connsiteY3" fmla="*/ 877455 h 2172349"/>
              <a:gd name="connsiteX4" fmla="*/ 1173018 w 3389746"/>
              <a:gd name="connsiteY4" fmla="*/ 1025237 h 2172349"/>
              <a:gd name="connsiteX5" fmla="*/ 1394692 w 3389746"/>
              <a:gd name="connsiteY5" fmla="*/ 1191492 h 2172349"/>
              <a:gd name="connsiteX6" fmla="*/ 2761673 w 3389746"/>
              <a:gd name="connsiteY6" fmla="*/ 2078183 h 2172349"/>
              <a:gd name="connsiteX7" fmla="*/ 3094182 w 3389746"/>
              <a:gd name="connsiteY7" fmla="*/ 1967346 h 2172349"/>
              <a:gd name="connsiteX8" fmla="*/ 3389746 w 3389746"/>
              <a:gd name="connsiteY8" fmla="*/ 1145309 h 2172349"/>
              <a:gd name="connsiteX9" fmla="*/ 3389746 w 3389746"/>
              <a:gd name="connsiteY9" fmla="*/ 1145309 h 217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9746" h="2172349">
                <a:moveTo>
                  <a:pt x="0" y="0"/>
                </a:moveTo>
                <a:cubicBezTo>
                  <a:pt x="272473" y="297872"/>
                  <a:pt x="458739" y="560340"/>
                  <a:pt x="637309" y="683491"/>
                </a:cubicBezTo>
                <a:cubicBezTo>
                  <a:pt x="815879" y="806643"/>
                  <a:pt x="988292" y="706582"/>
                  <a:pt x="1071419" y="738909"/>
                </a:cubicBezTo>
                <a:cubicBezTo>
                  <a:pt x="1154546" y="771236"/>
                  <a:pt x="1140691" y="846667"/>
                  <a:pt x="1136073" y="877455"/>
                </a:cubicBezTo>
                <a:cubicBezTo>
                  <a:pt x="1131455" y="908243"/>
                  <a:pt x="1166860" y="997528"/>
                  <a:pt x="1173018" y="1025237"/>
                </a:cubicBezTo>
                <a:cubicBezTo>
                  <a:pt x="1179176" y="1052946"/>
                  <a:pt x="1129916" y="1016001"/>
                  <a:pt x="1394692" y="1191492"/>
                </a:cubicBezTo>
                <a:cubicBezTo>
                  <a:pt x="1659468" y="1366983"/>
                  <a:pt x="2459952" y="1893456"/>
                  <a:pt x="2761673" y="2078183"/>
                </a:cubicBezTo>
                <a:cubicBezTo>
                  <a:pt x="3063394" y="2262910"/>
                  <a:pt x="3064934" y="2148995"/>
                  <a:pt x="3094182" y="1967346"/>
                </a:cubicBezTo>
                <a:cubicBezTo>
                  <a:pt x="3123430" y="1785697"/>
                  <a:pt x="3340485" y="1282315"/>
                  <a:pt x="3389746" y="1145309"/>
                </a:cubicBezTo>
                <a:lnTo>
                  <a:pt x="3389746" y="1145309"/>
                </a:lnTo>
              </a:path>
            </a:pathLst>
          </a:custGeom>
          <a:noFill/>
          <a:ln w="28575"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1"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51294091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流量调节</a:t>
            </a:r>
            <a:endParaRPr lang="zh-CN" altLang="en-US" dirty="0"/>
          </a:p>
        </p:txBody>
      </p:sp>
      <p:sp>
        <p:nvSpPr>
          <p:cNvPr id="5123" name="内容占位符 3"/>
          <p:cNvSpPr>
            <a:spLocks noGrp="1"/>
          </p:cNvSpPr>
          <p:nvPr>
            <p:ph idx="1"/>
          </p:nvPr>
        </p:nvSpPr>
        <p:spPr/>
        <p:txBody>
          <a:bodyPr/>
          <a:lstStyle/>
          <a:p>
            <a:r>
              <a:rPr lang="zh-CN" altLang="en-US" sz="2400" dirty="0" smtClean="0">
                <a:solidFill>
                  <a:srgbClr val="FF0000"/>
                </a:solidFill>
              </a:rPr>
              <a:t>思想</a:t>
            </a:r>
            <a:r>
              <a:rPr lang="zh-CN" altLang="en-US" sz="2400" dirty="0" smtClean="0"/>
              <a:t>：当拥塞迫在眉睫时通知发送方放慢发送速率；</a:t>
            </a:r>
            <a:endParaRPr lang="en-US" altLang="zh-CN" sz="2400" dirty="0" smtClean="0"/>
          </a:p>
          <a:p>
            <a:r>
              <a:rPr lang="zh-CN" altLang="en-US" sz="2400" dirty="0">
                <a:solidFill>
                  <a:srgbClr val="FF0000"/>
                </a:solidFill>
              </a:rPr>
              <a:t>应用</a:t>
            </a:r>
            <a:r>
              <a:rPr lang="zh-CN" altLang="en-US" sz="2400" dirty="0"/>
              <a:t>：既可用于数据报子网，又可用于虚电路</a:t>
            </a:r>
            <a:r>
              <a:rPr lang="zh-CN" altLang="en-US" sz="2400" dirty="0" smtClean="0"/>
              <a:t>子网；</a:t>
            </a:r>
            <a:endParaRPr lang="en-US" altLang="zh-CN" sz="2400" dirty="0" smtClean="0"/>
          </a:p>
          <a:p>
            <a:r>
              <a:rPr lang="zh-CN" altLang="en-US" sz="2400" dirty="0" smtClean="0">
                <a:solidFill>
                  <a:srgbClr val="FF0000"/>
                </a:solidFill>
              </a:rPr>
              <a:t>内容</a:t>
            </a:r>
            <a:r>
              <a:rPr lang="zh-CN" altLang="en-US" sz="2400" dirty="0" smtClean="0"/>
              <a:t>：</a:t>
            </a:r>
            <a:endParaRPr lang="en-US" altLang="zh-CN" sz="2400" dirty="0" smtClean="0"/>
          </a:p>
          <a:p>
            <a:pPr lvl="1"/>
            <a:r>
              <a:rPr lang="zh-CN" altLang="en-US" sz="2400" dirty="0" smtClean="0">
                <a:solidFill>
                  <a:srgbClr val="0000FF"/>
                </a:solidFill>
              </a:rPr>
              <a:t>问题</a:t>
            </a:r>
            <a:r>
              <a:rPr lang="en-US" altLang="zh-CN" sz="2400" dirty="0" smtClean="0">
                <a:solidFill>
                  <a:srgbClr val="0000FF"/>
                </a:solidFill>
              </a:rPr>
              <a:t>1</a:t>
            </a:r>
            <a:r>
              <a:rPr lang="zh-CN" altLang="en-US" sz="2400" dirty="0" smtClean="0"/>
              <a:t>：路由器如何确定何时快要接近拥塞？最好在拥塞发生之前能确定！</a:t>
            </a:r>
            <a:endParaRPr lang="en-US" altLang="zh-CN" sz="2400" dirty="0" smtClean="0"/>
          </a:p>
          <a:p>
            <a:pPr lvl="1"/>
            <a:r>
              <a:rPr lang="zh-CN" altLang="en-US" sz="2400" dirty="0">
                <a:solidFill>
                  <a:srgbClr val="0000FF"/>
                </a:solidFill>
              </a:rPr>
              <a:t>方法</a:t>
            </a:r>
            <a:r>
              <a:rPr lang="zh-CN" altLang="en-US" sz="2400" dirty="0"/>
              <a:t>：每台</a:t>
            </a:r>
            <a:r>
              <a:rPr lang="zh-CN" altLang="en-US" sz="2400" dirty="0" smtClean="0"/>
              <a:t>路由器连续监测它正在使用的资源</a:t>
            </a:r>
            <a:endParaRPr lang="en-US" altLang="zh-CN" sz="2400" dirty="0" smtClean="0"/>
          </a:p>
          <a:p>
            <a:pPr lvl="2"/>
            <a:r>
              <a:rPr lang="zh-CN" altLang="en-US" dirty="0" smtClean="0"/>
              <a:t>输出线路的平均利用率</a:t>
            </a:r>
            <a:endParaRPr lang="en-US" altLang="zh-CN" dirty="0" smtClean="0"/>
          </a:p>
          <a:p>
            <a:pPr lvl="2"/>
            <a:r>
              <a:rPr lang="zh-CN" altLang="en-US" dirty="0" smtClean="0"/>
              <a:t>由于没有足够的缓存而丢失的分组数量</a:t>
            </a:r>
            <a:endParaRPr lang="en-US" altLang="zh-CN" dirty="0" smtClean="0"/>
          </a:p>
          <a:p>
            <a:pPr lvl="2"/>
            <a:r>
              <a:rPr lang="zh-CN" altLang="en-US" dirty="0" smtClean="0"/>
              <a:t>在路由器内的分组排队时延</a:t>
            </a:r>
            <a:r>
              <a:rPr lang="en-US" altLang="zh-CN" dirty="0" smtClean="0"/>
              <a:t>d</a:t>
            </a:r>
            <a:r>
              <a:rPr lang="zh-CN" altLang="en-US" dirty="0" smtClean="0"/>
              <a:t>（最有用）</a:t>
            </a:r>
            <a:endParaRPr lang="en-US" altLang="zh-CN" dirty="0" smtClean="0"/>
          </a:p>
          <a:p>
            <a:pPr marL="0" lvl="2" indent="0" algn="ctr">
              <a:buNone/>
            </a:pPr>
            <a:r>
              <a:rPr lang="en-US" altLang="zh-CN" dirty="0" err="1" smtClean="0">
                <a:solidFill>
                  <a:srgbClr val="0000FF"/>
                </a:solidFill>
              </a:rPr>
              <a:t>d</a:t>
            </a:r>
            <a:r>
              <a:rPr lang="en-US" altLang="zh-CN" baseline="-25000" dirty="0" err="1" smtClean="0">
                <a:solidFill>
                  <a:srgbClr val="0000FF"/>
                </a:solidFill>
              </a:rPr>
              <a:t>new</a:t>
            </a:r>
            <a:r>
              <a:rPr lang="en-US" altLang="zh-CN" dirty="0" smtClean="0">
                <a:solidFill>
                  <a:srgbClr val="0000FF"/>
                </a:solidFill>
              </a:rPr>
              <a:t>=</a:t>
            </a:r>
            <a:r>
              <a:rPr lang="en-US" altLang="zh-CN" dirty="0" smtClean="0">
                <a:solidFill>
                  <a:srgbClr val="0000FF"/>
                </a:solidFill>
                <a:sym typeface="Symbol"/>
              </a:rPr>
              <a:t></a:t>
            </a:r>
            <a:r>
              <a:rPr lang="en-US" altLang="zh-CN" dirty="0" err="1" smtClean="0">
                <a:solidFill>
                  <a:srgbClr val="0000FF"/>
                </a:solidFill>
              </a:rPr>
              <a:t>d</a:t>
            </a:r>
            <a:r>
              <a:rPr lang="en-US" altLang="zh-CN" baseline="-25000" dirty="0" err="1" smtClean="0">
                <a:solidFill>
                  <a:srgbClr val="0000FF"/>
                </a:solidFill>
              </a:rPr>
              <a:t>old</a:t>
            </a:r>
            <a:r>
              <a:rPr lang="en-US" altLang="zh-CN" dirty="0" smtClean="0">
                <a:solidFill>
                  <a:srgbClr val="0000FF"/>
                </a:solidFill>
              </a:rPr>
              <a:t>+(1-</a:t>
            </a:r>
            <a:r>
              <a:rPr lang="en-US" altLang="zh-CN" dirty="0">
                <a:solidFill>
                  <a:srgbClr val="0000FF"/>
                </a:solidFill>
                <a:sym typeface="Symbol"/>
              </a:rPr>
              <a:t></a:t>
            </a:r>
            <a:r>
              <a:rPr lang="en-US" altLang="zh-CN" dirty="0" smtClean="0">
                <a:solidFill>
                  <a:srgbClr val="0000FF"/>
                </a:solidFill>
              </a:rPr>
              <a:t>)</a:t>
            </a:r>
            <a:r>
              <a:rPr lang="en-US" altLang="zh-CN" dirty="0" err="1" smtClean="0">
                <a:solidFill>
                  <a:srgbClr val="0000FF"/>
                </a:solidFill>
              </a:rPr>
              <a:t>d</a:t>
            </a:r>
            <a:r>
              <a:rPr lang="en-US" altLang="zh-CN" baseline="-25000" dirty="0" err="1" smtClean="0">
                <a:solidFill>
                  <a:srgbClr val="0000FF"/>
                </a:solidFill>
              </a:rPr>
              <a:t>sample</a:t>
            </a:r>
            <a:r>
              <a:rPr lang="en-US" altLang="zh-CN" dirty="0" smtClean="0">
                <a:solidFill>
                  <a:srgbClr val="0000FF"/>
                </a:solidFill>
              </a:rPr>
              <a:t>      </a:t>
            </a:r>
            <a:r>
              <a:rPr lang="en-US" altLang="zh-CN" dirty="0" smtClean="0">
                <a:solidFill>
                  <a:srgbClr val="0000FF"/>
                </a:solidFill>
                <a:sym typeface="Symbol"/>
              </a:rPr>
              <a:t></a:t>
            </a:r>
            <a:r>
              <a:rPr lang="zh-CN" altLang="en-US" dirty="0" smtClean="0">
                <a:solidFill>
                  <a:srgbClr val="0000FF"/>
                </a:solidFill>
                <a:sym typeface="Symbol"/>
              </a:rPr>
              <a:t>为路由器</a:t>
            </a:r>
            <a:r>
              <a:rPr lang="zh-CN" altLang="en-US" dirty="0">
                <a:solidFill>
                  <a:srgbClr val="0000FF"/>
                </a:solidFill>
                <a:sym typeface="Symbol"/>
              </a:rPr>
              <a:t>忘记历史的速率</a:t>
            </a:r>
            <a:endParaRPr lang="zh-CN" altLang="en-US" dirty="0" smtClean="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86493012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抑制分组</a:t>
            </a:r>
            <a:endParaRPr lang="zh-CN" altLang="en-US" dirty="0"/>
          </a:p>
        </p:txBody>
      </p:sp>
      <p:sp>
        <p:nvSpPr>
          <p:cNvPr id="5123" name="内容占位符 3"/>
          <p:cNvSpPr>
            <a:spLocks noGrp="1"/>
          </p:cNvSpPr>
          <p:nvPr>
            <p:ph idx="1"/>
          </p:nvPr>
        </p:nvSpPr>
        <p:spPr/>
        <p:txBody>
          <a:bodyPr/>
          <a:lstStyle/>
          <a:p>
            <a:r>
              <a:rPr lang="zh-CN" altLang="en-US" sz="2400" dirty="0" smtClean="0">
                <a:solidFill>
                  <a:srgbClr val="FF0000"/>
                </a:solidFill>
              </a:rPr>
              <a:t>内容</a:t>
            </a:r>
            <a:r>
              <a:rPr lang="zh-CN" altLang="en-US" sz="2400" dirty="0" smtClean="0"/>
              <a:t>：</a:t>
            </a:r>
            <a:endParaRPr lang="en-US" altLang="zh-CN" sz="2400" dirty="0" smtClean="0"/>
          </a:p>
          <a:p>
            <a:pPr lvl="1"/>
            <a:r>
              <a:rPr lang="zh-CN" altLang="en-US" sz="2400" dirty="0" smtClean="0">
                <a:solidFill>
                  <a:srgbClr val="0000FF"/>
                </a:solidFill>
              </a:rPr>
              <a:t>问题</a:t>
            </a:r>
            <a:r>
              <a:rPr lang="en-US" altLang="zh-CN" sz="2400" dirty="0" smtClean="0">
                <a:solidFill>
                  <a:srgbClr val="0000FF"/>
                </a:solidFill>
              </a:rPr>
              <a:t>2</a:t>
            </a:r>
            <a:r>
              <a:rPr lang="zh-CN" altLang="en-US" sz="2400" dirty="0" smtClean="0"/>
              <a:t>：路由器如何及时地将反馈信息传递给造成拥塞的发送方？</a:t>
            </a:r>
            <a:endParaRPr lang="en-US" altLang="zh-CN" sz="2400" dirty="0" smtClean="0"/>
          </a:p>
          <a:p>
            <a:pPr lvl="1"/>
            <a:r>
              <a:rPr lang="zh-CN" altLang="en-US" sz="2400" dirty="0">
                <a:solidFill>
                  <a:srgbClr val="0000FF"/>
                </a:solidFill>
              </a:rPr>
              <a:t>方法</a:t>
            </a:r>
            <a:r>
              <a:rPr lang="zh-CN" altLang="en-US" sz="2400" dirty="0" smtClean="0"/>
              <a:t>：有多种</a:t>
            </a:r>
            <a:endParaRPr lang="en-US" altLang="zh-CN" sz="2400" dirty="0" smtClean="0"/>
          </a:p>
          <a:p>
            <a:pPr lvl="2"/>
            <a:r>
              <a:rPr lang="zh-CN" altLang="en-US" dirty="0" smtClean="0">
                <a:solidFill>
                  <a:srgbClr val="FF0000"/>
                </a:solidFill>
              </a:rPr>
              <a:t>抑制分组</a:t>
            </a:r>
            <a:endParaRPr lang="en-US" altLang="zh-CN" dirty="0" smtClean="0">
              <a:solidFill>
                <a:srgbClr val="FF0000"/>
              </a:solidFill>
            </a:endParaRPr>
          </a:p>
          <a:p>
            <a:pPr lvl="3"/>
            <a:r>
              <a:rPr lang="zh-CN" altLang="en-US" sz="2400" dirty="0" smtClean="0">
                <a:solidFill>
                  <a:srgbClr val="0000FF"/>
                </a:solidFill>
              </a:rPr>
              <a:t>路由器</a:t>
            </a:r>
            <a:r>
              <a:rPr lang="zh-CN" altLang="en-US" sz="2400" dirty="0" smtClean="0"/>
              <a:t>：如发现排队延时</a:t>
            </a:r>
            <a:r>
              <a:rPr lang="en-US" altLang="zh-CN" sz="2400" dirty="0" smtClean="0"/>
              <a:t>d</a:t>
            </a:r>
            <a:r>
              <a:rPr lang="zh-CN" altLang="en-US" sz="2400" dirty="0" smtClean="0"/>
              <a:t>超过</a:t>
            </a:r>
            <a:r>
              <a:rPr lang="zh-CN" altLang="en-US" sz="2400" dirty="0"/>
              <a:t>临界值</a:t>
            </a:r>
            <a:r>
              <a:rPr lang="zh-CN" altLang="en-US" sz="2400" dirty="0" smtClean="0"/>
              <a:t>，则向拥塞分组的源端发送</a:t>
            </a:r>
            <a:r>
              <a:rPr lang="zh-CN" altLang="en-US" sz="2400" dirty="0"/>
              <a:t>抑制分组</a:t>
            </a:r>
            <a:r>
              <a:rPr lang="zh-CN" altLang="en-US" sz="2400" dirty="0" smtClean="0"/>
              <a:t>，同时在拥塞分组设置</a:t>
            </a:r>
            <a:r>
              <a:rPr lang="zh-CN" altLang="en-US" sz="2400" dirty="0"/>
              <a:t>标志位</a:t>
            </a:r>
            <a:r>
              <a:rPr lang="zh-CN" altLang="en-US" sz="2400" dirty="0" smtClean="0"/>
              <a:t>，以便不再</a:t>
            </a:r>
            <a:r>
              <a:rPr lang="zh-CN" altLang="en-US" sz="2400" dirty="0"/>
              <a:t>产生抑制</a:t>
            </a:r>
            <a:r>
              <a:rPr lang="zh-CN" altLang="en-US" sz="2400" dirty="0" smtClean="0"/>
              <a:t>分组；</a:t>
            </a:r>
            <a:endParaRPr lang="zh-CN" altLang="en-US" sz="2400" dirty="0"/>
          </a:p>
          <a:p>
            <a:pPr lvl="3"/>
            <a:r>
              <a:rPr lang="zh-CN" altLang="en-US" sz="2400" dirty="0">
                <a:solidFill>
                  <a:srgbClr val="0000FF"/>
                </a:solidFill>
              </a:rPr>
              <a:t>源</a:t>
            </a:r>
            <a:r>
              <a:rPr lang="zh-CN" altLang="en-US" sz="2400" dirty="0" smtClean="0">
                <a:solidFill>
                  <a:srgbClr val="0000FF"/>
                </a:solidFill>
              </a:rPr>
              <a:t>端</a:t>
            </a:r>
            <a:r>
              <a:rPr lang="zh-CN" altLang="en-US" sz="2400" dirty="0" smtClean="0"/>
              <a:t>：如收到</a:t>
            </a:r>
            <a:r>
              <a:rPr lang="zh-CN" altLang="en-US" sz="2400" dirty="0"/>
              <a:t>抑制</a:t>
            </a:r>
            <a:r>
              <a:rPr lang="zh-CN" altLang="en-US" sz="2400" dirty="0" smtClean="0"/>
              <a:t>分组则以</a:t>
            </a:r>
            <a:r>
              <a:rPr lang="en-US" altLang="zh-CN" sz="2400" dirty="0"/>
              <a:t>X</a:t>
            </a:r>
            <a:r>
              <a:rPr lang="zh-CN" altLang="en-US" sz="2400" dirty="0"/>
              <a:t>比率减少发往该地的</a:t>
            </a:r>
            <a:r>
              <a:rPr lang="zh-CN" altLang="en-US" sz="2400" dirty="0" smtClean="0"/>
              <a:t>通信量，并在给定</a:t>
            </a:r>
            <a:r>
              <a:rPr lang="zh-CN" altLang="en-US" sz="2400" dirty="0"/>
              <a:t>时间间隔内不理睬与该地有关的抑制</a:t>
            </a:r>
            <a:r>
              <a:rPr lang="zh-CN" altLang="en-US" sz="2400" dirty="0" smtClean="0"/>
              <a:t>分组</a:t>
            </a:r>
            <a:r>
              <a:rPr lang="zh-CN" altLang="en-US" sz="2400" dirty="0"/>
              <a:t>。</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7751229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面向</a:t>
            </a:r>
            <a:r>
              <a:rPr lang="zh-CN" altLang="en-US" dirty="0" smtClean="0"/>
              <a:t>连接服务的实现</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grpSp>
        <p:nvGrpSpPr>
          <p:cNvPr id="7" name="Group 22"/>
          <p:cNvGrpSpPr>
            <a:grpSpLocks/>
          </p:cNvGrpSpPr>
          <p:nvPr/>
        </p:nvGrpSpPr>
        <p:grpSpPr bwMode="auto">
          <a:xfrm>
            <a:off x="972889" y="1916832"/>
            <a:ext cx="7775575" cy="3816351"/>
            <a:chOff x="431" y="1797"/>
            <a:chExt cx="4898" cy="2404"/>
          </a:xfrm>
        </p:grpSpPr>
        <p:grpSp>
          <p:nvGrpSpPr>
            <p:cNvPr id="8" name="Group 14"/>
            <p:cNvGrpSpPr>
              <a:grpSpLocks/>
            </p:cNvGrpSpPr>
            <p:nvPr/>
          </p:nvGrpSpPr>
          <p:grpSpPr bwMode="auto">
            <a:xfrm>
              <a:off x="431" y="1797"/>
              <a:ext cx="4898" cy="1720"/>
              <a:chOff x="1179871" y="2016778"/>
              <a:chExt cx="7760929" cy="2907075"/>
            </a:xfrm>
          </p:grpSpPr>
          <p:pic>
            <p:nvPicPr>
              <p:cNvPr id="13"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9871" y="2016778"/>
                <a:ext cx="7760929" cy="290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4"/>
              <p:cNvSpPr txBox="1">
                <a:spLocks noChangeArrowheads="1"/>
              </p:cNvSpPr>
              <p:nvPr/>
            </p:nvSpPr>
            <p:spPr bwMode="auto">
              <a:xfrm>
                <a:off x="5792379" y="2146920"/>
                <a:ext cx="2589089" cy="324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1400" b="1" i="0" u="none" strike="noStrike" kern="0" cap="none" spc="0" normalizeH="0" baseline="0" noProof="0" smtClean="0">
                    <a:ln>
                      <a:noFill/>
                    </a:ln>
                    <a:solidFill>
                      <a:srgbClr val="000000"/>
                    </a:solidFill>
                    <a:effectLst/>
                    <a:uLnTx/>
                    <a:uFillTx/>
                    <a:latin typeface="Arial" charset="0"/>
                    <a:ea typeface="宋体" charset="-122"/>
                  </a:rPr>
                  <a:t>ISP’s equipment</a:t>
                </a:r>
              </a:p>
            </p:txBody>
          </p:sp>
        </p:grpSp>
        <p:pic>
          <p:nvPicPr>
            <p:cNvPr id="9" name="Picture 3"/>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 y="3655"/>
              <a:ext cx="3630"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7"/>
            <p:cNvSpPr txBox="1">
              <a:spLocks noChangeArrowheads="1"/>
            </p:cNvSpPr>
            <p:nvPr/>
          </p:nvSpPr>
          <p:spPr bwMode="auto">
            <a:xfrm>
              <a:off x="1362" y="3501"/>
              <a:ext cx="3151"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1300" b="1" i="0" u="none" strike="noStrike" kern="0" cap="none" spc="0" normalizeH="0" baseline="0" noProof="0" dirty="0" smtClean="0">
                  <a:ln>
                    <a:noFill/>
                  </a:ln>
                  <a:solidFill>
                    <a:srgbClr val="000000"/>
                  </a:solidFill>
                  <a:effectLst/>
                  <a:uLnTx/>
                  <a:uFillTx/>
                  <a:latin typeface="Arial" charset="0"/>
                  <a:ea typeface="宋体" charset="-122"/>
                </a:rPr>
                <a:t>A’s table                             C’s Table                          E’s Table</a:t>
              </a:r>
            </a:p>
          </p:txBody>
        </p:sp>
      </p:grpSp>
      <p:sp>
        <p:nvSpPr>
          <p:cNvPr id="3" name="TextBox 2"/>
          <p:cNvSpPr txBox="1"/>
          <p:nvPr/>
        </p:nvSpPr>
        <p:spPr>
          <a:xfrm>
            <a:off x="1331640" y="5661248"/>
            <a:ext cx="2160240" cy="338554"/>
          </a:xfrm>
          <a:prstGeom prst="rect">
            <a:avLst/>
          </a:prstGeom>
          <a:noFill/>
        </p:spPr>
        <p:txBody>
          <a:bodyPr wrap="square" rtlCol="0">
            <a:spAutoFit/>
          </a:bodyPr>
          <a:lstStyle/>
          <a:p>
            <a:r>
              <a:rPr lang="en-US" altLang="zh-CN" sz="1600" b="1" dirty="0" smtClean="0">
                <a:latin typeface="+mn-lt"/>
              </a:rPr>
              <a:t>[Incoming </a:t>
            </a:r>
            <a:r>
              <a:rPr lang="en-US" altLang="zh-CN" sz="1600" b="1" dirty="0" err="1" smtClean="0">
                <a:latin typeface="+mn-lt"/>
              </a:rPr>
              <a:t>line,VCn</a:t>
            </a:r>
            <a:r>
              <a:rPr lang="en-US" altLang="zh-CN" sz="1600" b="1" dirty="0" smtClean="0">
                <a:latin typeface="+mn-lt"/>
              </a:rPr>
              <a:t>]</a:t>
            </a:r>
            <a:endParaRPr lang="zh-CN" altLang="en-US" sz="1600" b="1" dirty="0">
              <a:latin typeface="+mn-lt"/>
            </a:endParaRPr>
          </a:p>
        </p:txBody>
      </p:sp>
      <p:sp>
        <p:nvSpPr>
          <p:cNvPr id="17" name="TextBox 16"/>
          <p:cNvSpPr txBox="1"/>
          <p:nvPr/>
        </p:nvSpPr>
        <p:spPr>
          <a:xfrm>
            <a:off x="2267744" y="5949280"/>
            <a:ext cx="2160240" cy="338554"/>
          </a:xfrm>
          <a:prstGeom prst="rect">
            <a:avLst/>
          </a:prstGeom>
          <a:noFill/>
        </p:spPr>
        <p:txBody>
          <a:bodyPr wrap="square" rtlCol="0">
            <a:spAutoFit/>
          </a:bodyPr>
          <a:lstStyle/>
          <a:p>
            <a:r>
              <a:rPr lang="en-US" altLang="zh-CN" sz="1600" b="1" dirty="0" smtClean="0">
                <a:latin typeface="+mn-lt"/>
              </a:rPr>
              <a:t>[Outgoing </a:t>
            </a:r>
            <a:r>
              <a:rPr lang="en-US" altLang="zh-CN" sz="1600" b="1" dirty="0" err="1" smtClean="0">
                <a:latin typeface="+mn-lt"/>
              </a:rPr>
              <a:t>line,VCn</a:t>
            </a:r>
            <a:r>
              <a:rPr lang="en-US" altLang="zh-CN" sz="1600" b="1" dirty="0" smtClean="0">
                <a:latin typeface="+mn-lt"/>
              </a:rPr>
              <a:t>]</a:t>
            </a:r>
            <a:endParaRPr lang="zh-CN" altLang="en-US" sz="1600" b="1" dirty="0">
              <a:latin typeface="+mn-lt"/>
            </a:endParaRPr>
          </a:p>
        </p:txBody>
      </p:sp>
      <p:sp>
        <p:nvSpPr>
          <p:cNvPr id="18" name="AutoShape 8"/>
          <p:cNvSpPr>
            <a:spLocks noChangeArrowheads="1"/>
          </p:cNvSpPr>
          <p:nvPr/>
        </p:nvSpPr>
        <p:spPr bwMode="auto">
          <a:xfrm>
            <a:off x="1346200" y="1597456"/>
            <a:ext cx="2472367" cy="638752"/>
          </a:xfrm>
          <a:prstGeom prst="wedgeRoundRectCallout">
            <a:avLst>
              <a:gd name="adj1" fmla="val 29897"/>
              <a:gd name="adj2" fmla="val 21088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每个连接通过</a:t>
            </a:r>
            <a:r>
              <a:rPr lang="zh-CN" altLang="en-US" sz="1600" b="1" dirty="0" smtClean="0">
                <a:solidFill>
                  <a:srgbClr val="FF0000"/>
                </a:solidFill>
                <a:latin typeface="+mn-lt"/>
                <a:ea typeface="+mn-ea"/>
              </a:rPr>
              <a:t>虚电路号（</a:t>
            </a:r>
            <a:r>
              <a:rPr lang="en-US" altLang="zh-CN" sz="1600" b="1" dirty="0" err="1" smtClean="0">
                <a:solidFill>
                  <a:srgbClr val="FF0000"/>
                </a:solidFill>
                <a:latin typeface="+mn-lt"/>
                <a:ea typeface="+mn-ea"/>
              </a:rPr>
              <a:t>VCn</a:t>
            </a:r>
            <a:r>
              <a:rPr lang="zh-CN" altLang="en-US" sz="1600" b="1" dirty="0" smtClean="0">
                <a:solidFill>
                  <a:srgbClr val="FF0000"/>
                </a:solidFill>
                <a:latin typeface="+mn-lt"/>
                <a:ea typeface="+mn-ea"/>
              </a:rPr>
              <a:t>）</a:t>
            </a:r>
            <a:r>
              <a:rPr lang="zh-CN" altLang="en-US" sz="1600" b="1" dirty="0" smtClean="0">
                <a:latin typeface="+mn-lt"/>
                <a:ea typeface="+mn-ea"/>
              </a:rPr>
              <a:t>进行标识</a:t>
            </a:r>
            <a:endParaRPr lang="zh-CN" altLang="en-US" sz="1600" b="1" dirty="0">
              <a:latin typeface="+mn-lt"/>
              <a:ea typeface="+mn-ea"/>
            </a:endParaRPr>
          </a:p>
        </p:txBody>
      </p:sp>
      <p:sp>
        <p:nvSpPr>
          <p:cNvPr id="19" name="AutoShape 8"/>
          <p:cNvSpPr>
            <a:spLocks noChangeArrowheads="1"/>
          </p:cNvSpPr>
          <p:nvPr/>
        </p:nvSpPr>
        <p:spPr bwMode="auto">
          <a:xfrm>
            <a:off x="6425095" y="3983181"/>
            <a:ext cx="1880705" cy="638752"/>
          </a:xfrm>
          <a:prstGeom prst="wedgeRoundRectCallout">
            <a:avLst>
              <a:gd name="adj1" fmla="val -53614"/>
              <a:gd name="adj2" fmla="val -11590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1600" b="1" dirty="0" smtClean="0">
                <a:latin typeface="+mn-lt"/>
                <a:ea typeface="+mn-ea"/>
              </a:rPr>
              <a:t>    建立虚电路也需要</a:t>
            </a:r>
            <a:r>
              <a:rPr lang="zh-CN" altLang="en-US" sz="1600" b="1" dirty="0" smtClean="0">
                <a:solidFill>
                  <a:srgbClr val="FF0000"/>
                </a:solidFill>
                <a:latin typeface="+mn-lt"/>
                <a:ea typeface="+mn-ea"/>
              </a:rPr>
              <a:t>路由选择</a:t>
            </a:r>
            <a:r>
              <a:rPr lang="zh-CN" altLang="en-US" sz="1600" b="1" dirty="0" smtClean="0">
                <a:latin typeface="+mn-lt"/>
                <a:ea typeface="+mn-ea"/>
              </a:rPr>
              <a:t>！</a:t>
            </a:r>
            <a:endParaRPr lang="zh-CN" altLang="en-US" sz="1600" b="1" dirty="0">
              <a:latin typeface="+mn-lt"/>
              <a:ea typeface="+mn-ea"/>
            </a:endParaRPr>
          </a:p>
        </p:txBody>
      </p:sp>
      <p:sp>
        <p:nvSpPr>
          <p:cNvPr id="20" name="矩形 19"/>
          <p:cNvSpPr/>
          <p:nvPr/>
        </p:nvSpPr>
        <p:spPr bwMode="auto">
          <a:xfrm>
            <a:off x="1973014" y="4912446"/>
            <a:ext cx="5623322" cy="217625"/>
          </a:xfrm>
          <a:prstGeom prst="rect">
            <a:avLst/>
          </a:prstGeom>
          <a:solidFill>
            <a:srgbClr val="FF0000">
              <a:alpha val="50196"/>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21" name="矩形 20"/>
          <p:cNvSpPr/>
          <p:nvPr/>
        </p:nvSpPr>
        <p:spPr bwMode="auto">
          <a:xfrm>
            <a:off x="1973014" y="5130071"/>
            <a:ext cx="5623322" cy="217625"/>
          </a:xfrm>
          <a:prstGeom prst="rect">
            <a:avLst/>
          </a:prstGeom>
          <a:solidFill>
            <a:srgbClr val="3333FF">
              <a:alpha val="50196"/>
            </a:srgbClr>
          </a:solidFill>
          <a:ln w="9525" cap="flat" cmpd="sng" algn="ctr">
            <a:solidFill>
              <a:schemeClr val="tx1"/>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800" b="0"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5" name="任意多边形 14"/>
          <p:cNvSpPr/>
          <p:nvPr/>
        </p:nvSpPr>
        <p:spPr bwMode="auto">
          <a:xfrm>
            <a:off x="1967347" y="3476487"/>
            <a:ext cx="5634182" cy="818518"/>
          </a:xfrm>
          <a:custGeom>
            <a:avLst/>
            <a:gdLst>
              <a:gd name="connsiteX0" fmla="*/ 0 w 5569527"/>
              <a:gd name="connsiteY0" fmla="*/ 612377 h 898772"/>
              <a:gd name="connsiteX1" fmla="*/ 729673 w 5569527"/>
              <a:gd name="connsiteY1" fmla="*/ 67432 h 898772"/>
              <a:gd name="connsiteX2" fmla="*/ 2336800 w 5569527"/>
              <a:gd name="connsiteY2" fmla="*/ 898704 h 898772"/>
              <a:gd name="connsiteX3" fmla="*/ 4156364 w 5569527"/>
              <a:gd name="connsiteY3" fmla="*/ 113613 h 898772"/>
              <a:gd name="connsiteX4" fmla="*/ 5569527 w 5569527"/>
              <a:gd name="connsiteY4" fmla="*/ 21250 h 898772"/>
              <a:gd name="connsiteX0" fmla="*/ 0 w 5569527"/>
              <a:gd name="connsiteY0" fmla="*/ 612377 h 898726"/>
              <a:gd name="connsiteX1" fmla="*/ 1043709 w 5569527"/>
              <a:gd name="connsiteY1" fmla="*/ 141323 h 898726"/>
              <a:gd name="connsiteX2" fmla="*/ 2336800 w 5569527"/>
              <a:gd name="connsiteY2" fmla="*/ 898704 h 898726"/>
              <a:gd name="connsiteX3" fmla="*/ 4156364 w 5569527"/>
              <a:gd name="connsiteY3" fmla="*/ 113613 h 898726"/>
              <a:gd name="connsiteX4" fmla="*/ 5569527 w 5569527"/>
              <a:gd name="connsiteY4" fmla="*/ 21250 h 898726"/>
              <a:gd name="connsiteX0" fmla="*/ 0 w 5569527"/>
              <a:gd name="connsiteY0" fmla="*/ 612377 h 898726"/>
              <a:gd name="connsiteX1" fmla="*/ 1043709 w 5569527"/>
              <a:gd name="connsiteY1" fmla="*/ 141323 h 898726"/>
              <a:gd name="connsiteX2" fmla="*/ 2336800 w 5569527"/>
              <a:gd name="connsiteY2" fmla="*/ 898704 h 898726"/>
              <a:gd name="connsiteX3" fmla="*/ 4156364 w 5569527"/>
              <a:gd name="connsiteY3" fmla="*/ 113613 h 898726"/>
              <a:gd name="connsiteX4" fmla="*/ 5569527 w 5569527"/>
              <a:gd name="connsiteY4" fmla="*/ 21250 h 898726"/>
              <a:gd name="connsiteX0" fmla="*/ 0 w 5569527"/>
              <a:gd name="connsiteY0" fmla="*/ 612377 h 898796"/>
              <a:gd name="connsiteX1" fmla="*/ 969818 w 5569527"/>
              <a:gd name="connsiteY1" fmla="*/ 169032 h 898796"/>
              <a:gd name="connsiteX2" fmla="*/ 2336800 w 5569527"/>
              <a:gd name="connsiteY2" fmla="*/ 898704 h 898796"/>
              <a:gd name="connsiteX3" fmla="*/ 4156364 w 5569527"/>
              <a:gd name="connsiteY3" fmla="*/ 113613 h 898796"/>
              <a:gd name="connsiteX4" fmla="*/ 5569527 w 5569527"/>
              <a:gd name="connsiteY4" fmla="*/ 21250 h 898796"/>
              <a:gd name="connsiteX0" fmla="*/ 0 w 5569527"/>
              <a:gd name="connsiteY0" fmla="*/ 612377 h 898872"/>
              <a:gd name="connsiteX1" fmla="*/ 877454 w 5569527"/>
              <a:gd name="connsiteY1" fmla="*/ 187504 h 898872"/>
              <a:gd name="connsiteX2" fmla="*/ 2336800 w 5569527"/>
              <a:gd name="connsiteY2" fmla="*/ 898704 h 898872"/>
              <a:gd name="connsiteX3" fmla="*/ 4156364 w 5569527"/>
              <a:gd name="connsiteY3" fmla="*/ 113613 h 898872"/>
              <a:gd name="connsiteX4" fmla="*/ 5569527 w 5569527"/>
              <a:gd name="connsiteY4" fmla="*/ 21250 h 898872"/>
              <a:gd name="connsiteX0" fmla="*/ 0 w 5569527"/>
              <a:gd name="connsiteY0" fmla="*/ 612815 h 908542"/>
              <a:gd name="connsiteX1" fmla="*/ 877454 w 5569527"/>
              <a:gd name="connsiteY1" fmla="*/ 187942 h 908542"/>
              <a:gd name="connsiteX2" fmla="*/ 2466109 w 5569527"/>
              <a:gd name="connsiteY2" fmla="*/ 908378 h 908542"/>
              <a:gd name="connsiteX3" fmla="*/ 4156364 w 5569527"/>
              <a:gd name="connsiteY3" fmla="*/ 114051 h 908542"/>
              <a:gd name="connsiteX4" fmla="*/ 5569527 w 5569527"/>
              <a:gd name="connsiteY4" fmla="*/ 21688 h 908542"/>
              <a:gd name="connsiteX0" fmla="*/ 0 w 5578764"/>
              <a:gd name="connsiteY0" fmla="*/ 575673 h 871400"/>
              <a:gd name="connsiteX1" fmla="*/ 877454 w 5578764"/>
              <a:gd name="connsiteY1" fmla="*/ 150800 h 871400"/>
              <a:gd name="connsiteX2" fmla="*/ 2466109 w 5578764"/>
              <a:gd name="connsiteY2" fmla="*/ 871236 h 871400"/>
              <a:gd name="connsiteX3" fmla="*/ 4156364 w 5578764"/>
              <a:gd name="connsiteY3" fmla="*/ 76909 h 871400"/>
              <a:gd name="connsiteX4" fmla="*/ 5578764 w 5578764"/>
              <a:gd name="connsiteY4" fmla="*/ 49201 h 871400"/>
              <a:gd name="connsiteX0" fmla="*/ 0 w 5615710"/>
              <a:gd name="connsiteY0" fmla="*/ 594975 h 890702"/>
              <a:gd name="connsiteX1" fmla="*/ 877454 w 5615710"/>
              <a:gd name="connsiteY1" fmla="*/ 170102 h 890702"/>
              <a:gd name="connsiteX2" fmla="*/ 2466109 w 5615710"/>
              <a:gd name="connsiteY2" fmla="*/ 890538 h 890702"/>
              <a:gd name="connsiteX3" fmla="*/ 4156364 w 5615710"/>
              <a:gd name="connsiteY3" fmla="*/ 96211 h 890702"/>
              <a:gd name="connsiteX4" fmla="*/ 5615710 w 5615710"/>
              <a:gd name="connsiteY4" fmla="*/ 31557 h 890702"/>
              <a:gd name="connsiteX0" fmla="*/ 0 w 5615710"/>
              <a:gd name="connsiteY0" fmla="*/ 591425 h 887152"/>
              <a:gd name="connsiteX1" fmla="*/ 877454 w 5615710"/>
              <a:gd name="connsiteY1" fmla="*/ 166552 h 887152"/>
              <a:gd name="connsiteX2" fmla="*/ 2466109 w 5615710"/>
              <a:gd name="connsiteY2" fmla="*/ 886988 h 887152"/>
              <a:gd name="connsiteX3" fmla="*/ 4156364 w 5615710"/>
              <a:gd name="connsiteY3" fmla="*/ 92661 h 887152"/>
              <a:gd name="connsiteX4" fmla="*/ 5615710 w 5615710"/>
              <a:gd name="connsiteY4" fmla="*/ 28007 h 887152"/>
              <a:gd name="connsiteX0" fmla="*/ 0 w 5615710"/>
              <a:gd name="connsiteY0" fmla="*/ 587513 h 818600"/>
              <a:gd name="connsiteX1" fmla="*/ 877454 w 5615710"/>
              <a:gd name="connsiteY1" fmla="*/ 162640 h 818600"/>
              <a:gd name="connsiteX2" fmla="*/ 2456872 w 5615710"/>
              <a:gd name="connsiteY2" fmla="*/ 818422 h 818600"/>
              <a:gd name="connsiteX3" fmla="*/ 4156364 w 5615710"/>
              <a:gd name="connsiteY3" fmla="*/ 88749 h 818600"/>
              <a:gd name="connsiteX4" fmla="*/ 5615710 w 5615710"/>
              <a:gd name="connsiteY4" fmla="*/ 24095 h 818600"/>
              <a:gd name="connsiteX0" fmla="*/ 0 w 5615710"/>
              <a:gd name="connsiteY0" fmla="*/ 587513 h 818520"/>
              <a:gd name="connsiteX1" fmla="*/ 923636 w 5615710"/>
              <a:gd name="connsiteY1" fmla="*/ 144167 h 818520"/>
              <a:gd name="connsiteX2" fmla="*/ 2456872 w 5615710"/>
              <a:gd name="connsiteY2" fmla="*/ 818422 h 818520"/>
              <a:gd name="connsiteX3" fmla="*/ 4156364 w 5615710"/>
              <a:gd name="connsiteY3" fmla="*/ 88749 h 818520"/>
              <a:gd name="connsiteX4" fmla="*/ 5615710 w 5615710"/>
              <a:gd name="connsiteY4" fmla="*/ 24095 h 818520"/>
              <a:gd name="connsiteX0" fmla="*/ 0 w 5634182"/>
              <a:gd name="connsiteY0" fmla="*/ 661404 h 818518"/>
              <a:gd name="connsiteX1" fmla="*/ 942108 w 5634182"/>
              <a:gd name="connsiteY1" fmla="*/ 144167 h 818518"/>
              <a:gd name="connsiteX2" fmla="*/ 2475344 w 5634182"/>
              <a:gd name="connsiteY2" fmla="*/ 818422 h 818518"/>
              <a:gd name="connsiteX3" fmla="*/ 4174836 w 5634182"/>
              <a:gd name="connsiteY3" fmla="*/ 88749 h 818518"/>
              <a:gd name="connsiteX4" fmla="*/ 5634182 w 5634182"/>
              <a:gd name="connsiteY4" fmla="*/ 24095 h 818518"/>
              <a:gd name="connsiteX0" fmla="*/ 0 w 5634182"/>
              <a:gd name="connsiteY0" fmla="*/ 661404 h 818518"/>
              <a:gd name="connsiteX1" fmla="*/ 942108 w 5634182"/>
              <a:gd name="connsiteY1" fmla="*/ 144167 h 818518"/>
              <a:gd name="connsiteX2" fmla="*/ 2475344 w 5634182"/>
              <a:gd name="connsiteY2" fmla="*/ 818422 h 818518"/>
              <a:gd name="connsiteX3" fmla="*/ 4174836 w 5634182"/>
              <a:gd name="connsiteY3" fmla="*/ 88749 h 818518"/>
              <a:gd name="connsiteX4" fmla="*/ 5634182 w 5634182"/>
              <a:gd name="connsiteY4" fmla="*/ 24095 h 81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4182" h="818518">
                <a:moveTo>
                  <a:pt x="0" y="661404"/>
                </a:moveTo>
                <a:cubicBezTo>
                  <a:pt x="225521" y="402016"/>
                  <a:pt x="529551" y="117997"/>
                  <a:pt x="942108" y="144167"/>
                </a:cubicBezTo>
                <a:cubicBezTo>
                  <a:pt x="1354665" y="170337"/>
                  <a:pt x="1936556" y="827658"/>
                  <a:pt x="2475344" y="818422"/>
                </a:cubicBezTo>
                <a:cubicBezTo>
                  <a:pt x="3014132" y="809186"/>
                  <a:pt x="3648363" y="221137"/>
                  <a:pt x="4174836" y="88749"/>
                </a:cubicBezTo>
                <a:cubicBezTo>
                  <a:pt x="4701309" y="-43639"/>
                  <a:pt x="5243176" y="6391"/>
                  <a:pt x="5634182" y="24095"/>
                </a:cubicBezTo>
              </a:path>
            </a:pathLst>
          </a:custGeom>
          <a:no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2" name="任意多边形 21"/>
          <p:cNvSpPr/>
          <p:nvPr/>
        </p:nvSpPr>
        <p:spPr bwMode="auto">
          <a:xfrm>
            <a:off x="2096655" y="2558472"/>
            <a:ext cx="5394036" cy="1117603"/>
          </a:xfrm>
          <a:custGeom>
            <a:avLst/>
            <a:gdLst>
              <a:gd name="connsiteX0" fmla="*/ 0 w 5421746"/>
              <a:gd name="connsiteY0" fmla="*/ 0 h 1133020"/>
              <a:gd name="connsiteX1" fmla="*/ 2290618 w 5421746"/>
              <a:gd name="connsiteY1" fmla="*/ 1126836 h 1133020"/>
              <a:gd name="connsiteX2" fmla="*/ 3860800 w 5421746"/>
              <a:gd name="connsiteY2" fmla="*/ 452582 h 1133020"/>
              <a:gd name="connsiteX3" fmla="*/ 5421746 w 5421746"/>
              <a:gd name="connsiteY3" fmla="*/ 452582 h 1133020"/>
              <a:gd name="connsiteX0" fmla="*/ 0 w 5421746"/>
              <a:gd name="connsiteY0" fmla="*/ 0 h 1133020"/>
              <a:gd name="connsiteX1" fmla="*/ 2419927 w 5421746"/>
              <a:gd name="connsiteY1" fmla="*/ 1126836 h 1133020"/>
              <a:gd name="connsiteX2" fmla="*/ 3860800 w 5421746"/>
              <a:gd name="connsiteY2" fmla="*/ 452582 h 1133020"/>
              <a:gd name="connsiteX3" fmla="*/ 5421746 w 5421746"/>
              <a:gd name="connsiteY3" fmla="*/ 452582 h 1133020"/>
              <a:gd name="connsiteX0" fmla="*/ 0 w 5384800"/>
              <a:gd name="connsiteY0" fmla="*/ 0 h 1189872"/>
              <a:gd name="connsiteX1" fmla="*/ 2382981 w 5384800"/>
              <a:gd name="connsiteY1" fmla="*/ 1182254 h 1189872"/>
              <a:gd name="connsiteX2" fmla="*/ 3823854 w 5384800"/>
              <a:gd name="connsiteY2" fmla="*/ 508000 h 1189872"/>
              <a:gd name="connsiteX3" fmla="*/ 5384800 w 5384800"/>
              <a:gd name="connsiteY3" fmla="*/ 508000 h 1189872"/>
              <a:gd name="connsiteX0" fmla="*/ 0 w 5384800"/>
              <a:gd name="connsiteY0" fmla="*/ 0 h 1182257"/>
              <a:gd name="connsiteX1" fmla="*/ 2382981 w 5384800"/>
              <a:gd name="connsiteY1" fmla="*/ 1182254 h 1182257"/>
              <a:gd name="connsiteX2" fmla="*/ 3823854 w 5384800"/>
              <a:gd name="connsiteY2" fmla="*/ 508000 h 1182257"/>
              <a:gd name="connsiteX3" fmla="*/ 5384800 w 5384800"/>
              <a:gd name="connsiteY3" fmla="*/ 508000 h 1182257"/>
              <a:gd name="connsiteX0" fmla="*/ 0 w 5384800"/>
              <a:gd name="connsiteY0" fmla="*/ 0 h 1117603"/>
              <a:gd name="connsiteX1" fmla="*/ 2382981 w 5384800"/>
              <a:gd name="connsiteY1" fmla="*/ 1117600 h 1117603"/>
              <a:gd name="connsiteX2" fmla="*/ 3823854 w 5384800"/>
              <a:gd name="connsiteY2" fmla="*/ 508000 h 1117603"/>
              <a:gd name="connsiteX3" fmla="*/ 5384800 w 5384800"/>
              <a:gd name="connsiteY3" fmla="*/ 508000 h 1117603"/>
              <a:gd name="connsiteX0" fmla="*/ 0 w 5394036"/>
              <a:gd name="connsiteY0" fmla="*/ 0 h 1117603"/>
              <a:gd name="connsiteX1" fmla="*/ 2382981 w 5394036"/>
              <a:gd name="connsiteY1" fmla="*/ 1117600 h 1117603"/>
              <a:gd name="connsiteX2" fmla="*/ 3823854 w 5394036"/>
              <a:gd name="connsiteY2" fmla="*/ 508000 h 1117603"/>
              <a:gd name="connsiteX3" fmla="*/ 5394036 w 5394036"/>
              <a:gd name="connsiteY3" fmla="*/ 480291 h 1117603"/>
              <a:gd name="connsiteX0" fmla="*/ 0 w 5394036"/>
              <a:gd name="connsiteY0" fmla="*/ 0 h 1117603"/>
              <a:gd name="connsiteX1" fmla="*/ 2382981 w 5394036"/>
              <a:gd name="connsiteY1" fmla="*/ 1117600 h 1117603"/>
              <a:gd name="connsiteX2" fmla="*/ 3823854 w 5394036"/>
              <a:gd name="connsiteY2" fmla="*/ 508000 h 1117603"/>
              <a:gd name="connsiteX3" fmla="*/ 5394036 w 5394036"/>
              <a:gd name="connsiteY3" fmla="*/ 489527 h 1117603"/>
              <a:gd name="connsiteX0" fmla="*/ 0 w 5394036"/>
              <a:gd name="connsiteY0" fmla="*/ 0 h 1117603"/>
              <a:gd name="connsiteX1" fmla="*/ 2382981 w 5394036"/>
              <a:gd name="connsiteY1" fmla="*/ 1117600 h 1117603"/>
              <a:gd name="connsiteX2" fmla="*/ 3823854 w 5394036"/>
              <a:gd name="connsiteY2" fmla="*/ 508000 h 1117603"/>
              <a:gd name="connsiteX3" fmla="*/ 5394036 w 5394036"/>
              <a:gd name="connsiteY3" fmla="*/ 489527 h 1117603"/>
            </a:gdLst>
            <a:ahLst/>
            <a:cxnLst>
              <a:cxn ang="0">
                <a:pos x="connsiteX0" y="connsiteY0"/>
              </a:cxn>
              <a:cxn ang="0">
                <a:pos x="connsiteX1" y="connsiteY1"/>
              </a:cxn>
              <a:cxn ang="0">
                <a:pos x="connsiteX2" y="connsiteY2"/>
              </a:cxn>
              <a:cxn ang="0">
                <a:pos x="connsiteX3" y="connsiteY3"/>
              </a:cxn>
            </a:cxnLst>
            <a:rect l="l" t="t" r="r" b="b"/>
            <a:pathLst>
              <a:path w="5394036" h="1117603">
                <a:moveTo>
                  <a:pt x="0" y="0"/>
                </a:moveTo>
                <a:cubicBezTo>
                  <a:pt x="823575" y="525703"/>
                  <a:pt x="1745672" y="1116060"/>
                  <a:pt x="2382981" y="1117600"/>
                </a:cubicBezTo>
                <a:cubicBezTo>
                  <a:pt x="3020290" y="1119140"/>
                  <a:pt x="3322012" y="612679"/>
                  <a:pt x="3823854" y="508000"/>
                </a:cubicBezTo>
                <a:cubicBezTo>
                  <a:pt x="4325697" y="403321"/>
                  <a:pt x="4883727" y="488758"/>
                  <a:pt x="5394036" y="489527"/>
                </a:cubicBezTo>
              </a:path>
            </a:pathLst>
          </a:custGeom>
          <a:noFill/>
          <a:ln w="38100" cap="flat" cmpd="sng" algn="ctr">
            <a:solidFill>
              <a:srgbClr val="0000FF"/>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718549291"/>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显式拥塞通知</a:t>
            </a:r>
            <a:r>
              <a:rPr lang="en-US" altLang="zh-CN" dirty="0" smtClean="0"/>
              <a:t/>
            </a:r>
            <a:br>
              <a:rPr lang="en-US" altLang="zh-CN" dirty="0" smtClean="0"/>
            </a:br>
            <a:r>
              <a:rPr lang="zh-CN" altLang="en-US" sz="2800" dirty="0" smtClean="0"/>
              <a:t>（</a:t>
            </a:r>
            <a:r>
              <a:rPr lang="en-US" altLang="zh-CN" sz="2800" dirty="0" smtClean="0">
                <a:latin typeface="华文新魏" panose="02010800040101010101" pitchFamily="2" charset="-122"/>
                <a:ea typeface="华文新魏" panose="02010800040101010101" pitchFamily="2" charset="-122"/>
              </a:rPr>
              <a:t>ECN</a:t>
            </a:r>
            <a:r>
              <a:rPr lang="zh-CN" altLang="en-US" sz="2800" dirty="0" smtClean="0"/>
              <a:t>）</a:t>
            </a:r>
            <a:endParaRPr lang="zh-CN" altLang="en-US" sz="2800" dirty="0"/>
          </a:p>
        </p:txBody>
      </p:sp>
      <p:sp>
        <p:nvSpPr>
          <p:cNvPr id="5123" name="内容占位符 3"/>
          <p:cNvSpPr>
            <a:spLocks noGrp="1"/>
          </p:cNvSpPr>
          <p:nvPr>
            <p:ph idx="1"/>
          </p:nvPr>
        </p:nvSpPr>
        <p:spPr>
          <a:xfrm>
            <a:off x="809625" y="1773238"/>
            <a:ext cx="7958138" cy="2591866"/>
          </a:xfrm>
        </p:spPr>
        <p:txBody>
          <a:bodyPr/>
          <a:lstStyle/>
          <a:p>
            <a:pPr lvl="2"/>
            <a:r>
              <a:rPr lang="zh-CN" altLang="en-US" dirty="0" smtClean="0">
                <a:solidFill>
                  <a:srgbClr val="FF0000"/>
                </a:solidFill>
              </a:rPr>
              <a:t>显式拥塞通知</a:t>
            </a:r>
            <a:endParaRPr lang="en-US" altLang="zh-CN" dirty="0" smtClean="0">
              <a:solidFill>
                <a:srgbClr val="FF0000"/>
              </a:solidFill>
            </a:endParaRPr>
          </a:p>
          <a:p>
            <a:pPr lvl="3"/>
            <a:r>
              <a:rPr lang="zh-CN" altLang="en-US" sz="2400" dirty="0" smtClean="0">
                <a:solidFill>
                  <a:schemeClr val="tx1"/>
                </a:solidFill>
              </a:rPr>
              <a:t>如排队延时超过</a:t>
            </a:r>
            <a:r>
              <a:rPr lang="zh-CN" altLang="en-US" sz="2400" dirty="0">
                <a:solidFill>
                  <a:schemeClr val="tx1"/>
                </a:solidFill>
              </a:rPr>
              <a:t>临界值，则由路由器设置分组中</a:t>
            </a:r>
            <a:r>
              <a:rPr lang="zh-CN" altLang="en-US" sz="2400" dirty="0" smtClean="0">
                <a:solidFill>
                  <a:schemeClr val="tx1"/>
                </a:solidFill>
              </a:rPr>
              <a:t>的拥塞标志位；分组</a:t>
            </a:r>
            <a:r>
              <a:rPr lang="zh-CN" altLang="en-US" sz="2400" dirty="0">
                <a:solidFill>
                  <a:schemeClr val="tx1"/>
                </a:solidFill>
              </a:rPr>
              <a:t>到达目的端后，</a:t>
            </a:r>
            <a:r>
              <a:rPr lang="zh-CN" altLang="en-US" sz="2400" dirty="0" smtClean="0">
                <a:solidFill>
                  <a:schemeClr val="tx1"/>
                </a:solidFill>
              </a:rPr>
              <a:t>将</a:t>
            </a:r>
            <a:r>
              <a:rPr lang="zh-CN" altLang="en-US" sz="2400" dirty="0">
                <a:solidFill>
                  <a:schemeClr val="tx1"/>
                </a:solidFill>
              </a:rPr>
              <a:t>拥塞标志</a:t>
            </a:r>
            <a:r>
              <a:rPr lang="zh-CN" altLang="en-US" sz="2400" dirty="0" smtClean="0">
                <a:solidFill>
                  <a:schemeClr val="tx1"/>
                </a:solidFill>
              </a:rPr>
              <a:t>位</a:t>
            </a:r>
            <a:r>
              <a:rPr lang="zh-CN" altLang="en-US" sz="2400" dirty="0">
                <a:solidFill>
                  <a:schemeClr val="tx1"/>
                </a:solidFill>
              </a:rPr>
              <a:t>复制到确认分组中发回源</a:t>
            </a:r>
            <a:r>
              <a:rPr lang="zh-CN" altLang="en-US" sz="2400" dirty="0" smtClean="0">
                <a:solidFill>
                  <a:schemeClr val="tx1"/>
                </a:solidFill>
              </a:rPr>
              <a:t>端；源</a:t>
            </a:r>
            <a:r>
              <a:rPr lang="zh-CN" altLang="en-US" sz="2400" dirty="0">
                <a:solidFill>
                  <a:schemeClr val="tx1"/>
                </a:solidFill>
              </a:rPr>
              <a:t>端收到后降低流量</a:t>
            </a:r>
            <a:r>
              <a:rPr lang="zh-CN" altLang="en-US" sz="2400" dirty="0" smtClean="0">
                <a:solidFill>
                  <a:schemeClr val="tx1"/>
                </a:solidFill>
              </a:rPr>
              <a:t>直至拥塞消除；</a:t>
            </a:r>
            <a:endParaRPr lang="en-US" altLang="zh-CN" sz="2400" dirty="0" smtClean="0">
              <a:solidFill>
                <a:schemeClr val="tx1"/>
              </a:solidFill>
            </a:endParaRPr>
          </a:p>
          <a:p>
            <a:pPr lvl="3"/>
            <a:r>
              <a:rPr lang="zh-CN" altLang="en-US" sz="2400" dirty="0" smtClean="0">
                <a:solidFill>
                  <a:schemeClr val="tx1"/>
                </a:solidFill>
              </a:rPr>
              <a:t>现代</a:t>
            </a:r>
            <a:r>
              <a:rPr lang="en-US" altLang="zh-CN" sz="2400" dirty="0" smtClean="0">
                <a:solidFill>
                  <a:schemeClr val="tx1"/>
                </a:solidFill>
              </a:rPr>
              <a:t>Internet</a:t>
            </a:r>
            <a:r>
              <a:rPr lang="zh-CN" altLang="en-US" sz="2400" dirty="0">
                <a:solidFill>
                  <a:schemeClr val="tx1"/>
                </a:solidFill>
              </a:rPr>
              <a:t>所</a:t>
            </a:r>
            <a:r>
              <a:rPr lang="zh-CN" altLang="en-US" sz="2400" dirty="0" smtClean="0">
                <a:solidFill>
                  <a:schemeClr val="tx1"/>
                </a:solidFill>
              </a:rPr>
              <a:t>用。</a:t>
            </a:r>
            <a:endParaRPr lang="en-US" altLang="zh-CN"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904" y="4581128"/>
            <a:ext cx="8229600" cy="173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8717232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逐跳后压</a:t>
            </a:r>
            <a:endParaRPr lang="zh-CN" altLang="en-US" sz="2800" dirty="0"/>
          </a:p>
        </p:txBody>
      </p:sp>
      <p:sp>
        <p:nvSpPr>
          <p:cNvPr id="5123" name="内容占位符 3"/>
          <p:cNvSpPr>
            <a:spLocks noGrp="1"/>
          </p:cNvSpPr>
          <p:nvPr>
            <p:ph idx="1"/>
          </p:nvPr>
        </p:nvSpPr>
        <p:spPr>
          <a:xfrm>
            <a:off x="3131840" y="1773238"/>
            <a:ext cx="5783559" cy="3599978"/>
          </a:xfrm>
        </p:spPr>
        <p:txBody>
          <a:bodyPr/>
          <a:lstStyle/>
          <a:p>
            <a:pPr lvl="2"/>
            <a:r>
              <a:rPr lang="zh-CN" altLang="en-US" dirty="0">
                <a:solidFill>
                  <a:srgbClr val="FF0000"/>
                </a:solidFill>
              </a:rPr>
              <a:t>逐跳后</a:t>
            </a:r>
            <a:r>
              <a:rPr lang="zh-CN" altLang="en-US" dirty="0" smtClean="0">
                <a:solidFill>
                  <a:srgbClr val="FF0000"/>
                </a:solidFill>
              </a:rPr>
              <a:t>压</a:t>
            </a:r>
            <a:endParaRPr lang="en-US" altLang="zh-CN" dirty="0" smtClean="0">
              <a:solidFill>
                <a:srgbClr val="FF0000"/>
              </a:solidFill>
            </a:endParaRPr>
          </a:p>
          <a:p>
            <a:pPr lvl="3"/>
            <a:r>
              <a:rPr lang="zh-CN" altLang="en-US" sz="2400" dirty="0">
                <a:solidFill>
                  <a:schemeClr val="tx1"/>
                </a:solidFill>
              </a:rPr>
              <a:t>让抑制分组在其经过的每个站点都</a:t>
            </a:r>
            <a:r>
              <a:rPr lang="zh-CN" altLang="en-US" sz="2400" dirty="0" smtClean="0">
                <a:solidFill>
                  <a:schemeClr val="tx1"/>
                </a:solidFill>
              </a:rPr>
              <a:t>起作用；</a:t>
            </a:r>
            <a:endParaRPr lang="en-US" altLang="zh-CN" sz="2400" dirty="0" smtClean="0">
              <a:solidFill>
                <a:schemeClr val="tx1"/>
              </a:solidFill>
            </a:endParaRPr>
          </a:p>
          <a:p>
            <a:pPr lvl="3"/>
            <a:r>
              <a:rPr lang="zh-CN" altLang="en-US" sz="2400" dirty="0" smtClean="0">
                <a:solidFill>
                  <a:schemeClr val="tx1"/>
                </a:solidFill>
              </a:rPr>
              <a:t>反应</a:t>
            </a:r>
            <a:r>
              <a:rPr lang="zh-CN" altLang="en-US" sz="2400" dirty="0">
                <a:solidFill>
                  <a:schemeClr val="tx1"/>
                </a:solidFill>
              </a:rPr>
              <a:t>较快，是以上游使用更多的缓冲为</a:t>
            </a:r>
            <a:r>
              <a:rPr lang="zh-CN" altLang="en-US" sz="2400" dirty="0" smtClean="0">
                <a:solidFill>
                  <a:schemeClr val="tx1"/>
                </a:solidFill>
              </a:rPr>
              <a:t>代价。</a:t>
            </a:r>
            <a:endParaRPr lang="en-US" altLang="zh-CN" sz="2400" dirty="0">
              <a:solidFill>
                <a:schemeClr val="tx1"/>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4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pic>
        <p:nvPicPr>
          <p:cNvPr id="3074" name="Picture 2" descr="5-28"/>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944" y="1628800"/>
            <a:ext cx="3431015" cy="491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335408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负载脱落</a:t>
            </a:r>
            <a:endParaRPr lang="zh-CN" altLang="en-US" dirty="0"/>
          </a:p>
        </p:txBody>
      </p:sp>
      <p:sp>
        <p:nvSpPr>
          <p:cNvPr id="5123" name="内容占位符 3"/>
          <p:cNvSpPr>
            <a:spLocks noGrp="1"/>
          </p:cNvSpPr>
          <p:nvPr>
            <p:ph idx="1"/>
          </p:nvPr>
        </p:nvSpPr>
        <p:spPr/>
        <p:txBody>
          <a:bodyPr/>
          <a:lstStyle/>
          <a:p>
            <a:r>
              <a:rPr lang="zh-CN" altLang="en-US" sz="2400" dirty="0" smtClean="0">
                <a:solidFill>
                  <a:srgbClr val="FF0000"/>
                </a:solidFill>
              </a:rPr>
              <a:t>思想</a:t>
            </a:r>
            <a:r>
              <a:rPr lang="zh-CN" altLang="en-US" sz="2400" dirty="0" smtClean="0"/>
              <a:t>：当</a:t>
            </a:r>
            <a:r>
              <a:rPr lang="zh-CN" altLang="en-US" sz="2400" dirty="0"/>
              <a:t>通常拥塞控制方法不能奏效时，路由器主动丢弃过多分组。</a:t>
            </a:r>
          </a:p>
          <a:p>
            <a:r>
              <a:rPr lang="zh-CN" altLang="en-US" sz="2400" dirty="0" smtClean="0">
                <a:solidFill>
                  <a:srgbClr val="FF0000"/>
                </a:solidFill>
              </a:rPr>
              <a:t>算法</a:t>
            </a:r>
            <a:endParaRPr lang="en-US" altLang="zh-CN" sz="2400" dirty="0" smtClean="0">
              <a:solidFill>
                <a:srgbClr val="FF0000"/>
              </a:solidFill>
            </a:endParaRPr>
          </a:p>
          <a:p>
            <a:pPr marL="623888" lvl="1" indent="0">
              <a:buNone/>
            </a:pPr>
            <a:r>
              <a:rPr lang="en-US" altLang="zh-CN" sz="2400" dirty="0">
                <a:solidFill>
                  <a:srgbClr val="0000FF"/>
                </a:solidFill>
              </a:rPr>
              <a:t>1.  </a:t>
            </a:r>
            <a:r>
              <a:rPr lang="zh-CN" altLang="en-US" sz="2400" dirty="0">
                <a:solidFill>
                  <a:srgbClr val="0000FF"/>
                </a:solidFill>
              </a:rPr>
              <a:t>给分组设定优先级</a:t>
            </a:r>
          </a:p>
          <a:p>
            <a:pPr marL="623888" lvl="1" indent="0">
              <a:buNone/>
            </a:pPr>
            <a:r>
              <a:rPr lang="zh-CN" altLang="en-US" sz="2400" dirty="0" smtClean="0"/>
              <a:t>⑴ 从</a:t>
            </a:r>
            <a:r>
              <a:rPr lang="zh-CN" altLang="en-US" sz="2400" dirty="0"/>
              <a:t>应用程序角度进行</a:t>
            </a:r>
          </a:p>
          <a:p>
            <a:pPr lvl="1"/>
            <a:r>
              <a:rPr lang="zh-CN" altLang="en-US" sz="2400" dirty="0"/>
              <a:t>	葡萄酒型（旧的比新的好</a:t>
            </a:r>
            <a:r>
              <a:rPr lang="zh-CN" altLang="en-US" sz="2400" dirty="0" smtClean="0"/>
              <a:t>）：旧</a:t>
            </a:r>
            <a:r>
              <a:rPr lang="zh-CN" altLang="en-US" sz="2400" dirty="0"/>
              <a:t>分组分配高优先级，新分组分配低优先级。</a:t>
            </a:r>
            <a:r>
              <a:rPr lang="zh-CN" altLang="en-US" sz="2400" dirty="0" smtClean="0"/>
              <a:t>例如，</a:t>
            </a:r>
            <a:r>
              <a:rPr lang="zh-CN" altLang="en-US" sz="2400" dirty="0"/>
              <a:t>用于文件传输的</a:t>
            </a:r>
            <a:r>
              <a:rPr lang="zh-CN" altLang="en-US" sz="2400" dirty="0" smtClean="0"/>
              <a:t>场合。</a:t>
            </a:r>
            <a:endParaRPr lang="zh-CN" altLang="en-US" sz="2400" dirty="0"/>
          </a:p>
          <a:p>
            <a:pPr lvl="1"/>
            <a:r>
              <a:rPr lang="zh-CN" altLang="en-US" sz="2400" dirty="0" smtClean="0"/>
              <a:t>牛奶</a:t>
            </a:r>
            <a:r>
              <a:rPr lang="zh-CN" altLang="en-US" sz="2400" dirty="0"/>
              <a:t>型（新的比旧的好</a:t>
            </a:r>
            <a:r>
              <a:rPr lang="zh-CN" altLang="en-US" sz="2400" dirty="0" smtClean="0"/>
              <a:t>）：新</a:t>
            </a:r>
            <a:r>
              <a:rPr lang="zh-CN" altLang="en-US" sz="2400" dirty="0"/>
              <a:t>分组分配高优先级，旧分组分配低优先级。</a:t>
            </a:r>
            <a:r>
              <a:rPr lang="zh-CN" altLang="en-US" sz="2400" dirty="0" smtClean="0"/>
              <a:t>例如，用于</a:t>
            </a:r>
            <a:r>
              <a:rPr lang="zh-CN" altLang="en-US" sz="2400" dirty="0"/>
              <a:t>多媒体传输的场合</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a:solidFill>
                  <a:schemeClr val="tx1"/>
                </a:solidFill>
                <a:latin typeface="幼圆" pitchFamily="49" charset="-122"/>
                <a:ea typeface="幼圆" pitchFamily="49" charset="-122"/>
              </a:rPr>
              <a:t>3 </a:t>
            </a:r>
            <a:r>
              <a:rPr lang="zh-CN" altLang="en-US" sz="1200" b="0">
                <a:solidFill>
                  <a:schemeClr val="tx1"/>
                </a:solidFill>
                <a:latin typeface="幼圆" pitchFamily="49" charset="-122"/>
                <a:ea typeface="幼圆" pitchFamily="49" charset="-122"/>
              </a:rPr>
              <a:t>之 </a:t>
            </a:r>
            <a:r>
              <a:rPr lang="en-US" altLang="zh-CN" sz="1200" b="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19840640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100000"/>
              </a:lnSpc>
            </a:pPr>
            <a:r>
              <a:rPr lang="zh-CN" altLang="en-US" dirty="0" smtClean="0"/>
              <a:t>负载脱落</a:t>
            </a:r>
            <a:endParaRPr lang="zh-CN" altLang="en-US" dirty="0"/>
          </a:p>
        </p:txBody>
      </p:sp>
      <p:sp>
        <p:nvSpPr>
          <p:cNvPr id="5123" name="内容占位符 3"/>
          <p:cNvSpPr>
            <a:spLocks noGrp="1"/>
          </p:cNvSpPr>
          <p:nvPr>
            <p:ph idx="1"/>
          </p:nvPr>
        </p:nvSpPr>
        <p:spPr/>
        <p:txBody>
          <a:bodyPr/>
          <a:lstStyle/>
          <a:p>
            <a:pPr marL="623888" lvl="1" indent="0">
              <a:buNone/>
            </a:pPr>
            <a:r>
              <a:rPr lang="zh-CN" altLang="en-US" sz="2400" dirty="0" smtClean="0"/>
              <a:t>⑵ 从</a:t>
            </a:r>
            <a:r>
              <a:rPr lang="zh-CN" altLang="en-US" sz="2400" dirty="0"/>
              <a:t>经济角度</a:t>
            </a:r>
            <a:r>
              <a:rPr lang="zh-CN" altLang="en-US" sz="2400" dirty="0" smtClean="0"/>
              <a:t>进行：价钱低的</a:t>
            </a:r>
            <a:r>
              <a:rPr lang="zh-CN" altLang="en-US" sz="2400" dirty="0"/>
              <a:t>分配低优先级，价钱高的分配高优先级。</a:t>
            </a:r>
          </a:p>
          <a:p>
            <a:pPr marL="623888" lvl="1" indent="0">
              <a:buNone/>
            </a:pPr>
            <a:r>
              <a:rPr lang="zh-CN" altLang="en-US" sz="2400" dirty="0" smtClean="0"/>
              <a:t>⑶ 从</a:t>
            </a:r>
            <a:r>
              <a:rPr lang="zh-CN" altLang="en-US" sz="2400" dirty="0"/>
              <a:t>通信量整形角度</a:t>
            </a:r>
            <a:r>
              <a:rPr lang="zh-CN" altLang="en-US" sz="2400" dirty="0" smtClean="0"/>
              <a:t>进行：超标</a:t>
            </a:r>
            <a:r>
              <a:rPr lang="zh-CN" altLang="en-US" sz="2400" dirty="0"/>
              <a:t>通信量分配低优先级，未超标通信量分配高优先级。</a:t>
            </a:r>
          </a:p>
          <a:p>
            <a:pPr marL="623888" lvl="1" indent="0">
              <a:buNone/>
            </a:pPr>
            <a:r>
              <a:rPr lang="en-US" altLang="zh-CN" sz="2400" dirty="0">
                <a:solidFill>
                  <a:srgbClr val="0000FF"/>
                </a:solidFill>
              </a:rPr>
              <a:t>2.  </a:t>
            </a:r>
            <a:r>
              <a:rPr lang="zh-CN" altLang="en-US" sz="2400" dirty="0">
                <a:solidFill>
                  <a:srgbClr val="0000FF"/>
                </a:solidFill>
              </a:rPr>
              <a:t>优先级的实现</a:t>
            </a:r>
          </a:p>
          <a:p>
            <a:pPr marL="623888" lvl="1" indent="0">
              <a:buNone/>
            </a:pPr>
            <a:r>
              <a:rPr lang="zh-CN" altLang="en-US" sz="2400" dirty="0" smtClean="0"/>
              <a:t>     在</a:t>
            </a:r>
            <a:r>
              <a:rPr lang="zh-CN" altLang="en-US" sz="2400" dirty="0"/>
              <a:t>分组中用一个或多个头部位存放优先级，例如：</a:t>
            </a:r>
            <a:r>
              <a:rPr lang="en-US" altLang="zh-CN" sz="2400" dirty="0"/>
              <a:t>ATM</a:t>
            </a:r>
            <a:r>
              <a:rPr lang="zh-CN" altLang="en-US" sz="2400" dirty="0"/>
              <a:t>信元用一个位表示高、低优先级。</a:t>
            </a:r>
          </a:p>
          <a:p>
            <a:pPr marL="623888" lvl="1" indent="0">
              <a:buNone/>
            </a:pPr>
            <a:r>
              <a:rPr lang="en-US" altLang="zh-CN" sz="2400" dirty="0">
                <a:solidFill>
                  <a:srgbClr val="0000FF"/>
                </a:solidFill>
              </a:rPr>
              <a:t>3.  </a:t>
            </a:r>
            <a:r>
              <a:rPr lang="zh-CN" altLang="en-US" sz="2400" dirty="0">
                <a:solidFill>
                  <a:srgbClr val="0000FF"/>
                </a:solidFill>
              </a:rPr>
              <a:t>丢弃分组</a:t>
            </a:r>
          </a:p>
          <a:p>
            <a:pPr marL="623888" lvl="1" indent="0">
              <a:buNone/>
            </a:pPr>
            <a:r>
              <a:rPr lang="zh-CN" altLang="en-US" sz="2400" dirty="0" smtClean="0"/>
              <a:t>     出现</a:t>
            </a:r>
            <a:r>
              <a:rPr lang="zh-CN" altLang="en-US" sz="2400" dirty="0"/>
              <a:t>拥塞时，先丢弃低优先级的分组，然后丢弃高优先级的</a:t>
            </a:r>
            <a:r>
              <a:rPr lang="zh-CN" altLang="en-US" sz="2400" dirty="0" smtClean="0"/>
              <a:t>分组。</a:t>
            </a:r>
            <a:endParaRPr lang="zh-CN" altLang="en-US" sz="2400" dirty="0"/>
          </a:p>
          <a:p>
            <a:endParaRPr lang="zh-CN" altLang="en-US" sz="2400"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368441823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随机早期检测</a:t>
            </a:r>
            <a:r>
              <a:rPr lang="en-US" altLang="zh-CN" dirty="0"/>
              <a:t/>
            </a:r>
            <a:br>
              <a:rPr lang="en-US" altLang="zh-CN" dirty="0"/>
            </a:br>
            <a:r>
              <a:rPr lang="zh-CN" altLang="en-US" sz="2800" dirty="0" smtClean="0"/>
              <a:t>（</a:t>
            </a:r>
            <a:r>
              <a:rPr lang="en-US" altLang="zh-CN" sz="2800" dirty="0" smtClean="0">
                <a:latin typeface="华文新魏" panose="02010800040101010101" pitchFamily="2" charset="-122"/>
                <a:ea typeface="华文新魏" panose="02010800040101010101" pitchFamily="2" charset="-122"/>
              </a:rPr>
              <a:t>RED</a:t>
            </a:r>
            <a:r>
              <a:rPr lang="zh-CN" altLang="en-US" sz="2800" dirty="0" smtClean="0"/>
              <a:t>）</a:t>
            </a:r>
            <a:endParaRPr lang="zh-CN" altLang="en-US" dirty="0"/>
          </a:p>
        </p:txBody>
      </p:sp>
      <p:sp>
        <p:nvSpPr>
          <p:cNvPr id="5123" name="内容占位符 3"/>
          <p:cNvSpPr>
            <a:spLocks noGrp="1"/>
          </p:cNvSpPr>
          <p:nvPr>
            <p:ph idx="1"/>
          </p:nvPr>
        </p:nvSpPr>
        <p:spPr>
          <a:xfrm>
            <a:off x="809625" y="1773238"/>
            <a:ext cx="7958138" cy="4680098"/>
          </a:xfrm>
        </p:spPr>
        <p:txBody>
          <a:bodyPr/>
          <a:lstStyle/>
          <a:p>
            <a:r>
              <a:rPr lang="zh-CN" altLang="en-US" sz="2400" dirty="0" smtClean="0">
                <a:solidFill>
                  <a:srgbClr val="FF0000"/>
                </a:solidFill>
              </a:rPr>
              <a:t>尽可能早地丢弃分组</a:t>
            </a:r>
            <a:endParaRPr lang="en-US" altLang="zh-CN" sz="2400" dirty="0" smtClean="0">
              <a:solidFill>
                <a:srgbClr val="FF0000"/>
              </a:solidFill>
            </a:endParaRPr>
          </a:p>
          <a:p>
            <a:pPr lvl="1"/>
            <a:r>
              <a:rPr lang="zh-CN" altLang="en-US" sz="2400" dirty="0" smtClean="0">
                <a:solidFill>
                  <a:srgbClr val="0000FF"/>
                </a:solidFill>
              </a:rPr>
              <a:t>问题</a:t>
            </a:r>
            <a:r>
              <a:rPr lang="zh-CN" altLang="en-US" sz="2400" dirty="0" smtClean="0"/>
              <a:t>：如何确定丢弃的时间点？</a:t>
            </a:r>
            <a:endParaRPr lang="en-US" altLang="zh-CN" sz="2400" dirty="0" smtClean="0"/>
          </a:p>
          <a:p>
            <a:pPr lvl="1"/>
            <a:r>
              <a:rPr lang="zh-CN" altLang="en-US" sz="2400" dirty="0" smtClean="0">
                <a:solidFill>
                  <a:srgbClr val="0000FF"/>
                </a:solidFill>
              </a:rPr>
              <a:t>解决</a:t>
            </a:r>
            <a:r>
              <a:rPr lang="zh-CN" altLang="en-US" sz="2400" dirty="0" smtClean="0"/>
              <a:t>：路由器维护一个运行队列长度的平均值，如某条链路上的平均队列长度超过某个阀值，则该链路就被认为即将拥塞。</a:t>
            </a:r>
            <a:endParaRPr lang="en-US" altLang="zh-CN" sz="2400" dirty="0" smtClean="0"/>
          </a:p>
          <a:p>
            <a:r>
              <a:rPr lang="zh-CN" altLang="en-US" sz="2400" dirty="0" smtClean="0">
                <a:solidFill>
                  <a:srgbClr val="FF0000"/>
                </a:solidFill>
              </a:rPr>
              <a:t>随机选择要丢弃的分组</a:t>
            </a:r>
            <a:endParaRPr lang="en-US" altLang="zh-CN" sz="2400" dirty="0" smtClean="0">
              <a:solidFill>
                <a:srgbClr val="FF0000"/>
              </a:solidFill>
            </a:endParaRPr>
          </a:p>
          <a:p>
            <a:pPr lvl="1"/>
            <a:r>
              <a:rPr lang="zh-CN" altLang="en-US" sz="2400" dirty="0" smtClean="0"/>
              <a:t>随机选择丢弃的分组使得快速发送方发现丢包的可能性更大；</a:t>
            </a:r>
            <a:endParaRPr lang="en-US" altLang="zh-CN" sz="2400" dirty="0" smtClean="0"/>
          </a:p>
          <a:p>
            <a:pPr lvl="1"/>
            <a:r>
              <a:rPr lang="zh-CN" altLang="en-US" sz="2400" dirty="0" smtClean="0"/>
              <a:t>丢弃的分组起到了传递抑制分组的同样作用（</a:t>
            </a:r>
            <a:r>
              <a:rPr lang="zh-CN" altLang="en-US" sz="2400" dirty="0" smtClean="0">
                <a:solidFill>
                  <a:srgbClr val="0000FF"/>
                </a:solidFill>
              </a:rPr>
              <a:t>隐含的</a:t>
            </a:r>
            <a:r>
              <a:rPr lang="zh-CN" altLang="en-US" sz="2400" dirty="0" smtClean="0"/>
              <a:t>），这样就无需路由器再发送任何显式信号；</a:t>
            </a:r>
            <a:endParaRPr lang="en-US" altLang="zh-CN" sz="2400" dirty="0" smtClean="0"/>
          </a:p>
          <a:p>
            <a:r>
              <a:rPr lang="en-US" altLang="zh-CN" sz="2400" dirty="0" smtClean="0"/>
              <a:t>RED</a:t>
            </a:r>
            <a:r>
              <a:rPr lang="zh-CN" altLang="en-US" sz="2400" dirty="0" smtClean="0"/>
              <a:t>技术用在主机不能接收显式拥塞信号的环境中</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拥塞控制</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489918698"/>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服务质量</a:t>
            </a:r>
            <a:r>
              <a:rPr lang="en-US" altLang="zh-CN" dirty="0" smtClean="0"/>
              <a:t/>
            </a:r>
            <a:br>
              <a:rPr lang="en-US" altLang="zh-CN" dirty="0" smtClean="0"/>
            </a:br>
            <a:r>
              <a:rPr lang="zh-CN" altLang="en-US" sz="2800" b="1" dirty="0" smtClean="0"/>
              <a:t>（</a:t>
            </a:r>
            <a:r>
              <a:rPr lang="en-US" altLang="zh-CN" sz="2800" b="1" dirty="0" err="1" smtClean="0">
                <a:latin typeface="华文新魏" panose="02010800040101010101" pitchFamily="2" charset="-122"/>
                <a:ea typeface="华文新魏" panose="02010800040101010101" pitchFamily="2" charset="-122"/>
              </a:rPr>
              <a:t>QoS</a:t>
            </a:r>
            <a:r>
              <a:rPr lang="zh-CN" altLang="en-US" sz="2800" b="1" dirty="0" smtClean="0"/>
              <a:t>）</a:t>
            </a:r>
          </a:p>
        </p:txBody>
      </p:sp>
      <p:sp>
        <p:nvSpPr>
          <p:cNvPr id="5123" name="内容占位符 3"/>
          <p:cNvSpPr>
            <a:spLocks noGrp="1"/>
          </p:cNvSpPr>
          <p:nvPr>
            <p:ph idx="1"/>
          </p:nvPr>
        </p:nvSpPr>
        <p:spPr/>
        <p:txBody>
          <a:bodyPr/>
          <a:lstStyle/>
          <a:p>
            <a:pPr>
              <a:lnSpc>
                <a:spcPct val="125000"/>
              </a:lnSpc>
            </a:pPr>
            <a:r>
              <a:rPr lang="zh-CN" altLang="en-US" sz="2800" dirty="0" smtClean="0">
                <a:solidFill>
                  <a:srgbClr val="FF0000"/>
                </a:solidFill>
              </a:rPr>
              <a:t>目的</a:t>
            </a:r>
            <a:r>
              <a:rPr lang="zh-CN" altLang="en-US" sz="2800" dirty="0" smtClean="0"/>
              <a:t>：让一个小容量网络以较低成本来满足应用需求；</a:t>
            </a:r>
            <a:endParaRPr lang="en-US" altLang="zh-CN" sz="2800" dirty="0" smtClean="0"/>
          </a:p>
          <a:p>
            <a:pPr>
              <a:lnSpc>
                <a:spcPct val="125000"/>
              </a:lnSpc>
            </a:pPr>
            <a:r>
              <a:rPr lang="zh-CN" altLang="en-US" sz="2800" dirty="0" smtClean="0">
                <a:solidFill>
                  <a:srgbClr val="FF0000"/>
                </a:solidFill>
              </a:rPr>
              <a:t>解决</a:t>
            </a:r>
            <a:r>
              <a:rPr lang="zh-CN" altLang="en-US" sz="2800" dirty="0" smtClean="0"/>
              <a:t>：</a:t>
            </a:r>
            <a:endParaRPr lang="en-US" altLang="zh-CN" sz="2800" dirty="0" smtClean="0"/>
          </a:p>
          <a:p>
            <a:pPr lvl="1">
              <a:lnSpc>
                <a:spcPct val="125000"/>
              </a:lnSpc>
            </a:pPr>
            <a:r>
              <a:rPr lang="zh-CN" altLang="en-US" dirty="0" smtClean="0"/>
              <a:t>应用程序需要网络什么样的质量？</a:t>
            </a:r>
            <a:endParaRPr lang="en-US" altLang="zh-CN" dirty="0" smtClean="0"/>
          </a:p>
          <a:p>
            <a:pPr lvl="1">
              <a:lnSpc>
                <a:spcPct val="125000"/>
              </a:lnSpc>
            </a:pPr>
            <a:r>
              <a:rPr lang="zh-CN" altLang="en-US" dirty="0" smtClean="0"/>
              <a:t>如何规范进入网络的流量？</a:t>
            </a:r>
            <a:endParaRPr lang="en-US" altLang="zh-CN" dirty="0" smtClean="0"/>
          </a:p>
          <a:p>
            <a:pPr lvl="1">
              <a:lnSpc>
                <a:spcPct val="125000"/>
              </a:lnSpc>
            </a:pPr>
            <a:r>
              <a:rPr lang="zh-CN" altLang="en-US" dirty="0" smtClean="0"/>
              <a:t>为了保障性能如何在路由器上预留资源？</a:t>
            </a:r>
            <a:endParaRPr lang="en-US" altLang="zh-CN" dirty="0" smtClean="0"/>
          </a:p>
          <a:p>
            <a:pPr lvl="1">
              <a:lnSpc>
                <a:spcPct val="125000"/>
              </a:lnSpc>
            </a:pPr>
            <a:r>
              <a:rPr lang="zh-CN" altLang="en-US" dirty="0" smtClean="0"/>
              <a:t>网络能否安全地接受更多流量？</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5"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a:solidFill>
                  <a:schemeClr val="tx1"/>
                </a:solidFill>
                <a:latin typeface="幼圆" pitchFamily="49" charset="-122"/>
                <a:ea typeface="幼圆" pitchFamily="49" charset="-122"/>
              </a:rPr>
              <a:t>1</a:t>
            </a:r>
          </a:p>
        </p:txBody>
      </p:sp>
    </p:spTree>
    <p:extLst>
      <p:ext uri="{BB962C8B-B14F-4D97-AF65-F5344CB8AC3E}">
        <p14:creationId xmlns:p14="http://schemas.microsoft.com/office/powerpoint/2010/main" val="51916196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服务质量</a:t>
            </a:r>
            <a:r>
              <a:rPr lang="en-US" altLang="zh-CN" dirty="0" smtClean="0"/>
              <a:t/>
            </a:r>
            <a:br>
              <a:rPr lang="en-US" altLang="zh-CN" dirty="0" smtClean="0"/>
            </a:br>
            <a:r>
              <a:rPr lang="zh-CN" altLang="en-US" sz="2800" b="1" dirty="0" smtClean="0"/>
              <a:t>（</a:t>
            </a:r>
            <a:r>
              <a:rPr lang="en-US" altLang="zh-CN" sz="2800" b="1" dirty="0" err="1" smtClean="0">
                <a:latin typeface="华文新魏" panose="02010800040101010101" pitchFamily="2" charset="-122"/>
                <a:ea typeface="华文新魏" panose="02010800040101010101" pitchFamily="2" charset="-122"/>
              </a:rPr>
              <a:t>QoS</a:t>
            </a:r>
            <a:r>
              <a:rPr lang="zh-CN" altLang="en-US" sz="2800" b="1" dirty="0" smtClean="0"/>
              <a:t>）</a:t>
            </a:r>
          </a:p>
        </p:txBody>
      </p:sp>
      <p:sp>
        <p:nvSpPr>
          <p:cNvPr id="5123" name="内容占位符 3"/>
          <p:cNvSpPr>
            <a:spLocks noGrp="1"/>
          </p:cNvSpPr>
          <p:nvPr>
            <p:ph idx="1"/>
          </p:nvPr>
        </p:nvSpPr>
        <p:spPr>
          <a:xfrm>
            <a:off x="3131840" y="1844824"/>
            <a:ext cx="2664296" cy="4392488"/>
          </a:xfrm>
        </p:spPr>
        <p:txBody>
          <a:bodyPr/>
          <a:lstStyle/>
          <a:p>
            <a:pPr>
              <a:lnSpc>
                <a:spcPct val="125000"/>
              </a:lnSpc>
            </a:pPr>
            <a:r>
              <a:rPr lang="zh-CN" altLang="en-US" dirty="0" smtClean="0">
                <a:hlinkClick r:id="rId3" action="ppaction://hlinksldjump"/>
              </a:rPr>
              <a:t>应用需求</a:t>
            </a:r>
            <a:endParaRPr lang="en-US" altLang="zh-CN" dirty="0" smtClean="0"/>
          </a:p>
          <a:p>
            <a:pPr>
              <a:lnSpc>
                <a:spcPct val="125000"/>
              </a:lnSpc>
            </a:pPr>
            <a:r>
              <a:rPr lang="zh-CN" altLang="en-US" dirty="0" smtClean="0">
                <a:hlinkClick r:id="rId4" action="ppaction://hlinksldjump"/>
              </a:rPr>
              <a:t>流量整形</a:t>
            </a:r>
            <a:endParaRPr lang="en-US" altLang="zh-CN" dirty="0" smtClean="0"/>
          </a:p>
          <a:p>
            <a:pPr>
              <a:lnSpc>
                <a:spcPct val="125000"/>
              </a:lnSpc>
            </a:pPr>
            <a:r>
              <a:rPr lang="zh-CN" altLang="en-US" dirty="0" smtClean="0">
                <a:hlinkClick r:id="rId5" action="ppaction://hlinksldjump"/>
              </a:rPr>
              <a:t>分组调度</a:t>
            </a:r>
            <a:endParaRPr lang="en-US" altLang="zh-CN" dirty="0" smtClean="0"/>
          </a:p>
          <a:p>
            <a:pPr>
              <a:lnSpc>
                <a:spcPct val="125000"/>
              </a:lnSpc>
            </a:pPr>
            <a:r>
              <a:rPr lang="zh-CN" altLang="en-US" dirty="0">
                <a:hlinkClick r:id="rId6" action="ppaction://hlinksldjump"/>
              </a:rPr>
              <a:t>准</a:t>
            </a:r>
            <a:r>
              <a:rPr lang="zh-CN" altLang="en-US" dirty="0" smtClean="0">
                <a:hlinkClick r:id="rId6" action="ppaction://hlinksldjump"/>
              </a:rPr>
              <a:t>入控制</a:t>
            </a:r>
            <a:endParaRPr lang="en-US" altLang="zh-CN" dirty="0" smtClean="0"/>
          </a:p>
          <a:p>
            <a:pPr>
              <a:lnSpc>
                <a:spcPct val="125000"/>
              </a:lnSpc>
            </a:pPr>
            <a:r>
              <a:rPr lang="zh-CN" altLang="en-US" dirty="0" smtClean="0">
                <a:hlinkClick r:id="rId7" action="ppaction://hlinksldjump"/>
              </a:rPr>
              <a:t>综合服务</a:t>
            </a:r>
            <a:endParaRPr lang="en-US" altLang="zh-CN" dirty="0" smtClean="0"/>
          </a:p>
          <a:p>
            <a:pPr>
              <a:lnSpc>
                <a:spcPct val="125000"/>
              </a:lnSpc>
            </a:pPr>
            <a:r>
              <a:rPr lang="zh-CN" altLang="en-US" dirty="0" smtClean="0">
                <a:hlinkClick r:id="rId8" action="ppaction://hlinksldjump"/>
              </a:rPr>
              <a:t>区分服务</a:t>
            </a:r>
            <a:endParaRPr lang="zh-CN" altLang="en-US" dirty="0" smtClean="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Font typeface="Wingdings" pitchFamily="2" charset="2"/>
              <a:buNone/>
            </a:pPr>
            <a:r>
              <a:rPr lang="zh-CN" altLang="en-US" sz="1200" b="0">
                <a:solidFill>
                  <a:schemeClr val="tx1"/>
                </a:solidFill>
                <a:latin typeface="Times New Roman" pitchFamily="18" charset="0"/>
                <a:ea typeface="幼圆" pitchFamily="49" charset="-122"/>
                <a:hlinkClick r:id="rId11" action="ppaction://hlinksldjump"/>
              </a:rPr>
              <a:t>本章内容</a:t>
            </a:r>
            <a:endParaRPr lang="zh-CN" altLang="en-US" sz="1200" b="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9"/>
              </a:buBlip>
              <a:defRPr kumimoji="1" sz="2800" b="1">
                <a:solidFill>
                  <a:srgbClr val="000000"/>
                </a:solidFill>
                <a:latin typeface="Arial" charset="0"/>
                <a:ea typeface="华文楷体" pitchFamily="2" charset="-122"/>
              </a:defRPr>
            </a:lvl2pPr>
            <a:lvl3pPr marL="1143000" indent="-228600" eaLnBrk="0" hangingPunct="0">
              <a:buSzPct val="65000"/>
              <a:buBlip>
                <a:blip r:embed="rId10"/>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2779138002"/>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应用需求</a:t>
            </a:r>
            <a:endParaRPr lang="zh-CN" altLang="en-US" dirty="0"/>
          </a:p>
        </p:txBody>
      </p:sp>
      <p:sp>
        <p:nvSpPr>
          <p:cNvPr id="5123" name="内容占位符 3"/>
          <p:cNvSpPr>
            <a:spLocks noGrp="1"/>
          </p:cNvSpPr>
          <p:nvPr>
            <p:ph idx="1"/>
          </p:nvPr>
        </p:nvSpPr>
        <p:spPr>
          <a:xfrm>
            <a:off x="809625" y="1773238"/>
            <a:ext cx="7958138" cy="1223714"/>
          </a:xfrm>
        </p:spPr>
        <p:txBody>
          <a:bodyPr/>
          <a:lstStyle/>
          <a:p>
            <a:r>
              <a:rPr lang="zh-CN" altLang="en-US" sz="2400" dirty="0">
                <a:solidFill>
                  <a:srgbClr val="FF0000"/>
                </a:solidFill>
              </a:rPr>
              <a:t>流（</a:t>
            </a:r>
            <a:r>
              <a:rPr lang="en-US" altLang="zh-CN" sz="2400" dirty="0">
                <a:solidFill>
                  <a:srgbClr val="FF0000"/>
                </a:solidFill>
              </a:rPr>
              <a:t>flow</a:t>
            </a:r>
            <a:r>
              <a:rPr lang="zh-CN" altLang="en-US" sz="2400" dirty="0" smtClean="0">
                <a:solidFill>
                  <a:srgbClr val="FF0000"/>
                </a:solidFill>
              </a:rPr>
              <a:t>）</a:t>
            </a:r>
            <a:r>
              <a:rPr lang="zh-CN" altLang="en-US" sz="2400" dirty="0" smtClean="0"/>
              <a:t>：从</a:t>
            </a:r>
            <a:r>
              <a:rPr lang="zh-CN" altLang="en-US" sz="2400" dirty="0"/>
              <a:t>同一个源到同一个目的的分组</a:t>
            </a:r>
            <a:r>
              <a:rPr lang="zh-CN" altLang="en-US" sz="2400" dirty="0" smtClean="0"/>
              <a:t>流</a:t>
            </a:r>
            <a:endParaRPr lang="zh-CN" altLang="en-US" sz="2400" dirty="0"/>
          </a:p>
          <a:p>
            <a:r>
              <a:rPr lang="zh-CN" altLang="en-US" sz="2400" dirty="0" smtClean="0">
                <a:solidFill>
                  <a:srgbClr val="FF0000"/>
                </a:solidFill>
              </a:rPr>
              <a:t>流需求</a:t>
            </a:r>
            <a:r>
              <a:rPr lang="zh-CN" altLang="en-US" sz="2400" dirty="0" smtClean="0"/>
              <a:t>：用</a:t>
            </a:r>
            <a:r>
              <a:rPr lang="zh-CN" altLang="en-US" sz="2400" dirty="0" smtClean="0">
                <a:solidFill>
                  <a:srgbClr val="0000FF"/>
                </a:solidFill>
              </a:rPr>
              <a:t>带宽</a:t>
            </a:r>
            <a:r>
              <a:rPr lang="zh-CN" altLang="en-US" sz="2400" dirty="0" smtClean="0"/>
              <a:t>、</a:t>
            </a:r>
            <a:r>
              <a:rPr lang="zh-CN" altLang="en-US" sz="2400" dirty="0" smtClean="0">
                <a:solidFill>
                  <a:srgbClr val="0000FF"/>
                </a:solidFill>
              </a:rPr>
              <a:t>延时</a:t>
            </a:r>
            <a:r>
              <a:rPr lang="zh-CN" altLang="en-US" sz="2400" dirty="0" smtClean="0"/>
              <a:t>、</a:t>
            </a:r>
            <a:r>
              <a:rPr lang="zh-CN" altLang="en-US" sz="2400" dirty="0" smtClean="0">
                <a:solidFill>
                  <a:srgbClr val="0000FF"/>
                </a:solidFill>
              </a:rPr>
              <a:t>抖动</a:t>
            </a:r>
            <a:r>
              <a:rPr lang="zh-CN" altLang="en-US" sz="2400" dirty="0" smtClean="0"/>
              <a:t>和</a:t>
            </a:r>
            <a:r>
              <a:rPr lang="zh-CN" altLang="en-US" sz="2400" dirty="0" smtClean="0">
                <a:solidFill>
                  <a:srgbClr val="0000FF"/>
                </a:solidFill>
              </a:rPr>
              <a:t>丢失</a:t>
            </a:r>
            <a:r>
              <a:rPr lang="zh-CN" altLang="en-US" sz="2400" dirty="0" smtClean="0"/>
              <a:t>来描述，不同的应用程序对网络的需求不同</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grpSp>
        <p:nvGrpSpPr>
          <p:cNvPr id="7" name="Group 4"/>
          <p:cNvGrpSpPr>
            <a:grpSpLocks/>
          </p:cNvGrpSpPr>
          <p:nvPr/>
        </p:nvGrpSpPr>
        <p:grpSpPr bwMode="auto">
          <a:xfrm>
            <a:off x="1391865" y="3068638"/>
            <a:ext cx="7140575" cy="3321050"/>
            <a:chOff x="644" y="1611"/>
            <a:chExt cx="4498" cy="2092"/>
          </a:xfrm>
        </p:grpSpPr>
        <p:pic>
          <p:nvPicPr>
            <p:cNvPr id="8"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4" y="1611"/>
              <a:ext cx="4498" cy="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2069" y="2104"/>
              <a:ext cx="885" cy="225"/>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1" name="Rectangle 10"/>
            <p:cNvSpPr>
              <a:spLocks noChangeArrowheads="1"/>
            </p:cNvSpPr>
            <p:nvPr/>
          </p:nvSpPr>
          <p:spPr bwMode="auto">
            <a:xfrm>
              <a:off x="2069" y="3396"/>
              <a:ext cx="892" cy="221"/>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2" name="Rectangle 11"/>
            <p:cNvSpPr>
              <a:spLocks noChangeArrowheads="1"/>
            </p:cNvSpPr>
            <p:nvPr/>
          </p:nvSpPr>
          <p:spPr bwMode="auto">
            <a:xfrm>
              <a:off x="2964" y="3183"/>
              <a:ext cx="709" cy="208"/>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3" name="Rectangle 12"/>
            <p:cNvSpPr>
              <a:spLocks noChangeArrowheads="1"/>
            </p:cNvSpPr>
            <p:nvPr/>
          </p:nvSpPr>
          <p:spPr bwMode="auto">
            <a:xfrm>
              <a:off x="2954" y="3403"/>
              <a:ext cx="709" cy="208"/>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sp>
          <p:nvSpPr>
            <p:cNvPr id="14" name="Rectangle 13"/>
            <p:cNvSpPr>
              <a:spLocks noChangeArrowheads="1"/>
            </p:cNvSpPr>
            <p:nvPr/>
          </p:nvSpPr>
          <p:spPr bwMode="auto">
            <a:xfrm>
              <a:off x="3676" y="2756"/>
              <a:ext cx="709" cy="861"/>
            </a:xfrm>
            <a:prstGeom prst="rect">
              <a:avLst/>
            </a:prstGeom>
            <a:solidFill>
              <a:srgbClr val="FF2BD8">
                <a:alpha val="50195"/>
              </a:srgbClr>
            </a:solidFill>
            <a:ln w="9525" algn="ctr">
              <a:solidFill>
                <a:schemeClr val="tx1"/>
              </a:solidFill>
              <a:round/>
              <a:headEnd/>
              <a:tailEnd/>
            </a:ln>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endParaRPr lang="zh-CN" altLang="zh-CN"/>
            </a:p>
          </p:txBody>
        </p:sp>
      </p:grpSp>
      <p:sp>
        <p:nvSpPr>
          <p:cNvPr id="15" name="AutoShape 8"/>
          <p:cNvSpPr>
            <a:spLocks noChangeArrowheads="1"/>
          </p:cNvSpPr>
          <p:nvPr/>
        </p:nvSpPr>
        <p:spPr bwMode="auto">
          <a:xfrm>
            <a:off x="683568" y="3540071"/>
            <a:ext cx="2592288" cy="489799"/>
          </a:xfrm>
          <a:prstGeom prst="wedgeRoundRectCallout">
            <a:avLst>
              <a:gd name="adj1" fmla="val 63910"/>
              <a:gd name="adj2" fmla="val 57112"/>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en-US" altLang="zh-CN" sz="2000" b="1" dirty="0">
                <a:latin typeface="+mn-lt"/>
                <a:ea typeface="+mn-ea"/>
              </a:rPr>
              <a:t>“High” </a:t>
            </a:r>
            <a:r>
              <a:rPr lang="zh-CN" altLang="en-US" sz="2000" b="1" dirty="0">
                <a:latin typeface="+mn-lt"/>
                <a:ea typeface="+mn-ea"/>
              </a:rPr>
              <a:t>意味着高</a:t>
            </a:r>
            <a:r>
              <a:rPr lang="zh-CN" altLang="en-US" sz="2000" b="1" dirty="0" smtClean="0">
                <a:latin typeface="+mn-lt"/>
                <a:ea typeface="+mn-ea"/>
              </a:rPr>
              <a:t>需求</a:t>
            </a:r>
            <a:endParaRPr lang="zh-CN" altLang="en-US" sz="2000" b="1" dirty="0">
              <a:latin typeface="+mn-lt"/>
              <a:ea typeface="+mn-ea"/>
            </a:endParaRPr>
          </a:p>
          <a:p>
            <a:pPr>
              <a:spcBef>
                <a:spcPct val="20000"/>
              </a:spcBef>
            </a:pPr>
            <a:endParaRPr lang="zh-CN" altLang="en-US" sz="2000" b="1" dirty="0">
              <a:latin typeface="+mn-lt"/>
              <a:ea typeface="+mn-ea"/>
            </a:endParaRPr>
          </a:p>
        </p:txBody>
      </p:sp>
    </p:spTree>
    <p:extLst>
      <p:ext uri="{BB962C8B-B14F-4D97-AF65-F5344CB8AC3E}">
        <p14:creationId xmlns:p14="http://schemas.microsoft.com/office/powerpoint/2010/main" val="2041671092"/>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流量整形</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a:lnSpc>
                <a:spcPct val="110000"/>
              </a:lnSpc>
            </a:pPr>
            <a:r>
              <a:rPr lang="zh-CN" altLang="en-US" sz="2400" dirty="0" smtClean="0">
                <a:solidFill>
                  <a:srgbClr val="FF0000"/>
                </a:solidFill>
              </a:rPr>
              <a:t>问题</a:t>
            </a:r>
            <a:endParaRPr lang="en-US" altLang="zh-CN" sz="2400" dirty="0" smtClean="0">
              <a:solidFill>
                <a:srgbClr val="FF0000"/>
              </a:solidFill>
            </a:endParaRPr>
          </a:p>
          <a:p>
            <a:pPr lvl="1">
              <a:lnSpc>
                <a:spcPct val="110000"/>
              </a:lnSpc>
            </a:pPr>
            <a:r>
              <a:rPr lang="zh-CN" altLang="en-US" sz="2400" dirty="0" smtClean="0"/>
              <a:t>计算机网络中的流量是</a:t>
            </a:r>
            <a:r>
              <a:rPr lang="zh-CN" altLang="en-US" sz="2400" dirty="0" smtClean="0">
                <a:solidFill>
                  <a:srgbClr val="0000FF"/>
                </a:solidFill>
              </a:rPr>
              <a:t>突发</a:t>
            </a:r>
            <a:r>
              <a:rPr lang="zh-CN" altLang="en-US" sz="2400" dirty="0" smtClean="0"/>
              <a:t>的，如何实现客户（实时数据）和服务提供者（计算机网络）之间的约定（</a:t>
            </a:r>
            <a:r>
              <a:rPr lang="zh-CN" altLang="en-US" sz="2400" dirty="0" smtClean="0">
                <a:solidFill>
                  <a:srgbClr val="0000FF"/>
                </a:solidFill>
              </a:rPr>
              <a:t>服务等级约定</a:t>
            </a:r>
            <a:r>
              <a:rPr lang="en-US" altLang="zh-CN" sz="2400" dirty="0" smtClean="0">
                <a:solidFill>
                  <a:srgbClr val="0000FF"/>
                </a:solidFill>
              </a:rPr>
              <a:t>SLA</a:t>
            </a:r>
            <a:r>
              <a:rPr lang="zh-CN" altLang="en-US" sz="2400" dirty="0" smtClean="0"/>
              <a:t>）？</a:t>
            </a:r>
            <a:endParaRPr lang="en-US" altLang="zh-CN" sz="2400" dirty="0" smtClean="0"/>
          </a:p>
          <a:p>
            <a:pPr>
              <a:lnSpc>
                <a:spcPct val="110000"/>
              </a:lnSpc>
            </a:pPr>
            <a:r>
              <a:rPr lang="zh-CN" altLang="en-US" sz="2400" dirty="0" smtClean="0">
                <a:solidFill>
                  <a:srgbClr val="FF0000"/>
                </a:solidFill>
              </a:rPr>
              <a:t>流量整形</a:t>
            </a:r>
            <a:endParaRPr lang="en-US" altLang="zh-CN" sz="2400" dirty="0" smtClean="0">
              <a:solidFill>
                <a:srgbClr val="FF0000"/>
              </a:solidFill>
            </a:endParaRPr>
          </a:p>
          <a:p>
            <a:pPr lvl="1">
              <a:lnSpc>
                <a:spcPct val="110000"/>
              </a:lnSpc>
            </a:pPr>
            <a:r>
              <a:rPr lang="zh-CN" altLang="en-US" sz="2400" dirty="0" smtClean="0"/>
              <a:t>调节进入网络的数据流的平均速率和突发性</a:t>
            </a:r>
            <a:endParaRPr lang="en-US" altLang="zh-CN" sz="2400" dirty="0" smtClean="0"/>
          </a:p>
          <a:p>
            <a:pPr>
              <a:lnSpc>
                <a:spcPct val="110000"/>
              </a:lnSpc>
            </a:pPr>
            <a:r>
              <a:rPr lang="zh-CN" altLang="en-US" sz="2400" dirty="0" smtClean="0">
                <a:solidFill>
                  <a:srgbClr val="FF0000"/>
                </a:solidFill>
              </a:rPr>
              <a:t>流量监管</a:t>
            </a:r>
            <a:endParaRPr lang="en-US" altLang="zh-CN" sz="2400" dirty="0" smtClean="0">
              <a:solidFill>
                <a:srgbClr val="FF0000"/>
              </a:solidFill>
            </a:endParaRPr>
          </a:p>
          <a:p>
            <a:pPr lvl="1">
              <a:lnSpc>
                <a:spcPct val="110000"/>
              </a:lnSpc>
            </a:pPr>
            <a:r>
              <a:rPr lang="zh-CN" altLang="en-US" sz="2400" dirty="0" smtClean="0"/>
              <a:t>对一个流进行监测</a:t>
            </a:r>
            <a:endParaRPr lang="zh-CN" altLang="en-US" sz="2400" dirty="0"/>
          </a:p>
        </p:txBody>
      </p:sp>
      <p:pic>
        <p:nvPicPr>
          <p:cNvPr id="1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70042" b="11290"/>
          <a:stretch>
            <a:fillRect/>
          </a:stretch>
        </p:blipFill>
        <p:spPr>
          <a:xfrm>
            <a:off x="6919170" y="4365104"/>
            <a:ext cx="1980098" cy="20168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46848276"/>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流量整形</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2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a:xfrm>
            <a:off x="3347864" y="2636912"/>
            <a:ext cx="2538239" cy="1943794"/>
          </a:xfrm>
        </p:spPr>
        <p:txBody>
          <a:bodyPr/>
          <a:lstStyle/>
          <a:p>
            <a:r>
              <a:rPr lang="zh-CN" altLang="en-US" dirty="0">
                <a:hlinkClick r:id="rId7" action="ppaction://hlinksldjump"/>
              </a:rPr>
              <a:t>漏</a:t>
            </a:r>
            <a:r>
              <a:rPr lang="zh-CN" altLang="en-US" dirty="0" smtClean="0">
                <a:hlinkClick r:id="rId7" action="ppaction://hlinksldjump"/>
              </a:rPr>
              <a:t>桶</a:t>
            </a:r>
            <a:endParaRPr lang="en-US" altLang="zh-CN" dirty="0" smtClean="0"/>
          </a:p>
          <a:p>
            <a:endParaRPr lang="en-US" altLang="zh-CN" dirty="0"/>
          </a:p>
          <a:p>
            <a:r>
              <a:rPr lang="zh-CN" altLang="en-US" dirty="0" smtClean="0">
                <a:hlinkClick r:id="rId8" action="ppaction://hlinksldjump"/>
              </a:rPr>
              <a:t>令牌桶</a:t>
            </a:r>
            <a:endParaRPr lang="zh-CN" altLang="en-US" dirty="0"/>
          </a:p>
        </p:txBody>
      </p:sp>
    </p:spTree>
    <p:extLst>
      <p:ext uri="{BB962C8B-B14F-4D97-AF65-F5344CB8AC3E}">
        <p14:creationId xmlns:p14="http://schemas.microsoft.com/office/powerpoint/2010/main" val="274353210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比  较</a:t>
            </a:r>
            <a:endParaRPr lang="en-US" altLang="zh-CN" sz="32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&gt;&gt;</a:t>
            </a:r>
            <a:r>
              <a:rPr lang="zh-CN" altLang="en-US" sz="1200" b="0" dirty="0">
                <a:solidFill>
                  <a:schemeClr val="tx1"/>
                </a:solidFill>
                <a:latin typeface="Times New Roman" pitchFamily="18" charset="0"/>
                <a:ea typeface="幼圆" pitchFamily="49" charset="-122"/>
                <a:hlinkClick r:id="rId6" action="ppaction://hlinksldjump"/>
              </a:rPr>
              <a:t>提供给传输层的服务</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6" name="Picture 2"/>
          <p:cNvPicPr>
            <a:picLocks noGrp="1" noChangeAspect="1" noChangeArrowheads="1"/>
          </p:cNvPicPr>
          <p:nvPr>
            <p:ph idx="1"/>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683568" y="1662114"/>
            <a:ext cx="8093364" cy="48403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06537061"/>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漏  桶</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079698"/>
          </a:xfrm>
        </p:spPr>
        <p:txBody>
          <a:bodyPr/>
          <a:lstStyle/>
          <a:p>
            <a:pPr marL="0" indent="0">
              <a:buNone/>
            </a:pPr>
            <a:r>
              <a:rPr lang="zh-CN" altLang="en-US" sz="2400" dirty="0" smtClean="0"/>
              <a:t>       漏</a:t>
            </a:r>
            <a:r>
              <a:rPr lang="zh-CN" altLang="en-US" sz="2400" dirty="0"/>
              <a:t>桶是主机中一个</a:t>
            </a:r>
            <a:r>
              <a:rPr lang="zh-CN" altLang="en-US" sz="2400" dirty="0">
                <a:solidFill>
                  <a:srgbClr val="FF0000"/>
                </a:solidFill>
              </a:rPr>
              <a:t>有限的</a:t>
            </a:r>
            <a:r>
              <a:rPr lang="en-US" altLang="zh-CN" sz="2400" dirty="0">
                <a:solidFill>
                  <a:srgbClr val="FF0000"/>
                </a:solidFill>
              </a:rPr>
              <a:t>FIFO</a:t>
            </a:r>
            <a:r>
              <a:rPr lang="zh-CN" altLang="en-US" sz="2400" dirty="0">
                <a:solidFill>
                  <a:srgbClr val="FF0000"/>
                </a:solidFill>
              </a:rPr>
              <a:t>队列</a:t>
            </a:r>
            <a:r>
              <a:rPr lang="zh-CN" altLang="en-US" sz="2400" dirty="0"/>
              <a:t>，若队列非空，则以恒定速率向网络发送分组；若队列满，丢失新进入</a:t>
            </a:r>
            <a:r>
              <a:rPr lang="zh-CN" altLang="en-US" sz="2400" dirty="0" smtClean="0"/>
              <a:t>分组</a:t>
            </a:r>
            <a:endParaRPr lang="zh-CN" altLang="en-US" sz="2400" dirty="0"/>
          </a:p>
        </p:txBody>
      </p:sp>
      <p:pic>
        <p:nvPicPr>
          <p:cNvPr id="9" name="Picture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1403648" y="2564854"/>
            <a:ext cx="6934200" cy="3888482"/>
          </a:xfrm>
          <a:prstGeom prst="rect">
            <a:avLst/>
          </a:prstGeom>
        </p:spPr>
      </p:pic>
    </p:spTree>
    <p:extLst>
      <p:ext uri="{BB962C8B-B14F-4D97-AF65-F5344CB8AC3E}">
        <p14:creationId xmlns:p14="http://schemas.microsoft.com/office/powerpoint/2010/main" val="1874626223"/>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漏桶的实现</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2" name="内容占位符 1"/>
          <p:cNvSpPr>
            <a:spLocks noGrp="1"/>
          </p:cNvSpPr>
          <p:nvPr>
            <p:ph idx="1"/>
          </p:nvPr>
        </p:nvSpPr>
        <p:spPr/>
        <p:txBody>
          <a:bodyPr/>
          <a:lstStyle/>
          <a:p>
            <a:pPr marL="0" indent="0">
              <a:lnSpc>
                <a:spcPct val="125000"/>
              </a:lnSpc>
              <a:buNone/>
            </a:pPr>
            <a:r>
              <a:rPr lang="zh-CN" altLang="en-US" sz="2400" dirty="0" smtClean="0"/>
              <a:t>       漏</a:t>
            </a:r>
            <a:r>
              <a:rPr lang="zh-CN" altLang="en-US" sz="2400" dirty="0"/>
              <a:t>桶算法可在硬件接口，或主机操作系统实现。主机每一个时钟节拍都向网络发送定量数据：</a:t>
            </a:r>
          </a:p>
          <a:p>
            <a:pPr>
              <a:lnSpc>
                <a:spcPct val="125000"/>
              </a:lnSpc>
            </a:pPr>
            <a:r>
              <a:rPr lang="zh-CN" altLang="en-US" sz="2400" dirty="0" smtClean="0">
                <a:solidFill>
                  <a:srgbClr val="FF0000"/>
                </a:solidFill>
              </a:rPr>
              <a:t>对</a:t>
            </a:r>
            <a:r>
              <a:rPr lang="zh-CN" altLang="en-US" sz="2400" dirty="0">
                <a:solidFill>
                  <a:srgbClr val="FF0000"/>
                </a:solidFill>
              </a:rPr>
              <a:t>定长分组的实现</a:t>
            </a:r>
          </a:p>
          <a:p>
            <a:pPr lvl="1">
              <a:lnSpc>
                <a:spcPct val="125000"/>
              </a:lnSpc>
            </a:pPr>
            <a:r>
              <a:rPr lang="zh-CN" altLang="en-US" sz="2400" dirty="0"/>
              <a:t>以</a:t>
            </a:r>
            <a:r>
              <a:rPr lang="zh-CN" altLang="en-US" sz="2400" dirty="0">
                <a:solidFill>
                  <a:srgbClr val="0000FF"/>
                </a:solidFill>
              </a:rPr>
              <a:t>分组</a:t>
            </a:r>
            <a:r>
              <a:rPr lang="zh-CN" altLang="en-US" sz="2400" dirty="0"/>
              <a:t>为单位。</a:t>
            </a:r>
          </a:p>
          <a:p>
            <a:pPr>
              <a:lnSpc>
                <a:spcPct val="125000"/>
              </a:lnSpc>
            </a:pPr>
            <a:r>
              <a:rPr lang="zh-CN" altLang="en-US" sz="2400" dirty="0" smtClean="0">
                <a:solidFill>
                  <a:srgbClr val="FF0000"/>
                </a:solidFill>
              </a:rPr>
              <a:t>对</a:t>
            </a:r>
            <a:r>
              <a:rPr lang="zh-CN" altLang="en-US" sz="2400" dirty="0">
                <a:solidFill>
                  <a:srgbClr val="FF0000"/>
                </a:solidFill>
              </a:rPr>
              <a:t>变长分组的实现</a:t>
            </a:r>
          </a:p>
          <a:p>
            <a:pPr lvl="1">
              <a:lnSpc>
                <a:spcPct val="125000"/>
              </a:lnSpc>
            </a:pPr>
            <a:r>
              <a:rPr lang="zh-CN" altLang="en-US" sz="2400" dirty="0"/>
              <a:t>采用</a:t>
            </a:r>
            <a:r>
              <a:rPr lang="zh-CN" altLang="en-US" sz="2400" dirty="0">
                <a:solidFill>
                  <a:srgbClr val="0000FF"/>
                </a:solidFill>
              </a:rPr>
              <a:t>字节计数法</a:t>
            </a:r>
            <a:r>
              <a:rPr lang="zh-CN" altLang="en-US" sz="2400" dirty="0"/>
              <a:t>：设置计数器；在每一个节拍，首先将计数器初始化为</a:t>
            </a:r>
            <a:r>
              <a:rPr lang="en-US" altLang="zh-CN" sz="2400" dirty="0"/>
              <a:t>n</a:t>
            </a:r>
            <a:r>
              <a:rPr lang="zh-CN" altLang="en-US" sz="2400" dirty="0"/>
              <a:t>，每次发送分组后，</a:t>
            </a:r>
            <a:r>
              <a:rPr lang="en-US" altLang="zh-CN" sz="2400" dirty="0"/>
              <a:t>n</a:t>
            </a:r>
            <a:r>
              <a:rPr lang="zh-CN" altLang="en-US" sz="2400" dirty="0"/>
              <a:t>减分组字节数；若差值大于下一分组字节数，则继续发送，否则等下一节拍；差值不累计</a:t>
            </a:r>
            <a:r>
              <a:rPr lang="zh-CN" altLang="en-US" sz="2400" dirty="0" smtClean="0"/>
              <a:t>。</a:t>
            </a:r>
            <a:endParaRPr lang="zh-CN" altLang="en-US" sz="2400" dirty="0"/>
          </a:p>
        </p:txBody>
      </p:sp>
    </p:spTree>
    <p:extLst>
      <p:ext uri="{BB962C8B-B14F-4D97-AF65-F5344CB8AC3E}">
        <p14:creationId xmlns:p14="http://schemas.microsoft.com/office/powerpoint/2010/main" val="162174720"/>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smtClean="0"/>
              <a:t>举例</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3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sp>
        <p:nvSpPr>
          <p:cNvPr id="3" name="内容占位符 2"/>
          <p:cNvSpPr>
            <a:spLocks noGrp="1"/>
          </p:cNvSpPr>
          <p:nvPr>
            <p:ph idx="1"/>
          </p:nvPr>
        </p:nvSpPr>
        <p:spPr>
          <a:xfrm>
            <a:off x="809625" y="1773238"/>
            <a:ext cx="7958138" cy="1655762"/>
          </a:xfrm>
        </p:spPr>
        <p:txBody>
          <a:bodyPr/>
          <a:lstStyle/>
          <a:p>
            <a:pPr marL="0" indent="0">
              <a:buNone/>
            </a:pPr>
            <a:r>
              <a:rPr lang="zh-CN" altLang="en-US" sz="2400" dirty="0" smtClean="0">
                <a:solidFill>
                  <a:srgbClr val="FF0000"/>
                </a:solidFill>
              </a:rPr>
              <a:t>例：</a:t>
            </a:r>
            <a:r>
              <a:rPr lang="zh-CN" altLang="en-US" sz="2400" dirty="0"/>
              <a:t>计算机以</a:t>
            </a:r>
            <a:r>
              <a:rPr lang="en-US" altLang="zh-CN" sz="2400" dirty="0"/>
              <a:t>25MB/s</a:t>
            </a:r>
            <a:r>
              <a:rPr lang="zh-CN" altLang="en-US" sz="2400" dirty="0"/>
              <a:t>速率产生数据，路由器长时间的最佳工作速率不超过</a:t>
            </a:r>
            <a:r>
              <a:rPr lang="en-US" altLang="zh-CN" sz="2400" dirty="0"/>
              <a:t>2MB/s</a:t>
            </a:r>
            <a:r>
              <a:rPr lang="zh-CN" altLang="en-US" sz="2400" dirty="0"/>
              <a:t>。数据以每秒有</a:t>
            </a:r>
            <a:r>
              <a:rPr lang="en-US" altLang="zh-CN" sz="2400" dirty="0"/>
              <a:t>40ms</a:t>
            </a:r>
            <a:r>
              <a:rPr lang="zh-CN" altLang="en-US" sz="2400" dirty="0"/>
              <a:t>（</a:t>
            </a:r>
            <a:r>
              <a:rPr lang="en-US" altLang="zh-CN" sz="2400" dirty="0"/>
              <a:t>1MB</a:t>
            </a:r>
            <a:r>
              <a:rPr lang="zh-CN" altLang="en-US" sz="2400" dirty="0"/>
              <a:t>）的突发</a:t>
            </a:r>
            <a:r>
              <a:rPr lang="zh-CN" altLang="en-US" sz="2400" dirty="0" smtClean="0"/>
              <a:t>数据输入。</a:t>
            </a:r>
            <a:r>
              <a:rPr lang="zh-CN" altLang="en-US" sz="2400" dirty="0">
                <a:solidFill>
                  <a:srgbClr val="0000FF"/>
                </a:solidFill>
              </a:rPr>
              <a:t>为平稳输出</a:t>
            </a:r>
            <a:r>
              <a:rPr lang="zh-CN" altLang="en-US" sz="2400" dirty="0"/>
              <a:t>，使用一个恒定</a:t>
            </a:r>
            <a:r>
              <a:rPr lang="zh-CN" altLang="en-US" sz="2400" dirty="0" smtClean="0"/>
              <a:t>速率</a:t>
            </a:r>
            <a:r>
              <a:rPr lang="en-US" altLang="zh-CN" sz="2400" dirty="0" smtClean="0"/>
              <a:t>R=2MB/s</a:t>
            </a:r>
            <a:r>
              <a:rPr lang="zh-CN" altLang="en-US" sz="2400" dirty="0"/>
              <a:t>，桶</a:t>
            </a:r>
            <a:r>
              <a:rPr lang="zh-CN" altLang="en-US" sz="2400" dirty="0" smtClean="0"/>
              <a:t>容量</a:t>
            </a:r>
            <a:r>
              <a:rPr lang="en-US" altLang="zh-CN" sz="2400" dirty="0" smtClean="0"/>
              <a:t>B=1MB</a:t>
            </a:r>
            <a:r>
              <a:rPr lang="zh-CN" altLang="en-US" sz="2400" dirty="0"/>
              <a:t>的漏</a:t>
            </a:r>
            <a:r>
              <a:rPr lang="zh-CN" altLang="en-US" sz="2400" dirty="0" smtClean="0"/>
              <a:t>桶。</a:t>
            </a:r>
            <a:r>
              <a:rPr lang="en-US" altLang="zh-CN" sz="2400" dirty="0"/>
              <a:t>1MB</a:t>
            </a:r>
            <a:r>
              <a:rPr lang="zh-CN" altLang="en-US" sz="2400" dirty="0"/>
              <a:t>数据不会丢失。</a:t>
            </a:r>
          </a:p>
        </p:txBody>
      </p:sp>
      <p:pic>
        <p:nvPicPr>
          <p:cNvPr id="9" name="Picture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929549" y="3429000"/>
            <a:ext cx="7772400" cy="2938264"/>
          </a:xfrm>
          <a:prstGeom prst="rect">
            <a:avLst/>
          </a:prstGeom>
        </p:spPr>
      </p:pic>
      <p:sp>
        <p:nvSpPr>
          <p:cNvPr id="7" name="AutoShape 8"/>
          <p:cNvSpPr>
            <a:spLocks noChangeArrowheads="1"/>
          </p:cNvSpPr>
          <p:nvPr/>
        </p:nvSpPr>
        <p:spPr bwMode="auto">
          <a:xfrm>
            <a:off x="3419872" y="4653232"/>
            <a:ext cx="2232248" cy="489799"/>
          </a:xfrm>
          <a:prstGeom prst="wedgeRoundRectCallout">
            <a:avLst>
              <a:gd name="adj1" fmla="val -35142"/>
              <a:gd name="adj2" fmla="val 223058"/>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solidFill>
                  <a:srgbClr val="FF0000"/>
                </a:solidFill>
                <a:latin typeface="+mn-lt"/>
                <a:ea typeface="+mn-ea"/>
              </a:rPr>
              <a:t>问题：</a:t>
            </a:r>
            <a:r>
              <a:rPr lang="zh-CN" altLang="en-US" sz="2000" b="1" dirty="0" smtClean="0">
                <a:latin typeface="+mn-lt"/>
                <a:ea typeface="+mn-ea"/>
              </a:rPr>
              <a:t>不允许突发</a:t>
            </a:r>
            <a:endParaRPr lang="zh-CN" altLang="en-US" sz="2000" b="1" dirty="0">
              <a:latin typeface="+mn-lt"/>
              <a:ea typeface="+mn-ea"/>
            </a:endParaRPr>
          </a:p>
        </p:txBody>
      </p:sp>
    </p:spTree>
    <p:extLst>
      <p:ext uri="{BB962C8B-B14F-4D97-AF65-F5344CB8AC3E}">
        <p14:creationId xmlns:p14="http://schemas.microsoft.com/office/powerpoint/2010/main" val="2481551250"/>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令牌桶</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6" name="内容占位符 2"/>
          <p:cNvSpPr txBox="1">
            <a:spLocks/>
          </p:cNvSpPr>
          <p:nvPr/>
        </p:nvSpPr>
        <p:spPr bwMode="auto">
          <a:xfrm>
            <a:off x="809625" y="1773238"/>
            <a:ext cx="7958138" cy="935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44500" indent="-444500" algn="l" rtl="0" eaLnBrk="0" fontAlgn="base" hangingPunct="0">
              <a:spcBef>
                <a:spcPct val="20000"/>
              </a:spcBef>
              <a:spcAft>
                <a:spcPct val="0"/>
              </a:spcAft>
              <a:buClr>
                <a:srgbClr val="000000"/>
              </a:buClr>
              <a:buFont typeface="Wingdings" pitchFamily="2" charset="2"/>
              <a:buChar char="@"/>
              <a:defRPr kumimoji="1" sz="3200" b="1">
                <a:solidFill>
                  <a:srgbClr val="000000"/>
                </a:solidFill>
                <a:latin typeface="+mn-lt"/>
                <a:ea typeface="+mn-ea"/>
                <a:cs typeface="+mn-cs"/>
              </a:defRPr>
            </a:lvl1pPr>
            <a:lvl2pPr marL="909638" indent="-285750" algn="l" rtl="0" eaLnBrk="0" fontAlgn="base" hangingPunct="0">
              <a:spcBef>
                <a:spcPct val="20000"/>
              </a:spcBef>
              <a:spcAft>
                <a:spcPct val="0"/>
              </a:spcAft>
              <a:buClr>
                <a:schemeClr val="accent2"/>
              </a:buClr>
              <a:buSzPct val="55000"/>
              <a:buFont typeface="Wingdings" pitchFamily="2" charset="2"/>
              <a:buBlip>
                <a:blip r:embed="rId3"/>
              </a:buBlip>
              <a:defRPr kumimoji="1" sz="2800" b="1">
                <a:solidFill>
                  <a:srgbClr val="000000"/>
                </a:solidFill>
                <a:latin typeface="+mn-lt"/>
                <a:ea typeface="+mn-ea"/>
              </a:defRPr>
            </a:lvl2pPr>
            <a:lvl3pPr marL="1317625" indent="-228600" algn="l" rtl="0" eaLnBrk="0" fontAlgn="base" hangingPunct="0">
              <a:spcBef>
                <a:spcPct val="20000"/>
              </a:spcBef>
              <a:spcAft>
                <a:spcPct val="0"/>
              </a:spcAft>
              <a:buClr>
                <a:schemeClr val="accent2"/>
              </a:buClr>
              <a:buSzPct val="65000"/>
              <a:buFont typeface="Wingdings" pitchFamily="2" charset="2"/>
              <a:buBlip>
                <a:blip r:embed="rId4"/>
              </a:buBlip>
              <a:defRPr kumimoji="1" sz="2400" b="1">
                <a:solidFill>
                  <a:srgbClr val="000000"/>
                </a:solidFill>
                <a:latin typeface="+mn-lt"/>
                <a:ea typeface="+mn-ea"/>
              </a:defRPr>
            </a:lvl3pPr>
            <a:lvl4pPr marL="1725613" indent="-228600" algn="l" rtl="0" eaLnBrk="0" fontAlgn="base" hangingPunct="0">
              <a:spcBef>
                <a:spcPct val="20000"/>
              </a:spcBef>
              <a:spcAft>
                <a:spcPct val="0"/>
              </a:spcAft>
              <a:buClr>
                <a:schemeClr val="accent2"/>
              </a:buClr>
              <a:buSzPct val="85000"/>
              <a:buFont typeface="Wingdings" pitchFamily="2" charset="2"/>
              <a:buChar char="w"/>
              <a:defRPr kumimoji="1" sz="2000" b="1">
                <a:solidFill>
                  <a:srgbClr val="000000"/>
                </a:solidFill>
                <a:latin typeface="+mn-lt"/>
                <a:ea typeface="+mn-ea"/>
              </a:defRPr>
            </a:lvl4pPr>
            <a:lvl5pPr marL="2159000" indent="-228600" algn="l" rtl="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5pPr>
            <a:lvl6pPr marL="26162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6pPr>
            <a:lvl7pPr marL="30734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7pPr>
            <a:lvl8pPr marL="35306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8pPr>
            <a:lvl9pPr marL="3987800" indent="-228600" algn="l" rtl="0" fontAlgn="base">
              <a:spcBef>
                <a:spcPct val="20000"/>
              </a:spcBef>
              <a:spcAft>
                <a:spcPct val="0"/>
              </a:spcAft>
              <a:buClr>
                <a:schemeClr val="accent2"/>
              </a:buClr>
              <a:buSzPct val="80000"/>
              <a:buFont typeface="Wingdings" pitchFamily="2" charset="2"/>
              <a:buChar char="§"/>
              <a:defRPr kumimoji="1" b="1">
                <a:solidFill>
                  <a:srgbClr val="000000"/>
                </a:solidFill>
                <a:latin typeface="+mn-lt"/>
                <a:ea typeface="+mn-ea"/>
              </a:defRPr>
            </a:lvl9pPr>
          </a:lstStyle>
          <a:p>
            <a:pPr marL="0" indent="0">
              <a:buFont typeface="Wingdings" pitchFamily="2" charset="2"/>
              <a:buNone/>
            </a:pPr>
            <a:r>
              <a:rPr lang="zh-CN" altLang="en-US" sz="2400" kern="0" dirty="0" smtClean="0"/>
              <a:t>       时钟每隔</a:t>
            </a:r>
            <a:r>
              <a:rPr lang="en-US" altLang="zh-CN" sz="2400" kern="0" dirty="0" smtClean="0"/>
              <a:t>ΔT</a:t>
            </a:r>
            <a:r>
              <a:rPr lang="zh-CN" altLang="en-US" sz="2400" kern="0" dirty="0" smtClean="0"/>
              <a:t>产生一个令牌，每发送一个分组</a:t>
            </a:r>
            <a:r>
              <a:rPr lang="en-US" altLang="zh-CN" sz="2400" kern="0" dirty="0" smtClean="0"/>
              <a:t>/k</a:t>
            </a:r>
            <a:r>
              <a:rPr lang="zh-CN" altLang="en-US" sz="2400" kern="0" dirty="0" smtClean="0"/>
              <a:t>字节消耗一个令牌。当令牌数等于桶大小时停止生成令牌。</a:t>
            </a:r>
            <a:endParaRPr lang="zh-CN" altLang="en-US" sz="2400" kern="0" dirty="0"/>
          </a:p>
        </p:txBody>
      </p:sp>
      <p:pic>
        <p:nvPicPr>
          <p:cNvPr id="7"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2626" y="2655551"/>
            <a:ext cx="4213870" cy="372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683568" y="2636912"/>
            <a:ext cx="4104456" cy="3662541"/>
          </a:xfrm>
          <a:prstGeom prst="rect">
            <a:avLst/>
          </a:prstGeom>
        </p:spPr>
        <p:txBody>
          <a:bodyPr wrap="square">
            <a:spAutoFit/>
          </a:bodyPr>
          <a:lstStyle/>
          <a:p>
            <a:r>
              <a:rPr lang="zh-CN" altLang="zh-CN" sz="2000" b="1" dirty="0">
                <a:solidFill>
                  <a:srgbClr val="FF0000"/>
                </a:solidFill>
                <a:latin typeface="+mn-lt"/>
                <a:ea typeface="+mn-ea"/>
              </a:rPr>
              <a:t>令牌桶算法与漏桶算法的区别是：</a:t>
            </a:r>
          </a:p>
          <a:p>
            <a:pPr marL="342900" lvl="0" indent="-342900">
              <a:buFont typeface="Wingdings" panose="05000000000000000000" pitchFamily="2" charset="2"/>
              <a:buChar char="ü"/>
            </a:pPr>
            <a:r>
              <a:rPr lang="zh-CN" altLang="zh-CN" sz="2000" b="1" dirty="0">
                <a:solidFill>
                  <a:srgbClr val="0000FF"/>
                </a:solidFill>
                <a:latin typeface="+mn-lt"/>
                <a:ea typeface="+mn-ea"/>
              </a:rPr>
              <a:t>漏桶算法不允许主机累计发送能力，令牌桶算法允许</a:t>
            </a:r>
          </a:p>
          <a:p>
            <a:pPr marL="360363"/>
            <a:r>
              <a:rPr lang="en-US" altLang="zh-CN" sz="2000" b="1" dirty="0" smtClean="0">
                <a:latin typeface="+mn-lt"/>
                <a:ea typeface="+mn-ea"/>
              </a:rPr>
              <a:t>    </a:t>
            </a:r>
            <a:r>
              <a:rPr lang="zh-CN" altLang="zh-CN" sz="2000" b="1" dirty="0" smtClean="0">
                <a:latin typeface="+mn-lt"/>
                <a:ea typeface="+mn-ea"/>
              </a:rPr>
              <a:t>如</a:t>
            </a:r>
            <a:r>
              <a:rPr lang="zh-CN" altLang="zh-CN" sz="2000" b="1" dirty="0">
                <a:latin typeface="+mn-lt"/>
                <a:ea typeface="+mn-ea"/>
              </a:rPr>
              <a:t>令牌桶算法的令牌对应于分组，可最多桶大小个分组一起发送。如令牌桶算法的令牌对应于</a:t>
            </a:r>
            <a:r>
              <a:rPr lang="en-US" altLang="zh-CN" sz="2000" b="1" dirty="0">
                <a:latin typeface="+mn-lt"/>
                <a:ea typeface="+mn-ea"/>
              </a:rPr>
              <a:t>k</a:t>
            </a:r>
            <a:r>
              <a:rPr lang="zh-CN" altLang="zh-CN" sz="2000" b="1" dirty="0">
                <a:latin typeface="+mn-lt"/>
                <a:ea typeface="+mn-ea"/>
              </a:rPr>
              <a:t>字节，此时仅当令牌代表的字节总数超过分组长度时，方可发送。剩余令牌可累计使用。</a:t>
            </a:r>
          </a:p>
          <a:p>
            <a:pPr marL="342900" lvl="0" indent="-342900">
              <a:buFont typeface="Wingdings" panose="05000000000000000000" pitchFamily="2" charset="2"/>
              <a:buChar char="ü"/>
            </a:pPr>
            <a:r>
              <a:rPr lang="zh-CN" altLang="zh-CN" sz="2000" b="1" dirty="0">
                <a:solidFill>
                  <a:srgbClr val="0000FF"/>
                </a:solidFill>
                <a:latin typeface="+mn-lt"/>
                <a:ea typeface="+mn-ea"/>
              </a:rPr>
              <a:t>桶满时，令牌桶算法丢弃令牌，不丢弃分组，漏桶算法丢弃分组</a:t>
            </a:r>
          </a:p>
        </p:txBody>
      </p:sp>
    </p:spTree>
    <p:extLst>
      <p:ext uri="{BB962C8B-B14F-4D97-AF65-F5344CB8AC3E}">
        <p14:creationId xmlns:p14="http://schemas.microsoft.com/office/powerpoint/2010/main" val="411791639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实现和突发时间</a:t>
            </a:r>
            <a:endParaRPr lang="zh-CN" altLang="en-US" dirty="0"/>
          </a:p>
        </p:txBody>
      </p:sp>
      <p:sp>
        <p:nvSpPr>
          <p:cNvPr id="2" name="内容占位符 1"/>
          <p:cNvSpPr>
            <a:spLocks noGrp="1"/>
          </p:cNvSpPr>
          <p:nvPr>
            <p:ph idx="1"/>
          </p:nvPr>
        </p:nvSpPr>
        <p:spPr/>
        <p:txBody>
          <a:bodyPr/>
          <a:lstStyle/>
          <a:p>
            <a:pPr>
              <a:lnSpc>
                <a:spcPct val="110000"/>
              </a:lnSpc>
            </a:pPr>
            <a:r>
              <a:rPr lang="zh-CN" altLang="en-US" sz="2400" dirty="0">
                <a:solidFill>
                  <a:srgbClr val="FF0000"/>
                </a:solidFill>
              </a:rPr>
              <a:t>令牌桶实现</a:t>
            </a:r>
          </a:p>
          <a:p>
            <a:pPr lvl="1">
              <a:lnSpc>
                <a:spcPct val="110000"/>
              </a:lnSpc>
            </a:pPr>
            <a:r>
              <a:rPr lang="zh-CN" altLang="en-US" sz="2400" dirty="0" smtClean="0">
                <a:solidFill>
                  <a:srgbClr val="0000FF"/>
                </a:solidFill>
              </a:rPr>
              <a:t>采用</a:t>
            </a:r>
            <a:r>
              <a:rPr lang="zh-CN" altLang="en-US" sz="2400" dirty="0">
                <a:solidFill>
                  <a:srgbClr val="0000FF"/>
                </a:solidFill>
              </a:rPr>
              <a:t>分组计数</a:t>
            </a:r>
            <a:r>
              <a:rPr lang="zh-CN" altLang="en-US" sz="2400" dirty="0" smtClean="0">
                <a:solidFill>
                  <a:srgbClr val="0000FF"/>
                </a:solidFill>
              </a:rPr>
              <a:t>法</a:t>
            </a:r>
            <a:r>
              <a:rPr lang="zh-CN" altLang="en-US" sz="2400" dirty="0" smtClean="0"/>
              <a:t>：设置</a:t>
            </a:r>
            <a:r>
              <a:rPr lang="zh-CN" altLang="en-US" sz="2400" dirty="0"/>
              <a:t>计数器，每隔</a:t>
            </a:r>
            <a:r>
              <a:rPr lang="en-US" altLang="zh-CN" sz="2400" dirty="0"/>
              <a:t>ΔT</a:t>
            </a:r>
            <a:r>
              <a:rPr lang="zh-CN" altLang="en-US" sz="2400" dirty="0"/>
              <a:t>加</a:t>
            </a:r>
            <a:r>
              <a:rPr lang="en-US" altLang="zh-CN" sz="2400" dirty="0"/>
              <a:t>1</a:t>
            </a:r>
            <a:r>
              <a:rPr lang="zh-CN" altLang="en-US" sz="2400" dirty="0"/>
              <a:t>，每发送一个分组减</a:t>
            </a:r>
            <a:r>
              <a:rPr lang="en-US" altLang="zh-CN" sz="2400" dirty="0"/>
              <a:t>1</a:t>
            </a:r>
            <a:r>
              <a:rPr lang="zh-CN" altLang="en-US" sz="2400" dirty="0"/>
              <a:t>，计数器为</a:t>
            </a:r>
            <a:r>
              <a:rPr lang="en-US" altLang="zh-CN" sz="2400" dirty="0"/>
              <a:t>0</a:t>
            </a:r>
            <a:r>
              <a:rPr lang="zh-CN" altLang="en-US" sz="2400" dirty="0"/>
              <a:t>时停止发送。</a:t>
            </a:r>
          </a:p>
          <a:p>
            <a:pPr lvl="1">
              <a:lnSpc>
                <a:spcPct val="110000"/>
              </a:lnSpc>
            </a:pPr>
            <a:r>
              <a:rPr lang="zh-CN" altLang="en-US" sz="2400" dirty="0" smtClean="0">
                <a:solidFill>
                  <a:srgbClr val="0000FF"/>
                </a:solidFill>
              </a:rPr>
              <a:t>采用</a:t>
            </a:r>
            <a:r>
              <a:rPr lang="zh-CN" altLang="en-US" sz="2400" dirty="0">
                <a:solidFill>
                  <a:srgbClr val="0000FF"/>
                </a:solidFill>
              </a:rPr>
              <a:t>字节计数</a:t>
            </a:r>
            <a:r>
              <a:rPr lang="zh-CN" altLang="en-US" sz="2400" dirty="0" smtClean="0">
                <a:solidFill>
                  <a:srgbClr val="0000FF"/>
                </a:solidFill>
              </a:rPr>
              <a:t>法</a:t>
            </a:r>
            <a:r>
              <a:rPr lang="zh-CN" altLang="en-US" sz="2400" dirty="0" smtClean="0"/>
              <a:t>：设置</a:t>
            </a:r>
            <a:r>
              <a:rPr lang="zh-CN" altLang="en-US" sz="2400" dirty="0"/>
              <a:t>计数器，每隔</a:t>
            </a:r>
            <a:r>
              <a:rPr lang="en-US" altLang="zh-CN" sz="2400" dirty="0"/>
              <a:t>ΔT</a:t>
            </a:r>
            <a:r>
              <a:rPr lang="zh-CN" altLang="en-US" sz="2400" dirty="0"/>
              <a:t>加</a:t>
            </a:r>
            <a:r>
              <a:rPr lang="en-US" altLang="zh-CN" sz="2400" dirty="0"/>
              <a:t>k</a:t>
            </a:r>
            <a:r>
              <a:rPr lang="zh-CN" altLang="en-US" sz="2400" dirty="0"/>
              <a:t>字节，每发送一个分组便减去该分组长度。</a:t>
            </a:r>
          </a:p>
          <a:p>
            <a:pPr>
              <a:lnSpc>
                <a:spcPct val="110000"/>
              </a:lnSpc>
            </a:pPr>
            <a:r>
              <a:rPr lang="zh-CN" altLang="en-US" sz="2400" dirty="0" smtClean="0">
                <a:solidFill>
                  <a:srgbClr val="FF0000"/>
                </a:solidFill>
              </a:rPr>
              <a:t>突发</a:t>
            </a:r>
            <a:r>
              <a:rPr lang="zh-CN" altLang="en-US" sz="2400" dirty="0">
                <a:solidFill>
                  <a:srgbClr val="FF0000"/>
                </a:solidFill>
              </a:rPr>
              <a:t>时间</a:t>
            </a:r>
          </a:p>
          <a:p>
            <a:pPr lvl="1">
              <a:lnSpc>
                <a:spcPct val="110000"/>
              </a:lnSpc>
            </a:pPr>
            <a:r>
              <a:rPr lang="zh-CN" altLang="en-US" sz="2400" dirty="0"/>
              <a:t>令牌桶算法允许突发通信量，但对突发时间有</a:t>
            </a:r>
            <a:r>
              <a:rPr lang="zh-CN" altLang="en-US" sz="2400" dirty="0" smtClean="0"/>
              <a:t>限制</a:t>
            </a:r>
            <a:endParaRPr lang="zh-CN" altLang="en-US" sz="2400" dirty="0"/>
          </a:p>
          <a:p>
            <a:pPr lvl="1">
              <a:lnSpc>
                <a:spcPct val="110000"/>
              </a:lnSpc>
            </a:pPr>
            <a:r>
              <a:rPr lang="zh-CN" altLang="en-US" sz="2400" dirty="0"/>
              <a:t>设突发时间长度</a:t>
            </a:r>
            <a:r>
              <a:rPr lang="en-US" altLang="zh-CN" sz="2400" dirty="0"/>
              <a:t>S</a:t>
            </a:r>
            <a:r>
              <a:rPr lang="zh-CN" altLang="en-US" sz="2400" dirty="0"/>
              <a:t>秒，令牌桶</a:t>
            </a:r>
            <a:r>
              <a:rPr lang="zh-CN" altLang="en-US" sz="2400" dirty="0" smtClean="0"/>
              <a:t>容量</a:t>
            </a:r>
            <a:r>
              <a:rPr lang="en-US" altLang="zh-CN" sz="2400" dirty="0" smtClean="0"/>
              <a:t>B</a:t>
            </a:r>
            <a:r>
              <a:rPr lang="zh-CN" altLang="en-US" sz="2400" dirty="0" smtClean="0"/>
              <a:t>字节</a:t>
            </a:r>
            <a:r>
              <a:rPr lang="zh-CN" altLang="en-US" sz="2400" dirty="0"/>
              <a:t>，令牌到达</a:t>
            </a:r>
            <a:r>
              <a:rPr lang="zh-CN" altLang="en-US" sz="2400" dirty="0" smtClean="0"/>
              <a:t>率</a:t>
            </a:r>
            <a:r>
              <a:rPr lang="en-US" altLang="zh-CN" sz="2400" dirty="0" smtClean="0"/>
              <a:t>R</a:t>
            </a:r>
            <a:r>
              <a:rPr lang="zh-CN" altLang="en-US" sz="2400" dirty="0" smtClean="0"/>
              <a:t>字节</a:t>
            </a:r>
            <a:r>
              <a:rPr lang="en-US" altLang="zh-CN" sz="2400" dirty="0"/>
              <a:t>/</a:t>
            </a:r>
            <a:r>
              <a:rPr lang="zh-CN" altLang="en-US" sz="2400" dirty="0"/>
              <a:t>秒，最大速率</a:t>
            </a:r>
            <a:r>
              <a:rPr lang="en-US" altLang="zh-CN" sz="2400" dirty="0"/>
              <a:t>M</a:t>
            </a:r>
            <a:r>
              <a:rPr lang="zh-CN" altLang="en-US" sz="2400" dirty="0"/>
              <a:t>字节</a:t>
            </a:r>
            <a:r>
              <a:rPr lang="en-US" altLang="zh-CN" sz="2400" dirty="0"/>
              <a:t>/</a:t>
            </a:r>
            <a:r>
              <a:rPr lang="zh-CN" altLang="en-US" sz="2400" dirty="0"/>
              <a:t>秒</a:t>
            </a:r>
            <a:r>
              <a:rPr lang="zh-CN" altLang="en-US" sz="2400" dirty="0" smtClean="0"/>
              <a:t>，得：</a:t>
            </a:r>
            <a:endParaRPr lang="en-US" altLang="zh-CN" sz="2400" dirty="0" smtClean="0"/>
          </a:p>
          <a:p>
            <a:pPr marL="0" lvl="1" indent="0" algn="ctr">
              <a:lnSpc>
                <a:spcPct val="110000"/>
              </a:lnSpc>
              <a:buNone/>
            </a:pPr>
            <a:r>
              <a:rPr lang="en-US" altLang="zh-CN" sz="2400" dirty="0" smtClean="0">
                <a:solidFill>
                  <a:srgbClr val="0000FF"/>
                </a:solidFill>
              </a:rPr>
              <a:t>B+RS=MS       S=B/(M-R)</a:t>
            </a:r>
            <a:endParaRPr lang="zh-CN" altLang="en-US" sz="2400" dirty="0">
              <a:solidFill>
                <a:srgbClr val="0000FF"/>
              </a:solidFill>
            </a:endParaRP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2</a:t>
            </a:r>
            <a:endParaRPr lang="en-US" altLang="zh-CN" sz="1200" b="0" dirty="0">
              <a:solidFill>
                <a:schemeClr val="tx1"/>
              </a:solidFill>
              <a:latin typeface="幼圆" pitchFamily="49" charset="-122"/>
              <a:ea typeface="幼圆" pitchFamily="49" charset="-122"/>
            </a:endParaRPr>
          </a:p>
        </p:txBody>
      </p:sp>
      <p:sp>
        <p:nvSpPr>
          <p:cNvPr id="3" name="右箭头 2"/>
          <p:cNvSpPr/>
          <p:nvPr/>
        </p:nvSpPr>
        <p:spPr bwMode="auto">
          <a:xfrm>
            <a:off x="4572000" y="5949280"/>
            <a:ext cx="432048" cy="21602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431044999"/>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举例</a:t>
            </a:r>
            <a:r>
              <a:rPr lang="en-US" altLang="zh-CN" dirty="0" smtClean="0"/>
              <a:t>1</a:t>
            </a:r>
            <a:endParaRPr lang="zh-CN" altLang="en-US" dirty="0"/>
          </a:p>
        </p:txBody>
      </p:sp>
      <p:sp>
        <p:nvSpPr>
          <p:cNvPr id="2" name="内容占位符 1"/>
          <p:cNvSpPr>
            <a:spLocks noGrp="1"/>
          </p:cNvSpPr>
          <p:nvPr>
            <p:ph idx="1"/>
          </p:nvPr>
        </p:nvSpPr>
        <p:spPr>
          <a:xfrm>
            <a:off x="809625" y="1773238"/>
            <a:ext cx="8007871" cy="1367730"/>
          </a:xfrm>
        </p:spPr>
        <p:txBody>
          <a:bodyPr/>
          <a:lstStyle/>
          <a:p>
            <a:pPr marL="0" indent="0">
              <a:buNone/>
            </a:pPr>
            <a:r>
              <a:rPr lang="zh-CN" altLang="en-US" sz="2200" dirty="0" smtClean="0">
                <a:solidFill>
                  <a:srgbClr val="FF0000"/>
                </a:solidFill>
              </a:rPr>
              <a:t>例：</a:t>
            </a:r>
            <a:r>
              <a:rPr lang="zh-CN" altLang="en-US" sz="2200" dirty="0"/>
              <a:t>计算机以</a:t>
            </a:r>
            <a:r>
              <a:rPr lang="en-US" altLang="zh-CN" sz="2200" dirty="0"/>
              <a:t>25MB/s</a:t>
            </a:r>
            <a:r>
              <a:rPr lang="zh-CN" altLang="en-US" sz="2200" dirty="0"/>
              <a:t>速率产生数据，数据以每秒有</a:t>
            </a:r>
            <a:r>
              <a:rPr lang="en-US" altLang="zh-CN" sz="2200" dirty="0" smtClean="0"/>
              <a:t>40ms(1MB)</a:t>
            </a:r>
            <a:r>
              <a:rPr lang="zh-CN" altLang="en-US" sz="2200" dirty="0" smtClean="0"/>
              <a:t>的</a:t>
            </a:r>
            <a:r>
              <a:rPr lang="zh-CN" altLang="en-US" sz="2200" dirty="0"/>
              <a:t>突发数据输入。</a:t>
            </a:r>
            <a:r>
              <a:rPr lang="zh-CN" altLang="en-US" sz="2200" dirty="0">
                <a:solidFill>
                  <a:srgbClr val="0000FF"/>
                </a:solidFill>
              </a:rPr>
              <a:t>为平稳输出和允许突发流量</a:t>
            </a:r>
            <a:r>
              <a:rPr lang="zh-CN" altLang="en-US" sz="2200" dirty="0"/>
              <a:t>，使用一个令牌到达</a:t>
            </a:r>
            <a:r>
              <a:rPr lang="zh-CN" altLang="en-US" sz="2200" dirty="0" smtClean="0"/>
              <a:t>率</a:t>
            </a:r>
            <a:r>
              <a:rPr lang="en-US" altLang="zh-CN" sz="2200" dirty="0" smtClean="0"/>
              <a:t>R=2MB/s</a:t>
            </a:r>
            <a:r>
              <a:rPr lang="zh-CN" altLang="en-US" sz="2200" dirty="0"/>
              <a:t>，令牌桶</a:t>
            </a:r>
            <a:r>
              <a:rPr lang="zh-CN" altLang="en-US" sz="2200" dirty="0" smtClean="0"/>
              <a:t>容量</a:t>
            </a:r>
            <a:r>
              <a:rPr lang="en-US" altLang="zh-CN" sz="2200" dirty="0" smtClean="0"/>
              <a:t>B=250KB/ 500KB/750KB</a:t>
            </a:r>
            <a:r>
              <a:rPr lang="zh-CN" altLang="en-US" sz="2200" dirty="0"/>
              <a:t>的令牌漏桶。</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3</a:t>
            </a:r>
            <a:endParaRPr lang="en-US" altLang="zh-CN" sz="1200" b="0" dirty="0">
              <a:solidFill>
                <a:schemeClr val="tx1"/>
              </a:solidFill>
              <a:latin typeface="幼圆" pitchFamily="49" charset="-122"/>
              <a:ea typeface="幼圆" pitchFamily="49" charset="-122"/>
            </a:endParaRPr>
          </a:p>
        </p:txBody>
      </p:sp>
      <p:pic>
        <p:nvPicPr>
          <p:cNvPr id="40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760" y="2924944"/>
            <a:ext cx="4536504" cy="3510787"/>
          </a:xfrm>
          <a:prstGeom prst="rect">
            <a:avLst/>
          </a:prstGeom>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7590445"/>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举例</a:t>
            </a:r>
            <a:r>
              <a:rPr lang="en-US" altLang="zh-CN" dirty="0" smtClean="0"/>
              <a:t>2</a:t>
            </a:r>
            <a:endParaRPr lang="zh-CN" altLang="en-US"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4</a:t>
            </a:r>
            <a:endParaRPr lang="en-US" altLang="zh-CN" sz="1200" b="0" dirty="0">
              <a:solidFill>
                <a:schemeClr val="tx1"/>
              </a:solidFill>
              <a:latin typeface="幼圆" pitchFamily="49" charset="-122"/>
              <a:ea typeface="幼圆" pitchFamily="49" charset="-122"/>
            </a:endParaRPr>
          </a:p>
        </p:txBody>
      </p:sp>
      <p:grpSp>
        <p:nvGrpSpPr>
          <p:cNvPr id="6" name="Group 4"/>
          <p:cNvGrpSpPr>
            <a:grpSpLocks/>
          </p:cNvGrpSpPr>
          <p:nvPr/>
        </p:nvGrpSpPr>
        <p:grpSpPr bwMode="auto">
          <a:xfrm>
            <a:off x="827584" y="2023194"/>
            <a:ext cx="8255000" cy="4502150"/>
            <a:chOff x="301" y="620"/>
            <a:chExt cx="5200" cy="2836"/>
          </a:xfrm>
        </p:grpSpPr>
        <p:pic>
          <p:nvPicPr>
            <p:cNvPr id="7"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5" y="732"/>
              <a:ext cx="2256" cy="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
            <p:cNvGrpSpPr>
              <a:grpSpLocks/>
            </p:cNvGrpSpPr>
            <p:nvPr/>
          </p:nvGrpSpPr>
          <p:grpSpPr bwMode="auto">
            <a:xfrm>
              <a:off x="301" y="620"/>
              <a:ext cx="4585" cy="2811"/>
              <a:chOff x="301" y="620"/>
              <a:chExt cx="4585" cy="2811"/>
            </a:xfrm>
          </p:grpSpPr>
          <p:pic>
            <p:nvPicPr>
              <p:cNvPr id="9" name="Picture 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3" y="620"/>
                <a:ext cx="2081" cy="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7"/>
              <p:cNvSpPr txBox="1">
                <a:spLocks noChangeArrowheads="1"/>
              </p:cNvSpPr>
              <p:nvPr/>
            </p:nvSpPr>
            <p:spPr bwMode="auto">
              <a:xfrm>
                <a:off x="301" y="1699"/>
                <a:ext cx="119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spcBef>
                    <a:spcPct val="0"/>
                  </a:spcBef>
                  <a:spcAft>
                    <a:spcPts val="0"/>
                  </a:spcAft>
                  <a:buClrTx/>
                </a:pPr>
                <a:r>
                  <a:rPr kumimoji="0" lang="zh-CN" altLang="en-US" sz="2000" b="1" kern="0" dirty="0">
                    <a:solidFill>
                      <a:srgbClr val="FF0000"/>
                    </a:solidFill>
                    <a:latin typeface="+mn-lt"/>
                    <a:ea typeface="+mn-ea"/>
                  </a:rPr>
                  <a:t>令牌桶整形：</a:t>
                </a:r>
                <a:endParaRPr kumimoji="0" lang="en-US" altLang="zh-CN" sz="2000" b="1" kern="0" dirty="0">
                  <a:solidFill>
                    <a:srgbClr val="FF0000"/>
                  </a:solidFill>
                  <a:latin typeface="+mn-lt"/>
                  <a:ea typeface="+mn-ea"/>
                </a:endParaRP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000" b="1" i="0" u="none" strike="noStrike" kern="0" cap="none" spc="0" normalizeH="0" baseline="0" noProof="0" dirty="0" smtClean="0">
                    <a:ln>
                      <a:noFill/>
                    </a:ln>
                    <a:effectLst/>
                    <a:uLnTx/>
                    <a:uFillTx/>
                    <a:latin typeface="+mn-lt"/>
                    <a:ea typeface="+mn-ea"/>
                  </a:rPr>
                  <a:t>R=25 </a:t>
                </a:r>
                <a:r>
                  <a:rPr kumimoji="0" lang="en-US" altLang="zh-CN" sz="2000" b="1" i="0" u="none" strike="noStrike" kern="0" cap="none" spc="0" normalizeH="0" baseline="0" noProof="0" dirty="0" err="1" smtClean="0">
                    <a:ln>
                      <a:noFill/>
                    </a:ln>
                    <a:effectLst/>
                    <a:uLnTx/>
                    <a:uFillTx/>
                    <a:latin typeface="+mn-lt"/>
                    <a:ea typeface="+mn-ea"/>
                  </a:rPr>
                  <a:t>MBps</a:t>
                </a:r>
                <a:r>
                  <a:rPr kumimoji="0" lang="en-US" altLang="zh-CN" sz="2000" b="1" i="0" u="none" strike="noStrike" kern="0" cap="none" spc="0" normalizeH="0" baseline="0" noProof="0" dirty="0" smtClean="0">
                    <a:ln>
                      <a:noFill/>
                    </a:ln>
                    <a:effectLst/>
                    <a:uLnTx/>
                    <a:uFillTx/>
                    <a:latin typeface="+mn-lt"/>
                    <a:ea typeface="+mn-ea"/>
                  </a:rPr>
                  <a:t> B=9600 KB</a:t>
                </a:r>
              </a:p>
            </p:txBody>
          </p:sp>
          <p:sp>
            <p:nvSpPr>
              <p:cNvPr id="11" name="TextBox 8"/>
              <p:cNvSpPr txBox="1">
                <a:spLocks noChangeArrowheads="1"/>
              </p:cNvSpPr>
              <p:nvPr/>
            </p:nvSpPr>
            <p:spPr bwMode="auto">
              <a:xfrm>
                <a:off x="304" y="2557"/>
                <a:ext cx="119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auto" hangingPunct="1">
                  <a:spcBef>
                    <a:spcPct val="0"/>
                  </a:spcBef>
                  <a:spcAft>
                    <a:spcPts val="0"/>
                  </a:spcAft>
                  <a:buClrTx/>
                </a:pPr>
                <a:r>
                  <a:rPr kumimoji="0" lang="zh-CN" altLang="en-US" sz="2000" b="1" kern="0" dirty="0">
                    <a:solidFill>
                      <a:srgbClr val="FF0000"/>
                    </a:solidFill>
                    <a:latin typeface="+mn-lt"/>
                    <a:ea typeface="+mn-ea"/>
                  </a:rPr>
                  <a:t>令牌桶整形：</a:t>
                </a:r>
                <a:endParaRPr kumimoji="0" lang="en-US" altLang="zh-CN" sz="2000" b="1" kern="0" dirty="0">
                  <a:solidFill>
                    <a:srgbClr val="FF0000"/>
                  </a:solidFill>
                  <a:latin typeface="+mn-lt"/>
                  <a:ea typeface="+mn-ea"/>
                </a:endParaRP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000" b="1" i="0" u="none" strike="noStrike" kern="0" cap="none" spc="0" normalizeH="0" baseline="0" noProof="0" dirty="0" smtClean="0">
                    <a:ln>
                      <a:noFill/>
                    </a:ln>
                    <a:effectLst/>
                    <a:uLnTx/>
                    <a:uFillTx/>
                    <a:latin typeface="+mn-lt"/>
                    <a:ea typeface="+mn-ea"/>
                  </a:rPr>
                  <a:t>R=25 </a:t>
                </a:r>
                <a:r>
                  <a:rPr kumimoji="0" lang="en-US" altLang="zh-CN" sz="2000" b="1" i="0" u="none" strike="noStrike" kern="0" cap="none" spc="0" normalizeH="0" baseline="0" noProof="0" dirty="0" err="1" smtClean="0">
                    <a:ln>
                      <a:noFill/>
                    </a:ln>
                    <a:effectLst/>
                    <a:uLnTx/>
                    <a:uFillTx/>
                    <a:latin typeface="+mn-lt"/>
                    <a:ea typeface="+mn-ea"/>
                  </a:rPr>
                  <a:t>MBps</a:t>
                </a:r>
                <a:r>
                  <a:rPr kumimoji="0" lang="en-US" altLang="zh-CN" sz="2000" b="1" i="0" u="none" strike="noStrike" kern="0" cap="none" spc="0" normalizeH="0" baseline="0" noProof="0" dirty="0" smtClean="0">
                    <a:ln>
                      <a:noFill/>
                    </a:ln>
                    <a:effectLst/>
                    <a:uLnTx/>
                    <a:uFillTx/>
                    <a:latin typeface="+mn-lt"/>
                    <a:ea typeface="+mn-ea"/>
                  </a:rPr>
                  <a:t> B=0 KB</a:t>
                </a:r>
              </a:p>
            </p:txBody>
          </p:sp>
          <p:sp>
            <p:nvSpPr>
              <p:cNvPr id="12" name="TextBox 9"/>
              <p:cNvSpPr txBox="1">
                <a:spLocks noChangeArrowheads="1"/>
              </p:cNvSpPr>
              <p:nvPr/>
            </p:nvSpPr>
            <p:spPr bwMode="auto">
              <a:xfrm>
                <a:off x="329" y="866"/>
                <a:ext cx="119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2000" b="1" i="0" u="none" strike="noStrike" kern="0" cap="none" spc="0" normalizeH="0" baseline="0" noProof="0" dirty="0" smtClean="0">
                    <a:ln>
                      <a:noFill/>
                    </a:ln>
                    <a:solidFill>
                      <a:srgbClr val="0000FF"/>
                    </a:solidFill>
                    <a:effectLst/>
                    <a:uLnTx/>
                    <a:uFillTx/>
                    <a:latin typeface="+mn-lt"/>
                    <a:ea typeface="+mn-ea"/>
                  </a:rPr>
                  <a:t>整形</a:t>
                </a:r>
                <a:r>
                  <a:rPr kumimoji="0" lang="zh-CN" altLang="en-US" sz="2000" b="1" kern="0" dirty="0" smtClean="0">
                    <a:solidFill>
                      <a:srgbClr val="0000FF"/>
                    </a:solidFill>
                    <a:latin typeface="+mn-lt"/>
                    <a:ea typeface="+mn-ea"/>
                  </a:rPr>
                  <a:t>前流量</a:t>
                </a:r>
                <a:r>
                  <a:rPr kumimoji="0" lang="zh-CN" altLang="en-US" sz="2000" b="1" i="0" u="none" strike="noStrike" kern="0" cap="none" spc="0" normalizeH="0" baseline="0" noProof="0" dirty="0" smtClean="0">
                    <a:ln>
                      <a:noFill/>
                    </a:ln>
                    <a:solidFill>
                      <a:srgbClr val="0000FF"/>
                    </a:solidFill>
                    <a:effectLst/>
                    <a:uLnTx/>
                    <a:uFillTx/>
                    <a:latin typeface="+mn-lt"/>
                    <a:ea typeface="+mn-ea"/>
                  </a:rPr>
                  <a:t>：</a:t>
                </a:r>
                <a:endParaRPr kumimoji="0" lang="en-US" altLang="zh-CN" sz="2000" b="1" i="0" u="none" strike="noStrike" kern="0" cap="none" spc="0" normalizeH="0" baseline="0" noProof="0" dirty="0" smtClean="0">
                  <a:ln>
                    <a:noFill/>
                  </a:ln>
                  <a:solidFill>
                    <a:srgbClr val="0000FF"/>
                  </a:solidFill>
                  <a:effectLst/>
                  <a:uLnTx/>
                  <a:uFillTx/>
                  <a:latin typeface="+mn-lt"/>
                  <a:ea typeface="+mn-ea"/>
                </a:endParaRPr>
              </a:p>
              <a:p>
                <a:pPr marL="0" marR="0" lvl="0" indent="0" defTabSz="914400" eaLnBrk="1" fontAlgn="auto" latinLnBrk="0" hangingPunct="1">
                  <a:lnSpc>
                    <a:spcPct val="100000"/>
                  </a:lnSpc>
                  <a:spcBef>
                    <a:spcPct val="0"/>
                  </a:spcBef>
                  <a:spcAft>
                    <a:spcPts val="0"/>
                  </a:spcAft>
                  <a:buClrTx/>
                  <a:buSzTx/>
                  <a:buFontTx/>
                  <a:buNone/>
                  <a:tabLst/>
                  <a:defRPr/>
                </a:pPr>
                <a:r>
                  <a:rPr kumimoji="0" lang="en-US" altLang="zh-CN" sz="2000" b="1" i="0" u="none" strike="noStrike" kern="0" cap="none" spc="0" normalizeH="0" baseline="0" noProof="0" dirty="0" smtClean="0">
                    <a:ln>
                      <a:noFill/>
                    </a:ln>
                    <a:effectLst/>
                    <a:uLnTx/>
                    <a:uFillTx/>
                    <a:latin typeface="+mn-lt"/>
                    <a:ea typeface="+mn-ea"/>
                  </a:rPr>
                  <a:t>R=25 </a:t>
                </a:r>
                <a:r>
                  <a:rPr kumimoji="0" lang="en-US" altLang="zh-CN" sz="2000" b="1" i="0" u="none" strike="noStrike" kern="0" cap="none" spc="0" normalizeH="0" baseline="0" noProof="0" dirty="0" err="1" smtClean="0">
                    <a:ln>
                      <a:noFill/>
                    </a:ln>
                    <a:effectLst/>
                    <a:uLnTx/>
                    <a:uFillTx/>
                    <a:latin typeface="+mn-lt"/>
                    <a:ea typeface="+mn-ea"/>
                  </a:rPr>
                  <a:t>MBps</a:t>
                </a:r>
                <a:r>
                  <a:rPr kumimoji="0" lang="en-US" altLang="zh-CN" sz="2000" b="1" i="0" u="none" strike="noStrike" kern="0" cap="none" spc="0" normalizeH="0" baseline="0" noProof="0" dirty="0" smtClean="0">
                    <a:ln>
                      <a:noFill/>
                    </a:ln>
                    <a:effectLst/>
                    <a:uLnTx/>
                    <a:uFillTx/>
                    <a:latin typeface="+mn-lt"/>
                    <a:ea typeface="+mn-ea"/>
                  </a:rPr>
                  <a:t> B=16000 KB</a:t>
                </a:r>
              </a:p>
            </p:txBody>
          </p:sp>
          <p:cxnSp>
            <p:nvCxnSpPr>
              <p:cNvPr id="13" name="Straight Arrow Connector 13"/>
              <p:cNvCxnSpPr>
                <a:cxnSpLocks noChangeShapeType="1"/>
              </p:cNvCxnSpPr>
              <p:nvPr/>
            </p:nvCxnSpPr>
            <p:spPr bwMode="auto">
              <a:xfrm rot="5400000">
                <a:off x="601" y="1592"/>
                <a:ext cx="223" cy="1"/>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4" name="Straight Arrow Connector 14"/>
              <p:cNvCxnSpPr>
                <a:cxnSpLocks noChangeShapeType="1"/>
              </p:cNvCxnSpPr>
              <p:nvPr/>
            </p:nvCxnSpPr>
            <p:spPr bwMode="auto">
              <a:xfrm rot="5400000">
                <a:off x="604" y="2425"/>
                <a:ext cx="223" cy="1"/>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sp>
            <p:nvSpPr>
              <p:cNvPr id="15" name="TextBox 9"/>
              <p:cNvSpPr txBox="1">
                <a:spLocks noChangeArrowheads="1"/>
              </p:cNvSpPr>
              <p:nvPr/>
            </p:nvSpPr>
            <p:spPr bwMode="auto">
              <a:xfrm>
                <a:off x="1935" y="733"/>
                <a:ext cx="99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lt"/>
                    <a:ea typeface="+mn-ea"/>
                  </a:rPr>
                  <a:t>令牌桶整形输出</a:t>
                </a:r>
                <a:endParaRPr kumimoji="0" lang="en-US" altLang="zh-CN" sz="1600" b="1" i="0" u="none" strike="noStrike" kern="0" cap="none" spc="0" normalizeH="0" baseline="0" noProof="0" dirty="0" smtClean="0">
                  <a:ln>
                    <a:noFill/>
                  </a:ln>
                  <a:solidFill>
                    <a:srgbClr val="0000FF"/>
                  </a:solidFill>
                  <a:effectLst/>
                  <a:uLnTx/>
                  <a:uFillTx/>
                  <a:latin typeface="+mn-lt"/>
                  <a:ea typeface="+mn-ea"/>
                </a:endParaRPr>
              </a:p>
            </p:txBody>
          </p:sp>
          <p:sp>
            <p:nvSpPr>
              <p:cNvPr id="16" name="TextBox 9"/>
              <p:cNvSpPr txBox="1">
                <a:spLocks noChangeArrowheads="1"/>
              </p:cNvSpPr>
              <p:nvPr/>
            </p:nvSpPr>
            <p:spPr bwMode="auto">
              <a:xfrm>
                <a:off x="4066" y="733"/>
                <a:ext cx="82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lt"/>
                    <a:ea typeface="+mn-ea"/>
                  </a:rPr>
                  <a:t>令牌桶特征</a:t>
                </a:r>
                <a:endParaRPr kumimoji="0" lang="en-US" altLang="zh-CN" sz="1600" b="1" i="0" u="none" strike="noStrike" kern="0" cap="none" spc="0" normalizeH="0" baseline="0" noProof="0" dirty="0" smtClean="0">
                  <a:ln>
                    <a:noFill/>
                  </a:ln>
                  <a:solidFill>
                    <a:srgbClr val="0000FF"/>
                  </a:solidFill>
                  <a:effectLst/>
                  <a:uLnTx/>
                  <a:uFillTx/>
                  <a:latin typeface="+mn-lt"/>
                  <a:ea typeface="+mn-ea"/>
                </a:endParaRPr>
              </a:p>
            </p:txBody>
          </p:sp>
        </p:grpSp>
      </p:grpSp>
      <p:sp>
        <p:nvSpPr>
          <p:cNvPr id="17" name="AutoShape 8"/>
          <p:cNvSpPr>
            <a:spLocks noChangeArrowheads="1"/>
          </p:cNvSpPr>
          <p:nvPr/>
        </p:nvSpPr>
        <p:spPr bwMode="auto">
          <a:xfrm>
            <a:off x="4486403" y="4669182"/>
            <a:ext cx="2992437" cy="489799"/>
          </a:xfrm>
          <a:prstGeom prst="wedgeRoundRectCallout">
            <a:avLst>
              <a:gd name="adj1" fmla="val -49168"/>
              <a:gd name="adj2" fmla="val 179686"/>
              <a:gd name="adj3" fmla="val 16667"/>
            </a:avLst>
          </a:prstGeom>
          <a:solidFill>
            <a:srgbClr val="FFFF00"/>
          </a:solidFill>
          <a:ln w="9525">
            <a:solidFill>
              <a:schemeClr val="tx1"/>
            </a:solidFill>
            <a:miter lim="800000"/>
            <a:headEnd/>
            <a:tailEnd/>
          </a:ln>
          <a:effectLst>
            <a:outerShdw dist="107763" dir="2700000" algn="ctr" rotWithShape="0">
              <a:srgbClr val="00002E">
                <a:alpha val="50000"/>
              </a:srgbClr>
            </a:outerShdw>
          </a:effectLst>
        </p:spPr>
        <p:txBody>
          <a:bodyPr lIns="0" tIns="46800" rIns="0" bIns="46800"/>
          <a:lstStyle>
            <a:lvl1pPr>
              <a:spcBef>
                <a:spcPct val="0"/>
              </a:spcBef>
              <a:defRPr kumimoji="1" sz="2400">
                <a:solidFill>
                  <a:schemeClr val="tx1"/>
                </a:solidFill>
                <a:latin typeface="Times New Roman" pitchFamily="18" charset="0"/>
                <a:ea typeface="宋体" pitchFamily="2" charset="-122"/>
              </a:defRPr>
            </a:lvl1pPr>
            <a:lvl2pPr marL="534988">
              <a:spcBef>
                <a:spcPct val="0"/>
              </a:spcBef>
              <a:defRPr kumimoji="1" sz="2400">
                <a:solidFill>
                  <a:schemeClr val="tx1"/>
                </a:solidFill>
                <a:latin typeface="Times New Roman" pitchFamily="18" charset="0"/>
                <a:ea typeface="宋体" pitchFamily="2" charset="-122"/>
              </a:defRPr>
            </a:lvl2pPr>
            <a:lvl3pPr>
              <a:spcBef>
                <a:spcPct val="0"/>
              </a:spcBef>
              <a:defRPr kumimoji="1" sz="2400">
                <a:solidFill>
                  <a:schemeClr val="tx1"/>
                </a:solidFill>
                <a:latin typeface="Times New Roman" pitchFamily="18" charset="0"/>
                <a:ea typeface="宋体" pitchFamily="2" charset="-122"/>
              </a:defRPr>
            </a:lvl3pPr>
            <a:lvl4pPr>
              <a:spcBef>
                <a:spcPct val="0"/>
              </a:spcBef>
              <a:defRPr kumimoji="1" sz="2400">
                <a:solidFill>
                  <a:schemeClr val="tx1"/>
                </a:solidFill>
                <a:latin typeface="Times New Roman" pitchFamily="18" charset="0"/>
                <a:ea typeface="宋体" pitchFamily="2" charset="-122"/>
              </a:defRPr>
            </a:lvl4pPr>
            <a:lvl5pPr>
              <a:spcBef>
                <a:spcPct val="0"/>
              </a:spcBef>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spcBef>
                <a:spcPct val="20000"/>
              </a:spcBef>
            </a:pPr>
            <a:r>
              <a:rPr lang="zh-CN" altLang="en-US" sz="2000" b="1" dirty="0" smtClean="0">
                <a:latin typeface="+mn-lt"/>
                <a:ea typeface="+mn-ea"/>
              </a:rPr>
              <a:t>容量</a:t>
            </a:r>
            <a:r>
              <a:rPr lang="en-US" altLang="zh-CN" sz="2000" b="1" dirty="0" smtClean="0">
                <a:latin typeface="+mn-lt"/>
                <a:ea typeface="+mn-ea"/>
              </a:rPr>
              <a:t>B</a:t>
            </a:r>
            <a:r>
              <a:rPr lang="zh-CN" altLang="en-US" sz="2000" b="1" dirty="0" smtClean="0">
                <a:latin typeface="+mn-lt"/>
                <a:ea typeface="+mn-ea"/>
              </a:rPr>
              <a:t>为</a:t>
            </a:r>
            <a:r>
              <a:rPr lang="en-US" altLang="zh-CN" sz="2000" b="1" dirty="0" smtClean="0">
                <a:latin typeface="+mn-lt"/>
                <a:ea typeface="+mn-ea"/>
              </a:rPr>
              <a:t>0</a:t>
            </a:r>
            <a:r>
              <a:rPr lang="zh-CN" altLang="en-US" sz="2000" b="1" dirty="0" smtClean="0">
                <a:latin typeface="+mn-lt"/>
                <a:ea typeface="+mn-ea"/>
              </a:rPr>
              <a:t>的令牌桶</a:t>
            </a:r>
            <a:r>
              <a:rPr lang="en-US" altLang="zh-CN" sz="2000" b="1" dirty="0" smtClean="0">
                <a:latin typeface="+mn-lt"/>
                <a:ea typeface="+mn-ea"/>
              </a:rPr>
              <a:t>=</a:t>
            </a:r>
            <a:r>
              <a:rPr lang="zh-CN" altLang="en-US" sz="2000" b="1" dirty="0" smtClean="0">
                <a:latin typeface="+mn-lt"/>
                <a:ea typeface="+mn-ea"/>
              </a:rPr>
              <a:t>漏桶</a:t>
            </a:r>
            <a:endParaRPr lang="zh-CN" altLang="en-US" sz="2000" b="1" dirty="0">
              <a:latin typeface="+mn-lt"/>
              <a:ea typeface="+mn-ea"/>
            </a:endParaRPr>
          </a:p>
        </p:txBody>
      </p:sp>
      <p:sp>
        <p:nvSpPr>
          <p:cNvPr id="2" name="TextBox 1"/>
          <p:cNvSpPr txBox="1"/>
          <p:nvPr/>
        </p:nvSpPr>
        <p:spPr>
          <a:xfrm>
            <a:off x="683568" y="1739329"/>
            <a:ext cx="5180186" cy="461665"/>
          </a:xfrm>
          <a:prstGeom prst="rect">
            <a:avLst/>
          </a:prstGeom>
          <a:noFill/>
        </p:spPr>
        <p:txBody>
          <a:bodyPr wrap="square" rtlCol="0">
            <a:spAutoFit/>
          </a:bodyPr>
          <a:lstStyle/>
          <a:p>
            <a:r>
              <a:rPr lang="zh-CN" altLang="en-US" sz="2400" b="1" dirty="0" smtClean="0">
                <a:solidFill>
                  <a:srgbClr val="FF0000"/>
                </a:solidFill>
                <a:latin typeface="+mn-lt"/>
                <a:ea typeface="+mn-ea"/>
              </a:rPr>
              <a:t>例：</a:t>
            </a:r>
            <a:r>
              <a:rPr lang="zh-CN" altLang="en-US" sz="2400" b="1" dirty="0" smtClean="0">
                <a:latin typeface="+mn-lt"/>
                <a:ea typeface="+mn-ea"/>
              </a:rPr>
              <a:t>主机生成的流量模式如图</a:t>
            </a:r>
            <a:r>
              <a:rPr lang="en-US" altLang="zh-CN" sz="2400" b="1" dirty="0" smtClean="0">
                <a:latin typeface="+mn-lt"/>
                <a:ea typeface="+mn-ea"/>
              </a:rPr>
              <a:t>(a)</a:t>
            </a:r>
            <a:r>
              <a:rPr lang="zh-CN" altLang="en-US" sz="2400" b="1" dirty="0" smtClean="0">
                <a:latin typeface="+mn-lt"/>
                <a:ea typeface="+mn-ea"/>
              </a:rPr>
              <a:t>所示</a:t>
            </a:r>
            <a:endParaRPr lang="zh-CN" altLang="en-US" sz="2400" b="1" dirty="0">
              <a:latin typeface="+mn-lt"/>
              <a:ea typeface="+mn-ea"/>
            </a:endParaRPr>
          </a:p>
        </p:txBody>
      </p:sp>
    </p:spTree>
    <p:extLst>
      <p:ext uri="{BB962C8B-B14F-4D97-AF65-F5344CB8AC3E}">
        <p14:creationId xmlns:p14="http://schemas.microsoft.com/office/powerpoint/2010/main" val="260989116"/>
      </p:ext>
    </p:extLst>
  </p:cSld>
  <p:clrMapOvr>
    <a:masterClrMapping/>
  </p:clrMapOvr>
  <p:transition spd="slow">
    <p:random/>
    <p:sndAc>
      <p:stSnd>
        <p:snd r:embed="rId2"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a:t>令牌桶</a:t>
            </a:r>
          </a:p>
        </p:txBody>
      </p:sp>
      <p:sp>
        <p:nvSpPr>
          <p:cNvPr id="2" name="内容占位符 1"/>
          <p:cNvSpPr>
            <a:spLocks noGrp="1"/>
          </p:cNvSpPr>
          <p:nvPr>
            <p:ph idx="1"/>
          </p:nvPr>
        </p:nvSpPr>
        <p:spPr/>
        <p:txBody>
          <a:bodyPr/>
          <a:lstStyle/>
          <a:p>
            <a:pPr>
              <a:lnSpc>
                <a:spcPct val="125000"/>
              </a:lnSpc>
            </a:pPr>
            <a:r>
              <a:rPr lang="zh-CN" altLang="en-US" sz="2400" dirty="0">
                <a:solidFill>
                  <a:srgbClr val="FF0000"/>
                </a:solidFill>
              </a:rPr>
              <a:t>令牌桶算法的潜在</a:t>
            </a:r>
            <a:r>
              <a:rPr lang="zh-CN" altLang="en-US" sz="2400" dirty="0" smtClean="0">
                <a:solidFill>
                  <a:srgbClr val="FF0000"/>
                </a:solidFill>
              </a:rPr>
              <a:t>问题</a:t>
            </a:r>
            <a:endParaRPr lang="en-US" altLang="zh-CN" sz="2400" dirty="0" smtClean="0">
              <a:solidFill>
                <a:srgbClr val="FF0000"/>
              </a:solidFill>
            </a:endParaRPr>
          </a:p>
          <a:p>
            <a:pPr lvl="1">
              <a:lnSpc>
                <a:spcPct val="125000"/>
              </a:lnSpc>
            </a:pPr>
            <a:r>
              <a:rPr lang="zh-CN" altLang="en-US" sz="2400" dirty="0" smtClean="0"/>
              <a:t>通过调整</a:t>
            </a:r>
            <a:r>
              <a:rPr lang="en-US" altLang="zh-CN" sz="2400" dirty="0" smtClean="0"/>
              <a:t>R</a:t>
            </a:r>
            <a:r>
              <a:rPr lang="zh-CN" altLang="en-US" sz="2400" dirty="0" smtClean="0"/>
              <a:t>和</a:t>
            </a:r>
            <a:r>
              <a:rPr lang="en-US" altLang="zh-CN" sz="2400" dirty="0"/>
              <a:t>M</a:t>
            </a:r>
            <a:r>
              <a:rPr lang="zh-CN" altLang="en-US" sz="2400" dirty="0"/>
              <a:t>可控制突发间隔，但如何减少速率峰值？</a:t>
            </a:r>
          </a:p>
          <a:p>
            <a:pPr>
              <a:lnSpc>
                <a:spcPct val="125000"/>
              </a:lnSpc>
            </a:pPr>
            <a:r>
              <a:rPr lang="zh-CN" altLang="en-US" sz="2400" dirty="0">
                <a:solidFill>
                  <a:srgbClr val="FF0000"/>
                </a:solidFill>
              </a:rPr>
              <a:t>解决</a:t>
            </a:r>
            <a:r>
              <a:rPr lang="zh-CN" altLang="en-US" sz="2400" dirty="0" smtClean="0">
                <a:solidFill>
                  <a:srgbClr val="FF0000"/>
                </a:solidFill>
              </a:rPr>
              <a:t>方案</a:t>
            </a:r>
            <a:endParaRPr lang="en-US" altLang="zh-CN" sz="2400" dirty="0" smtClean="0">
              <a:solidFill>
                <a:srgbClr val="FF0000"/>
              </a:solidFill>
            </a:endParaRPr>
          </a:p>
          <a:p>
            <a:pPr lvl="1">
              <a:lnSpc>
                <a:spcPct val="125000"/>
              </a:lnSpc>
            </a:pPr>
            <a:r>
              <a:rPr lang="zh-CN" altLang="en-US" sz="2400" dirty="0">
                <a:solidFill>
                  <a:srgbClr val="0000FF"/>
                </a:solidFill>
              </a:rPr>
              <a:t>令牌</a:t>
            </a:r>
            <a:r>
              <a:rPr lang="zh-CN" altLang="en-US" sz="2400" dirty="0" smtClean="0">
                <a:solidFill>
                  <a:srgbClr val="0000FF"/>
                </a:solidFill>
              </a:rPr>
              <a:t>桶</a:t>
            </a:r>
            <a:r>
              <a:rPr lang="en-US" altLang="zh-CN" sz="2400" dirty="0" smtClean="0">
                <a:solidFill>
                  <a:srgbClr val="0000FF"/>
                </a:solidFill>
              </a:rPr>
              <a:t>+</a:t>
            </a:r>
            <a:r>
              <a:rPr lang="zh-CN" altLang="en-US" sz="2400" dirty="0" smtClean="0">
                <a:solidFill>
                  <a:srgbClr val="0000FF"/>
                </a:solidFill>
              </a:rPr>
              <a:t>漏桶</a:t>
            </a:r>
            <a:r>
              <a:rPr lang="zh-CN" altLang="en-US" sz="2400" dirty="0" smtClean="0"/>
              <a:t>：令牌桶</a:t>
            </a:r>
            <a:r>
              <a:rPr lang="zh-CN" altLang="en-US" sz="2400" dirty="0"/>
              <a:t>后跟</a:t>
            </a:r>
            <a:r>
              <a:rPr lang="zh-CN" altLang="en-US" sz="2400" dirty="0" smtClean="0"/>
              <a:t>漏</a:t>
            </a:r>
            <a:r>
              <a:rPr lang="zh-CN" altLang="en-US" sz="2400" dirty="0"/>
              <a:t>桶，漏桶</a:t>
            </a:r>
            <a:r>
              <a:rPr lang="zh-CN" altLang="en-US" sz="2400" dirty="0" smtClean="0"/>
              <a:t>速率</a:t>
            </a:r>
            <a:r>
              <a:rPr lang="en-US" altLang="zh-CN" sz="2400" dirty="0" smtClean="0"/>
              <a:t>R</a:t>
            </a:r>
            <a:r>
              <a:rPr lang="zh-CN" altLang="en-US" sz="2400" dirty="0" smtClean="0"/>
              <a:t>大于</a:t>
            </a:r>
            <a:r>
              <a:rPr lang="zh-CN" altLang="en-US" sz="2400" dirty="0"/>
              <a:t>令牌</a:t>
            </a:r>
            <a:r>
              <a:rPr lang="zh-CN" altLang="en-US" sz="2400" dirty="0" smtClean="0"/>
              <a:t>桶速率</a:t>
            </a:r>
            <a:r>
              <a:rPr lang="en-US" altLang="zh-CN" sz="2400" dirty="0" smtClean="0"/>
              <a:t>R</a:t>
            </a:r>
            <a:r>
              <a:rPr lang="zh-CN" altLang="en-US" sz="2400" dirty="0" smtClean="0"/>
              <a:t>，</a:t>
            </a:r>
            <a:r>
              <a:rPr lang="zh-CN" altLang="en-US" sz="2400" dirty="0"/>
              <a:t>而小于网络最高</a:t>
            </a:r>
            <a:r>
              <a:rPr lang="zh-CN" altLang="en-US" sz="2400" dirty="0" smtClean="0"/>
              <a:t>速率；</a:t>
            </a:r>
            <a:endParaRPr lang="en-US" altLang="zh-CN" sz="2400" dirty="0" smtClean="0"/>
          </a:p>
          <a:p>
            <a:pPr lvl="1">
              <a:lnSpc>
                <a:spcPct val="125000"/>
              </a:lnSpc>
            </a:pPr>
            <a:r>
              <a:rPr lang="zh-CN" altLang="en-US" sz="2400" dirty="0">
                <a:solidFill>
                  <a:srgbClr val="0000FF"/>
                </a:solidFill>
              </a:rPr>
              <a:t>令牌桶</a:t>
            </a:r>
            <a:r>
              <a:rPr lang="en-US" altLang="zh-CN" sz="2400" dirty="0" smtClean="0">
                <a:solidFill>
                  <a:srgbClr val="0000FF"/>
                </a:solidFill>
              </a:rPr>
              <a:t>+</a:t>
            </a:r>
            <a:r>
              <a:rPr lang="zh-CN" altLang="en-US" sz="2400" dirty="0">
                <a:solidFill>
                  <a:srgbClr val="0000FF"/>
                </a:solidFill>
              </a:rPr>
              <a:t>令牌桶</a:t>
            </a:r>
            <a:r>
              <a:rPr lang="zh-CN" altLang="en-US" sz="2400" dirty="0" smtClean="0"/>
              <a:t>：令牌</a:t>
            </a:r>
            <a:r>
              <a:rPr lang="zh-CN" altLang="en-US" sz="2400" dirty="0"/>
              <a:t>桶</a:t>
            </a:r>
            <a:r>
              <a:rPr lang="zh-CN" altLang="en-US" sz="2400" dirty="0" smtClean="0"/>
              <a:t>后再跟一个令牌桶，第二个</a:t>
            </a:r>
            <a:r>
              <a:rPr lang="zh-CN" altLang="en-US" sz="2400" dirty="0"/>
              <a:t>令牌</a:t>
            </a:r>
            <a:r>
              <a:rPr lang="zh-CN" altLang="en-US" sz="2400" dirty="0" smtClean="0"/>
              <a:t>桶速率</a:t>
            </a:r>
            <a:r>
              <a:rPr lang="en-US" altLang="zh-CN" sz="2400" dirty="0" smtClean="0"/>
              <a:t>R</a:t>
            </a:r>
            <a:r>
              <a:rPr lang="zh-CN" altLang="en-US" sz="2400" dirty="0" smtClean="0"/>
              <a:t>大于第一个令牌桶速率</a:t>
            </a:r>
            <a:r>
              <a:rPr lang="en-US" altLang="zh-CN" sz="2400" dirty="0" smtClean="0"/>
              <a:t>R</a:t>
            </a:r>
            <a:r>
              <a:rPr lang="zh-CN" altLang="en-US" sz="2400" dirty="0" smtClean="0"/>
              <a:t>，</a:t>
            </a:r>
            <a:r>
              <a:rPr lang="zh-CN" altLang="en-US" sz="2400" dirty="0"/>
              <a:t>而小于网络最高速率</a:t>
            </a:r>
            <a:r>
              <a:rPr lang="zh-CN" altLang="en-US" sz="2400" dirty="0" smtClean="0"/>
              <a:t>；且</a:t>
            </a:r>
            <a:r>
              <a:rPr lang="zh-CN" altLang="en-US" sz="2400" dirty="0"/>
              <a:t>第二个令牌</a:t>
            </a:r>
            <a:r>
              <a:rPr lang="zh-CN" altLang="en-US" sz="2400" dirty="0" smtClean="0"/>
              <a:t>桶的容量</a:t>
            </a:r>
            <a:r>
              <a:rPr lang="en-US" altLang="zh-CN" sz="2400" dirty="0" smtClean="0"/>
              <a:t>B</a:t>
            </a:r>
            <a:r>
              <a:rPr lang="zh-CN" altLang="en-US" sz="2400" dirty="0" smtClean="0"/>
              <a:t>设为</a:t>
            </a:r>
            <a:r>
              <a:rPr lang="en-US" altLang="zh-CN" sz="2400" dirty="0" smtClean="0"/>
              <a:t>0</a:t>
            </a:r>
            <a:r>
              <a:rPr lang="zh-CN" altLang="en-US" sz="2400" dirty="0" smtClean="0"/>
              <a:t>。</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5</a:t>
            </a:r>
            <a:endParaRPr lang="en-US" altLang="zh-CN" sz="1200" b="0" dirty="0">
              <a:solidFill>
                <a:schemeClr val="tx1"/>
              </a:solidFill>
              <a:latin typeface="幼圆" pitchFamily="49" charset="-122"/>
              <a:ea typeface="幼圆" pitchFamily="49" charset="-122"/>
            </a:endParaRPr>
          </a:p>
        </p:txBody>
      </p:sp>
    </p:spTree>
    <p:extLst>
      <p:ext uri="{BB962C8B-B14F-4D97-AF65-F5344CB8AC3E}">
        <p14:creationId xmlns:p14="http://schemas.microsoft.com/office/powerpoint/2010/main" val="1771537107"/>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zh-CN" altLang="en-US" dirty="0" smtClean="0"/>
              <a:t>举例</a:t>
            </a:r>
            <a:endParaRPr lang="zh-CN" altLang="en-US" dirty="0"/>
          </a:p>
        </p:txBody>
      </p:sp>
      <p:sp>
        <p:nvSpPr>
          <p:cNvPr id="2" name="内容占位符 1"/>
          <p:cNvSpPr>
            <a:spLocks noGrp="1"/>
          </p:cNvSpPr>
          <p:nvPr>
            <p:ph idx="1"/>
          </p:nvPr>
        </p:nvSpPr>
        <p:spPr>
          <a:xfrm>
            <a:off x="809624" y="1773238"/>
            <a:ext cx="8105776" cy="1727770"/>
          </a:xfrm>
        </p:spPr>
        <p:txBody>
          <a:bodyPr/>
          <a:lstStyle/>
          <a:p>
            <a:pPr marL="0" indent="0">
              <a:buNone/>
            </a:pPr>
            <a:r>
              <a:rPr lang="zh-CN" altLang="en-US" sz="2400" dirty="0" smtClean="0">
                <a:solidFill>
                  <a:srgbClr val="FF0000"/>
                </a:solidFill>
              </a:rPr>
              <a:t>例：</a:t>
            </a:r>
            <a:r>
              <a:rPr lang="zh-CN" altLang="en-US" sz="2400" dirty="0"/>
              <a:t>计算机以</a:t>
            </a:r>
            <a:r>
              <a:rPr lang="en-US" altLang="zh-CN" sz="2400" dirty="0"/>
              <a:t>25MB/s</a:t>
            </a:r>
            <a:r>
              <a:rPr lang="zh-CN" altLang="en-US" sz="2400" dirty="0"/>
              <a:t>速率产生数据，数据以每秒有</a:t>
            </a:r>
            <a:r>
              <a:rPr lang="en-US" altLang="zh-CN" sz="2400" dirty="0"/>
              <a:t>40ms</a:t>
            </a:r>
            <a:r>
              <a:rPr lang="zh-CN" altLang="en-US" sz="2400" dirty="0"/>
              <a:t>（</a:t>
            </a:r>
            <a:r>
              <a:rPr lang="en-US" altLang="zh-CN" sz="2400" dirty="0"/>
              <a:t>1MB</a:t>
            </a:r>
            <a:r>
              <a:rPr lang="zh-CN" altLang="en-US" sz="2400" dirty="0"/>
              <a:t>）的突发数据输入。</a:t>
            </a:r>
            <a:r>
              <a:rPr lang="zh-CN" altLang="en-US" sz="2400" dirty="0">
                <a:solidFill>
                  <a:srgbClr val="0000FF"/>
                </a:solidFill>
              </a:rPr>
              <a:t>为平稳输出、允许突发流量和减少速率峰值</a:t>
            </a:r>
            <a:r>
              <a:rPr lang="zh-CN" altLang="en-US" sz="2400" dirty="0"/>
              <a:t>，在一个令牌到达</a:t>
            </a:r>
            <a:r>
              <a:rPr lang="zh-CN" altLang="en-US" sz="2400" dirty="0" smtClean="0"/>
              <a:t>率</a:t>
            </a:r>
            <a:r>
              <a:rPr lang="en-US" altLang="zh-CN" sz="2400" dirty="0" smtClean="0"/>
              <a:t>R=2MB/s</a:t>
            </a:r>
            <a:r>
              <a:rPr lang="zh-CN" altLang="en-US" sz="2400" dirty="0"/>
              <a:t>、桶</a:t>
            </a:r>
            <a:r>
              <a:rPr lang="zh-CN" altLang="en-US" sz="2400" dirty="0" smtClean="0"/>
              <a:t>容量</a:t>
            </a:r>
            <a:r>
              <a:rPr lang="en-US" altLang="zh-CN" sz="2400" dirty="0" smtClean="0"/>
              <a:t>B=500KB</a:t>
            </a:r>
            <a:r>
              <a:rPr lang="zh-CN" altLang="en-US" sz="2400" dirty="0"/>
              <a:t>的令牌漏桶后跟一个恒定</a:t>
            </a:r>
            <a:r>
              <a:rPr lang="zh-CN" altLang="en-US" sz="2400" dirty="0" smtClean="0"/>
              <a:t>速率</a:t>
            </a:r>
            <a:r>
              <a:rPr lang="en-US" altLang="zh-CN" sz="2400" dirty="0" smtClean="0"/>
              <a:t>R=10MB/s</a:t>
            </a:r>
            <a:r>
              <a:rPr lang="zh-CN" altLang="en-US" sz="2400" dirty="0"/>
              <a:t>的漏</a:t>
            </a:r>
            <a:r>
              <a:rPr lang="zh-CN" altLang="en-US" sz="2400" dirty="0" smtClean="0"/>
              <a:t>桶</a:t>
            </a:r>
            <a:endParaRPr lang="zh-CN" altLang="en-US" sz="2400" dirty="0"/>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a:t>
            </a:r>
            <a:r>
              <a:rPr lang="zh-CN" altLang="en-US" sz="1200" b="0" dirty="0" smtClean="0">
                <a:solidFill>
                  <a:schemeClr val="tx1"/>
                </a:solidFill>
                <a:latin typeface="Times New Roman" pitchFamily="18" charset="0"/>
                <a:ea typeface="幼圆" pitchFamily="49" charset="-122"/>
                <a:hlinkClick r:id="rId6" action="ppaction://hlinksldjump"/>
              </a:rPr>
              <a:t>质量</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7" action="ppaction://hlinksldjump"/>
              </a:rPr>
              <a:t>流量整形</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6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6</a:t>
            </a:r>
            <a:endParaRPr lang="en-US" altLang="zh-CN" sz="1200" b="0" dirty="0">
              <a:solidFill>
                <a:schemeClr val="tx1"/>
              </a:solidFill>
              <a:latin typeface="幼圆" pitchFamily="49" charset="-122"/>
              <a:ea typeface="幼圆" pitchFamily="49" charset="-122"/>
            </a:endParaRPr>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3687" y="3429000"/>
            <a:ext cx="6128317" cy="2952328"/>
          </a:xfrm>
          <a:prstGeom prst="rect">
            <a:avLst/>
          </a:prstGeom>
          <a:noFill/>
          <a:ln>
            <a:noFill/>
          </a:ln>
          <a:effectLst>
            <a:innerShdw blurRad="114300">
              <a:prstClr val="black"/>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5608974"/>
      </p:ext>
    </p:extLst>
  </p:cSld>
  <p:clrMapOvr>
    <a:masterClrMapping/>
  </p:clrMapOvr>
  <p:transition spd="slow">
    <p:random/>
    <p:sndAc>
      <p:stSnd>
        <p:snd r:embed="rId2" name="camera.wav"/>
      </p:stSnd>
    </p:sndAc>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pPr eaLnBrk="1" hangingPunct="1">
              <a:lnSpc>
                <a:spcPct val="90000"/>
              </a:lnSpc>
            </a:pPr>
            <a:r>
              <a:rPr lang="zh-CN" altLang="en-US" dirty="0"/>
              <a:t>分组调度</a:t>
            </a:r>
          </a:p>
        </p:txBody>
      </p:sp>
      <p:sp>
        <p:nvSpPr>
          <p:cNvPr id="5124" name="Text Box 4"/>
          <p:cNvSpPr txBox="1">
            <a:spLocks noChangeArrowheads="1"/>
          </p:cNvSpPr>
          <p:nvPr/>
        </p:nvSpPr>
        <p:spPr bwMode="auto">
          <a:xfrm>
            <a:off x="1346200" y="87313"/>
            <a:ext cx="75692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eaLnBrk="1" hangingPunct="1">
              <a:spcBef>
                <a:spcPct val="50000"/>
              </a:spcBef>
              <a:buClr>
                <a:schemeClr val="accent2"/>
              </a:buClr>
              <a:buNone/>
            </a:pPr>
            <a:r>
              <a:rPr lang="zh-CN" altLang="en-US" sz="1200" b="0" dirty="0">
                <a:solidFill>
                  <a:schemeClr val="tx1"/>
                </a:solidFill>
                <a:latin typeface="Times New Roman" pitchFamily="18" charset="0"/>
                <a:ea typeface="幼圆" pitchFamily="49" charset="-122"/>
                <a:hlinkClick r:id="rId5" action="ppaction://hlinksldjump"/>
              </a:rPr>
              <a:t>本章</a:t>
            </a:r>
            <a:r>
              <a:rPr lang="zh-CN" altLang="en-US" sz="1200" b="0" dirty="0" smtClean="0">
                <a:solidFill>
                  <a:schemeClr val="tx1"/>
                </a:solidFill>
                <a:latin typeface="Times New Roman" pitchFamily="18" charset="0"/>
                <a:ea typeface="幼圆" pitchFamily="49" charset="-122"/>
                <a:hlinkClick r:id="rId5" action="ppaction://hlinksldjump"/>
              </a:rPr>
              <a:t>内容</a:t>
            </a:r>
            <a:r>
              <a:rPr lang="en-US" altLang="zh-CN" sz="1200" b="0" dirty="0" smtClean="0">
                <a:solidFill>
                  <a:schemeClr val="tx1"/>
                </a:solidFill>
                <a:latin typeface="Times New Roman" pitchFamily="18" charset="0"/>
                <a:ea typeface="幼圆" pitchFamily="49" charset="-122"/>
              </a:rPr>
              <a:t>&lt;&lt;</a:t>
            </a:r>
            <a:r>
              <a:rPr lang="zh-CN" altLang="en-US" sz="1200" b="0" dirty="0">
                <a:solidFill>
                  <a:schemeClr val="tx1"/>
                </a:solidFill>
                <a:latin typeface="Times New Roman" pitchFamily="18" charset="0"/>
                <a:ea typeface="幼圆" pitchFamily="49" charset="-122"/>
                <a:hlinkClick r:id="rId6" action="ppaction://hlinksldjump"/>
              </a:rPr>
              <a:t>服务质量</a:t>
            </a:r>
            <a:endParaRPr lang="zh-CN" altLang="en-US" sz="1200" b="0" dirty="0">
              <a:solidFill>
                <a:schemeClr val="tx1"/>
              </a:solidFill>
              <a:latin typeface="Times New Roman" pitchFamily="18" charset="0"/>
              <a:ea typeface="幼圆" pitchFamily="49" charset="-122"/>
            </a:endParaRPr>
          </a:p>
        </p:txBody>
      </p:sp>
      <p:sp>
        <p:nvSpPr>
          <p:cNvPr id="5125" name="Text Box 6"/>
          <p:cNvSpPr txBox="1">
            <a:spLocks noChangeArrowheads="1"/>
          </p:cNvSpPr>
          <p:nvPr/>
        </p:nvSpPr>
        <p:spPr bwMode="auto">
          <a:xfrm>
            <a:off x="8305800" y="0"/>
            <a:ext cx="838200" cy="279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buClr>
                <a:srgbClr val="000000"/>
              </a:buClr>
              <a:buChar char="@"/>
              <a:defRPr kumimoji="1" sz="3200" b="1">
                <a:solidFill>
                  <a:srgbClr val="000000"/>
                </a:solidFill>
                <a:latin typeface="Arial" charset="0"/>
                <a:ea typeface="华文楷体" pitchFamily="2" charset="-122"/>
              </a:defRPr>
            </a:lvl1pPr>
            <a:lvl2pPr marL="742950" indent="-285750" eaLnBrk="0" hangingPunct="0">
              <a:buSzPct val="55000"/>
              <a:buBlip>
                <a:blip r:embed="rId3"/>
              </a:buBlip>
              <a:defRPr kumimoji="1" sz="2800" b="1">
                <a:solidFill>
                  <a:srgbClr val="000000"/>
                </a:solidFill>
                <a:latin typeface="Arial" charset="0"/>
                <a:ea typeface="华文楷体" pitchFamily="2" charset="-122"/>
              </a:defRPr>
            </a:lvl2pPr>
            <a:lvl3pPr marL="1143000" indent="-228600" eaLnBrk="0" hangingPunct="0">
              <a:buSzPct val="65000"/>
              <a:buBlip>
                <a:blip r:embed="rId4"/>
              </a:buBlip>
              <a:defRPr kumimoji="1" sz="2400" b="1">
                <a:solidFill>
                  <a:srgbClr val="000000"/>
                </a:solidFill>
                <a:latin typeface="Arial" charset="0"/>
                <a:ea typeface="华文楷体" pitchFamily="2" charset="-122"/>
              </a:defRPr>
            </a:lvl3pPr>
            <a:lvl4pPr marL="1600200" indent="-228600" eaLnBrk="0" hangingPunct="0">
              <a:buSzPct val="85000"/>
              <a:buChar char="w"/>
              <a:defRPr kumimoji="1" sz="2000" b="1">
                <a:solidFill>
                  <a:srgbClr val="000000"/>
                </a:solidFill>
                <a:latin typeface="Arial" charset="0"/>
                <a:ea typeface="华文楷体" pitchFamily="2" charset="-122"/>
              </a:defRPr>
            </a:lvl4pPr>
            <a:lvl5pPr marL="2057400" indent="-228600" eaLnBrk="0" hangingPunct="0">
              <a:buSzPct val="80000"/>
              <a:buChar char="§"/>
              <a:defRPr kumimoji="1" b="1">
                <a:solidFill>
                  <a:srgbClr val="000000"/>
                </a:solidFill>
                <a:latin typeface="Arial" charset="0"/>
                <a:ea typeface="华文楷体" pitchFamily="2" charset="-122"/>
              </a:defRPr>
            </a:lvl5pPr>
            <a:lvl6pPr marL="25146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6pPr>
            <a:lvl7pPr marL="29718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7pPr>
            <a:lvl8pPr marL="34290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8pPr>
            <a:lvl9pPr marL="3886200" indent="-228600" eaLnBrk="0" fontAlgn="base" hangingPunct="0">
              <a:spcBef>
                <a:spcPct val="20000"/>
              </a:spcBef>
              <a:spcAft>
                <a:spcPct val="0"/>
              </a:spcAft>
              <a:buClr>
                <a:schemeClr val="accent2"/>
              </a:buClr>
              <a:buSzPct val="80000"/>
              <a:buFont typeface="Wingdings" pitchFamily="2" charset="2"/>
              <a:buChar char="§"/>
              <a:defRPr kumimoji="1" b="1">
                <a:solidFill>
                  <a:srgbClr val="000000"/>
                </a:solidFill>
                <a:latin typeface="Arial" charset="0"/>
                <a:ea typeface="华文楷体" pitchFamily="2" charset="-122"/>
              </a:defRPr>
            </a:lvl9pPr>
          </a:lstStyle>
          <a:p>
            <a:pPr algn="ctr" eaLnBrk="1" hangingPunct="1">
              <a:spcBef>
                <a:spcPct val="50000"/>
              </a:spcBef>
              <a:buClr>
                <a:schemeClr val="accent2"/>
              </a:buClr>
              <a:buFont typeface="Wingdings" pitchFamily="2" charset="2"/>
              <a:buNone/>
            </a:pPr>
            <a:r>
              <a:rPr lang="en-US" altLang="zh-CN" sz="1200" b="0" dirty="0" smtClean="0">
                <a:solidFill>
                  <a:schemeClr val="tx1"/>
                </a:solidFill>
                <a:latin typeface="幼圆" pitchFamily="49" charset="-122"/>
                <a:ea typeface="幼圆" pitchFamily="49" charset="-122"/>
              </a:rPr>
              <a:t>7 </a:t>
            </a:r>
            <a:r>
              <a:rPr lang="zh-CN" altLang="en-US" sz="1200" b="0" dirty="0">
                <a:solidFill>
                  <a:schemeClr val="tx1"/>
                </a:solidFill>
                <a:latin typeface="幼圆" pitchFamily="49" charset="-122"/>
                <a:ea typeface="幼圆" pitchFamily="49" charset="-122"/>
              </a:rPr>
              <a:t>之 </a:t>
            </a:r>
            <a:r>
              <a:rPr lang="en-US" altLang="zh-CN" sz="1200" b="0" dirty="0" smtClean="0">
                <a:solidFill>
                  <a:schemeClr val="tx1"/>
                </a:solidFill>
                <a:latin typeface="幼圆" pitchFamily="49" charset="-122"/>
                <a:ea typeface="幼圆" pitchFamily="49" charset="-122"/>
              </a:rPr>
              <a:t>1</a:t>
            </a:r>
            <a:endParaRPr lang="en-US" altLang="zh-CN" sz="1200" b="0" dirty="0">
              <a:solidFill>
                <a:schemeClr val="tx1"/>
              </a:solidFill>
              <a:latin typeface="幼圆" pitchFamily="49" charset="-122"/>
              <a:ea typeface="幼圆" pitchFamily="49" charset="-122"/>
            </a:endParaRPr>
          </a:p>
        </p:txBody>
      </p:sp>
      <p:sp>
        <p:nvSpPr>
          <p:cNvPr id="4" name="内容占位符 3"/>
          <p:cNvSpPr>
            <a:spLocks noGrp="1"/>
          </p:cNvSpPr>
          <p:nvPr>
            <p:ph idx="1"/>
          </p:nvPr>
        </p:nvSpPr>
        <p:spPr/>
        <p:txBody>
          <a:bodyPr/>
          <a:lstStyle/>
          <a:p>
            <a:r>
              <a:rPr lang="zh-CN" altLang="en-US" sz="2400" dirty="0" smtClean="0">
                <a:solidFill>
                  <a:srgbClr val="FF0000"/>
                </a:solidFill>
              </a:rPr>
              <a:t>分组调度</a:t>
            </a:r>
            <a:r>
              <a:rPr lang="zh-CN" altLang="en-US" sz="2400" dirty="0" smtClean="0"/>
              <a:t>：在同一个流的分组之间以及在竞争流之间分配路由器资源</a:t>
            </a:r>
            <a:r>
              <a:rPr lang="zh-CN" altLang="en-US" sz="2400" dirty="0"/>
              <a:t>。</a:t>
            </a:r>
            <a:endParaRPr lang="en-US" altLang="zh-CN" sz="2400" dirty="0" smtClean="0"/>
          </a:p>
          <a:p>
            <a:r>
              <a:rPr lang="zh-CN" altLang="en-US" sz="2400" dirty="0" smtClean="0">
                <a:solidFill>
                  <a:srgbClr val="FF0000"/>
                </a:solidFill>
              </a:rPr>
              <a:t>为不同流可以预约的潜在资源有</a:t>
            </a:r>
            <a:r>
              <a:rPr lang="zh-CN" altLang="en-US" sz="2400" dirty="0" smtClean="0"/>
              <a:t>：</a:t>
            </a:r>
            <a:endParaRPr lang="en-US" altLang="zh-CN" sz="2400" dirty="0" smtClean="0"/>
          </a:p>
          <a:p>
            <a:pPr lvl="1"/>
            <a:r>
              <a:rPr lang="zh-CN" altLang="en-US" sz="2400" dirty="0" smtClean="0"/>
              <a:t>带宽</a:t>
            </a:r>
            <a:endParaRPr lang="en-US" altLang="zh-CN" sz="2400" dirty="0" smtClean="0"/>
          </a:p>
          <a:p>
            <a:pPr lvl="1"/>
            <a:r>
              <a:rPr lang="zh-CN" altLang="en-US" sz="2400" dirty="0" smtClean="0"/>
              <a:t>缓冲区</a:t>
            </a:r>
            <a:endParaRPr lang="en-US" altLang="zh-CN" sz="2400" dirty="0" smtClean="0"/>
          </a:p>
          <a:p>
            <a:pPr lvl="1"/>
            <a:r>
              <a:rPr lang="en-US" altLang="zh-CN" sz="2400" dirty="0" smtClean="0"/>
              <a:t>CPU</a:t>
            </a:r>
            <a:r>
              <a:rPr lang="zh-CN" altLang="en-US" sz="2400" dirty="0" smtClean="0"/>
              <a:t>周期</a:t>
            </a:r>
            <a:endParaRPr lang="en-US" altLang="zh-CN" sz="2400" dirty="0" smtClean="0"/>
          </a:p>
          <a:p>
            <a:r>
              <a:rPr lang="zh-CN" altLang="en-US" sz="2400" dirty="0" smtClean="0">
                <a:solidFill>
                  <a:srgbClr val="FF0000"/>
                </a:solidFill>
              </a:rPr>
              <a:t>分组调度算法</a:t>
            </a:r>
            <a:endParaRPr lang="en-US" altLang="zh-CN" sz="2400" dirty="0" smtClean="0">
              <a:solidFill>
                <a:srgbClr val="FF0000"/>
              </a:solidFill>
            </a:endParaRPr>
          </a:p>
          <a:p>
            <a:pPr lvl="1"/>
            <a:r>
              <a:rPr lang="zh-CN" altLang="en-US" sz="2400" dirty="0"/>
              <a:t>先</a:t>
            </a:r>
            <a:r>
              <a:rPr lang="zh-CN" altLang="en-US" sz="2400" dirty="0" smtClean="0"/>
              <a:t>入先出算法（</a:t>
            </a:r>
            <a:r>
              <a:rPr lang="en-US" altLang="zh-CN" sz="2400" dirty="0" smtClean="0"/>
              <a:t>FIFO</a:t>
            </a:r>
            <a:r>
              <a:rPr lang="zh-CN" altLang="en-US" sz="2400" dirty="0" smtClean="0"/>
              <a:t>）</a:t>
            </a:r>
            <a:endParaRPr lang="en-US" altLang="zh-CN" sz="2400" dirty="0" smtClean="0"/>
          </a:p>
          <a:p>
            <a:pPr lvl="1"/>
            <a:r>
              <a:rPr lang="zh-CN" altLang="en-US" sz="2400" dirty="0"/>
              <a:t>公平队列算法（</a:t>
            </a:r>
            <a:r>
              <a:rPr lang="en-US" altLang="zh-CN" sz="2400" dirty="0"/>
              <a:t>FQ</a:t>
            </a:r>
            <a:r>
              <a:rPr lang="zh-CN" altLang="en-US" sz="2400" dirty="0" smtClean="0"/>
              <a:t>）</a:t>
            </a:r>
            <a:endParaRPr lang="en-US" altLang="zh-CN" sz="2400" dirty="0" smtClean="0"/>
          </a:p>
          <a:p>
            <a:pPr lvl="1"/>
            <a:r>
              <a:rPr lang="zh-CN" altLang="en-US" sz="2400" dirty="0"/>
              <a:t>加权公平队列算法（</a:t>
            </a:r>
            <a:r>
              <a:rPr lang="en-US" altLang="zh-CN" sz="2400" dirty="0"/>
              <a:t>WFQ</a:t>
            </a:r>
            <a:r>
              <a:rPr lang="zh-CN" altLang="en-US" sz="2400" dirty="0"/>
              <a:t>）</a:t>
            </a:r>
          </a:p>
        </p:txBody>
      </p:sp>
    </p:spTree>
    <p:extLst>
      <p:ext uri="{BB962C8B-B14F-4D97-AF65-F5344CB8AC3E}">
        <p14:creationId xmlns:p14="http://schemas.microsoft.com/office/powerpoint/2010/main" val="2606211751"/>
      </p:ext>
    </p:extLst>
  </p:cSld>
  <p:clrMapOvr>
    <a:masterClrMapping/>
  </p:clrMapOvr>
  <p:transition spd="slow">
    <p:random/>
    <p:sndAc>
      <p:stSnd>
        <p:snd r:embed="rId2" name="camera.wav"/>
      </p:stSnd>
    </p:sndAc>
  </p:transition>
  <p:timing>
    <p:tnLst>
      <p:par>
        <p:cTn id="1" dur="indefinite" restart="never" nodeType="tmRoot"/>
      </p:par>
    </p:tnLst>
  </p:timing>
</p:sld>
</file>

<file path=ppt/theme/theme1.xml><?xml version="1.0" encoding="utf-8"?>
<a:theme xmlns:a="http://schemas.openxmlformats.org/drawingml/2006/main" name="Straight Edge">
  <a:themeElements>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fontScheme name="Straight Edge">
      <a:majorFont>
        <a:latin typeface="Arial"/>
        <a:ea typeface="隶书"/>
        <a:cs typeface=""/>
      </a:majorFont>
      <a:minorFont>
        <a:latin typeface="Arial"/>
        <a:ea typeface="华文楷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20000"/>
          </a:spcBef>
          <a:spcAft>
            <a:spcPct val="0"/>
          </a:spcAft>
          <a:buClr>
            <a:schemeClr val="accent2"/>
          </a:buClr>
          <a:buSzTx/>
          <a:buFont typeface="Wingdings" pitchFamily="2" charset="2"/>
          <a:buNone/>
          <a:tabLst/>
          <a:defRPr kumimoji="1" lang="en-US" altLang="zh-CN" sz="2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ight Edge 1">
        <a:dk1>
          <a:srgbClr val="008080"/>
        </a:dk1>
        <a:lt1>
          <a:srgbClr val="FFFFCC"/>
        </a:lt1>
        <a:dk2>
          <a:srgbClr val="009999"/>
        </a:dk2>
        <a:lt2>
          <a:srgbClr val="FFFF99"/>
        </a:lt2>
        <a:accent1>
          <a:srgbClr val="336699"/>
        </a:accent1>
        <a:accent2>
          <a:srgbClr val="FFFF99"/>
        </a:accent2>
        <a:accent3>
          <a:srgbClr val="AACACA"/>
        </a:accent3>
        <a:accent4>
          <a:srgbClr val="DADAAE"/>
        </a:accent4>
        <a:accent5>
          <a:srgbClr val="ADB8CA"/>
        </a:accent5>
        <a:accent6>
          <a:srgbClr val="E7E78A"/>
        </a:accent6>
        <a:hlink>
          <a:srgbClr val="FFFFCC"/>
        </a:hlink>
        <a:folHlink>
          <a:srgbClr val="DDDDDD"/>
        </a:folHlink>
      </a:clrScheme>
      <a:clrMap bg1="dk2" tx1="lt1" bg2="dk1" tx2="lt2" accent1="accent1" accent2="accent2" accent3="accent3" accent4="accent4" accent5="accent5" accent6="accent6" hlink="hlink" folHlink="folHlink"/>
    </a:extraClrScheme>
    <a:extraClrScheme>
      <a:clrScheme name="Straight Edge 2">
        <a:dk1>
          <a:srgbClr val="003366"/>
        </a:dk1>
        <a:lt1>
          <a:srgbClr val="FFFFFF"/>
        </a:lt1>
        <a:dk2>
          <a:srgbClr val="003366"/>
        </a:dk2>
        <a:lt2>
          <a:srgbClr val="E3E2C7"/>
        </a:lt2>
        <a:accent1>
          <a:srgbClr val="CCCC99"/>
        </a:accent1>
        <a:accent2>
          <a:srgbClr val="003366"/>
        </a:accent2>
        <a:accent3>
          <a:srgbClr val="FFFFFF"/>
        </a:accent3>
        <a:accent4>
          <a:srgbClr val="002A56"/>
        </a:accent4>
        <a:accent5>
          <a:srgbClr val="E2E2CA"/>
        </a:accent5>
        <a:accent6>
          <a:srgbClr val="002D5C"/>
        </a:accent6>
        <a:hlink>
          <a:srgbClr val="003366"/>
        </a:hlink>
        <a:folHlink>
          <a:srgbClr val="800000"/>
        </a:folHlink>
      </a:clrScheme>
      <a:clrMap bg1="lt1" tx1="dk1" bg2="lt2" tx2="dk2" accent1="accent1" accent2="accent2" accent3="accent3" accent4="accent4" accent5="accent5" accent6="accent6" hlink="hlink" folHlink="folHlink"/>
    </a:extraClrScheme>
    <a:extraClrScheme>
      <a:clrScheme name="Straight Edge 3">
        <a:dk1>
          <a:srgbClr val="000000"/>
        </a:dk1>
        <a:lt1>
          <a:srgbClr val="FFFFFF"/>
        </a:lt1>
        <a:dk2>
          <a:srgbClr val="000000"/>
        </a:dk2>
        <a:lt2>
          <a:srgbClr val="DDDDDD"/>
        </a:lt2>
        <a:accent1>
          <a:srgbClr val="DDDDDD"/>
        </a:accent1>
        <a:accent2>
          <a:srgbClr val="333333"/>
        </a:accent2>
        <a:accent3>
          <a:srgbClr val="FFFFFF"/>
        </a:accent3>
        <a:accent4>
          <a:srgbClr val="000000"/>
        </a:accent4>
        <a:accent5>
          <a:srgbClr val="EBEBEB"/>
        </a:accent5>
        <a:accent6>
          <a:srgbClr val="2D2D2D"/>
        </a:accent6>
        <a:hlink>
          <a:srgbClr val="808080"/>
        </a:hlink>
        <a:folHlink>
          <a:srgbClr val="808080"/>
        </a:folHlink>
      </a:clrScheme>
      <a:clrMap bg1="lt1" tx1="dk1" bg2="lt2" tx2="dk2" accent1="accent1" accent2="accent2" accent3="accent3" accent4="accent4" accent5="accent5" accent6="accent6" hlink="hlink" folHlink="folHlink"/>
    </a:extraClrScheme>
    <a:extraClrScheme>
      <a:clrScheme name="Straight Edge 4">
        <a:dk1>
          <a:srgbClr val="5F5F5F"/>
        </a:dk1>
        <a:lt1>
          <a:srgbClr val="FFFFFF"/>
        </a:lt1>
        <a:dk2>
          <a:srgbClr val="003366"/>
        </a:dk2>
        <a:lt2>
          <a:srgbClr val="FFFFFF"/>
        </a:lt2>
        <a:accent1>
          <a:srgbClr val="7E003F"/>
        </a:accent1>
        <a:accent2>
          <a:srgbClr val="DDDDDD"/>
        </a:accent2>
        <a:accent3>
          <a:srgbClr val="AAADB8"/>
        </a:accent3>
        <a:accent4>
          <a:srgbClr val="DADADA"/>
        </a:accent4>
        <a:accent5>
          <a:srgbClr val="C0AAAF"/>
        </a:accent5>
        <a:accent6>
          <a:srgbClr val="C8C8C8"/>
        </a:accent6>
        <a:hlink>
          <a:srgbClr val="969696"/>
        </a:hlink>
        <a:folHlink>
          <a:srgbClr val="DDDDDD"/>
        </a:folHlink>
      </a:clrScheme>
      <a:clrMap bg1="dk2" tx1="lt1" bg2="dk1" tx2="lt2" accent1="accent1" accent2="accent2" accent3="accent3" accent4="accent4" accent5="accent5" accent6="accent6" hlink="hlink" folHlink="folHlink"/>
    </a:extraClrScheme>
    <a:extraClrScheme>
      <a:clrScheme name="Straight Edge 5">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292929"/>
        </a:hlink>
        <a:folHlink>
          <a:srgbClr val="800000"/>
        </a:folHlink>
      </a:clrScheme>
      <a:clrMap bg1="lt1" tx1="dk1" bg2="lt2" tx2="dk2" accent1="accent1" accent2="accent2" accent3="accent3" accent4="accent4" accent5="accent5" accent6="accent6" hlink="hlink" folHlink="folHlink"/>
    </a:extraClrScheme>
    <a:extraClrScheme>
      <a:clrScheme name="Straight Edge 6">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6600"/>
        </a:hlink>
        <a:folHlink>
          <a:srgbClr val="800000"/>
        </a:folHlink>
      </a:clrScheme>
      <a:clrMap bg1="lt1" tx1="dk1" bg2="lt2" tx2="dk2" accent1="accent1" accent2="accent2" accent3="accent3" accent4="accent4" accent5="accent5" accent6="accent6" hlink="hlink" folHlink="folHlink"/>
    </a:extraClrScheme>
    <a:extraClrScheme>
      <a:clrScheme name="Straight Edge 7">
        <a:dk1>
          <a:srgbClr val="000000"/>
        </a:dk1>
        <a:lt1>
          <a:srgbClr val="FFFFFF"/>
        </a:lt1>
        <a:dk2>
          <a:srgbClr val="000000"/>
        </a:dk2>
        <a:lt2>
          <a:srgbClr val="E3E2C7"/>
        </a:lt2>
        <a:accent1>
          <a:srgbClr val="CCCC99"/>
        </a:accent1>
        <a:accent2>
          <a:srgbClr val="003366"/>
        </a:accent2>
        <a:accent3>
          <a:srgbClr val="FFFFFF"/>
        </a:accent3>
        <a:accent4>
          <a:srgbClr val="000000"/>
        </a:accent4>
        <a:accent5>
          <a:srgbClr val="E2E2CA"/>
        </a:accent5>
        <a:accent6>
          <a:srgbClr val="002D5C"/>
        </a:accent6>
        <a:hlink>
          <a:srgbClr val="0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20691</TotalTime>
  <Words>30276</Words>
  <Application>Microsoft Office PowerPoint</Application>
  <PresentationFormat>全屏显示(4:3)</PresentationFormat>
  <Paragraphs>5077</Paragraphs>
  <Slides>367</Slides>
  <Notes>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367</vt:i4>
      </vt:variant>
    </vt:vector>
  </HeadingPairs>
  <TitlesOfParts>
    <vt:vector size="371" baseType="lpstr">
      <vt:lpstr>Straight Edge</vt:lpstr>
      <vt:lpstr>公式</vt:lpstr>
      <vt:lpstr>Clip</vt:lpstr>
      <vt:lpstr>Visio</vt:lpstr>
      <vt:lpstr>第五章   网络层</vt:lpstr>
      <vt:lpstr>网络层</vt:lpstr>
      <vt:lpstr>网络层协议的环境</vt:lpstr>
      <vt:lpstr>提供给传输层的服务</vt:lpstr>
      <vt:lpstr>无连接的服务 （数据报）</vt:lpstr>
      <vt:lpstr>无连接服务的实现</vt:lpstr>
      <vt:lpstr>面向连接的服务 （虚电路）</vt:lpstr>
      <vt:lpstr>面向连接服务的实现</vt:lpstr>
      <vt:lpstr>比  较</vt:lpstr>
      <vt:lpstr>路由选择</vt:lpstr>
      <vt:lpstr>路由器</vt:lpstr>
      <vt:lpstr>路由器的构成</vt:lpstr>
      <vt:lpstr>交换结构</vt:lpstr>
      <vt:lpstr>路由算法</vt:lpstr>
      <vt:lpstr>对路由算法的要求</vt:lpstr>
      <vt:lpstr>代  价 （Cost）</vt:lpstr>
      <vt:lpstr>最佳路由算法</vt:lpstr>
      <vt:lpstr>最优化原则</vt:lpstr>
      <vt:lpstr>汇集树 （sink tree）</vt:lpstr>
      <vt:lpstr>最短路径算法 （Dijkstra算法）</vt:lpstr>
      <vt:lpstr>最短路径算法 （Dijkstra算法）</vt:lpstr>
      <vt:lpstr>最短路径算法 （Dijkstra算法）</vt:lpstr>
      <vt:lpstr>最短路径算法 （Dijkstra算法）</vt:lpstr>
      <vt:lpstr>汇集树 （最短路径树）</vt:lpstr>
      <vt:lpstr>洪泛算法</vt:lpstr>
      <vt:lpstr>应  用</vt:lpstr>
      <vt:lpstr>距离矢量算法</vt:lpstr>
      <vt:lpstr>路由表</vt:lpstr>
      <vt:lpstr>距离矢量算法</vt:lpstr>
      <vt:lpstr>例: A→E的更新</vt:lpstr>
      <vt:lpstr>无穷计算问题</vt:lpstr>
      <vt:lpstr>链路状态算法</vt:lpstr>
      <vt:lpstr>算  法</vt:lpstr>
      <vt:lpstr>算法步骤</vt:lpstr>
      <vt:lpstr>算法步骤</vt:lpstr>
      <vt:lpstr>算法步骤</vt:lpstr>
      <vt:lpstr>算法步骤</vt:lpstr>
      <vt:lpstr>算法步骤</vt:lpstr>
      <vt:lpstr>算法步骤</vt:lpstr>
      <vt:lpstr>层次路由</vt:lpstr>
      <vt:lpstr>举  例</vt:lpstr>
      <vt:lpstr>广播路由</vt:lpstr>
      <vt:lpstr>广播路由</vt:lpstr>
      <vt:lpstr>广播路由</vt:lpstr>
      <vt:lpstr>广播路由</vt:lpstr>
      <vt:lpstr>广播路由</vt:lpstr>
      <vt:lpstr>什么是组播路由？</vt:lpstr>
      <vt:lpstr>组播路由算法</vt:lpstr>
      <vt:lpstr>构造组播生成树</vt:lpstr>
      <vt:lpstr>构造组播生成树</vt:lpstr>
      <vt:lpstr>组播生成树的修剪方法</vt:lpstr>
      <vt:lpstr>基于核心的树 （CBT）</vt:lpstr>
      <vt:lpstr>基于核心的树 （CBT）</vt:lpstr>
      <vt:lpstr>任播</vt:lpstr>
      <vt:lpstr>任播路由</vt:lpstr>
      <vt:lpstr>移动主机路由</vt:lpstr>
      <vt:lpstr>Ad Hoc网络/MANET</vt:lpstr>
      <vt:lpstr>Ad Hoc网络结构</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Ad Hoc按需距离矢量（AODV）</vt:lpstr>
      <vt:lpstr>拥  塞</vt:lpstr>
      <vt:lpstr>拥塞的原因</vt:lpstr>
      <vt:lpstr>拥塞控制的途径</vt:lpstr>
      <vt:lpstr>网络供给</vt:lpstr>
      <vt:lpstr>流量感知路由</vt:lpstr>
      <vt:lpstr>准入控制</vt:lpstr>
      <vt:lpstr>准入控制+流量感知路由</vt:lpstr>
      <vt:lpstr>流量调节</vt:lpstr>
      <vt:lpstr>抑制分组</vt:lpstr>
      <vt:lpstr>显式拥塞通知 （ECN）</vt:lpstr>
      <vt:lpstr>逐跳后压</vt:lpstr>
      <vt:lpstr>负载脱落</vt:lpstr>
      <vt:lpstr>负载脱落</vt:lpstr>
      <vt:lpstr>随机早期检测 （RED）</vt:lpstr>
      <vt:lpstr>服务质量 （QoS）</vt:lpstr>
      <vt:lpstr>服务质量 （QoS）</vt:lpstr>
      <vt:lpstr>应用需求</vt:lpstr>
      <vt:lpstr>流量整形</vt:lpstr>
      <vt:lpstr>流量整形</vt:lpstr>
      <vt:lpstr>漏  桶</vt:lpstr>
      <vt:lpstr>漏桶的实现</vt:lpstr>
      <vt:lpstr>举例</vt:lpstr>
      <vt:lpstr>令牌桶</vt:lpstr>
      <vt:lpstr>实现和突发时间</vt:lpstr>
      <vt:lpstr>举例1</vt:lpstr>
      <vt:lpstr>举例2</vt:lpstr>
      <vt:lpstr>令牌桶</vt:lpstr>
      <vt:lpstr>举例</vt:lpstr>
      <vt:lpstr>分组调度</vt:lpstr>
      <vt:lpstr>先入先出算法 （FIFO）</vt:lpstr>
      <vt:lpstr>公平队列算法 （FQ）</vt:lpstr>
      <vt:lpstr>FQ的改进</vt:lpstr>
      <vt:lpstr>加权公平队列算法 （WFQ）</vt:lpstr>
      <vt:lpstr>图示WFQ</vt:lpstr>
      <vt:lpstr>其他分组调度算法</vt:lpstr>
      <vt:lpstr>准入控制</vt:lpstr>
      <vt:lpstr>流规范</vt:lpstr>
      <vt:lpstr>资源预留</vt:lpstr>
      <vt:lpstr>例:保证带宽和延迟性能</vt:lpstr>
      <vt:lpstr>综合服务 （IntServ）</vt:lpstr>
      <vt:lpstr>资源预留协议 （RSVP）</vt:lpstr>
      <vt:lpstr>资源预留协议 （RSVP）</vt:lpstr>
      <vt:lpstr>举  例</vt:lpstr>
      <vt:lpstr>IntServ 的应用</vt:lpstr>
      <vt:lpstr>区分服务 （DiffServ）</vt:lpstr>
      <vt:lpstr>DS 管理域</vt:lpstr>
      <vt:lpstr>边界路由器</vt:lpstr>
      <vt:lpstr>每跳行为 （PHB）</vt:lpstr>
      <vt:lpstr>加速转发PHB （EF PHB）</vt:lpstr>
      <vt:lpstr>确保转发PHB （AF PHB）</vt:lpstr>
      <vt:lpstr>网络互连 (internetwork)</vt:lpstr>
      <vt:lpstr>网络有何不同？</vt:lpstr>
      <vt:lpstr>如何互连不同网络？</vt:lpstr>
      <vt:lpstr>例:Internet中的网络互连</vt:lpstr>
      <vt:lpstr>如何处理多网络层协议？</vt:lpstr>
      <vt:lpstr>隧  道</vt:lpstr>
      <vt:lpstr>互连网如何路由？</vt:lpstr>
      <vt:lpstr>层次结构路由</vt:lpstr>
      <vt:lpstr>如果传输大分组？</vt:lpstr>
      <vt:lpstr>分组分段</vt:lpstr>
      <vt:lpstr>例:IP中的非透明分段</vt:lpstr>
      <vt:lpstr>路径MTU发现</vt:lpstr>
      <vt:lpstr>通用设计原则 (RFC 1958)</vt:lpstr>
      <vt:lpstr>Internet网络层的通信过程</vt:lpstr>
      <vt:lpstr>例:Internet的通信过程</vt:lpstr>
      <vt:lpstr>Internet的网络层协议</vt:lpstr>
      <vt:lpstr>Internet的网络层</vt:lpstr>
      <vt:lpstr>IP地址</vt:lpstr>
      <vt:lpstr>Internet中的地址</vt:lpstr>
      <vt:lpstr>物理地址</vt:lpstr>
      <vt:lpstr>IP地址</vt:lpstr>
      <vt:lpstr>端口地址</vt:lpstr>
      <vt:lpstr>端口地址和IP地址</vt:lpstr>
      <vt:lpstr>总  结</vt:lpstr>
      <vt:lpstr>IP地址的历史</vt:lpstr>
      <vt:lpstr>传统的分类IP地址</vt:lpstr>
      <vt:lpstr>IP地址的表示</vt:lpstr>
      <vt:lpstr>IP地址的构成</vt:lpstr>
      <vt:lpstr>IP地址的分类</vt:lpstr>
      <vt:lpstr>A类IP地址</vt:lpstr>
      <vt:lpstr>B类IP地址</vt:lpstr>
      <vt:lpstr>C类IP地址</vt:lpstr>
      <vt:lpstr>特殊IP地址</vt:lpstr>
      <vt:lpstr>网络地址</vt:lpstr>
      <vt:lpstr>直接广播地址</vt:lpstr>
      <vt:lpstr>受限广播地址</vt:lpstr>
      <vt:lpstr>本网络上的本主机</vt:lpstr>
      <vt:lpstr>本网络上的特定主机</vt:lpstr>
      <vt:lpstr>环回地址</vt:lpstr>
      <vt:lpstr>私有网IP地址</vt:lpstr>
      <vt:lpstr>例:Internet中的IP地址</vt:lpstr>
      <vt:lpstr>解  释</vt:lpstr>
      <vt:lpstr>思  考</vt:lpstr>
      <vt:lpstr>传统分类IP地址的问题</vt:lpstr>
      <vt:lpstr>问题解决</vt:lpstr>
      <vt:lpstr>划分子网的基本思路</vt:lpstr>
      <vt:lpstr>图  例 （一个未划分子网的B类网络）</vt:lpstr>
      <vt:lpstr>图  例 （一个划分子网后的B类网络）</vt:lpstr>
      <vt:lpstr>存在问题及解决</vt:lpstr>
      <vt:lpstr>划分子网</vt:lpstr>
      <vt:lpstr>默认子网掩码</vt:lpstr>
      <vt:lpstr>例:子网划分</vt:lpstr>
      <vt:lpstr>例:子网配置</vt:lpstr>
      <vt:lpstr>例:子网分配</vt:lpstr>
      <vt:lpstr>问题及解决</vt:lpstr>
      <vt:lpstr>无类域间路由 (CIDR)</vt:lpstr>
      <vt:lpstr>CIDR的基本思想</vt:lpstr>
      <vt:lpstr>CIDR的表示</vt:lpstr>
      <vt:lpstr>CIDR地址块</vt:lpstr>
      <vt:lpstr>常用的CIDR地址块</vt:lpstr>
      <vt:lpstr>路由聚合 (route aggregation)</vt:lpstr>
      <vt:lpstr>例:CIDR地址块划分</vt:lpstr>
      <vt:lpstr>PowerPoint 演示文稿</vt:lpstr>
      <vt:lpstr>PowerPoint 演示文稿</vt:lpstr>
      <vt:lpstr>最长前缀匹配</vt:lpstr>
      <vt:lpstr>网络地址转换 (NAT)</vt:lpstr>
      <vt:lpstr>图示环境</vt:lpstr>
      <vt:lpstr>工作过程</vt:lpstr>
      <vt:lpstr>NAT转换表</vt:lpstr>
      <vt:lpstr>IPv4协议</vt:lpstr>
      <vt:lpstr>IP数据报</vt:lpstr>
      <vt:lpstr>IPv4数据报构成</vt:lpstr>
      <vt:lpstr>固定首部 之一</vt:lpstr>
      <vt:lpstr>固定首部 之二</vt:lpstr>
      <vt:lpstr>服务类型</vt:lpstr>
      <vt:lpstr>区分服务</vt:lpstr>
      <vt:lpstr>固定首部 之三</vt:lpstr>
      <vt:lpstr>分段和重组</vt:lpstr>
      <vt:lpstr>例:问题描述</vt:lpstr>
      <vt:lpstr>例:分段图示</vt:lpstr>
      <vt:lpstr>例:固定首部相关字段</vt:lpstr>
      <vt:lpstr>固定首部 之四</vt:lpstr>
      <vt:lpstr>PowerPoint 演示文稿</vt:lpstr>
      <vt:lpstr>扩展首部</vt:lpstr>
      <vt:lpstr>路由选择</vt:lpstr>
      <vt:lpstr>构造路由表常用技术 (下一跳/站路由选择)</vt:lpstr>
      <vt:lpstr>构造路由表常用技术 (特定网络路由选择)</vt:lpstr>
      <vt:lpstr>构造路由表常用技术 (特定主机路由选择)</vt:lpstr>
      <vt:lpstr>构造路由表常用技术 (默认路由选择)</vt:lpstr>
      <vt:lpstr>路由表的格式</vt:lpstr>
      <vt:lpstr>路由表的格式</vt:lpstr>
      <vt:lpstr>直接交付和间接交付</vt:lpstr>
      <vt:lpstr>路由表的实现</vt:lpstr>
      <vt:lpstr>IP数据报转发过程 (划分子网)</vt:lpstr>
      <vt:lpstr>PowerPoint 演示文稿</vt:lpstr>
      <vt:lpstr>PowerPoint 演示文稿</vt:lpstr>
      <vt:lpstr>例:问题及解答</vt:lpstr>
      <vt:lpstr>例:处理结果</vt:lpstr>
      <vt:lpstr>Internet控制协议</vt:lpstr>
      <vt:lpstr>Internet控制消息协议 (ICMP)</vt:lpstr>
      <vt:lpstr>ICMP报文</vt:lpstr>
      <vt:lpstr>ICMP报文类型</vt:lpstr>
      <vt:lpstr>目的站不可达</vt:lpstr>
      <vt:lpstr>差错ICMP报文</vt:lpstr>
      <vt:lpstr>源站抑制</vt:lpstr>
      <vt:lpstr>拥塞控制</vt:lpstr>
      <vt:lpstr>超  时</vt:lpstr>
      <vt:lpstr>例:Traceroute命令</vt:lpstr>
      <vt:lpstr>参数问题</vt:lpstr>
      <vt:lpstr>改变路由</vt:lpstr>
      <vt:lpstr>图  示</vt:lpstr>
      <vt:lpstr>报文格式</vt:lpstr>
      <vt:lpstr>回送请求和应答</vt:lpstr>
      <vt:lpstr>例:PING命令</vt:lpstr>
      <vt:lpstr>时间戳请求和应答</vt:lpstr>
      <vt:lpstr>往返时间和时钟同步</vt:lpstr>
      <vt:lpstr>举  例</vt:lpstr>
      <vt:lpstr>地址掩码请求和应答</vt:lpstr>
      <vt:lpstr>路由器询问和通告</vt:lpstr>
      <vt:lpstr>地址解析协议 (ARP)</vt:lpstr>
      <vt:lpstr>为什么要进行地址解析？</vt:lpstr>
      <vt:lpstr>如何实现地址解析？</vt:lpstr>
      <vt:lpstr>ARP的基本算法</vt:lpstr>
      <vt:lpstr>PowerPoint 演示文稿</vt:lpstr>
      <vt:lpstr>ARP算法优化</vt:lpstr>
      <vt:lpstr>分组格式</vt:lpstr>
      <vt:lpstr>应当注意的问题</vt:lpstr>
      <vt:lpstr>实践:ARP命令</vt:lpstr>
      <vt:lpstr>Internet参数设置</vt:lpstr>
      <vt:lpstr>动态主机配置协议 (DHCP)</vt:lpstr>
      <vt:lpstr>DHCP工作原理</vt:lpstr>
      <vt:lpstr>DHCP中继代理</vt:lpstr>
      <vt:lpstr>DHCP租用期</vt:lpstr>
      <vt:lpstr>DHCP的工作流程</vt:lpstr>
      <vt:lpstr>路由协议</vt:lpstr>
      <vt:lpstr>内部网关协议 (IGP)</vt:lpstr>
      <vt:lpstr>开放最短路径优先协议 (OSPF)</vt:lpstr>
      <vt:lpstr>开放最短路径优先协议 (OSPF)</vt:lpstr>
      <vt:lpstr>例:创建路由表</vt:lpstr>
      <vt:lpstr>链路状态算法</vt:lpstr>
      <vt:lpstr>链路类型</vt:lpstr>
      <vt:lpstr>点-点链路 (point-to-point link)</vt:lpstr>
      <vt:lpstr>过渡链路 (transient link)</vt:lpstr>
      <vt:lpstr>指定路由器</vt:lpstr>
      <vt:lpstr>过渡链路的表示</vt:lpstr>
      <vt:lpstr>残桩链路  (stub link)</vt:lpstr>
      <vt:lpstr>例:有向图表示</vt:lpstr>
      <vt:lpstr>路由器链路通知</vt:lpstr>
      <vt:lpstr>网络链路通知</vt:lpstr>
      <vt:lpstr>链路状态数据库</vt:lpstr>
      <vt:lpstr>例:链路状态数据库</vt:lpstr>
      <vt:lpstr>Dijkstra算法</vt:lpstr>
      <vt:lpstr>例:Dijkstra算法</vt:lpstr>
      <vt:lpstr>例:路由表</vt:lpstr>
      <vt:lpstr>区  域</vt:lpstr>
      <vt:lpstr>图  示</vt:lpstr>
      <vt:lpstr>路由器类型</vt:lpstr>
      <vt:lpstr>内部路由器</vt:lpstr>
      <vt:lpstr>区域边界路由器</vt:lpstr>
      <vt:lpstr>AS边界路由器</vt:lpstr>
      <vt:lpstr>OSPF分组</vt:lpstr>
      <vt:lpstr>格式解释</vt:lpstr>
      <vt:lpstr>OSPF分组类型</vt:lpstr>
      <vt:lpstr>邻站的可达性</vt:lpstr>
      <vt:lpstr>同步链路状态数据库</vt:lpstr>
      <vt:lpstr>图示同步的基本操作</vt:lpstr>
      <vt:lpstr>更新全网链路状态</vt:lpstr>
      <vt:lpstr>可靠的洪泛法</vt:lpstr>
      <vt:lpstr>边界网关协议  (BGP)</vt:lpstr>
      <vt:lpstr>路由策略</vt:lpstr>
      <vt:lpstr>例:4个AS的路由策略</vt:lpstr>
      <vt:lpstr>路由表格式</vt:lpstr>
      <vt:lpstr>BGP发言人</vt:lpstr>
      <vt:lpstr>路径向量算法</vt:lpstr>
      <vt:lpstr>例:交换路由信息</vt:lpstr>
      <vt:lpstr>BGP协议的特点</vt:lpstr>
      <vt:lpstr>BGP-4的报文 </vt:lpstr>
      <vt:lpstr>BGP报文</vt:lpstr>
      <vt:lpstr>Internet组播</vt:lpstr>
      <vt:lpstr>IP组播的通信过程</vt:lpstr>
      <vt:lpstr>组播地址</vt:lpstr>
      <vt:lpstr>永久组地址</vt:lpstr>
      <vt:lpstr>临时组地址</vt:lpstr>
      <vt:lpstr>Internet组管理协议  (IGMP)</vt:lpstr>
      <vt:lpstr>IGMP的工作环境</vt:lpstr>
      <vt:lpstr>IGMP</vt:lpstr>
      <vt:lpstr>IGMP报文格式</vt:lpstr>
      <vt:lpstr>格式解释</vt:lpstr>
      <vt:lpstr>IGMP报文类型</vt:lpstr>
      <vt:lpstr>IGMP操作</vt:lpstr>
      <vt:lpstr>组地址表</vt:lpstr>
      <vt:lpstr>加入一个组</vt:lpstr>
      <vt:lpstr>离开一个组</vt:lpstr>
      <vt:lpstr>PowerPoint 演示文稿</vt:lpstr>
      <vt:lpstr>监视组的成员关系</vt:lpstr>
      <vt:lpstr>图示监视组的成员关系</vt:lpstr>
      <vt:lpstr>避免过多的开销</vt:lpstr>
      <vt:lpstr>延迟响应技术</vt:lpstr>
      <vt:lpstr>组播路由选择协议</vt:lpstr>
      <vt:lpstr>IPv6协议</vt:lpstr>
      <vt:lpstr>IPv6</vt:lpstr>
      <vt:lpstr>IPv6的主要特性</vt:lpstr>
      <vt:lpstr>IPv6数据报的格式</vt:lpstr>
      <vt:lpstr>IPv6数据报的格式</vt:lpstr>
      <vt:lpstr>基本首部格式</vt:lpstr>
      <vt:lpstr>基本首部之一</vt:lpstr>
      <vt:lpstr>基本首部之二</vt:lpstr>
      <vt:lpstr>基本首部之三</vt:lpstr>
      <vt:lpstr>IPv4和IPv6的比较</vt:lpstr>
      <vt:lpstr>扩展首部</vt:lpstr>
      <vt:lpstr>扩展首部的格式</vt:lpstr>
      <vt:lpstr>扩展首部逐跳选项</vt:lpstr>
      <vt:lpstr>巨型数据报选项</vt:lpstr>
      <vt:lpstr>扩展首部路由</vt:lpstr>
      <vt:lpstr>例:路由扩展首部</vt:lpstr>
      <vt:lpstr>扩展首部分段</vt:lpstr>
      <vt:lpstr>分段扩展首部的格式</vt:lpstr>
      <vt:lpstr>例:分段扩展首部</vt:lpstr>
      <vt:lpstr>其他扩展首部</vt:lpstr>
      <vt:lpstr>IPv6地址</vt:lpstr>
      <vt:lpstr>IPv6地址的构成</vt:lpstr>
      <vt:lpstr>冒号十六进制记法</vt:lpstr>
      <vt:lpstr>允许零压缩</vt:lpstr>
      <vt:lpstr>点分十进制记法的后缀</vt:lpstr>
      <vt:lpstr>CIDR的斜线表示法</vt:lpstr>
      <vt:lpstr>地址的分配 待续</vt:lpstr>
      <vt:lpstr>地址的分配 续前</vt:lpstr>
      <vt:lpstr>从IPv4向IPv6过渡</vt:lpstr>
      <vt:lpstr>双协议栈思想</vt:lpstr>
      <vt:lpstr>双协议栈图示</vt:lpstr>
      <vt:lpstr>双协议栈举例</vt:lpstr>
      <vt:lpstr>PowerPoint 演示文稿</vt:lpstr>
      <vt:lpstr>首部转换</vt:lpstr>
      <vt:lpstr>标签交换和MPLS</vt:lpstr>
      <vt:lpstr>多协议标签交换 （MPLS）</vt:lpstr>
      <vt:lpstr>MPLS工作原理</vt:lpstr>
      <vt:lpstr>标签 （Label）</vt:lpstr>
      <vt:lpstr>转发表的构造</vt:lpstr>
      <vt:lpstr>标签交换</vt:lpstr>
      <vt:lpstr>几个重要的概念</vt:lpstr>
      <vt:lpstr>转发等价类 （FEC）</vt:lpstr>
      <vt:lpstr>虚电路合并 （VC merging）</vt:lpstr>
      <vt:lpstr>例:虚电路合并</vt:lpstr>
      <vt:lpstr>FEC用于负载平衡 </vt:lpstr>
      <vt:lpstr>标签栈</vt:lpstr>
      <vt:lpstr>例:MPLS标签栈的应用 </vt:lpstr>
      <vt:lpstr>作  业</vt:lpstr>
    </vt:vector>
  </TitlesOfParts>
  <Company>同济大学.电子与信息工程学院.计算机科学与工程系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第四章</dc:title>
  <dc:subject>介质访问子层</dc:subject>
  <dc:creator>陆有军</dc:creator>
  <cp:lastModifiedBy>lyj</cp:lastModifiedBy>
  <cp:revision>1032</cp:revision>
  <dcterms:created xsi:type="dcterms:W3CDTF">1601-01-01T00:00:00Z</dcterms:created>
  <dcterms:modified xsi:type="dcterms:W3CDTF">2021-05-17T04:34:13Z</dcterms:modified>
</cp:coreProperties>
</file>